
<file path=[Content_Types].xml><?xml version="1.0" encoding="utf-8"?>
<Types xmlns="http://schemas.openxmlformats.org/package/2006/content-types">
  <Default Extension="png" ContentType="image/png"/>
  <Default Extension="bin" ContentType="application/vnd.openxmlformats-officedocument.oleObject"/>
  <Default Extension="xlsm" ContentType="application/vnd.ms-excel.sheet.macroEnabled.12"/>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34"/>
  </p:notesMasterIdLst>
  <p:handoutMasterIdLst>
    <p:handoutMasterId r:id="rId35"/>
  </p:handoutMasterIdLst>
  <p:sldIdLst>
    <p:sldId id="257" r:id="rId5"/>
    <p:sldId id="389" r:id="rId6"/>
    <p:sldId id="384" r:id="rId7"/>
    <p:sldId id="393" r:id="rId8"/>
    <p:sldId id="395" r:id="rId9"/>
    <p:sldId id="394" r:id="rId10"/>
    <p:sldId id="473" r:id="rId11"/>
    <p:sldId id="474" r:id="rId12"/>
    <p:sldId id="509" r:id="rId13"/>
    <p:sldId id="417" r:id="rId14"/>
    <p:sldId id="478" r:id="rId15"/>
    <p:sldId id="512" r:id="rId16"/>
    <p:sldId id="479" r:id="rId17"/>
    <p:sldId id="480" r:id="rId18"/>
    <p:sldId id="476" r:id="rId19"/>
    <p:sldId id="475" r:id="rId20"/>
    <p:sldId id="472" r:id="rId21"/>
    <p:sldId id="515" r:id="rId22"/>
    <p:sldId id="516" r:id="rId23"/>
    <p:sldId id="517" r:id="rId24"/>
    <p:sldId id="483" r:id="rId25"/>
    <p:sldId id="510" r:id="rId26"/>
    <p:sldId id="511" r:id="rId27"/>
    <p:sldId id="514" r:id="rId28"/>
    <p:sldId id="415" r:id="rId29"/>
    <p:sldId id="513" r:id="rId30"/>
    <p:sldId id="321" r:id="rId31"/>
    <p:sldId id="392" r:id="rId32"/>
    <p:sldId id="391"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0" autoAdjust="0"/>
    <p:restoredTop sz="97406" autoAdjust="0"/>
  </p:normalViewPr>
  <p:slideViewPr>
    <p:cSldViewPr snapToGrid="0">
      <p:cViewPr varScale="1">
        <p:scale>
          <a:sx n="112" d="100"/>
          <a:sy n="112" d="100"/>
        </p:scale>
        <p:origin x="378" y="108"/>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11096"/>
    </p:cViewPr>
  </p:sorterViewPr>
  <p:notesViewPr>
    <p:cSldViewPr snapToGrid="0">
      <p:cViewPr varScale="1">
        <p:scale>
          <a:sx n="48" d="100"/>
          <a:sy n="48" d="100"/>
        </p:scale>
        <p:origin x="1911"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4/4/2025</a:t>
            </a:fld>
            <a:endParaRPr lang="en-US"/>
          </a:p>
        </p:txBody>
      </p:sp>
      <p:sp>
        <p:nvSpPr>
          <p:cNvPr id="4" name="Footer Placeholder 3">
            <a:extLst>
              <a:ext uri="{FF2B5EF4-FFF2-40B4-BE49-F238E27FC236}">
                <a16:creationId xmlns=""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4/4/2025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18</a:t>
            </a:fld>
            <a:endParaRPr lang="en-US"/>
          </a:p>
        </p:txBody>
      </p:sp>
    </p:spTree>
    <p:extLst>
      <p:ext uri="{BB962C8B-B14F-4D97-AF65-F5344CB8AC3E}">
        <p14:creationId xmlns:p14="http://schemas.microsoft.com/office/powerpoint/2010/main" val="24146864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19</a:t>
            </a:fld>
            <a:endParaRPr lang="en-US"/>
          </a:p>
        </p:txBody>
      </p:sp>
    </p:spTree>
    <p:extLst>
      <p:ext uri="{BB962C8B-B14F-4D97-AF65-F5344CB8AC3E}">
        <p14:creationId xmlns:p14="http://schemas.microsoft.com/office/powerpoint/2010/main" val="29077370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20</a:t>
            </a:fld>
            <a:endParaRPr lang="en-US"/>
          </a:p>
        </p:txBody>
      </p:sp>
    </p:spTree>
    <p:extLst>
      <p:ext uri="{BB962C8B-B14F-4D97-AF65-F5344CB8AC3E}">
        <p14:creationId xmlns:p14="http://schemas.microsoft.com/office/powerpoint/2010/main" val="34072638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21</a:t>
            </a:fld>
            <a:endParaRPr lang="en-US"/>
          </a:p>
        </p:txBody>
      </p:sp>
    </p:spTree>
    <p:extLst>
      <p:ext uri="{BB962C8B-B14F-4D97-AF65-F5344CB8AC3E}">
        <p14:creationId xmlns:p14="http://schemas.microsoft.com/office/powerpoint/2010/main" val="42340199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22</a:t>
            </a:fld>
            <a:endParaRPr lang="en-US"/>
          </a:p>
        </p:txBody>
      </p:sp>
    </p:spTree>
    <p:extLst>
      <p:ext uri="{BB962C8B-B14F-4D97-AF65-F5344CB8AC3E}">
        <p14:creationId xmlns:p14="http://schemas.microsoft.com/office/powerpoint/2010/main" val="34456989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23</a:t>
            </a:fld>
            <a:endParaRPr lang="en-US"/>
          </a:p>
        </p:txBody>
      </p:sp>
    </p:spTree>
    <p:extLst>
      <p:ext uri="{BB962C8B-B14F-4D97-AF65-F5344CB8AC3E}">
        <p14:creationId xmlns:p14="http://schemas.microsoft.com/office/powerpoint/2010/main" val="10903933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24</a:t>
            </a:fld>
            <a:endParaRPr lang="en-US"/>
          </a:p>
        </p:txBody>
      </p:sp>
    </p:spTree>
    <p:extLst>
      <p:ext uri="{BB962C8B-B14F-4D97-AF65-F5344CB8AC3E}">
        <p14:creationId xmlns:p14="http://schemas.microsoft.com/office/powerpoint/2010/main" val="12627687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27</a:t>
            </a:fld>
            <a:endParaRPr lang="en-US"/>
          </a:p>
        </p:txBody>
      </p:sp>
    </p:spTree>
    <p:extLst>
      <p:ext uri="{BB962C8B-B14F-4D97-AF65-F5344CB8AC3E}">
        <p14:creationId xmlns:p14="http://schemas.microsoft.com/office/powerpoint/2010/main" val="41508926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2100331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4</a:t>
            </a:fld>
            <a:endParaRPr lang="en-US"/>
          </a:p>
        </p:txBody>
      </p:sp>
    </p:spTree>
    <p:extLst>
      <p:ext uri="{BB962C8B-B14F-4D97-AF65-F5344CB8AC3E}">
        <p14:creationId xmlns:p14="http://schemas.microsoft.com/office/powerpoint/2010/main" val="22109671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5</a:t>
            </a:fld>
            <a:endParaRPr lang="en-US"/>
          </a:p>
        </p:txBody>
      </p:sp>
    </p:spTree>
    <p:extLst>
      <p:ext uri="{BB962C8B-B14F-4D97-AF65-F5344CB8AC3E}">
        <p14:creationId xmlns:p14="http://schemas.microsoft.com/office/powerpoint/2010/main" val="5778869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6</a:t>
            </a:fld>
            <a:endParaRPr lang="en-US"/>
          </a:p>
        </p:txBody>
      </p:sp>
    </p:spTree>
    <p:extLst>
      <p:ext uri="{BB962C8B-B14F-4D97-AF65-F5344CB8AC3E}">
        <p14:creationId xmlns:p14="http://schemas.microsoft.com/office/powerpoint/2010/main" val="32059477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7</a:t>
            </a:fld>
            <a:endParaRPr lang="en-US"/>
          </a:p>
        </p:txBody>
      </p:sp>
    </p:spTree>
    <p:extLst>
      <p:ext uri="{BB962C8B-B14F-4D97-AF65-F5344CB8AC3E}">
        <p14:creationId xmlns:p14="http://schemas.microsoft.com/office/powerpoint/2010/main" val="483423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15</a:t>
            </a:fld>
            <a:endParaRPr lang="en-US"/>
          </a:p>
        </p:txBody>
      </p:sp>
    </p:spTree>
    <p:extLst>
      <p:ext uri="{BB962C8B-B14F-4D97-AF65-F5344CB8AC3E}">
        <p14:creationId xmlns:p14="http://schemas.microsoft.com/office/powerpoint/2010/main" val="6699702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16</a:t>
            </a:fld>
            <a:endParaRPr lang="en-US"/>
          </a:p>
        </p:txBody>
      </p:sp>
    </p:spTree>
    <p:extLst>
      <p:ext uri="{BB962C8B-B14F-4D97-AF65-F5344CB8AC3E}">
        <p14:creationId xmlns:p14="http://schemas.microsoft.com/office/powerpoint/2010/main" val="27507848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17</a:t>
            </a:fld>
            <a:endParaRPr lang="en-US"/>
          </a:p>
        </p:txBody>
      </p:sp>
    </p:spTree>
    <p:extLst>
      <p:ext uri="{BB962C8B-B14F-4D97-AF65-F5344CB8AC3E}">
        <p14:creationId xmlns:p14="http://schemas.microsoft.com/office/powerpoint/2010/main" val="25021371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 xmlns:a16="http://schemas.microsoft.com/office/drawing/2014/main" id="{938AD48E-7D67-4BE9-97B6-DB64DE5253B9}"/>
              </a:ext>
              <a:ext uri="{C183D7F6-B498-43B3-948B-1728B52AA6E4}">
                <adec:decorative xmlns=""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 xmlns:a16="http://schemas.microsoft.com/office/drawing/2014/main" id="{EB6FF8E2-165B-49EB-8120-14190F9491BC}"/>
              </a:ext>
              <a:ext uri="{C183D7F6-B498-43B3-948B-1728B52AA6E4}">
                <adec:decorative xmlns=""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 xmlns:a16="http://schemas.microsoft.com/office/drawing/2014/main" id="{79DE9FAB-6BBA-4CFE-B67D-77B47F01ECA4}"/>
              </a:ext>
              <a:ext uri="{C183D7F6-B498-43B3-948B-1728B52AA6E4}">
                <adec:decorative xmlns=""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 xmlns:a16="http://schemas.microsoft.com/office/drawing/2014/main" id="{82184FF4-7029-4ED7-813A-192E60608764}"/>
              </a:ext>
              <a:ext uri="{C183D7F6-B498-43B3-948B-1728B52AA6E4}">
                <adec:decorative xmlns=""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 xmlns:a16="http://schemas.microsoft.com/office/drawing/2014/main" id="{AAA7AB09-557C-41AD-9113-FF9F68FA1035}"/>
              </a:ext>
              <a:ext uri="{C183D7F6-B498-43B3-948B-1728B52AA6E4}">
                <adec:decorative xmlns=""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 xmlns:a16="http://schemas.microsoft.com/office/drawing/2014/main" id="{EF99ECAA-1F11-4937-BBA6-51935AB44C9D}"/>
              </a:ext>
              <a:ext uri="{C183D7F6-B498-43B3-948B-1728B52AA6E4}">
                <adec:decorative xmlns=""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 xmlns:a16="http://schemas.microsoft.com/office/drawing/2014/main" id="{446AF837-10C6-44A5-B8D6-960A57487B43}"/>
              </a:ext>
              <a:ext uri="{C183D7F6-B498-43B3-948B-1728B52AA6E4}">
                <adec:decorative xmlns=""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 xmlns:a16="http://schemas.microsoft.com/office/drawing/2014/main" id="{06966E3E-9B30-4375-AC9A-23256CC87D25}"/>
              </a:ext>
              <a:ext uri="{C183D7F6-B498-43B3-948B-1728B52AA6E4}">
                <adec:decorative xmlns=""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 xmlns:a16="http://schemas.microsoft.com/office/drawing/2014/main" id="{394664AE-6DC5-428F-9AC4-5A8F67571F72}"/>
              </a:ext>
              <a:ext uri="{C183D7F6-B498-43B3-948B-1728B52AA6E4}">
                <adec:decorative xmlns=""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 xmlns:a16="http://schemas.microsoft.com/office/drawing/2014/main" id="{83C43C1C-00B3-40E0-B073-B8C56206D07D}"/>
              </a:ext>
              <a:ext uri="{C183D7F6-B498-43B3-948B-1728B52AA6E4}">
                <adec:decorative xmlns=""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 xmlns:a16="http://schemas.microsoft.com/office/drawing/2014/main" id="{92FF63B4-C261-4597-9EE0-811D250B9D21}"/>
              </a:ext>
              <a:ext uri="{C183D7F6-B498-43B3-948B-1728B52AA6E4}">
                <adec:decorative xmlns=""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 xmlns:a16="http://schemas.microsoft.com/office/drawing/2014/main" id="{F92CF088-7F97-4A11-8A81-0EF641F6986F}"/>
              </a:ext>
              <a:ext uri="{C183D7F6-B498-43B3-948B-1728B52AA6E4}">
                <adec:decorative xmlns=""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 xmlns:a16="http://schemas.microsoft.com/office/drawing/2014/main" id="{80517979-166D-4AAA-ABBC-0C3E5C2ECF37}"/>
              </a:ext>
              <a:ext uri="{C183D7F6-B498-43B3-948B-1728B52AA6E4}">
                <adec:decorative xmlns=""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 xmlns:a16="http://schemas.microsoft.com/office/drawing/2014/main" id="{B17C5C60-EC4D-410B-9997-0B73289605FD}"/>
              </a:ext>
              <a:ext uri="{C183D7F6-B498-43B3-948B-1728B52AA6E4}">
                <adec:decorative xmlns=""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 xmlns:a16="http://schemas.microsoft.com/office/drawing/2014/main" id="{80A2FA6F-99B7-4984-A80C-570644889F02}"/>
              </a:ext>
              <a:ext uri="{C183D7F6-B498-43B3-948B-1728B52AA6E4}">
                <adec:decorative xmlns=""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 xmlns:a16="http://schemas.microsoft.com/office/drawing/2014/main" id="{E38C6F9E-A74F-4F54-9409-B6B93DF8CE78}"/>
              </a:ext>
              <a:ext uri="{C183D7F6-B498-43B3-948B-1728B52AA6E4}">
                <adec:decorative xmlns=""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 xmlns:a16="http://schemas.microsoft.com/office/drawing/2014/main" id="{6F0F71C5-78A4-4793-9BD4-3DF0EE3E3EB7}"/>
              </a:ext>
              <a:ext uri="{C183D7F6-B498-43B3-948B-1728B52AA6E4}">
                <adec:decorative xmlns=""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 xmlns:a16="http://schemas.microsoft.com/office/drawing/2014/main" id="{E6093F87-C1F6-4FAB-B891-6F7D7FC20751}"/>
              </a:ext>
              <a:ext uri="{C183D7F6-B498-43B3-948B-1728B52AA6E4}">
                <adec:decorative xmlns=""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notesSlide" Target="../notesSlides/notesSlide15.xml"/><Relationship Id="rId7" Type="http://schemas.openxmlformats.org/officeDocument/2006/relationships/package" Target="../embeddings/Microsoft_Excel_Macro-Enabled_Worksheet1.xlsm"/><Relationship Id="rId2" Type="http://schemas.openxmlformats.org/officeDocument/2006/relationships/slideLayout" Target="../slideLayouts/slideLayout9.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image" Target="../media/image20.png"/><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8" Type="http://schemas.openxmlformats.org/officeDocument/2006/relationships/image" Target="../media/image21.wmf"/><Relationship Id="rId3" Type="http://schemas.openxmlformats.org/officeDocument/2006/relationships/notesSlide" Target="../notesSlides/notesSlide16.xml"/><Relationship Id="rId7" Type="http://schemas.openxmlformats.org/officeDocument/2006/relationships/package" Target="../embeddings/Microsoft_Excel_Macro-Enabled_Worksheet2.xlsm"/><Relationship Id="rId2" Type="http://schemas.openxmlformats.org/officeDocument/2006/relationships/slideLayout" Target="../slideLayouts/slideLayout9.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image" Target="../media/image22.png"/><Relationship Id="rId4" Type="http://schemas.openxmlformats.org/officeDocument/2006/relationships/image" Target="../media/image1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hyperlink" Target="https://www.hdb.gov.sg/-/media/doc/EAPG-CSC/Median-resale-prices-for-registered-resale-applications-from-2Q2007-to-4Q2024_.ashx" TargetMode="External"/><Relationship Id="rId2" Type="http://schemas.openxmlformats.org/officeDocument/2006/relationships/hyperlink" Target="https://data.gov.sg/datasets?topics=housing&amp;page=1&amp;resultId=d_2d493bdcc1d9a44828b6e71cb095b88d" TargetMode="External"/><Relationship Id="rId1" Type="http://schemas.openxmlformats.org/officeDocument/2006/relationships/slideLayout" Target="../slideLayouts/slideLayout6.xml"/><Relationship Id="rId5" Type="http://schemas.openxmlformats.org/officeDocument/2006/relationships/hyperlink" Target="https://www.hdb.gov.sg/cs/infoweb/-/media/doc/EAPG-CSC/EHG-amount-Couples-and-Families-Aug-2024.ashx" TargetMode="External"/><Relationship Id="rId4" Type="http://schemas.openxmlformats.org/officeDocument/2006/relationships/hyperlink" Target="https://stats.mom.gov.sg/iMAS_Tables1/CSV/mrsd_43_FT_Res_income.zip"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9" name="Freeform: Shape 18">
            <a:extLst>
              <a:ext uri="{FF2B5EF4-FFF2-40B4-BE49-F238E27FC236}">
                <a16:creationId xmlns="" xmlns:a16="http://schemas.microsoft.com/office/drawing/2014/main" id="{82184FF4-7029-4ED7-813A-192E6060876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 xmlns:a16="http://schemas.microsoft.com/office/drawing/2014/main" id="{AAA7AB09-557C-41AD-9113-FF9F68FA103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3" name="Oval 22">
            <a:extLst>
              <a:ext uri="{FF2B5EF4-FFF2-40B4-BE49-F238E27FC236}">
                <a16:creationId xmlns="" xmlns:a16="http://schemas.microsoft.com/office/drawing/2014/main" id="{EF99ECAA-1F11-4937-BBA6-51935AB44C9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5" name="Group 24">
            <a:extLst>
              <a:ext uri="{FF2B5EF4-FFF2-40B4-BE49-F238E27FC236}">
                <a16:creationId xmlns="" xmlns:a16="http://schemas.microsoft.com/office/drawing/2014/main" id="{79DE9FAB-6BBA-4CFE-B67D-77B47F01ECA4}"/>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1329952" y="4524379"/>
            <a:ext cx="1980001" cy="1363916"/>
            <a:chOff x="4879602" y="3781429"/>
            <a:chExt cx="1980001" cy="1363916"/>
          </a:xfrm>
        </p:grpSpPr>
        <p:sp>
          <p:nvSpPr>
            <p:cNvPr id="26" name="Freeform: Shape 25">
              <a:extLst>
                <a:ext uri="{FF2B5EF4-FFF2-40B4-BE49-F238E27FC236}">
                  <a16:creationId xmlns="" xmlns:a16="http://schemas.microsoft.com/office/drawing/2014/main" id="{79FAC916-D9BB-4794-81B4-7C47C67E850D}"/>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 xmlns:a16="http://schemas.microsoft.com/office/drawing/2014/main" id="{B5CA2231-7A65-4D16-8400-A210CC41DB73}"/>
                </a:ext>
                <a:ext uri="{C183D7F6-B498-43B3-948B-1728B52AA6E4}">
                  <adec:decorative xmlns="" xmlns:adec="http://schemas.microsoft.com/office/drawing/2017/decorative" val="1"/>
                </a:ext>
              </a:extLst>
            </p:cNvPr>
            <p:cNvSpPr>
              <a:spLocks noChangeAspect="1"/>
            </p:cNvSpPr>
            <p:nvPr>
              <p:extLst>
                <p:ext uri="{386F3935-93C4-4BCD-93E2-E3B085C9AB24}">
                  <p16:designElem xmlns=""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 name="Oval 27">
              <a:extLst>
                <a:ext uri="{FF2B5EF4-FFF2-40B4-BE49-F238E27FC236}">
                  <a16:creationId xmlns="" xmlns:a16="http://schemas.microsoft.com/office/drawing/2014/main" id="{4B089C8C-B82B-4704-88E2-E857A5E21529}"/>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9" name="Oval 28">
              <a:extLst>
                <a:ext uri="{FF2B5EF4-FFF2-40B4-BE49-F238E27FC236}">
                  <a16:creationId xmlns="" xmlns:a16="http://schemas.microsoft.com/office/drawing/2014/main" id="{434B90C8-5B4D-456E-AD99-80EF748FDD72}"/>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31" name="Rectangle 30">
            <a:extLst>
              <a:ext uri="{FF2B5EF4-FFF2-40B4-BE49-F238E27FC236}">
                <a16:creationId xmlns="" xmlns:a16="http://schemas.microsoft.com/office/drawing/2014/main" id="{1DB043B4-68C6-45B9-82AC-A5800EADB8D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Placeholder 13" descr="Data Points Digital background">
            <a:extLst>
              <a:ext uri="{FF2B5EF4-FFF2-40B4-BE49-F238E27FC236}">
                <a16:creationId xmlns=""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b="38859"/>
          <a:stretch/>
        </p:blipFill>
        <p:spPr>
          <a:xfrm>
            <a:off x="0" y="3288"/>
            <a:ext cx="12191980" cy="6858000"/>
          </a:xfrm>
          <a:custGeom>
            <a:avLst/>
            <a:gdLst/>
            <a:ahLst/>
            <a:cxnLst/>
            <a:rect l="l" t="t" r="r" b="b"/>
            <a:pathLst>
              <a:path w="12192000" h="6858000">
                <a:moveTo>
                  <a:pt x="0" y="0"/>
                </a:moveTo>
                <a:lnTo>
                  <a:pt x="12192000" y="0"/>
                </a:lnTo>
                <a:lnTo>
                  <a:pt x="12192000" y="6858000"/>
                </a:lnTo>
                <a:lnTo>
                  <a:pt x="0" y="6858000"/>
                </a:lnTo>
                <a:close/>
              </a:path>
            </a:pathLst>
          </a:custGeom>
        </p:spPr>
      </p:pic>
      <p:sp>
        <p:nvSpPr>
          <p:cNvPr id="33" name="Rectangle 32">
            <a:extLst>
              <a:ext uri="{FF2B5EF4-FFF2-40B4-BE49-F238E27FC236}">
                <a16:creationId xmlns="" xmlns:a16="http://schemas.microsoft.com/office/drawing/2014/main" id="{3C64A91D-E535-4C24-A0E3-96A3810E3FD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 xmlns:a16="http://schemas.microsoft.com/office/drawing/2014/main" id="{26FC4867-BA3E-4F8E-AB23-684F34DF3D3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286E938C-9D94-4B05-979A-D39FFC457291}"/>
              </a:ext>
            </a:extLst>
          </p:cNvPr>
          <p:cNvSpPr>
            <a:spLocks noGrp="1"/>
          </p:cNvSpPr>
          <p:nvPr>
            <p:ph type="ctrTitle"/>
          </p:nvPr>
        </p:nvSpPr>
        <p:spPr>
          <a:xfrm>
            <a:off x="1563247" y="995257"/>
            <a:ext cx="8715577" cy="4251013"/>
          </a:xfrm>
        </p:spPr>
        <p:txBody>
          <a:bodyPr vert="horz" wrap="square" lIns="0" tIns="0" rIns="0" bIns="0" rtlCol="0" anchor="b" anchorCtr="0">
            <a:normAutofit/>
          </a:bodyPr>
          <a:lstStyle/>
          <a:p>
            <a:pPr algn="ctr"/>
            <a:r>
              <a:rPr lang="en-US" sz="7300" kern="1200" dirty="0" smtClean="0">
                <a:solidFill>
                  <a:schemeClr val="tx1">
                    <a:lumMod val="95000"/>
                  </a:schemeClr>
                </a:solidFill>
                <a:latin typeface="+mj-lt"/>
                <a:ea typeface="+mj-ea"/>
                <a:cs typeface="+mj-cs"/>
              </a:rPr>
              <a:t>Interi</a:t>
            </a:r>
            <a:r>
              <a:rPr lang="en-US" sz="7300" dirty="0">
                <a:solidFill>
                  <a:schemeClr val="tx1">
                    <a:lumMod val="95000"/>
                  </a:schemeClr>
                </a:solidFill>
              </a:rPr>
              <a:t>m</a:t>
            </a:r>
            <a:r>
              <a:rPr lang="en-US" sz="7300" kern="1200" dirty="0">
                <a:solidFill>
                  <a:schemeClr val="tx1">
                    <a:lumMod val="95000"/>
                  </a:schemeClr>
                </a:solidFill>
                <a:latin typeface="+mj-lt"/>
                <a:ea typeface="+mj-ea"/>
                <a:cs typeface="+mj-cs"/>
              </a:rPr>
              <a:t/>
            </a:r>
            <a:br>
              <a:rPr lang="en-US" sz="7300" kern="1200" dirty="0">
                <a:solidFill>
                  <a:schemeClr val="tx1">
                    <a:lumMod val="95000"/>
                  </a:schemeClr>
                </a:solidFill>
                <a:latin typeface="+mj-lt"/>
                <a:ea typeface="+mj-ea"/>
                <a:cs typeface="+mj-cs"/>
              </a:rPr>
            </a:br>
            <a:r>
              <a:rPr lang="en-US" sz="7300" kern="1200" dirty="0">
                <a:solidFill>
                  <a:schemeClr val="tx1">
                    <a:lumMod val="95000"/>
                  </a:schemeClr>
                </a:solidFill>
                <a:latin typeface="+mj-lt"/>
                <a:ea typeface="+mj-ea"/>
                <a:cs typeface="+mj-cs"/>
              </a:rPr>
              <a:t>Project</a:t>
            </a:r>
            <a:br>
              <a:rPr lang="en-US" sz="7300" kern="1200" dirty="0">
                <a:solidFill>
                  <a:schemeClr val="tx1">
                    <a:lumMod val="95000"/>
                  </a:schemeClr>
                </a:solidFill>
                <a:latin typeface="+mj-lt"/>
                <a:ea typeface="+mj-ea"/>
                <a:cs typeface="+mj-cs"/>
              </a:rPr>
            </a:br>
            <a:r>
              <a:rPr lang="en-US" sz="7300" kern="1200" dirty="0">
                <a:solidFill>
                  <a:schemeClr val="tx1">
                    <a:lumMod val="95000"/>
                  </a:schemeClr>
                </a:solidFill>
                <a:latin typeface="+mj-lt"/>
                <a:ea typeface="+mj-ea"/>
                <a:cs typeface="+mj-cs"/>
              </a:rPr>
              <a:t>Presentation</a:t>
            </a:r>
            <a:r>
              <a:rPr lang="en-US" sz="4000" kern="1200" dirty="0">
                <a:solidFill>
                  <a:srgbClr val="FFFF00"/>
                </a:solidFill>
                <a:latin typeface="+mj-lt"/>
                <a:ea typeface="+mj-ea"/>
                <a:cs typeface="+mj-cs"/>
              </a:rPr>
              <a:t/>
            </a:r>
            <a:br>
              <a:rPr lang="en-US" sz="4000" kern="1200" dirty="0">
                <a:solidFill>
                  <a:srgbClr val="FFFF00"/>
                </a:solidFill>
                <a:latin typeface="+mj-lt"/>
                <a:ea typeface="+mj-ea"/>
                <a:cs typeface="+mj-cs"/>
              </a:rPr>
            </a:br>
            <a:endParaRPr lang="en-US" sz="4000" kern="1200" dirty="0">
              <a:solidFill>
                <a:srgbClr val="FFFF00"/>
              </a:solidFill>
              <a:latin typeface="+mj-lt"/>
              <a:ea typeface="+mj-ea"/>
              <a:cs typeface="+mj-cs"/>
            </a:endParaRPr>
          </a:p>
        </p:txBody>
      </p:sp>
    </p:spTree>
    <p:extLst>
      <p:ext uri="{BB962C8B-B14F-4D97-AF65-F5344CB8AC3E}">
        <p14:creationId xmlns:p14="http://schemas.microsoft.com/office/powerpoint/2010/main" val="752814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 xmlns:a16="http://schemas.microsoft.com/office/drawing/2014/main" id="{3E174092-82D3-44E0-8948-4096232ED0A7}"/>
              </a:ext>
            </a:extLst>
          </p:cNvPr>
          <p:cNvSpPr>
            <a:spLocks noGrp="1"/>
          </p:cNvSpPr>
          <p:nvPr>
            <p:ph type="title"/>
          </p:nvPr>
        </p:nvSpPr>
        <p:spPr>
          <a:xfrm>
            <a:off x="550862" y="549275"/>
            <a:ext cx="11091600" cy="1332000"/>
          </a:xfrm>
        </p:spPr>
        <p:txBody>
          <a:bodyPr/>
          <a:lstStyle/>
          <a:p>
            <a:r>
              <a:rPr lang="en-US" dirty="0" smtClean="0"/>
              <a:t>Entity Relationship Diagram (</a:t>
            </a:r>
            <a:r>
              <a:rPr lang="en-US" dirty="0" err="1" smtClean="0"/>
              <a:t>PostgreDB</a:t>
            </a:r>
            <a:r>
              <a:rPr lang="en-US" dirty="0" smtClean="0"/>
              <a:t>)</a:t>
            </a:r>
            <a:endParaRPr lang="en-US" dirty="0"/>
          </a:p>
        </p:txBody>
      </p:sp>
      <p:sp>
        <p:nvSpPr>
          <p:cNvPr id="6" name="Slide Number Placeholder 5">
            <a:extLst>
              <a:ext uri="{FF2B5EF4-FFF2-40B4-BE49-F238E27FC236}">
                <a16:creationId xmlns=""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10</a:t>
            </a:fld>
            <a:endParaRPr lang="en-US"/>
          </a:p>
        </p:txBody>
      </p:sp>
      <p:pic>
        <p:nvPicPr>
          <p:cNvPr id="3" name="Picture 2"/>
          <p:cNvPicPr>
            <a:picLocks noChangeAspect="1"/>
          </p:cNvPicPr>
          <p:nvPr/>
        </p:nvPicPr>
        <p:blipFill>
          <a:blip r:embed="rId2"/>
          <a:stretch>
            <a:fillRect/>
          </a:stretch>
        </p:blipFill>
        <p:spPr>
          <a:xfrm>
            <a:off x="191078" y="1613686"/>
            <a:ext cx="11840796" cy="3265963"/>
          </a:xfrm>
          <a:prstGeom prst="rect">
            <a:avLst/>
          </a:prstGeom>
        </p:spPr>
      </p:pic>
    </p:spTree>
    <p:extLst>
      <p:ext uri="{BB962C8B-B14F-4D97-AF65-F5344CB8AC3E}">
        <p14:creationId xmlns:p14="http://schemas.microsoft.com/office/powerpoint/2010/main" val="27105758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 xmlns:a16="http://schemas.microsoft.com/office/drawing/2014/main" id="{3E174092-82D3-44E0-8948-4096232ED0A7}"/>
              </a:ext>
            </a:extLst>
          </p:cNvPr>
          <p:cNvSpPr>
            <a:spLocks noGrp="1"/>
          </p:cNvSpPr>
          <p:nvPr>
            <p:ph type="title"/>
          </p:nvPr>
        </p:nvSpPr>
        <p:spPr>
          <a:xfrm>
            <a:off x="226447" y="141603"/>
            <a:ext cx="11091600" cy="1332000"/>
          </a:xfrm>
        </p:spPr>
        <p:txBody>
          <a:bodyPr/>
          <a:lstStyle/>
          <a:p>
            <a:r>
              <a:rPr lang="en-US" dirty="0" err="1" smtClean="0"/>
              <a:t>MedianBTOFlatPrices</a:t>
            </a:r>
            <a:r>
              <a:rPr lang="en-US" dirty="0" smtClean="0"/>
              <a:t> Table</a:t>
            </a:r>
            <a:endParaRPr lang="en-US" dirty="0"/>
          </a:p>
        </p:txBody>
      </p:sp>
      <p:sp>
        <p:nvSpPr>
          <p:cNvPr id="6" name="Slide Number Placeholder 5">
            <a:extLst>
              <a:ext uri="{FF2B5EF4-FFF2-40B4-BE49-F238E27FC236}">
                <a16:creationId xmlns=""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11</a:t>
            </a:fld>
            <a:endParaRPr lang="en-US"/>
          </a:p>
        </p:txBody>
      </p:sp>
      <p:pic>
        <p:nvPicPr>
          <p:cNvPr id="2" name="Picture 1"/>
          <p:cNvPicPr>
            <a:picLocks noChangeAspect="1"/>
          </p:cNvPicPr>
          <p:nvPr/>
        </p:nvPicPr>
        <p:blipFill>
          <a:blip r:embed="rId2"/>
          <a:stretch>
            <a:fillRect/>
          </a:stretch>
        </p:blipFill>
        <p:spPr>
          <a:xfrm>
            <a:off x="3558433" y="909401"/>
            <a:ext cx="4953178" cy="5888778"/>
          </a:xfrm>
          <a:prstGeom prst="rect">
            <a:avLst/>
          </a:prstGeom>
        </p:spPr>
      </p:pic>
    </p:spTree>
    <p:extLst>
      <p:ext uri="{BB962C8B-B14F-4D97-AF65-F5344CB8AC3E}">
        <p14:creationId xmlns:p14="http://schemas.microsoft.com/office/powerpoint/2010/main" val="8491972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 xmlns:a16="http://schemas.microsoft.com/office/drawing/2014/main" id="{3E174092-82D3-44E0-8948-4096232ED0A7}"/>
              </a:ext>
            </a:extLst>
          </p:cNvPr>
          <p:cNvSpPr>
            <a:spLocks noGrp="1"/>
          </p:cNvSpPr>
          <p:nvPr>
            <p:ph type="title"/>
          </p:nvPr>
        </p:nvSpPr>
        <p:spPr>
          <a:xfrm>
            <a:off x="234994" y="124511"/>
            <a:ext cx="11091600" cy="1332000"/>
          </a:xfrm>
        </p:spPr>
        <p:txBody>
          <a:bodyPr/>
          <a:lstStyle/>
          <a:p>
            <a:r>
              <a:rPr lang="en-US" dirty="0" err="1" smtClean="0"/>
              <a:t>MedianResaleFlatPrices</a:t>
            </a:r>
            <a:r>
              <a:rPr lang="en-US" dirty="0" smtClean="0"/>
              <a:t> Table</a:t>
            </a:r>
            <a:endParaRPr lang="en-US" dirty="0"/>
          </a:p>
        </p:txBody>
      </p:sp>
      <p:sp>
        <p:nvSpPr>
          <p:cNvPr id="6" name="Slide Number Placeholder 5">
            <a:extLst>
              <a:ext uri="{FF2B5EF4-FFF2-40B4-BE49-F238E27FC236}">
                <a16:creationId xmlns=""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12</a:t>
            </a:fld>
            <a:endParaRPr lang="en-US"/>
          </a:p>
        </p:txBody>
      </p:sp>
      <p:pic>
        <p:nvPicPr>
          <p:cNvPr id="5" name="Picture 4"/>
          <p:cNvPicPr>
            <a:picLocks noChangeAspect="1"/>
          </p:cNvPicPr>
          <p:nvPr/>
        </p:nvPicPr>
        <p:blipFill>
          <a:blip r:embed="rId2"/>
          <a:stretch>
            <a:fillRect/>
          </a:stretch>
        </p:blipFill>
        <p:spPr>
          <a:xfrm>
            <a:off x="3545125" y="867423"/>
            <a:ext cx="5153025" cy="5876925"/>
          </a:xfrm>
          <a:prstGeom prst="rect">
            <a:avLst/>
          </a:prstGeom>
        </p:spPr>
      </p:pic>
    </p:spTree>
    <p:extLst>
      <p:ext uri="{BB962C8B-B14F-4D97-AF65-F5344CB8AC3E}">
        <p14:creationId xmlns:p14="http://schemas.microsoft.com/office/powerpoint/2010/main" val="52763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 xmlns:a16="http://schemas.microsoft.com/office/drawing/2014/main" id="{3E174092-82D3-44E0-8948-4096232ED0A7}"/>
              </a:ext>
            </a:extLst>
          </p:cNvPr>
          <p:cNvSpPr>
            <a:spLocks noGrp="1"/>
          </p:cNvSpPr>
          <p:nvPr>
            <p:ph type="title"/>
          </p:nvPr>
        </p:nvSpPr>
        <p:spPr>
          <a:xfrm>
            <a:off x="550862" y="371341"/>
            <a:ext cx="11091600" cy="1332000"/>
          </a:xfrm>
        </p:spPr>
        <p:txBody>
          <a:bodyPr/>
          <a:lstStyle/>
          <a:p>
            <a:r>
              <a:rPr lang="en-US" dirty="0" err="1" smtClean="0"/>
              <a:t>GrossMonthlyIncomeFullTime</a:t>
            </a:r>
            <a:r>
              <a:rPr lang="en-US" dirty="0" smtClean="0"/>
              <a:t> Table</a:t>
            </a:r>
            <a:endParaRPr lang="en-US" dirty="0"/>
          </a:p>
        </p:txBody>
      </p:sp>
      <p:sp>
        <p:nvSpPr>
          <p:cNvPr id="6" name="Slide Number Placeholder 5">
            <a:extLst>
              <a:ext uri="{FF2B5EF4-FFF2-40B4-BE49-F238E27FC236}">
                <a16:creationId xmlns=""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13</a:t>
            </a:fld>
            <a:endParaRPr lang="en-US"/>
          </a:p>
        </p:txBody>
      </p:sp>
      <p:pic>
        <p:nvPicPr>
          <p:cNvPr id="5" name="Picture 4"/>
          <p:cNvPicPr>
            <a:picLocks noChangeAspect="1"/>
          </p:cNvPicPr>
          <p:nvPr/>
        </p:nvPicPr>
        <p:blipFill>
          <a:blip r:embed="rId2"/>
          <a:stretch>
            <a:fillRect/>
          </a:stretch>
        </p:blipFill>
        <p:spPr>
          <a:xfrm>
            <a:off x="1403814" y="1464534"/>
            <a:ext cx="9043719" cy="4782441"/>
          </a:xfrm>
          <a:prstGeom prst="rect">
            <a:avLst/>
          </a:prstGeom>
        </p:spPr>
      </p:pic>
    </p:spTree>
    <p:extLst>
      <p:ext uri="{BB962C8B-B14F-4D97-AF65-F5344CB8AC3E}">
        <p14:creationId xmlns:p14="http://schemas.microsoft.com/office/powerpoint/2010/main" val="34910775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 xmlns:a16="http://schemas.microsoft.com/office/drawing/2014/main" id="{3E174092-82D3-44E0-8948-4096232ED0A7}"/>
              </a:ext>
            </a:extLst>
          </p:cNvPr>
          <p:cNvSpPr>
            <a:spLocks noGrp="1"/>
          </p:cNvSpPr>
          <p:nvPr>
            <p:ph type="title"/>
          </p:nvPr>
        </p:nvSpPr>
        <p:spPr>
          <a:xfrm>
            <a:off x="325119" y="302950"/>
            <a:ext cx="11091600" cy="1332000"/>
          </a:xfrm>
        </p:spPr>
        <p:txBody>
          <a:bodyPr/>
          <a:lstStyle/>
          <a:p>
            <a:r>
              <a:rPr lang="en-US" dirty="0" err="1" smtClean="0"/>
              <a:t>Enhanced_CPF_Housing_Grant</a:t>
            </a:r>
            <a:r>
              <a:rPr lang="en-US" dirty="0" smtClean="0"/>
              <a:t> Table</a:t>
            </a:r>
            <a:endParaRPr lang="en-US" dirty="0"/>
          </a:p>
        </p:txBody>
      </p:sp>
      <p:sp>
        <p:nvSpPr>
          <p:cNvPr id="6" name="Slide Number Placeholder 5">
            <a:extLst>
              <a:ext uri="{FF2B5EF4-FFF2-40B4-BE49-F238E27FC236}">
                <a16:creationId xmlns=""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14</a:t>
            </a:fld>
            <a:endParaRPr lang="en-US"/>
          </a:p>
        </p:txBody>
      </p:sp>
      <p:pic>
        <p:nvPicPr>
          <p:cNvPr id="4" name="Picture 3"/>
          <p:cNvPicPr>
            <a:picLocks noChangeAspect="1"/>
          </p:cNvPicPr>
          <p:nvPr/>
        </p:nvPicPr>
        <p:blipFill>
          <a:blip r:embed="rId2"/>
          <a:stretch>
            <a:fillRect/>
          </a:stretch>
        </p:blipFill>
        <p:spPr>
          <a:xfrm>
            <a:off x="2805412" y="1634950"/>
            <a:ext cx="6547784" cy="4663300"/>
          </a:xfrm>
          <a:prstGeom prst="rect">
            <a:avLst/>
          </a:prstGeom>
        </p:spPr>
      </p:pic>
    </p:spTree>
    <p:extLst>
      <p:ext uri="{BB962C8B-B14F-4D97-AF65-F5344CB8AC3E}">
        <p14:creationId xmlns:p14="http://schemas.microsoft.com/office/powerpoint/2010/main" val="2436046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15" name="Title 14">
            <a:extLst>
              <a:ext uri="{FF2B5EF4-FFF2-40B4-BE49-F238E27FC236}">
                <a16:creationId xmlns="" xmlns:a16="http://schemas.microsoft.com/office/drawing/2014/main" id="{40F1DF5B-353A-4270-8C10-6A1509441174}"/>
              </a:ext>
            </a:extLst>
          </p:cNvPr>
          <p:cNvSpPr>
            <a:spLocks noGrp="1"/>
          </p:cNvSpPr>
          <p:nvPr>
            <p:ph type="ctrTitle"/>
          </p:nvPr>
        </p:nvSpPr>
        <p:spPr>
          <a:xfrm>
            <a:off x="327462" y="2401368"/>
            <a:ext cx="9621401" cy="1230334"/>
          </a:xfrm>
        </p:spPr>
        <p:txBody>
          <a:bodyPr vert="horz" wrap="square" lIns="0" tIns="0" rIns="0" bIns="0" rtlCol="0" anchor="b" anchorCtr="0">
            <a:normAutofit/>
          </a:bodyPr>
          <a:lstStyle/>
          <a:p>
            <a:pPr>
              <a:lnSpc>
                <a:spcPct val="100000"/>
              </a:lnSpc>
            </a:pPr>
            <a:r>
              <a:rPr lang="en-US" sz="6400" kern="1200" dirty="0" smtClean="0">
                <a:solidFill>
                  <a:schemeClr val="tx1"/>
                </a:solidFill>
                <a:latin typeface="+mj-lt"/>
                <a:ea typeface="+mj-ea"/>
                <a:cs typeface="+mj-cs"/>
              </a:rPr>
              <a:t>ETL Process Flow</a:t>
            </a:r>
            <a:endParaRPr lang="en-US" sz="6400" kern="1200" dirty="0">
              <a:solidFill>
                <a:schemeClr val="tx1"/>
              </a:solidFill>
              <a:latin typeface="+mj-lt"/>
              <a:ea typeface="+mj-ea"/>
              <a:cs typeface="+mj-cs"/>
            </a:endParaRPr>
          </a:p>
        </p:txBody>
      </p:sp>
      <p:sp>
        <p:nvSpPr>
          <p:cNvPr id="4" name="Slide Number Placeholder 3">
            <a:extLst>
              <a:ext uri="{FF2B5EF4-FFF2-40B4-BE49-F238E27FC236}">
                <a16:creationId xmlns=""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15</a:t>
            </a:fld>
            <a:endParaRPr lang="en-US"/>
          </a:p>
        </p:txBody>
      </p:sp>
    </p:spTree>
    <p:extLst>
      <p:ext uri="{BB962C8B-B14F-4D97-AF65-F5344CB8AC3E}">
        <p14:creationId xmlns:p14="http://schemas.microsoft.com/office/powerpoint/2010/main" val="10029817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 xmlns:a16="http://schemas.microsoft.com/office/drawing/2014/main" id="{D10F3D66-0109-4903-90B9-66D0E288F721}"/>
              </a:ext>
              <a:ext uri="{C183D7F6-B498-43B3-948B-1728B52AA6E4}">
                <adec:decorative xmlns=""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 xmlns:a16="http://schemas.microsoft.com/office/drawing/2014/main" id="{4B18D636-CC10-4B1E-AA38-419DCCF2D9C9}"/>
              </a:ext>
            </a:extLst>
          </p:cNvPr>
          <p:cNvSpPr>
            <a:spLocks noGrp="1"/>
          </p:cNvSpPr>
          <p:nvPr>
            <p:ph type="title"/>
          </p:nvPr>
        </p:nvSpPr>
        <p:spPr>
          <a:xfrm>
            <a:off x="311784" y="332989"/>
            <a:ext cx="11691433" cy="1332000"/>
          </a:xfrm>
        </p:spPr>
        <p:txBody>
          <a:bodyPr>
            <a:normAutofit/>
          </a:bodyPr>
          <a:lstStyle/>
          <a:p>
            <a:r>
              <a:rPr lang="en-US" sz="4000" dirty="0" smtClean="0"/>
              <a:t>ETL Process Flow</a:t>
            </a:r>
            <a:endParaRPr lang="en-US" sz="4000" dirty="0"/>
          </a:p>
        </p:txBody>
      </p:sp>
      <p:sp>
        <p:nvSpPr>
          <p:cNvPr id="10" name="Content Placeholder 9">
            <a:extLst>
              <a:ext uri="{FF2B5EF4-FFF2-40B4-BE49-F238E27FC236}">
                <a16:creationId xmlns="" xmlns:a16="http://schemas.microsoft.com/office/drawing/2014/main" id="{1DB251F7-EBE7-46AC-A920-FFE2C5AF68EA}"/>
              </a:ext>
            </a:extLst>
          </p:cNvPr>
          <p:cNvSpPr>
            <a:spLocks noGrp="1"/>
          </p:cNvSpPr>
          <p:nvPr>
            <p:ph sz="half" idx="2"/>
          </p:nvPr>
        </p:nvSpPr>
        <p:spPr>
          <a:xfrm>
            <a:off x="311784" y="1035558"/>
            <a:ext cx="11519218" cy="1943107"/>
          </a:xfrm>
        </p:spPr>
        <p:txBody>
          <a:bodyPr/>
          <a:lstStyle/>
          <a:p>
            <a:r>
              <a:rPr lang="en-US" dirty="0"/>
              <a:t>Extract - Data is collected from multiple </a:t>
            </a:r>
            <a:r>
              <a:rPr lang="en-US" dirty="0" smtClean="0"/>
              <a:t>SG </a:t>
            </a:r>
            <a:r>
              <a:rPr lang="en-US" dirty="0" err="1" smtClean="0"/>
              <a:t>Gov</a:t>
            </a:r>
            <a:r>
              <a:rPr lang="en-US" dirty="0" smtClean="0"/>
              <a:t> sources (csv, pdf files).</a:t>
            </a:r>
          </a:p>
          <a:p>
            <a:r>
              <a:rPr lang="en-US" dirty="0"/>
              <a:t>Transform - The data is cleaned, formatted, aggregated, and </a:t>
            </a:r>
            <a:r>
              <a:rPr lang="en-US" dirty="0" smtClean="0"/>
              <a:t>validated.</a:t>
            </a:r>
          </a:p>
          <a:p>
            <a:r>
              <a:rPr lang="en-US" dirty="0"/>
              <a:t>Load - The processed data is stored in a target system </a:t>
            </a:r>
            <a:r>
              <a:rPr lang="en-US" dirty="0" smtClean="0"/>
              <a:t>(</a:t>
            </a:r>
            <a:r>
              <a:rPr lang="en-US" dirty="0" err="1" smtClean="0"/>
              <a:t>PostgreDB</a:t>
            </a:r>
            <a:r>
              <a:rPr lang="en-US" dirty="0" smtClean="0"/>
              <a:t>).</a:t>
            </a:r>
            <a:endParaRPr lang="en-US" dirty="0"/>
          </a:p>
        </p:txBody>
      </p:sp>
      <p:sp>
        <p:nvSpPr>
          <p:cNvPr id="6" name="Slide Number Placeholder 5">
            <a:extLst>
              <a:ext uri="{FF2B5EF4-FFF2-40B4-BE49-F238E27FC236}">
                <a16:creationId xmlns=""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16</a:t>
            </a:fld>
            <a:endParaRPr lang="en-US"/>
          </a:p>
        </p:txBody>
      </p:sp>
      <p:sp>
        <p:nvSpPr>
          <p:cNvPr id="22" name="Freeform: Shape 21">
            <a:extLst>
              <a:ext uri="{FF2B5EF4-FFF2-40B4-BE49-F238E27FC236}">
                <a16:creationId xmlns="" xmlns:a16="http://schemas.microsoft.com/office/drawing/2014/main" id="{C6F3814E-455F-456B-B1AF-7B993965A2C0}"/>
              </a:ext>
              <a:ext uri="{C183D7F6-B498-43B3-948B-1728B52AA6E4}">
                <adec:decorative xmlns=""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4" name="Picture 3"/>
          <p:cNvPicPr>
            <a:picLocks noChangeAspect="1"/>
          </p:cNvPicPr>
          <p:nvPr/>
        </p:nvPicPr>
        <p:blipFill>
          <a:blip r:embed="rId3"/>
          <a:stretch>
            <a:fillRect/>
          </a:stretch>
        </p:blipFill>
        <p:spPr>
          <a:xfrm>
            <a:off x="1431748" y="3146827"/>
            <a:ext cx="9039563" cy="3379406"/>
          </a:xfrm>
          <a:prstGeom prst="rect">
            <a:avLst/>
          </a:prstGeom>
        </p:spPr>
      </p:pic>
    </p:spTree>
    <p:extLst>
      <p:ext uri="{BB962C8B-B14F-4D97-AF65-F5344CB8AC3E}">
        <p14:creationId xmlns:p14="http://schemas.microsoft.com/office/powerpoint/2010/main" val="38927438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15" name="Title 14">
            <a:extLst>
              <a:ext uri="{FF2B5EF4-FFF2-40B4-BE49-F238E27FC236}">
                <a16:creationId xmlns="" xmlns:a16="http://schemas.microsoft.com/office/drawing/2014/main" id="{40F1DF5B-353A-4270-8C10-6A1509441174}"/>
              </a:ext>
            </a:extLst>
          </p:cNvPr>
          <p:cNvSpPr>
            <a:spLocks noGrp="1"/>
          </p:cNvSpPr>
          <p:nvPr>
            <p:ph type="ctrTitle"/>
          </p:nvPr>
        </p:nvSpPr>
        <p:spPr>
          <a:xfrm>
            <a:off x="327462" y="2085174"/>
            <a:ext cx="9621401" cy="1478162"/>
          </a:xfrm>
        </p:spPr>
        <p:txBody>
          <a:bodyPr vert="horz" wrap="square" lIns="0" tIns="0" rIns="0" bIns="0" rtlCol="0" anchor="b" anchorCtr="0">
            <a:normAutofit/>
          </a:bodyPr>
          <a:lstStyle/>
          <a:p>
            <a:pPr>
              <a:lnSpc>
                <a:spcPct val="100000"/>
              </a:lnSpc>
            </a:pPr>
            <a:r>
              <a:rPr lang="en-US" sz="6400" kern="1200" dirty="0" smtClean="0">
                <a:solidFill>
                  <a:schemeClr val="tx1"/>
                </a:solidFill>
                <a:latin typeface="+mj-lt"/>
                <a:ea typeface="+mj-ea"/>
                <a:cs typeface="+mj-cs"/>
              </a:rPr>
              <a:t>Analyzed Result</a:t>
            </a:r>
            <a:endParaRPr lang="en-US" sz="6400" kern="1200" dirty="0">
              <a:solidFill>
                <a:schemeClr val="tx1"/>
              </a:solidFill>
              <a:latin typeface="+mj-lt"/>
              <a:ea typeface="+mj-ea"/>
              <a:cs typeface="+mj-cs"/>
            </a:endParaRPr>
          </a:p>
        </p:txBody>
      </p:sp>
      <p:sp>
        <p:nvSpPr>
          <p:cNvPr id="4" name="Slide Number Placeholder 3">
            <a:extLst>
              <a:ext uri="{FF2B5EF4-FFF2-40B4-BE49-F238E27FC236}">
                <a16:creationId xmlns=""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17</a:t>
            </a:fld>
            <a:endParaRPr lang="en-US"/>
          </a:p>
        </p:txBody>
      </p:sp>
    </p:spTree>
    <p:extLst>
      <p:ext uri="{BB962C8B-B14F-4D97-AF65-F5344CB8AC3E}">
        <p14:creationId xmlns:p14="http://schemas.microsoft.com/office/powerpoint/2010/main" val="20975548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 xmlns:a16="http://schemas.microsoft.com/office/drawing/2014/main" id="{D10F3D66-0109-4903-90B9-66D0E288F721}"/>
              </a:ext>
              <a:ext uri="{C183D7F6-B498-43B3-948B-1728B52AA6E4}">
                <adec:decorative xmlns=""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 xmlns:a16="http://schemas.microsoft.com/office/drawing/2014/main" id="{4B18D636-CC10-4B1E-AA38-419DCCF2D9C9}"/>
              </a:ext>
            </a:extLst>
          </p:cNvPr>
          <p:cNvSpPr>
            <a:spLocks noGrp="1"/>
          </p:cNvSpPr>
          <p:nvPr>
            <p:ph type="title"/>
          </p:nvPr>
        </p:nvSpPr>
        <p:spPr>
          <a:xfrm>
            <a:off x="286625" y="194701"/>
            <a:ext cx="11104919" cy="1332000"/>
          </a:xfrm>
        </p:spPr>
        <p:txBody>
          <a:bodyPr>
            <a:normAutofit/>
          </a:bodyPr>
          <a:lstStyle/>
          <a:p>
            <a:r>
              <a:rPr lang="en-US" sz="3600" b="1" dirty="0"/>
              <a:t>Average BTO HDB Price from 2013 to 2023 in SG</a:t>
            </a:r>
          </a:p>
        </p:txBody>
      </p:sp>
      <p:sp>
        <p:nvSpPr>
          <p:cNvPr id="10" name="Content Placeholder 9">
            <a:extLst>
              <a:ext uri="{FF2B5EF4-FFF2-40B4-BE49-F238E27FC236}">
                <a16:creationId xmlns="" xmlns:a16="http://schemas.microsoft.com/office/drawing/2014/main" id="{1DB251F7-EBE7-46AC-A920-FFE2C5AF68EA}"/>
              </a:ext>
            </a:extLst>
          </p:cNvPr>
          <p:cNvSpPr>
            <a:spLocks noGrp="1"/>
          </p:cNvSpPr>
          <p:nvPr>
            <p:ph sz="half" idx="2"/>
          </p:nvPr>
        </p:nvSpPr>
        <p:spPr>
          <a:xfrm>
            <a:off x="360997" y="961144"/>
            <a:ext cx="11519218" cy="872008"/>
          </a:xfrm>
        </p:spPr>
        <p:txBody>
          <a:bodyPr/>
          <a:lstStyle/>
          <a:p>
            <a:pPr marL="0" indent="0">
              <a:buNone/>
            </a:pPr>
            <a:endParaRPr lang="en-US" dirty="0"/>
          </a:p>
          <a:p>
            <a:pPr marL="0" indent="0">
              <a:buNone/>
            </a:pPr>
            <a:endParaRPr lang="en-US" dirty="0"/>
          </a:p>
          <a:p>
            <a:endParaRPr lang="en-US" dirty="0"/>
          </a:p>
        </p:txBody>
      </p:sp>
      <p:sp>
        <p:nvSpPr>
          <p:cNvPr id="6" name="Slide Number Placeholder 5">
            <a:extLst>
              <a:ext uri="{FF2B5EF4-FFF2-40B4-BE49-F238E27FC236}">
                <a16:creationId xmlns=""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18</a:t>
            </a:fld>
            <a:endParaRPr lang="en-US"/>
          </a:p>
        </p:txBody>
      </p:sp>
      <p:sp>
        <p:nvSpPr>
          <p:cNvPr id="22" name="Freeform: Shape 21">
            <a:extLst>
              <a:ext uri="{FF2B5EF4-FFF2-40B4-BE49-F238E27FC236}">
                <a16:creationId xmlns="" xmlns:a16="http://schemas.microsoft.com/office/drawing/2014/main" id="{C6F3814E-455F-456B-B1AF-7B993965A2C0}"/>
              </a:ext>
              <a:ext uri="{C183D7F6-B498-43B3-948B-1728B52AA6E4}">
                <adec:decorative xmlns=""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2" name="Picture 1"/>
          <p:cNvPicPr>
            <a:picLocks noChangeAspect="1"/>
          </p:cNvPicPr>
          <p:nvPr/>
        </p:nvPicPr>
        <p:blipFill>
          <a:blip r:embed="rId3"/>
          <a:stretch>
            <a:fillRect/>
          </a:stretch>
        </p:blipFill>
        <p:spPr>
          <a:xfrm>
            <a:off x="3126838" y="738864"/>
            <a:ext cx="6190731" cy="5922236"/>
          </a:xfrm>
          <a:prstGeom prst="rect">
            <a:avLst/>
          </a:prstGeom>
        </p:spPr>
      </p:pic>
    </p:spTree>
    <p:extLst>
      <p:ext uri="{BB962C8B-B14F-4D97-AF65-F5344CB8AC3E}">
        <p14:creationId xmlns:p14="http://schemas.microsoft.com/office/powerpoint/2010/main" val="6420382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 xmlns:a16="http://schemas.microsoft.com/office/drawing/2014/main" id="{D10F3D66-0109-4903-90B9-66D0E288F721}"/>
              </a:ext>
              <a:ext uri="{C183D7F6-B498-43B3-948B-1728B52AA6E4}">
                <adec:decorative xmlns=""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 xmlns:a16="http://schemas.microsoft.com/office/drawing/2014/main" id="{4B18D636-CC10-4B1E-AA38-419DCCF2D9C9}"/>
              </a:ext>
            </a:extLst>
          </p:cNvPr>
          <p:cNvSpPr>
            <a:spLocks noGrp="1"/>
          </p:cNvSpPr>
          <p:nvPr>
            <p:ph type="title"/>
          </p:nvPr>
        </p:nvSpPr>
        <p:spPr>
          <a:xfrm>
            <a:off x="286625" y="194701"/>
            <a:ext cx="11104919" cy="1332000"/>
          </a:xfrm>
        </p:spPr>
        <p:txBody>
          <a:bodyPr>
            <a:normAutofit/>
          </a:bodyPr>
          <a:lstStyle/>
          <a:p>
            <a:r>
              <a:rPr lang="en-US" sz="3600" b="1" dirty="0"/>
              <a:t>Average </a:t>
            </a:r>
            <a:r>
              <a:rPr lang="en-US" sz="3600" b="1" dirty="0" smtClean="0"/>
              <a:t>Resale HDB </a:t>
            </a:r>
            <a:r>
              <a:rPr lang="en-US" sz="3600" b="1" dirty="0"/>
              <a:t>Price from 2013 to 2023 in SG</a:t>
            </a:r>
          </a:p>
        </p:txBody>
      </p:sp>
      <p:sp>
        <p:nvSpPr>
          <p:cNvPr id="10" name="Content Placeholder 9">
            <a:extLst>
              <a:ext uri="{FF2B5EF4-FFF2-40B4-BE49-F238E27FC236}">
                <a16:creationId xmlns="" xmlns:a16="http://schemas.microsoft.com/office/drawing/2014/main" id="{1DB251F7-EBE7-46AC-A920-FFE2C5AF68EA}"/>
              </a:ext>
            </a:extLst>
          </p:cNvPr>
          <p:cNvSpPr>
            <a:spLocks noGrp="1"/>
          </p:cNvSpPr>
          <p:nvPr>
            <p:ph sz="half" idx="2"/>
          </p:nvPr>
        </p:nvSpPr>
        <p:spPr>
          <a:xfrm>
            <a:off x="360997" y="961144"/>
            <a:ext cx="11519218" cy="872008"/>
          </a:xfrm>
        </p:spPr>
        <p:txBody>
          <a:bodyPr/>
          <a:lstStyle/>
          <a:p>
            <a:pPr marL="0" indent="0">
              <a:buNone/>
            </a:pPr>
            <a:endParaRPr lang="en-US" dirty="0"/>
          </a:p>
          <a:p>
            <a:pPr marL="0" indent="0">
              <a:buNone/>
            </a:pPr>
            <a:endParaRPr lang="en-US" dirty="0"/>
          </a:p>
          <a:p>
            <a:endParaRPr lang="en-US" dirty="0"/>
          </a:p>
        </p:txBody>
      </p:sp>
      <p:sp>
        <p:nvSpPr>
          <p:cNvPr id="6" name="Slide Number Placeholder 5">
            <a:extLst>
              <a:ext uri="{FF2B5EF4-FFF2-40B4-BE49-F238E27FC236}">
                <a16:creationId xmlns=""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19</a:t>
            </a:fld>
            <a:endParaRPr lang="en-US"/>
          </a:p>
        </p:txBody>
      </p:sp>
      <p:sp>
        <p:nvSpPr>
          <p:cNvPr id="22" name="Freeform: Shape 21">
            <a:extLst>
              <a:ext uri="{FF2B5EF4-FFF2-40B4-BE49-F238E27FC236}">
                <a16:creationId xmlns="" xmlns:a16="http://schemas.microsoft.com/office/drawing/2014/main" id="{C6F3814E-455F-456B-B1AF-7B993965A2C0}"/>
              </a:ext>
              <a:ext uri="{C183D7F6-B498-43B3-948B-1728B52AA6E4}">
                <adec:decorative xmlns=""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2" name="Picture 1"/>
          <p:cNvPicPr>
            <a:picLocks noChangeAspect="1"/>
          </p:cNvPicPr>
          <p:nvPr/>
        </p:nvPicPr>
        <p:blipFill>
          <a:blip r:embed="rId3"/>
          <a:stretch>
            <a:fillRect/>
          </a:stretch>
        </p:blipFill>
        <p:spPr>
          <a:xfrm>
            <a:off x="3003730" y="717847"/>
            <a:ext cx="6431173" cy="6041877"/>
          </a:xfrm>
          <a:prstGeom prst="rect">
            <a:avLst/>
          </a:prstGeom>
        </p:spPr>
      </p:pic>
    </p:spTree>
    <p:extLst>
      <p:ext uri="{BB962C8B-B14F-4D97-AF65-F5344CB8AC3E}">
        <p14:creationId xmlns:p14="http://schemas.microsoft.com/office/powerpoint/2010/main" val="16114821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046426E-F6F6-4A7C-9181-8C3090996261}"/>
              </a:ext>
            </a:extLst>
          </p:cNvPr>
          <p:cNvSpPr>
            <a:spLocks noGrp="1"/>
          </p:cNvSpPr>
          <p:nvPr>
            <p:ph type="title"/>
          </p:nvPr>
        </p:nvSpPr>
        <p:spPr>
          <a:xfrm>
            <a:off x="-376232" y="213645"/>
            <a:ext cx="3565524" cy="1053890"/>
          </a:xfrm>
        </p:spPr>
        <p:txBody>
          <a:bodyPr/>
          <a:lstStyle/>
          <a:p>
            <a:pPr algn="ctr"/>
            <a:r>
              <a:rPr lang="en-US" dirty="0"/>
              <a:t>Agenda</a:t>
            </a:r>
          </a:p>
        </p:txBody>
      </p:sp>
      <p:sp>
        <p:nvSpPr>
          <p:cNvPr id="3" name="Content Placeholder 2">
            <a:extLst>
              <a:ext uri="{FF2B5EF4-FFF2-40B4-BE49-F238E27FC236}">
                <a16:creationId xmlns="" xmlns:a16="http://schemas.microsoft.com/office/drawing/2014/main" id="{D3B60D6F-4D0F-4D33-B2A7-159C8583FF00}"/>
              </a:ext>
            </a:extLst>
          </p:cNvPr>
          <p:cNvSpPr>
            <a:spLocks noGrp="1"/>
          </p:cNvSpPr>
          <p:nvPr>
            <p:ph idx="1"/>
          </p:nvPr>
        </p:nvSpPr>
        <p:spPr>
          <a:xfrm>
            <a:off x="321285" y="1801687"/>
            <a:ext cx="11128594" cy="3761625"/>
          </a:xfrm>
        </p:spPr>
        <p:txBody>
          <a:bodyPr/>
          <a:lstStyle/>
          <a:p>
            <a:pPr marL="342900" indent="-342900">
              <a:buFont typeface="Arial" panose="020B0604020202020204" pitchFamily="34" charset="0"/>
              <a:buChar char="•"/>
            </a:pPr>
            <a:r>
              <a:rPr lang="en-US" sz="1400" dirty="0"/>
              <a:t>Introduction</a:t>
            </a:r>
          </a:p>
          <a:p>
            <a:pPr marL="342900" indent="-342900">
              <a:buFont typeface="Arial" panose="020B0604020202020204" pitchFamily="34" charset="0"/>
              <a:buChar char="•"/>
            </a:pPr>
            <a:r>
              <a:rPr lang="en-US" sz="1400" dirty="0" smtClean="0"/>
              <a:t>Issues and Objectives</a:t>
            </a:r>
            <a:endParaRPr lang="en-US" sz="1400" dirty="0"/>
          </a:p>
          <a:p>
            <a:pPr marL="342900" indent="-342900">
              <a:buFont typeface="Arial" panose="020B0604020202020204" pitchFamily="34" charset="0"/>
              <a:buChar char="•"/>
            </a:pPr>
            <a:r>
              <a:rPr lang="en-US" sz="1400" dirty="0"/>
              <a:t>Dataset Understanding</a:t>
            </a:r>
          </a:p>
          <a:p>
            <a:pPr marL="342900" indent="-342900">
              <a:buFont typeface="Arial" panose="020B0604020202020204" pitchFamily="34" charset="0"/>
              <a:buChar char="•"/>
            </a:pPr>
            <a:r>
              <a:rPr lang="en-US" sz="1400" dirty="0" smtClean="0"/>
              <a:t>Entity Relationship Diagram</a:t>
            </a:r>
          </a:p>
          <a:p>
            <a:pPr marL="342900" indent="-342900">
              <a:buFont typeface="Arial" panose="020B0604020202020204" pitchFamily="34" charset="0"/>
              <a:buChar char="•"/>
            </a:pPr>
            <a:r>
              <a:rPr lang="en-US" sz="1400" dirty="0" smtClean="0"/>
              <a:t>ETL Process Flow</a:t>
            </a:r>
          </a:p>
          <a:p>
            <a:pPr marL="342900" indent="-342900">
              <a:buFont typeface="Arial" panose="020B0604020202020204" pitchFamily="34" charset="0"/>
              <a:buChar char="•"/>
            </a:pPr>
            <a:r>
              <a:rPr lang="en-US" sz="1400" dirty="0" smtClean="0"/>
              <a:t>Analyzed Result</a:t>
            </a:r>
            <a:endParaRPr lang="en-US" sz="1400" dirty="0"/>
          </a:p>
          <a:p>
            <a:pPr marL="342900" indent="-342900">
              <a:buFont typeface="Arial" panose="020B0604020202020204" pitchFamily="34" charset="0"/>
              <a:buChar char="•"/>
            </a:pPr>
            <a:r>
              <a:rPr lang="en-US" sz="1400" dirty="0" smtClean="0"/>
              <a:t>Conclusion</a:t>
            </a:r>
            <a:endParaRPr lang="en-US" sz="1400" dirty="0"/>
          </a:p>
        </p:txBody>
      </p:sp>
      <p:sp>
        <p:nvSpPr>
          <p:cNvPr id="15" name="Slide Number Placeholder 14">
            <a:extLst>
              <a:ext uri="{FF2B5EF4-FFF2-40B4-BE49-F238E27FC236}">
                <a16:creationId xmlns=""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a:p>
        </p:txBody>
      </p:sp>
    </p:spTree>
    <p:extLst>
      <p:ext uri="{BB962C8B-B14F-4D97-AF65-F5344CB8AC3E}">
        <p14:creationId xmlns:p14="http://schemas.microsoft.com/office/powerpoint/2010/main" val="23132348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 xmlns:a16="http://schemas.microsoft.com/office/drawing/2014/main" id="{D10F3D66-0109-4903-90B9-66D0E288F721}"/>
              </a:ext>
              <a:ext uri="{C183D7F6-B498-43B3-948B-1728B52AA6E4}">
                <adec:decorative xmlns=""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 xmlns:a16="http://schemas.microsoft.com/office/drawing/2014/main" id="{4B18D636-CC10-4B1E-AA38-419DCCF2D9C9}"/>
              </a:ext>
            </a:extLst>
          </p:cNvPr>
          <p:cNvSpPr>
            <a:spLocks noGrp="1"/>
          </p:cNvSpPr>
          <p:nvPr>
            <p:ph type="title"/>
          </p:nvPr>
        </p:nvSpPr>
        <p:spPr>
          <a:xfrm>
            <a:off x="286625" y="194701"/>
            <a:ext cx="11104919" cy="1332000"/>
          </a:xfrm>
        </p:spPr>
        <p:txBody>
          <a:bodyPr>
            <a:normAutofit/>
          </a:bodyPr>
          <a:lstStyle/>
          <a:p>
            <a:r>
              <a:rPr lang="en-US" sz="3600" b="1" dirty="0" smtClean="0"/>
              <a:t>Gross Monthly Income </a:t>
            </a:r>
            <a:r>
              <a:rPr lang="en-US" sz="3600" b="1" dirty="0"/>
              <a:t>from 2013 to 2023 in SG</a:t>
            </a:r>
          </a:p>
        </p:txBody>
      </p:sp>
      <p:sp>
        <p:nvSpPr>
          <p:cNvPr id="10" name="Content Placeholder 9">
            <a:extLst>
              <a:ext uri="{FF2B5EF4-FFF2-40B4-BE49-F238E27FC236}">
                <a16:creationId xmlns="" xmlns:a16="http://schemas.microsoft.com/office/drawing/2014/main" id="{1DB251F7-EBE7-46AC-A920-FFE2C5AF68EA}"/>
              </a:ext>
            </a:extLst>
          </p:cNvPr>
          <p:cNvSpPr>
            <a:spLocks noGrp="1"/>
          </p:cNvSpPr>
          <p:nvPr>
            <p:ph sz="half" idx="2"/>
          </p:nvPr>
        </p:nvSpPr>
        <p:spPr>
          <a:xfrm>
            <a:off x="360997" y="961144"/>
            <a:ext cx="11519218" cy="872008"/>
          </a:xfrm>
        </p:spPr>
        <p:txBody>
          <a:bodyPr/>
          <a:lstStyle/>
          <a:p>
            <a:pPr marL="0" indent="0">
              <a:buNone/>
            </a:pPr>
            <a:endParaRPr lang="en-US" dirty="0"/>
          </a:p>
          <a:p>
            <a:pPr marL="0" indent="0">
              <a:buNone/>
            </a:pPr>
            <a:endParaRPr lang="en-US" dirty="0"/>
          </a:p>
          <a:p>
            <a:endParaRPr lang="en-US" dirty="0"/>
          </a:p>
        </p:txBody>
      </p:sp>
      <p:sp>
        <p:nvSpPr>
          <p:cNvPr id="6" name="Slide Number Placeholder 5">
            <a:extLst>
              <a:ext uri="{FF2B5EF4-FFF2-40B4-BE49-F238E27FC236}">
                <a16:creationId xmlns=""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20</a:t>
            </a:fld>
            <a:endParaRPr lang="en-US"/>
          </a:p>
        </p:txBody>
      </p:sp>
      <p:sp>
        <p:nvSpPr>
          <p:cNvPr id="22" name="Freeform: Shape 21">
            <a:extLst>
              <a:ext uri="{FF2B5EF4-FFF2-40B4-BE49-F238E27FC236}">
                <a16:creationId xmlns="" xmlns:a16="http://schemas.microsoft.com/office/drawing/2014/main" id="{C6F3814E-455F-456B-B1AF-7B993965A2C0}"/>
              </a:ext>
              <a:ext uri="{C183D7F6-B498-43B3-948B-1728B52AA6E4}">
                <adec:decorative xmlns=""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3" name="Picture 2"/>
          <p:cNvPicPr>
            <a:picLocks noChangeAspect="1"/>
          </p:cNvPicPr>
          <p:nvPr/>
        </p:nvPicPr>
        <p:blipFill>
          <a:blip r:embed="rId3"/>
          <a:stretch>
            <a:fillRect/>
          </a:stretch>
        </p:blipFill>
        <p:spPr>
          <a:xfrm>
            <a:off x="2921837" y="747410"/>
            <a:ext cx="6397537" cy="5913690"/>
          </a:xfrm>
          <a:prstGeom prst="rect">
            <a:avLst/>
          </a:prstGeom>
        </p:spPr>
      </p:pic>
    </p:spTree>
    <p:extLst>
      <p:ext uri="{BB962C8B-B14F-4D97-AF65-F5344CB8AC3E}">
        <p14:creationId xmlns:p14="http://schemas.microsoft.com/office/powerpoint/2010/main" val="2477904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 xmlns:a16="http://schemas.microsoft.com/office/drawing/2014/main" id="{D10F3D66-0109-4903-90B9-66D0E288F721}"/>
              </a:ext>
              <a:ext uri="{C183D7F6-B498-43B3-948B-1728B52AA6E4}">
                <adec:decorative xmlns=""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 xmlns:a16="http://schemas.microsoft.com/office/drawing/2014/main" id="{4B18D636-CC10-4B1E-AA38-419DCCF2D9C9}"/>
              </a:ext>
            </a:extLst>
          </p:cNvPr>
          <p:cNvSpPr>
            <a:spLocks noGrp="1"/>
          </p:cNvSpPr>
          <p:nvPr>
            <p:ph type="title"/>
          </p:nvPr>
        </p:nvSpPr>
        <p:spPr>
          <a:xfrm>
            <a:off x="201168" y="395727"/>
            <a:ext cx="12302530" cy="1332000"/>
          </a:xfrm>
        </p:spPr>
        <p:txBody>
          <a:bodyPr>
            <a:normAutofit/>
          </a:bodyPr>
          <a:lstStyle/>
          <a:p>
            <a:r>
              <a:rPr lang="en-US" sz="3600" dirty="0" smtClean="0"/>
              <a:t>BTO Flat Price Appreciation VS Gross Salary Increment</a:t>
            </a:r>
            <a:endParaRPr lang="en-US" sz="3600" dirty="0"/>
          </a:p>
        </p:txBody>
      </p:sp>
      <p:sp>
        <p:nvSpPr>
          <p:cNvPr id="10" name="Content Placeholder 9">
            <a:extLst>
              <a:ext uri="{FF2B5EF4-FFF2-40B4-BE49-F238E27FC236}">
                <a16:creationId xmlns="" xmlns:a16="http://schemas.microsoft.com/office/drawing/2014/main" id="{1DB251F7-EBE7-46AC-A920-FFE2C5AF68EA}"/>
              </a:ext>
            </a:extLst>
          </p:cNvPr>
          <p:cNvSpPr>
            <a:spLocks noGrp="1"/>
          </p:cNvSpPr>
          <p:nvPr>
            <p:ph sz="half" idx="2"/>
          </p:nvPr>
        </p:nvSpPr>
        <p:spPr>
          <a:xfrm>
            <a:off x="360997" y="961144"/>
            <a:ext cx="11519218" cy="872008"/>
          </a:xfrm>
        </p:spPr>
        <p:txBody>
          <a:bodyPr/>
          <a:lstStyle/>
          <a:p>
            <a:pPr marL="0" indent="0">
              <a:buNone/>
            </a:pPr>
            <a:endParaRPr lang="en-US" dirty="0"/>
          </a:p>
          <a:p>
            <a:pPr marL="0" indent="0">
              <a:buNone/>
            </a:pPr>
            <a:endParaRPr lang="en-US" dirty="0"/>
          </a:p>
          <a:p>
            <a:endParaRPr lang="en-US" dirty="0"/>
          </a:p>
        </p:txBody>
      </p:sp>
      <p:sp>
        <p:nvSpPr>
          <p:cNvPr id="6" name="Slide Number Placeholder 5">
            <a:extLst>
              <a:ext uri="{FF2B5EF4-FFF2-40B4-BE49-F238E27FC236}">
                <a16:creationId xmlns=""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21</a:t>
            </a:fld>
            <a:endParaRPr lang="en-US"/>
          </a:p>
        </p:txBody>
      </p:sp>
      <p:sp>
        <p:nvSpPr>
          <p:cNvPr id="22" name="Freeform: Shape 21">
            <a:extLst>
              <a:ext uri="{FF2B5EF4-FFF2-40B4-BE49-F238E27FC236}">
                <a16:creationId xmlns="" xmlns:a16="http://schemas.microsoft.com/office/drawing/2014/main" id="{C6F3814E-455F-456B-B1AF-7B993965A2C0}"/>
              </a:ext>
              <a:ext uri="{C183D7F6-B498-43B3-948B-1728B52AA6E4}">
                <adec:decorative xmlns=""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3" name="Picture 2"/>
          <p:cNvPicPr>
            <a:picLocks noChangeAspect="1"/>
          </p:cNvPicPr>
          <p:nvPr/>
        </p:nvPicPr>
        <p:blipFill>
          <a:blip r:embed="rId3"/>
          <a:stretch>
            <a:fillRect/>
          </a:stretch>
        </p:blipFill>
        <p:spPr>
          <a:xfrm>
            <a:off x="1222375" y="1198235"/>
            <a:ext cx="9572625" cy="5076825"/>
          </a:xfrm>
          <a:prstGeom prst="rect">
            <a:avLst/>
          </a:prstGeom>
        </p:spPr>
      </p:pic>
    </p:spTree>
    <p:extLst>
      <p:ext uri="{BB962C8B-B14F-4D97-AF65-F5344CB8AC3E}">
        <p14:creationId xmlns:p14="http://schemas.microsoft.com/office/powerpoint/2010/main" val="38461744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 xmlns:a16="http://schemas.microsoft.com/office/drawing/2014/main" id="{D10F3D66-0109-4903-90B9-66D0E288F721}"/>
              </a:ext>
              <a:ext uri="{C183D7F6-B498-43B3-948B-1728B52AA6E4}">
                <adec:decorative xmlns=""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 xmlns:a16="http://schemas.microsoft.com/office/drawing/2014/main" id="{4B18D636-CC10-4B1E-AA38-419DCCF2D9C9}"/>
              </a:ext>
            </a:extLst>
          </p:cNvPr>
          <p:cNvSpPr>
            <a:spLocks noGrp="1"/>
          </p:cNvSpPr>
          <p:nvPr>
            <p:ph type="title"/>
          </p:nvPr>
        </p:nvSpPr>
        <p:spPr>
          <a:xfrm>
            <a:off x="201168" y="395727"/>
            <a:ext cx="12302530" cy="1332000"/>
          </a:xfrm>
        </p:spPr>
        <p:txBody>
          <a:bodyPr>
            <a:normAutofit/>
          </a:bodyPr>
          <a:lstStyle/>
          <a:p>
            <a:r>
              <a:rPr lang="en-US" sz="3600" dirty="0" smtClean="0"/>
              <a:t>Resale Flat </a:t>
            </a:r>
            <a:r>
              <a:rPr lang="en-US" sz="3600" dirty="0"/>
              <a:t>Price Appreciation VS Gross Salary Increment</a:t>
            </a:r>
          </a:p>
        </p:txBody>
      </p:sp>
      <p:sp>
        <p:nvSpPr>
          <p:cNvPr id="10" name="Content Placeholder 9">
            <a:extLst>
              <a:ext uri="{FF2B5EF4-FFF2-40B4-BE49-F238E27FC236}">
                <a16:creationId xmlns="" xmlns:a16="http://schemas.microsoft.com/office/drawing/2014/main" id="{1DB251F7-EBE7-46AC-A920-FFE2C5AF68EA}"/>
              </a:ext>
            </a:extLst>
          </p:cNvPr>
          <p:cNvSpPr>
            <a:spLocks noGrp="1"/>
          </p:cNvSpPr>
          <p:nvPr>
            <p:ph sz="half" idx="2"/>
          </p:nvPr>
        </p:nvSpPr>
        <p:spPr>
          <a:xfrm>
            <a:off x="360997" y="961144"/>
            <a:ext cx="11519218" cy="872008"/>
          </a:xfrm>
        </p:spPr>
        <p:txBody>
          <a:bodyPr/>
          <a:lstStyle/>
          <a:p>
            <a:pPr marL="0" indent="0">
              <a:buNone/>
            </a:pPr>
            <a:endParaRPr lang="en-US" dirty="0"/>
          </a:p>
          <a:p>
            <a:pPr marL="0" indent="0">
              <a:buNone/>
            </a:pPr>
            <a:endParaRPr lang="en-US" dirty="0"/>
          </a:p>
          <a:p>
            <a:endParaRPr lang="en-US" dirty="0"/>
          </a:p>
        </p:txBody>
      </p:sp>
      <p:sp>
        <p:nvSpPr>
          <p:cNvPr id="6" name="Slide Number Placeholder 5">
            <a:extLst>
              <a:ext uri="{FF2B5EF4-FFF2-40B4-BE49-F238E27FC236}">
                <a16:creationId xmlns=""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22</a:t>
            </a:fld>
            <a:endParaRPr lang="en-US"/>
          </a:p>
        </p:txBody>
      </p:sp>
      <p:sp>
        <p:nvSpPr>
          <p:cNvPr id="22" name="Freeform: Shape 21">
            <a:extLst>
              <a:ext uri="{FF2B5EF4-FFF2-40B4-BE49-F238E27FC236}">
                <a16:creationId xmlns="" xmlns:a16="http://schemas.microsoft.com/office/drawing/2014/main" id="{C6F3814E-455F-456B-B1AF-7B993965A2C0}"/>
              </a:ext>
              <a:ext uri="{C183D7F6-B498-43B3-948B-1728B52AA6E4}">
                <adec:decorative xmlns=""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2" name="Picture 1"/>
          <p:cNvPicPr>
            <a:picLocks noChangeAspect="1"/>
          </p:cNvPicPr>
          <p:nvPr/>
        </p:nvPicPr>
        <p:blipFill>
          <a:blip r:embed="rId3"/>
          <a:stretch>
            <a:fillRect/>
          </a:stretch>
        </p:blipFill>
        <p:spPr>
          <a:xfrm>
            <a:off x="1080909" y="1127911"/>
            <a:ext cx="9534525" cy="5114925"/>
          </a:xfrm>
          <a:prstGeom prst="rect">
            <a:avLst/>
          </a:prstGeom>
        </p:spPr>
      </p:pic>
    </p:spTree>
    <p:extLst>
      <p:ext uri="{BB962C8B-B14F-4D97-AF65-F5344CB8AC3E}">
        <p14:creationId xmlns:p14="http://schemas.microsoft.com/office/powerpoint/2010/main" val="31929894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 xmlns:a16="http://schemas.microsoft.com/office/drawing/2014/main" id="{D10F3D66-0109-4903-90B9-66D0E288F721}"/>
              </a:ext>
              <a:ext uri="{C183D7F6-B498-43B3-948B-1728B52AA6E4}">
                <adec:decorative xmlns=""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 xmlns:a16="http://schemas.microsoft.com/office/drawing/2014/main" id="{4B18D636-CC10-4B1E-AA38-419DCCF2D9C9}"/>
              </a:ext>
            </a:extLst>
          </p:cNvPr>
          <p:cNvSpPr>
            <a:spLocks noGrp="1"/>
          </p:cNvSpPr>
          <p:nvPr>
            <p:ph type="title"/>
          </p:nvPr>
        </p:nvSpPr>
        <p:spPr>
          <a:xfrm>
            <a:off x="201168" y="395727"/>
            <a:ext cx="12302530" cy="1332000"/>
          </a:xfrm>
        </p:spPr>
        <p:txBody>
          <a:bodyPr>
            <a:normAutofit/>
          </a:bodyPr>
          <a:lstStyle/>
          <a:p>
            <a:r>
              <a:rPr lang="en-US" sz="3600" dirty="0" smtClean="0">
                <a:latin typeface="Calibri" panose="020F0502020204030204" pitchFamily="34" charset="0"/>
                <a:ea typeface="DengXian" panose="02010600030101010101" pitchFamily="2" charset="-122"/>
                <a:cs typeface="Times New Roman" panose="02020603050405020304" pitchFamily="18" charset="0"/>
              </a:rPr>
              <a:t>Compute Additional Subsidy SG </a:t>
            </a:r>
            <a:r>
              <a:rPr lang="en-US" sz="3600" dirty="0" err="1" smtClean="0">
                <a:latin typeface="Calibri" panose="020F0502020204030204" pitchFamily="34" charset="0"/>
                <a:ea typeface="DengXian" panose="02010600030101010101" pitchFamily="2" charset="-122"/>
                <a:cs typeface="Times New Roman" panose="02020603050405020304" pitchFamily="18" charset="0"/>
              </a:rPr>
              <a:t>Gov</a:t>
            </a:r>
            <a:r>
              <a:rPr lang="en-US" sz="3600" dirty="0" smtClean="0">
                <a:latin typeface="Calibri" panose="020F0502020204030204" pitchFamily="34" charset="0"/>
                <a:ea typeface="DengXian" panose="02010600030101010101" pitchFamily="2" charset="-122"/>
                <a:cs typeface="Times New Roman" panose="02020603050405020304" pitchFamily="18" charset="0"/>
              </a:rPr>
              <a:t> Could Provide for BTO Flats</a:t>
            </a:r>
            <a:endParaRPr lang="en-US" sz="3600" dirty="0"/>
          </a:p>
        </p:txBody>
      </p:sp>
      <p:sp>
        <p:nvSpPr>
          <p:cNvPr id="10" name="Content Placeholder 9">
            <a:extLst>
              <a:ext uri="{FF2B5EF4-FFF2-40B4-BE49-F238E27FC236}">
                <a16:creationId xmlns="" xmlns:a16="http://schemas.microsoft.com/office/drawing/2014/main" id="{1DB251F7-EBE7-46AC-A920-FFE2C5AF68EA}"/>
              </a:ext>
            </a:extLst>
          </p:cNvPr>
          <p:cNvSpPr>
            <a:spLocks noGrp="1"/>
          </p:cNvSpPr>
          <p:nvPr>
            <p:ph sz="half" idx="2"/>
          </p:nvPr>
        </p:nvSpPr>
        <p:spPr>
          <a:xfrm>
            <a:off x="301176" y="954687"/>
            <a:ext cx="11519218" cy="872008"/>
          </a:xfrm>
        </p:spPr>
        <p:txBody>
          <a:bodyPr/>
          <a:lstStyle/>
          <a:p>
            <a:r>
              <a:rPr lang="en-US" sz="2000" dirty="0" smtClean="0"/>
              <a:t>To achieve </a:t>
            </a:r>
            <a:r>
              <a:rPr lang="en-US" sz="2000" dirty="0"/>
              <a:t>Mortgage Servicing Ratio (MSR) not exceeding 30% of gross monthly </a:t>
            </a:r>
            <a:r>
              <a:rPr lang="en-US" sz="2000" dirty="0" smtClean="0"/>
              <a:t>salary (Based on 25 years loan period)</a:t>
            </a:r>
            <a:endParaRPr lang="en-US" sz="2000" dirty="0"/>
          </a:p>
          <a:p>
            <a:pPr marL="0" indent="0">
              <a:buNone/>
            </a:pPr>
            <a:endParaRPr lang="en-US" dirty="0"/>
          </a:p>
          <a:p>
            <a:endParaRPr lang="en-US" dirty="0"/>
          </a:p>
        </p:txBody>
      </p:sp>
      <p:sp>
        <p:nvSpPr>
          <p:cNvPr id="6" name="Slide Number Placeholder 5">
            <a:extLst>
              <a:ext uri="{FF2B5EF4-FFF2-40B4-BE49-F238E27FC236}">
                <a16:creationId xmlns=""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23</a:t>
            </a:fld>
            <a:endParaRPr lang="en-US"/>
          </a:p>
        </p:txBody>
      </p:sp>
      <p:sp>
        <p:nvSpPr>
          <p:cNvPr id="22" name="Freeform: Shape 21">
            <a:extLst>
              <a:ext uri="{FF2B5EF4-FFF2-40B4-BE49-F238E27FC236}">
                <a16:creationId xmlns="" xmlns:a16="http://schemas.microsoft.com/office/drawing/2014/main" id="{C6F3814E-455F-456B-B1AF-7B993965A2C0}"/>
              </a:ext>
              <a:ext uri="{C183D7F6-B498-43B3-948B-1728B52AA6E4}">
                <adec:decorative xmlns=""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Content Placeholder 9">
            <a:extLst>
              <a:ext uri="{FF2B5EF4-FFF2-40B4-BE49-F238E27FC236}">
                <a16:creationId xmlns="" xmlns:a16="http://schemas.microsoft.com/office/drawing/2014/main" id="{1DB251F7-EBE7-46AC-A920-FFE2C5AF68EA}"/>
              </a:ext>
            </a:extLst>
          </p:cNvPr>
          <p:cNvSpPr>
            <a:spLocks noGrp="1"/>
          </p:cNvSpPr>
          <p:nvPr>
            <p:ph sz="half" idx="2"/>
          </p:nvPr>
        </p:nvSpPr>
        <p:spPr>
          <a:xfrm>
            <a:off x="201168" y="5596083"/>
            <a:ext cx="11519218" cy="399928"/>
          </a:xfrm>
        </p:spPr>
        <p:txBody>
          <a:bodyPr/>
          <a:lstStyle/>
          <a:p>
            <a:r>
              <a:rPr lang="en-US" sz="2000" dirty="0" smtClean="0"/>
              <a:t>CSV file attachment of the calculated result</a:t>
            </a:r>
            <a:endParaRPr lang="en-US" sz="2000" dirty="0"/>
          </a:p>
        </p:txBody>
      </p:sp>
      <p:pic>
        <p:nvPicPr>
          <p:cNvPr id="5" name="Picture 4"/>
          <p:cNvPicPr>
            <a:picLocks noChangeAspect="1"/>
          </p:cNvPicPr>
          <p:nvPr/>
        </p:nvPicPr>
        <p:blipFill>
          <a:blip r:embed="rId4"/>
          <a:stretch>
            <a:fillRect/>
          </a:stretch>
        </p:blipFill>
        <p:spPr>
          <a:xfrm>
            <a:off x="2247544" y="1406121"/>
            <a:ext cx="4383992" cy="1838235"/>
          </a:xfrm>
          <a:prstGeom prst="rect">
            <a:avLst/>
          </a:prstGeom>
        </p:spPr>
      </p:pic>
      <p:pic>
        <p:nvPicPr>
          <p:cNvPr id="2" name="Picture 1"/>
          <p:cNvPicPr>
            <a:picLocks noChangeAspect="1"/>
          </p:cNvPicPr>
          <p:nvPr/>
        </p:nvPicPr>
        <p:blipFill>
          <a:blip r:embed="rId5"/>
          <a:stretch>
            <a:fillRect/>
          </a:stretch>
        </p:blipFill>
        <p:spPr>
          <a:xfrm>
            <a:off x="2247544" y="3376773"/>
            <a:ext cx="7901328" cy="2177416"/>
          </a:xfrm>
          <a:prstGeom prst="rect">
            <a:avLst/>
          </a:prstGeom>
        </p:spPr>
      </p:pic>
      <p:graphicFrame>
        <p:nvGraphicFramePr>
          <p:cNvPr id="8" name="Object 7"/>
          <p:cNvGraphicFramePr>
            <a:graphicFrameLocks noChangeAspect="1"/>
          </p:cNvGraphicFramePr>
          <p:nvPr>
            <p:extLst>
              <p:ext uri="{D42A27DB-BD31-4B8C-83A1-F6EECF244321}">
                <p14:modId xmlns:p14="http://schemas.microsoft.com/office/powerpoint/2010/main" val="2511435628"/>
              </p:ext>
            </p:extLst>
          </p:nvPr>
        </p:nvGraphicFramePr>
        <p:xfrm>
          <a:off x="301176" y="6037905"/>
          <a:ext cx="801231" cy="676039"/>
        </p:xfrm>
        <a:graphic>
          <a:graphicData uri="http://schemas.openxmlformats.org/presentationml/2006/ole">
            <mc:AlternateContent xmlns:mc="http://schemas.openxmlformats.org/markup-compatibility/2006">
              <mc:Choice xmlns:v="urn:schemas-microsoft-com:vml" Requires="v">
                <p:oleObj spid="_x0000_s4177" name="Macro-Enabled Worksheet" showAsIcon="1" r:id="rId7" imgW="914400" imgH="771480" progId="Excel.SheetMacroEnabled.12">
                  <p:embed/>
                </p:oleObj>
              </mc:Choice>
              <mc:Fallback>
                <p:oleObj name="Macro-Enabled Worksheet" showAsIcon="1" r:id="rId7" imgW="914400" imgH="771480" progId="Excel.SheetMacroEnabled.12">
                  <p:embed/>
                  <p:pic>
                    <p:nvPicPr>
                      <p:cNvPr id="0" name=""/>
                      <p:cNvPicPr/>
                      <p:nvPr/>
                    </p:nvPicPr>
                    <p:blipFill>
                      <a:blip r:embed="rId8"/>
                      <a:stretch>
                        <a:fillRect/>
                      </a:stretch>
                    </p:blipFill>
                    <p:spPr>
                      <a:xfrm>
                        <a:off x="301176" y="6037905"/>
                        <a:ext cx="801231" cy="676039"/>
                      </a:xfrm>
                      <a:prstGeom prst="rect">
                        <a:avLst/>
                      </a:prstGeom>
                      <a:solidFill>
                        <a:schemeClr val="tx1"/>
                      </a:solidFill>
                    </p:spPr>
                  </p:pic>
                </p:oleObj>
              </mc:Fallback>
            </mc:AlternateContent>
          </a:graphicData>
        </a:graphic>
      </p:graphicFrame>
    </p:spTree>
    <p:extLst>
      <p:ext uri="{BB962C8B-B14F-4D97-AF65-F5344CB8AC3E}">
        <p14:creationId xmlns:p14="http://schemas.microsoft.com/office/powerpoint/2010/main" val="28011662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 xmlns:a16="http://schemas.microsoft.com/office/drawing/2014/main" id="{D10F3D66-0109-4903-90B9-66D0E288F721}"/>
              </a:ext>
              <a:ext uri="{C183D7F6-B498-43B3-948B-1728B52AA6E4}">
                <adec:decorative xmlns=""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 xmlns:a16="http://schemas.microsoft.com/office/drawing/2014/main" id="{4B18D636-CC10-4B1E-AA38-419DCCF2D9C9}"/>
              </a:ext>
            </a:extLst>
          </p:cNvPr>
          <p:cNvSpPr>
            <a:spLocks noGrp="1"/>
          </p:cNvSpPr>
          <p:nvPr>
            <p:ph type="title"/>
          </p:nvPr>
        </p:nvSpPr>
        <p:spPr>
          <a:xfrm>
            <a:off x="201167" y="228920"/>
            <a:ext cx="11737307" cy="1332000"/>
          </a:xfrm>
        </p:spPr>
        <p:txBody>
          <a:bodyPr>
            <a:normAutofit/>
          </a:bodyPr>
          <a:lstStyle/>
          <a:p>
            <a:r>
              <a:rPr lang="en-US" sz="3400" dirty="0" smtClean="0">
                <a:latin typeface="Calibri" panose="020F0502020204030204" pitchFamily="34" charset="0"/>
                <a:ea typeface="DengXian" panose="02010600030101010101" pitchFamily="2" charset="-122"/>
                <a:cs typeface="Times New Roman" panose="02020603050405020304" pitchFamily="18" charset="0"/>
              </a:rPr>
              <a:t>Compute Additional Subsidy SG </a:t>
            </a:r>
            <a:r>
              <a:rPr lang="en-US" sz="3400" dirty="0" err="1" smtClean="0">
                <a:latin typeface="Calibri" panose="020F0502020204030204" pitchFamily="34" charset="0"/>
                <a:ea typeface="DengXian" panose="02010600030101010101" pitchFamily="2" charset="-122"/>
                <a:cs typeface="Times New Roman" panose="02020603050405020304" pitchFamily="18" charset="0"/>
              </a:rPr>
              <a:t>Gov</a:t>
            </a:r>
            <a:r>
              <a:rPr lang="en-US" sz="3400" dirty="0" smtClean="0">
                <a:latin typeface="Calibri" panose="020F0502020204030204" pitchFamily="34" charset="0"/>
                <a:ea typeface="DengXian" panose="02010600030101010101" pitchFamily="2" charset="-122"/>
                <a:cs typeface="Times New Roman" panose="02020603050405020304" pitchFamily="18" charset="0"/>
              </a:rPr>
              <a:t> Could Provide for Resale Flats</a:t>
            </a:r>
            <a:endParaRPr lang="en-US" sz="3400" dirty="0"/>
          </a:p>
        </p:txBody>
      </p:sp>
      <p:sp>
        <p:nvSpPr>
          <p:cNvPr id="10" name="Content Placeholder 9">
            <a:extLst>
              <a:ext uri="{FF2B5EF4-FFF2-40B4-BE49-F238E27FC236}">
                <a16:creationId xmlns="" xmlns:a16="http://schemas.microsoft.com/office/drawing/2014/main" id="{1DB251F7-EBE7-46AC-A920-FFE2C5AF68EA}"/>
              </a:ext>
            </a:extLst>
          </p:cNvPr>
          <p:cNvSpPr>
            <a:spLocks noGrp="1"/>
          </p:cNvSpPr>
          <p:nvPr>
            <p:ph sz="half" idx="2"/>
          </p:nvPr>
        </p:nvSpPr>
        <p:spPr>
          <a:xfrm>
            <a:off x="301176" y="954687"/>
            <a:ext cx="11519218" cy="872008"/>
          </a:xfrm>
        </p:spPr>
        <p:txBody>
          <a:bodyPr/>
          <a:lstStyle/>
          <a:p>
            <a:r>
              <a:rPr lang="en-US" sz="2000" dirty="0" smtClean="0"/>
              <a:t>To achieve </a:t>
            </a:r>
            <a:r>
              <a:rPr lang="en-US" sz="2000" dirty="0"/>
              <a:t>Mortgage Servicing Ratio (MSR) not exceeding 30% of gross monthly </a:t>
            </a:r>
            <a:r>
              <a:rPr lang="en-US" sz="2000" dirty="0" smtClean="0"/>
              <a:t>salary (Based on 25 years loan period)</a:t>
            </a:r>
            <a:endParaRPr lang="en-US" sz="2000" dirty="0"/>
          </a:p>
          <a:p>
            <a:pPr marL="0" indent="0">
              <a:buNone/>
            </a:pPr>
            <a:endParaRPr lang="en-US" dirty="0"/>
          </a:p>
          <a:p>
            <a:endParaRPr lang="en-US" dirty="0"/>
          </a:p>
        </p:txBody>
      </p:sp>
      <p:sp>
        <p:nvSpPr>
          <p:cNvPr id="6" name="Slide Number Placeholder 5">
            <a:extLst>
              <a:ext uri="{FF2B5EF4-FFF2-40B4-BE49-F238E27FC236}">
                <a16:creationId xmlns=""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24</a:t>
            </a:fld>
            <a:endParaRPr lang="en-US"/>
          </a:p>
        </p:txBody>
      </p:sp>
      <p:sp>
        <p:nvSpPr>
          <p:cNvPr id="22" name="Freeform: Shape 21">
            <a:extLst>
              <a:ext uri="{FF2B5EF4-FFF2-40B4-BE49-F238E27FC236}">
                <a16:creationId xmlns="" xmlns:a16="http://schemas.microsoft.com/office/drawing/2014/main" id="{C6F3814E-455F-456B-B1AF-7B993965A2C0}"/>
              </a:ext>
              <a:ext uri="{C183D7F6-B498-43B3-948B-1728B52AA6E4}">
                <adec:decorative xmlns=""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Content Placeholder 9">
            <a:extLst>
              <a:ext uri="{FF2B5EF4-FFF2-40B4-BE49-F238E27FC236}">
                <a16:creationId xmlns="" xmlns:a16="http://schemas.microsoft.com/office/drawing/2014/main" id="{1DB251F7-EBE7-46AC-A920-FFE2C5AF68EA}"/>
              </a:ext>
            </a:extLst>
          </p:cNvPr>
          <p:cNvSpPr>
            <a:spLocks noGrp="1"/>
          </p:cNvSpPr>
          <p:nvPr>
            <p:ph sz="half" idx="2"/>
          </p:nvPr>
        </p:nvSpPr>
        <p:spPr>
          <a:xfrm>
            <a:off x="201168" y="5596083"/>
            <a:ext cx="11519218" cy="399928"/>
          </a:xfrm>
        </p:spPr>
        <p:txBody>
          <a:bodyPr/>
          <a:lstStyle/>
          <a:p>
            <a:r>
              <a:rPr lang="en-US" sz="2000" dirty="0" smtClean="0"/>
              <a:t>CSV file attachment of the calculated result</a:t>
            </a:r>
            <a:endParaRPr lang="en-US" sz="2000" dirty="0"/>
          </a:p>
        </p:txBody>
      </p:sp>
      <p:pic>
        <p:nvPicPr>
          <p:cNvPr id="5" name="Picture 4"/>
          <p:cNvPicPr>
            <a:picLocks noChangeAspect="1"/>
          </p:cNvPicPr>
          <p:nvPr/>
        </p:nvPicPr>
        <p:blipFill>
          <a:blip r:embed="rId4"/>
          <a:stretch>
            <a:fillRect/>
          </a:stretch>
        </p:blipFill>
        <p:spPr>
          <a:xfrm>
            <a:off x="2247544" y="1406121"/>
            <a:ext cx="4383992" cy="1838235"/>
          </a:xfrm>
          <a:prstGeom prst="rect">
            <a:avLst/>
          </a:prstGeom>
        </p:spPr>
      </p:pic>
      <p:pic>
        <p:nvPicPr>
          <p:cNvPr id="3" name="Picture 2"/>
          <p:cNvPicPr>
            <a:picLocks noChangeAspect="1"/>
          </p:cNvPicPr>
          <p:nvPr/>
        </p:nvPicPr>
        <p:blipFill>
          <a:blip r:embed="rId5"/>
          <a:stretch>
            <a:fillRect/>
          </a:stretch>
        </p:blipFill>
        <p:spPr>
          <a:xfrm>
            <a:off x="2225774" y="3369994"/>
            <a:ext cx="8210333" cy="2176868"/>
          </a:xfrm>
          <a:prstGeom prst="rect">
            <a:avLst/>
          </a:prstGeom>
        </p:spPr>
      </p:pic>
      <p:graphicFrame>
        <p:nvGraphicFramePr>
          <p:cNvPr id="4" name="Object 3"/>
          <p:cNvGraphicFramePr>
            <a:graphicFrameLocks noChangeAspect="1"/>
          </p:cNvGraphicFramePr>
          <p:nvPr>
            <p:extLst>
              <p:ext uri="{D42A27DB-BD31-4B8C-83A1-F6EECF244321}">
                <p14:modId xmlns:p14="http://schemas.microsoft.com/office/powerpoint/2010/main" val="4024939268"/>
              </p:ext>
            </p:extLst>
          </p:nvPr>
        </p:nvGraphicFramePr>
        <p:xfrm>
          <a:off x="431904" y="5996011"/>
          <a:ext cx="798691" cy="673896"/>
        </p:xfrm>
        <a:graphic>
          <a:graphicData uri="http://schemas.openxmlformats.org/presentationml/2006/ole">
            <mc:AlternateContent xmlns:mc="http://schemas.openxmlformats.org/markup-compatibility/2006">
              <mc:Choice xmlns:v="urn:schemas-microsoft-com:vml" Requires="v">
                <p:oleObj spid="_x0000_s5150" name="Macro-Enabled Worksheet" showAsIcon="1" r:id="rId7" imgW="914400" imgH="771480" progId="Excel.SheetMacroEnabled.12">
                  <p:embed/>
                </p:oleObj>
              </mc:Choice>
              <mc:Fallback>
                <p:oleObj name="Macro-Enabled Worksheet" showAsIcon="1" r:id="rId7" imgW="914400" imgH="771480" progId="Excel.SheetMacroEnabled.12">
                  <p:embed/>
                  <p:pic>
                    <p:nvPicPr>
                      <p:cNvPr id="0" name=""/>
                      <p:cNvPicPr/>
                      <p:nvPr/>
                    </p:nvPicPr>
                    <p:blipFill>
                      <a:blip r:embed="rId8"/>
                      <a:stretch>
                        <a:fillRect/>
                      </a:stretch>
                    </p:blipFill>
                    <p:spPr>
                      <a:xfrm>
                        <a:off x="431904" y="5996011"/>
                        <a:ext cx="798691" cy="673896"/>
                      </a:xfrm>
                      <a:prstGeom prst="rect">
                        <a:avLst/>
                      </a:prstGeom>
                      <a:solidFill>
                        <a:schemeClr val="tx1"/>
                      </a:solidFill>
                    </p:spPr>
                  </p:pic>
                </p:oleObj>
              </mc:Fallback>
            </mc:AlternateContent>
          </a:graphicData>
        </a:graphic>
      </p:graphicFrame>
    </p:spTree>
    <p:extLst>
      <p:ext uri="{BB962C8B-B14F-4D97-AF65-F5344CB8AC3E}">
        <p14:creationId xmlns:p14="http://schemas.microsoft.com/office/powerpoint/2010/main" val="24994254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 xmlns:a16="http://schemas.microsoft.com/office/drawing/2014/main" id="{864543A5-CF70-83B3-AEE1-D81CE622BBAA}"/>
              </a:ext>
            </a:extLst>
          </p:cNvPr>
          <p:cNvSpPr>
            <a:spLocks noGrp="1"/>
          </p:cNvSpPr>
          <p:nvPr>
            <p:ph type="sldNum" sz="quarter" idx="12"/>
          </p:nvPr>
        </p:nvSpPr>
        <p:spPr/>
        <p:txBody>
          <a:bodyPr/>
          <a:lstStyle/>
          <a:p>
            <a:fld id="{DBA1B0FB-D917-4C8C-928F-313BD683BF39}" type="slidenum">
              <a:rPr lang="en-US" smtClean="0"/>
              <a:t>25</a:t>
            </a:fld>
            <a:endParaRPr lang="en-US"/>
          </a:p>
        </p:txBody>
      </p:sp>
      <p:sp>
        <p:nvSpPr>
          <p:cNvPr id="7" name="Title 1">
            <a:extLst>
              <a:ext uri="{FF2B5EF4-FFF2-40B4-BE49-F238E27FC236}">
                <a16:creationId xmlns="" xmlns:a16="http://schemas.microsoft.com/office/drawing/2014/main" id="{BB4ECDCD-63F0-066D-6F97-C167F3691F3B}"/>
              </a:ext>
            </a:extLst>
          </p:cNvPr>
          <p:cNvSpPr>
            <a:spLocks noGrp="1"/>
          </p:cNvSpPr>
          <p:nvPr>
            <p:ph type="title"/>
          </p:nvPr>
        </p:nvSpPr>
        <p:spPr>
          <a:xfrm>
            <a:off x="190497" y="271709"/>
            <a:ext cx="11091600" cy="706211"/>
          </a:xfrm>
        </p:spPr>
        <p:txBody>
          <a:bodyPr/>
          <a:lstStyle/>
          <a:p>
            <a:r>
              <a:rPr lang="en-SG" sz="3600" dirty="0" err="1" smtClean="0"/>
              <a:t>Analyzed</a:t>
            </a:r>
            <a:r>
              <a:rPr lang="en-SG" sz="3600" dirty="0" smtClean="0"/>
              <a:t> Result</a:t>
            </a:r>
            <a:endParaRPr lang="en-SG" sz="4400" dirty="0"/>
          </a:p>
        </p:txBody>
      </p:sp>
      <p:graphicFrame>
        <p:nvGraphicFramePr>
          <p:cNvPr id="3" name="Table 2">
            <a:extLst>
              <a:ext uri="{FF2B5EF4-FFF2-40B4-BE49-F238E27FC236}">
                <a16:creationId xmlns="" xmlns:a16="http://schemas.microsoft.com/office/drawing/2014/main" id="{4BD49EF0-59E3-C699-51C3-0DBD90FC007C}"/>
              </a:ext>
            </a:extLst>
          </p:cNvPr>
          <p:cNvGraphicFramePr>
            <a:graphicFrameLocks noGrp="1"/>
          </p:cNvGraphicFramePr>
          <p:nvPr>
            <p:extLst>
              <p:ext uri="{D42A27DB-BD31-4B8C-83A1-F6EECF244321}">
                <p14:modId xmlns:p14="http://schemas.microsoft.com/office/powerpoint/2010/main" val="2729385182"/>
              </p:ext>
            </p:extLst>
          </p:nvPr>
        </p:nvGraphicFramePr>
        <p:xfrm>
          <a:off x="190497" y="1265048"/>
          <a:ext cx="11594154" cy="4965132"/>
        </p:xfrm>
        <a:graphic>
          <a:graphicData uri="http://schemas.openxmlformats.org/drawingml/2006/table">
            <a:tbl>
              <a:tblPr firstRow="1" firstCol="1" bandRow="1">
                <a:tableStyleId>{5C22544A-7EE6-4342-B048-85BDC9FD1C3A}</a:tableStyleId>
              </a:tblPr>
              <a:tblGrid>
                <a:gridCol w="2174563">
                  <a:extLst>
                    <a:ext uri="{9D8B030D-6E8A-4147-A177-3AD203B41FA5}">
                      <a16:colId xmlns="" xmlns:a16="http://schemas.microsoft.com/office/drawing/2014/main" val="633280742"/>
                    </a:ext>
                  </a:extLst>
                </a:gridCol>
                <a:gridCol w="9419591">
                  <a:extLst>
                    <a:ext uri="{9D8B030D-6E8A-4147-A177-3AD203B41FA5}">
                      <a16:colId xmlns="" xmlns:a16="http://schemas.microsoft.com/office/drawing/2014/main" val="1990275240"/>
                    </a:ext>
                  </a:extLst>
                </a:gridCol>
              </a:tblGrid>
              <a:tr h="363840">
                <a:tc>
                  <a:txBody>
                    <a:bodyPr/>
                    <a:lstStyle/>
                    <a:p>
                      <a:pPr marL="0" marR="0" algn="ctr">
                        <a:lnSpc>
                          <a:spcPct val="107000"/>
                        </a:lnSpc>
                        <a:spcBef>
                          <a:spcPts val="0"/>
                        </a:spcBef>
                        <a:spcAft>
                          <a:spcPts val="0"/>
                        </a:spcAft>
                      </a:pPr>
                      <a:r>
                        <a:rPr lang="en-SG" sz="1400" u="none" dirty="0" smtClean="0">
                          <a:effectLst/>
                          <a:latin typeface="+mn-lt"/>
                          <a:ea typeface="+mn-ea"/>
                          <a:cs typeface="+mn-cs"/>
                        </a:rPr>
                        <a:t>HDB Room Type (BTO)</a:t>
                      </a:r>
                    </a:p>
                    <a:p>
                      <a:pPr marL="0" marR="0" algn="ctr">
                        <a:lnSpc>
                          <a:spcPct val="107000"/>
                        </a:lnSpc>
                        <a:spcBef>
                          <a:spcPts val="0"/>
                        </a:spcBef>
                        <a:spcAft>
                          <a:spcPts val="0"/>
                        </a:spcAft>
                      </a:pPr>
                      <a:endParaRPr lang="en-US" sz="1400" u="none"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nchor="ct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SG" sz="1400" u="none" dirty="0" smtClean="0">
                          <a:effectLst/>
                        </a:rPr>
                        <a:t>Results from Analysis </a:t>
                      </a:r>
                      <a:r>
                        <a:rPr lang="en-SG" sz="1400" u="none" dirty="0" smtClean="0">
                          <a:effectLst/>
                          <a:latin typeface="Calibri" panose="020F0502020204030204" pitchFamily="34" charset="0"/>
                          <a:ea typeface="Calibri" panose="020F0502020204030204" pitchFamily="34" charset="0"/>
                          <a:cs typeface="Arial" panose="020B0604020202020204" pitchFamily="34" charset="0"/>
                        </a:rPr>
                        <a:t>(Python, </a:t>
                      </a:r>
                      <a:r>
                        <a:rPr lang="en-SG" sz="1400" u="none" dirty="0" err="1" smtClean="0">
                          <a:effectLst/>
                          <a:latin typeface="Calibri" panose="020F0502020204030204" pitchFamily="34" charset="0"/>
                          <a:ea typeface="Calibri" panose="020F0502020204030204" pitchFamily="34" charset="0"/>
                          <a:cs typeface="Arial" panose="020B0604020202020204" pitchFamily="34" charset="0"/>
                        </a:rPr>
                        <a:t>PostgreDB</a:t>
                      </a:r>
                      <a:r>
                        <a:rPr lang="en-SG" sz="1400" u="none" dirty="0" smtClean="0">
                          <a:effectLst/>
                          <a:latin typeface="Calibri" panose="020F0502020204030204" pitchFamily="34" charset="0"/>
                          <a:ea typeface="Calibri" panose="020F0502020204030204" pitchFamily="34" charset="0"/>
                          <a:cs typeface="Arial" panose="020B0604020202020204" pitchFamily="34" charset="0"/>
                        </a:rPr>
                        <a:t>)</a:t>
                      </a:r>
                      <a:endParaRPr lang="en-SG" sz="1400" u="none" dirty="0" smtClean="0">
                        <a:effectLst/>
                        <a:latin typeface="+mn-lt"/>
                        <a:ea typeface="+mn-ea"/>
                        <a:cs typeface="+mn-cs"/>
                      </a:endParaRPr>
                    </a:p>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400" u="none" dirty="0" smtClean="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nchor="b"/>
                </a:tc>
                <a:extLst>
                  <a:ext uri="{0D108BD9-81ED-4DB2-BD59-A6C34878D82A}">
                    <a16:rowId xmlns="" xmlns:a16="http://schemas.microsoft.com/office/drawing/2014/main" val="4156508073"/>
                  </a:ext>
                </a:extLst>
              </a:tr>
              <a:tr h="1338352">
                <a:tc>
                  <a:txBody>
                    <a:bodyPr/>
                    <a:lstStyle/>
                    <a:p>
                      <a:pPr marL="0" marR="0" algn="ctr">
                        <a:lnSpc>
                          <a:spcPct val="107000"/>
                        </a:lnSpc>
                        <a:spcBef>
                          <a:spcPts val="0"/>
                        </a:spcBef>
                        <a:spcAft>
                          <a:spcPts val="0"/>
                        </a:spcAft>
                      </a:pPr>
                      <a:r>
                        <a:rPr lang="en-SG" sz="1400" dirty="0" smtClean="0">
                          <a:solidFill>
                            <a:schemeClr val="bg1"/>
                          </a:solidFill>
                          <a:effectLst/>
                        </a:rPr>
                        <a:t>3 Room</a:t>
                      </a:r>
                      <a:endParaRPr lang="en-US" sz="14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nchor="ctr" anchorCtr="1"/>
                </a:tc>
                <a:tc>
                  <a:txBody>
                    <a:bodyPr/>
                    <a:lstStyle/>
                    <a:p>
                      <a:pPr marL="0" marR="0" indent="0" algn="l">
                        <a:lnSpc>
                          <a:spcPct val="107000"/>
                        </a:lnSpc>
                        <a:spcBef>
                          <a:spcPts val="0"/>
                        </a:spcBef>
                        <a:spcAft>
                          <a:spcPts val="0"/>
                        </a:spcAft>
                        <a:buFont typeface="Arial" panose="020B0604020202020204" pitchFamily="34" charset="0"/>
                        <a:buNone/>
                      </a:pPr>
                      <a:r>
                        <a:rPr lang="en-US" sz="1400" dirty="0" smtClean="0">
                          <a:effectLst/>
                          <a:latin typeface="Calibri" panose="020F0502020204030204" pitchFamily="34" charset="0"/>
                          <a:ea typeface="Calibri" panose="020F0502020204030204" pitchFamily="34" charset="0"/>
                          <a:cs typeface="Arial" panose="020B0604020202020204" pitchFamily="34" charset="0"/>
                        </a:rPr>
                        <a:t>Thru the data analysis, it was found that BTO 3 room HDB</a:t>
                      </a: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 flat</a:t>
                      </a:r>
                      <a:endParaRPr lang="en-US" sz="1400" dirty="0" smtClean="0">
                        <a:effectLst/>
                        <a:latin typeface="Calibri" panose="020F0502020204030204" pitchFamily="34" charset="0"/>
                        <a:ea typeface="Calibri" panose="020F0502020204030204" pitchFamily="34" charset="0"/>
                        <a:cs typeface="Arial" panose="020B0604020202020204" pitchFamily="34" charset="0"/>
                      </a:endParaRPr>
                    </a:p>
                    <a:p>
                      <a:pPr marL="342900" marR="0" indent="-342900" algn="l">
                        <a:lnSpc>
                          <a:spcPct val="107000"/>
                        </a:lnSpc>
                        <a:spcBef>
                          <a:spcPts val="0"/>
                        </a:spcBef>
                        <a:spcAft>
                          <a:spcPts val="0"/>
                        </a:spcAft>
                        <a:buFont typeface="Arial" panose="020B0604020202020204" pitchFamily="34" charset="0"/>
                        <a:buChar char="•"/>
                      </a:pPr>
                      <a:r>
                        <a:rPr lang="en-US" sz="1400" dirty="0" smtClean="0">
                          <a:effectLst/>
                          <a:latin typeface="Calibri" panose="020F0502020204030204" pitchFamily="34" charset="0"/>
                          <a:ea typeface="Calibri" panose="020F0502020204030204" pitchFamily="34" charset="0"/>
                          <a:cs typeface="Arial" panose="020B0604020202020204" pitchFamily="34" charset="0"/>
                        </a:rPr>
                        <a:t>Price</a:t>
                      </a: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 appreciation has been fast and furious between 2021 and 2023</a:t>
                      </a:r>
                      <a:endParaRPr lang="en-US" sz="1400" dirty="0" smtClean="0">
                        <a:effectLst/>
                        <a:latin typeface="Calibri" panose="020F0502020204030204" pitchFamily="34" charset="0"/>
                        <a:ea typeface="Calibri" panose="020F0502020204030204" pitchFamily="34" charset="0"/>
                        <a:cs typeface="Arial" panose="020B0604020202020204" pitchFamily="34" charset="0"/>
                      </a:endParaRPr>
                    </a:p>
                    <a:p>
                      <a:pPr marL="342900" marR="0" indent="-342900" algn="l">
                        <a:lnSpc>
                          <a:spcPct val="107000"/>
                        </a:lnSpc>
                        <a:spcBef>
                          <a:spcPts val="0"/>
                        </a:spcBef>
                        <a:spcAft>
                          <a:spcPts val="0"/>
                        </a:spcAft>
                        <a:buFont typeface="Arial" panose="020B0604020202020204" pitchFamily="34" charset="0"/>
                        <a:buChar char="•"/>
                      </a:pPr>
                      <a:r>
                        <a:rPr lang="en-US" sz="1400" dirty="0" smtClean="0">
                          <a:effectLst/>
                          <a:latin typeface="Calibri" panose="020F0502020204030204" pitchFamily="34" charset="0"/>
                          <a:ea typeface="Calibri" panose="020F0502020204030204" pitchFamily="34" charset="0"/>
                          <a:cs typeface="Arial" panose="020B0604020202020204" pitchFamily="34" charset="0"/>
                        </a:rPr>
                        <a:t>Still</a:t>
                      </a: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 remain affordable to the general public in SG</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342900" marR="0" indent="-342900" algn="l">
                        <a:lnSpc>
                          <a:spcPct val="107000"/>
                        </a:lnSpc>
                        <a:spcBef>
                          <a:spcPts val="0"/>
                        </a:spcBef>
                        <a:spcAft>
                          <a:spcPts val="0"/>
                        </a:spcAft>
                        <a:buFont typeface="Arial" panose="020B0604020202020204" pitchFamily="34" charset="0"/>
                        <a:buChar char="•"/>
                      </a:pPr>
                      <a:r>
                        <a:rPr lang="en-US" sz="1400" dirty="0" smtClean="0">
                          <a:effectLst/>
                          <a:latin typeface="Calibri" panose="020F0502020204030204" pitchFamily="34" charset="0"/>
                          <a:ea typeface="Calibri" panose="020F0502020204030204" pitchFamily="34" charset="0"/>
                          <a:cs typeface="Arial" panose="020B0604020202020204" pitchFamily="34" charset="0"/>
                        </a:rPr>
                        <a:t>No additional subsidy is required</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nchor="ctr"/>
                </a:tc>
                <a:extLst>
                  <a:ext uri="{0D108BD9-81ED-4DB2-BD59-A6C34878D82A}">
                    <a16:rowId xmlns="" xmlns:a16="http://schemas.microsoft.com/office/drawing/2014/main" val="3151723494"/>
                  </a:ext>
                </a:extLst>
              </a:tr>
              <a:tr h="1495514">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SG" sz="1400" dirty="0">
                        <a:solidFill>
                          <a:schemeClr val="bg1"/>
                        </a:solidFill>
                        <a:effectLst/>
                      </a:endParaRPr>
                    </a:p>
                    <a:p>
                      <a:pPr marL="0" marR="0" algn="ctr">
                        <a:lnSpc>
                          <a:spcPct val="107000"/>
                        </a:lnSpc>
                        <a:spcBef>
                          <a:spcPts val="0"/>
                        </a:spcBef>
                        <a:spcAft>
                          <a:spcPts val="0"/>
                        </a:spcAft>
                      </a:pPr>
                      <a:r>
                        <a:rPr lang="en-SG" sz="1400" dirty="0" smtClean="0">
                          <a:solidFill>
                            <a:schemeClr val="bg1"/>
                          </a:solidFill>
                          <a:effectLst/>
                        </a:rPr>
                        <a:t>4 Room</a:t>
                      </a:r>
                      <a:endParaRPr lang="en-US" sz="14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nchor="ctr" anchorCtr="1"/>
                </a:tc>
                <a:tc>
                  <a:txBody>
                    <a:bodyPr/>
                    <a:lstStyle/>
                    <a:p>
                      <a:pPr marL="0" marR="0" indent="0" algn="l">
                        <a:lnSpc>
                          <a:spcPct val="107000"/>
                        </a:lnSpc>
                        <a:spcBef>
                          <a:spcPts val="0"/>
                        </a:spcBef>
                        <a:spcAft>
                          <a:spcPts val="0"/>
                        </a:spcAft>
                        <a:buFont typeface="Arial" panose="020B0604020202020204" pitchFamily="34" charset="0"/>
                        <a:buNone/>
                      </a:pPr>
                      <a:r>
                        <a:rPr lang="en-US" sz="1400" dirty="0" smtClean="0">
                          <a:effectLst/>
                          <a:latin typeface="Calibri" panose="020F0502020204030204" pitchFamily="34" charset="0"/>
                          <a:ea typeface="Calibri" panose="020F0502020204030204" pitchFamily="34" charset="0"/>
                          <a:cs typeface="Arial" panose="020B0604020202020204" pitchFamily="34" charset="0"/>
                        </a:rPr>
                        <a:t>Thru the data analysis, it was found that BTO 4 room HDB</a:t>
                      </a: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 flat</a:t>
                      </a:r>
                      <a:endParaRPr lang="en-US" sz="1400" dirty="0" smtClean="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l" defTabSz="914400" rtl="0" eaLnBrk="1" fontAlgn="auto" latinLnBrk="0" hangingPunct="1">
                        <a:lnSpc>
                          <a:spcPct val="107000"/>
                        </a:lnSpc>
                        <a:spcBef>
                          <a:spcPts val="0"/>
                        </a:spcBef>
                        <a:spcAft>
                          <a:spcPts val="0"/>
                        </a:spcAft>
                        <a:buClrTx/>
                        <a:buSzTx/>
                        <a:buFont typeface="Arial" panose="020B0604020202020204" pitchFamily="34" charset="0"/>
                        <a:buChar char="•"/>
                        <a:tabLst/>
                        <a:defRPr/>
                      </a:pPr>
                      <a:r>
                        <a:rPr lang="en-US" sz="1400" dirty="0" smtClean="0">
                          <a:effectLst/>
                          <a:latin typeface="Calibri" panose="020F0502020204030204" pitchFamily="34" charset="0"/>
                          <a:ea typeface="Calibri" panose="020F0502020204030204" pitchFamily="34" charset="0"/>
                          <a:cs typeface="Arial" panose="020B0604020202020204" pitchFamily="34" charset="0"/>
                        </a:rPr>
                        <a:t>Price</a:t>
                      </a: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 appreciation has been fast and furious between 2021 and 2023</a:t>
                      </a:r>
                      <a:endParaRPr lang="en-US" sz="1400" dirty="0" smtClean="0">
                        <a:effectLst/>
                        <a:latin typeface="Calibri" panose="020F0502020204030204" pitchFamily="34" charset="0"/>
                        <a:ea typeface="Calibri" panose="020F0502020204030204" pitchFamily="34" charset="0"/>
                        <a:cs typeface="Arial" panose="020B0604020202020204" pitchFamily="34" charset="0"/>
                      </a:endParaRPr>
                    </a:p>
                    <a:p>
                      <a:pPr marL="342900" marR="0" indent="-342900" algn="l">
                        <a:lnSpc>
                          <a:spcPct val="107000"/>
                        </a:lnSpc>
                        <a:spcBef>
                          <a:spcPts val="0"/>
                        </a:spcBef>
                        <a:spcAft>
                          <a:spcPts val="0"/>
                        </a:spcAft>
                        <a:buFont typeface="Arial" panose="020B0604020202020204" pitchFamily="34" charset="0"/>
                        <a:buChar char="•"/>
                      </a:pPr>
                      <a:r>
                        <a:rPr lang="en-US" sz="1400" dirty="0" smtClean="0">
                          <a:effectLst/>
                          <a:latin typeface="Calibri" panose="020F0502020204030204" pitchFamily="34" charset="0"/>
                          <a:ea typeface="Calibri" panose="020F0502020204030204" pitchFamily="34" charset="0"/>
                          <a:cs typeface="Arial" panose="020B0604020202020204" pitchFamily="34" charset="0"/>
                        </a:rPr>
                        <a:t>Still</a:t>
                      </a: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 remain affordable to the general public in SG</a:t>
                      </a:r>
                      <a:endParaRPr lang="en-US" sz="1400" dirty="0" smtClean="0">
                        <a:effectLst/>
                        <a:latin typeface="Calibri" panose="020F0502020204030204" pitchFamily="34" charset="0"/>
                        <a:ea typeface="Calibri" panose="020F0502020204030204" pitchFamily="34" charset="0"/>
                        <a:cs typeface="Arial" panose="020B0604020202020204" pitchFamily="34" charset="0"/>
                      </a:endParaRPr>
                    </a:p>
                    <a:p>
                      <a:pPr marL="342900" marR="0" indent="-342900" algn="l">
                        <a:lnSpc>
                          <a:spcPct val="107000"/>
                        </a:lnSpc>
                        <a:spcBef>
                          <a:spcPts val="0"/>
                        </a:spcBef>
                        <a:spcAft>
                          <a:spcPts val="0"/>
                        </a:spcAft>
                        <a:buFont typeface="Arial" panose="020B0604020202020204" pitchFamily="34" charset="0"/>
                        <a:buChar char="•"/>
                      </a:pPr>
                      <a:r>
                        <a:rPr lang="en-US" sz="1400" dirty="0" smtClean="0">
                          <a:effectLst/>
                          <a:latin typeface="Calibri" panose="020F0502020204030204" pitchFamily="34" charset="0"/>
                          <a:ea typeface="Calibri" panose="020F0502020204030204" pitchFamily="34" charset="0"/>
                          <a:cs typeface="Arial" panose="020B0604020202020204" pitchFamily="34" charset="0"/>
                        </a:rPr>
                        <a:t>No additional subsidy is required</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nchor="ctr"/>
                </a:tc>
                <a:extLst>
                  <a:ext uri="{0D108BD9-81ED-4DB2-BD59-A6C34878D82A}">
                    <a16:rowId xmlns="" xmlns:a16="http://schemas.microsoft.com/office/drawing/2014/main" val="2594631207"/>
                  </a:ext>
                </a:extLst>
              </a:tr>
              <a:tr h="1665176">
                <a:tc>
                  <a:txBody>
                    <a:bodyPr/>
                    <a:lstStyle/>
                    <a:p>
                      <a:pPr marL="0" marR="0" algn="ctr">
                        <a:lnSpc>
                          <a:spcPct val="107000"/>
                        </a:lnSpc>
                        <a:spcBef>
                          <a:spcPts val="0"/>
                        </a:spcBef>
                        <a:spcAft>
                          <a:spcPts val="0"/>
                        </a:spcAft>
                      </a:pPr>
                      <a:r>
                        <a:rPr lang="en-US" sz="1400" dirty="0" smtClean="0">
                          <a:solidFill>
                            <a:schemeClr val="bg1"/>
                          </a:solidFill>
                          <a:effectLst/>
                          <a:latin typeface="Calibri" panose="020F0502020204030204" pitchFamily="34" charset="0"/>
                          <a:ea typeface="Calibri" panose="020F0502020204030204" pitchFamily="34" charset="0"/>
                          <a:cs typeface="Arial" panose="020B0604020202020204" pitchFamily="34" charset="0"/>
                        </a:rPr>
                        <a:t>5 Room</a:t>
                      </a:r>
                      <a:endParaRPr lang="en-US" sz="14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nchor="ctr" anchorCtr="1"/>
                </a:tc>
                <a:tc>
                  <a:txBody>
                    <a:bodyPr/>
                    <a:lstStyle/>
                    <a:p>
                      <a:pPr marL="0" marR="0" indent="0" algn="l">
                        <a:lnSpc>
                          <a:spcPct val="107000"/>
                        </a:lnSpc>
                        <a:spcBef>
                          <a:spcPts val="0"/>
                        </a:spcBef>
                        <a:spcAft>
                          <a:spcPts val="0"/>
                        </a:spcAft>
                        <a:buFont typeface="Arial" panose="020B0604020202020204" pitchFamily="34" charset="0"/>
                        <a:buNone/>
                      </a:pPr>
                      <a:r>
                        <a:rPr lang="en-US" sz="1400" dirty="0" smtClean="0">
                          <a:effectLst/>
                          <a:latin typeface="Calibri" panose="020F0502020204030204" pitchFamily="34" charset="0"/>
                          <a:ea typeface="Calibri" panose="020F0502020204030204" pitchFamily="34" charset="0"/>
                          <a:cs typeface="Arial" panose="020B0604020202020204" pitchFamily="34" charset="0"/>
                        </a:rPr>
                        <a:t>Thru the data analysis, it was found that BTO 5 room HDB</a:t>
                      </a: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 flat</a:t>
                      </a:r>
                      <a:endParaRPr lang="en-US" sz="1400" dirty="0" smtClean="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l" defTabSz="914400" rtl="0" eaLnBrk="1" fontAlgn="auto" latinLnBrk="0" hangingPunct="1">
                        <a:lnSpc>
                          <a:spcPct val="107000"/>
                        </a:lnSpc>
                        <a:spcBef>
                          <a:spcPts val="0"/>
                        </a:spcBef>
                        <a:spcAft>
                          <a:spcPts val="0"/>
                        </a:spcAft>
                        <a:buClrTx/>
                        <a:buSzTx/>
                        <a:buFont typeface="Arial" panose="020B0604020202020204" pitchFamily="34" charset="0"/>
                        <a:buChar char="•"/>
                        <a:tabLst/>
                        <a:defRPr/>
                      </a:pPr>
                      <a:r>
                        <a:rPr lang="en-US" sz="1400" dirty="0" smtClean="0">
                          <a:effectLst/>
                          <a:latin typeface="Calibri" panose="020F0502020204030204" pitchFamily="34" charset="0"/>
                          <a:ea typeface="Calibri" panose="020F0502020204030204" pitchFamily="34" charset="0"/>
                          <a:cs typeface="Arial" panose="020B0604020202020204" pitchFamily="34" charset="0"/>
                        </a:rPr>
                        <a:t>Price</a:t>
                      </a: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 appreciation has been fast and furious between 2021 and 2023</a:t>
                      </a:r>
                      <a:endParaRPr lang="en-US" sz="1400" dirty="0" smtClean="0">
                        <a:effectLst/>
                        <a:latin typeface="Calibri" panose="020F0502020204030204" pitchFamily="34" charset="0"/>
                        <a:ea typeface="Calibri" panose="020F0502020204030204" pitchFamily="34" charset="0"/>
                        <a:cs typeface="Arial" panose="020B0604020202020204" pitchFamily="34" charset="0"/>
                      </a:endParaRPr>
                    </a:p>
                    <a:p>
                      <a:pPr marL="342900" marR="0" indent="-342900" algn="l">
                        <a:lnSpc>
                          <a:spcPct val="107000"/>
                        </a:lnSpc>
                        <a:spcBef>
                          <a:spcPts val="0"/>
                        </a:spcBef>
                        <a:spcAft>
                          <a:spcPts val="0"/>
                        </a:spcAft>
                        <a:buFont typeface="Arial" panose="020B0604020202020204" pitchFamily="34" charset="0"/>
                        <a:buChar char="•"/>
                      </a:pPr>
                      <a:r>
                        <a:rPr lang="en-US" sz="1400" dirty="0" smtClean="0">
                          <a:effectLst/>
                          <a:latin typeface="Calibri" panose="020F0502020204030204" pitchFamily="34" charset="0"/>
                          <a:ea typeface="Calibri" panose="020F0502020204030204" pitchFamily="34" charset="0"/>
                          <a:cs typeface="Arial" panose="020B0604020202020204" pitchFamily="34" charset="0"/>
                        </a:rPr>
                        <a:t>Addition subsidy of 214.12% would lessen the burden of young couples to maintain monthly mortgage</a:t>
                      </a: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 loan at less than 30% of their monthly income</a:t>
                      </a:r>
                    </a:p>
                    <a:p>
                      <a:pPr marL="342900" marR="0" indent="-342900" algn="l">
                        <a:lnSpc>
                          <a:spcPct val="107000"/>
                        </a:lnSpc>
                        <a:spcBef>
                          <a:spcPts val="0"/>
                        </a:spcBef>
                        <a:spcAft>
                          <a:spcPts val="0"/>
                        </a:spcAft>
                        <a:buFont typeface="Arial" panose="020B0604020202020204" pitchFamily="34" charset="0"/>
                        <a:buChar char="•"/>
                      </a:pP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This is due to the fact that some BTO 5 room flats in certain areas are selling above $500K or higher in the recent years</a:t>
                      </a:r>
                      <a:endParaRPr lang="en-US" sz="1400" dirty="0" smtClean="0">
                        <a:effectLst/>
                        <a:latin typeface="Calibri" panose="020F0502020204030204" pitchFamily="34" charset="0"/>
                        <a:ea typeface="Calibri" panose="020F0502020204030204" pitchFamily="34" charset="0"/>
                        <a:cs typeface="Arial" panose="020B0604020202020204" pitchFamily="34" charset="0"/>
                      </a:endParaRPr>
                    </a:p>
                    <a:p>
                      <a:pPr marL="342900" marR="0" indent="-342900" algn="l">
                        <a:lnSpc>
                          <a:spcPct val="107000"/>
                        </a:lnSpc>
                        <a:spcBef>
                          <a:spcPts val="0"/>
                        </a:spcBef>
                        <a:spcAft>
                          <a:spcPts val="0"/>
                        </a:spcAft>
                        <a:buFont typeface="Arial" panose="020B0604020202020204" pitchFamily="34" charset="0"/>
                        <a:buChar char="•"/>
                      </a:pP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nchor="ctr"/>
                </a:tc>
              </a:tr>
            </a:tbl>
          </a:graphicData>
        </a:graphic>
      </p:graphicFrame>
    </p:spTree>
    <p:extLst>
      <p:ext uri="{BB962C8B-B14F-4D97-AF65-F5344CB8AC3E}">
        <p14:creationId xmlns:p14="http://schemas.microsoft.com/office/powerpoint/2010/main" val="6403362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 xmlns:a16="http://schemas.microsoft.com/office/drawing/2014/main" id="{864543A5-CF70-83B3-AEE1-D81CE622BBAA}"/>
              </a:ext>
            </a:extLst>
          </p:cNvPr>
          <p:cNvSpPr>
            <a:spLocks noGrp="1"/>
          </p:cNvSpPr>
          <p:nvPr>
            <p:ph type="sldNum" sz="quarter" idx="12"/>
          </p:nvPr>
        </p:nvSpPr>
        <p:spPr/>
        <p:txBody>
          <a:bodyPr/>
          <a:lstStyle/>
          <a:p>
            <a:fld id="{DBA1B0FB-D917-4C8C-928F-313BD683BF39}" type="slidenum">
              <a:rPr lang="en-US" smtClean="0"/>
              <a:t>26</a:t>
            </a:fld>
            <a:endParaRPr lang="en-US"/>
          </a:p>
        </p:txBody>
      </p:sp>
      <p:sp>
        <p:nvSpPr>
          <p:cNvPr id="7" name="Title 1">
            <a:extLst>
              <a:ext uri="{FF2B5EF4-FFF2-40B4-BE49-F238E27FC236}">
                <a16:creationId xmlns="" xmlns:a16="http://schemas.microsoft.com/office/drawing/2014/main" id="{BB4ECDCD-63F0-066D-6F97-C167F3691F3B}"/>
              </a:ext>
            </a:extLst>
          </p:cNvPr>
          <p:cNvSpPr>
            <a:spLocks noGrp="1"/>
          </p:cNvSpPr>
          <p:nvPr>
            <p:ph type="title"/>
          </p:nvPr>
        </p:nvSpPr>
        <p:spPr>
          <a:xfrm>
            <a:off x="190497" y="271709"/>
            <a:ext cx="11091600" cy="706211"/>
          </a:xfrm>
        </p:spPr>
        <p:txBody>
          <a:bodyPr/>
          <a:lstStyle/>
          <a:p>
            <a:r>
              <a:rPr lang="en-SG" sz="3600" dirty="0" err="1" smtClean="0"/>
              <a:t>Analyzed</a:t>
            </a:r>
            <a:r>
              <a:rPr lang="en-SG" sz="3600" dirty="0" smtClean="0"/>
              <a:t> Result</a:t>
            </a:r>
            <a:endParaRPr lang="en-SG" sz="4400" dirty="0"/>
          </a:p>
        </p:txBody>
      </p:sp>
      <p:graphicFrame>
        <p:nvGraphicFramePr>
          <p:cNvPr id="3" name="Table 2">
            <a:extLst>
              <a:ext uri="{FF2B5EF4-FFF2-40B4-BE49-F238E27FC236}">
                <a16:creationId xmlns="" xmlns:a16="http://schemas.microsoft.com/office/drawing/2014/main" id="{4BD49EF0-59E3-C699-51C3-0DBD90FC007C}"/>
              </a:ext>
            </a:extLst>
          </p:cNvPr>
          <p:cNvGraphicFramePr>
            <a:graphicFrameLocks noGrp="1"/>
          </p:cNvGraphicFramePr>
          <p:nvPr>
            <p:extLst>
              <p:ext uri="{D42A27DB-BD31-4B8C-83A1-F6EECF244321}">
                <p14:modId xmlns:p14="http://schemas.microsoft.com/office/powerpoint/2010/main" val="805726890"/>
              </p:ext>
            </p:extLst>
          </p:nvPr>
        </p:nvGraphicFramePr>
        <p:xfrm>
          <a:off x="190497" y="1265048"/>
          <a:ext cx="11594154" cy="4965132"/>
        </p:xfrm>
        <a:graphic>
          <a:graphicData uri="http://schemas.openxmlformats.org/drawingml/2006/table">
            <a:tbl>
              <a:tblPr firstRow="1" firstCol="1" bandRow="1">
                <a:tableStyleId>{5C22544A-7EE6-4342-B048-85BDC9FD1C3A}</a:tableStyleId>
              </a:tblPr>
              <a:tblGrid>
                <a:gridCol w="2174563">
                  <a:extLst>
                    <a:ext uri="{9D8B030D-6E8A-4147-A177-3AD203B41FA5}">
                      <a16:colId xmlns="" xmlns:a16="http://schemas.microsoft.com/office/drawing/2014/main" val="633280742"/>
                    </a:ext>
                  </a:extLst>
                </a:gridCol>
                <a:gridCol w="9419591">
                  <a:extLst>
                    <a:ext uri="{9D8B030D-6E8A-4147-A177-3AD203B41FA5}">
                      <a16:colId xmlns="" xmlns:a16="http://schemas.microsoft.com/office/drawing/2014/main" val="1990275240"/>
                    </a:ext>
                  </a:extLst>
                </a:gridCol>
              </a:tblGrid>
              <a:tr h="363840">
                <a:tc>
                  <a:txBody>
                    <a:bodyPr/>
                    <a:lstStyle/>
                    <a:p>
                      <a:pPr marL="0" marR="0" algn="ctr">
                        <a:lnSpc>
                          <a:spcPct val="107000"/>
                        </a:lnSpc>
                        <a:spcBef>
                          <a:spcPts val="0"/>
                        </a:spcBef>
                        <a:spcAft>
                          <a:spcPts val="0"/>
                        </a:spcAft>
                      </a:pPr>
                      <a:r>
                        <a:rPr lang="en-SG" sz="1400" u="none" dirty="0" smtClean="0">
                          <a:effectLst/>
                          <a:latin typeface="+mn-lt"/>
                          <a:ea typeface="+mn-ea"/>
                          <a:cs typeface="+mn-cs"/>
                        </a:rPr>
                        <a:t>HDB Room Type (Resale)</a:t>
                      </a:r>
                    </a:p>
                    <a:p>
                      <a:pPr marL="0" marR="0" algn="ctr">
                        <a:lnSpc>
                          <a:spcPct val="107000"/>
                        </a:lnSpc>
                        <a:spcBef>
                          <a:spcPts val="0"/>
                        </a:spcBef>
                        <a:spcAft>
                          <a:spcPts val="0"/>
                        </a:spcAft>
                      </a:pPr>
                      <a:endParaRPr lang="en-US" sz="1400" u="none"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nchor="ctr"/>
                </a:tc>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r>
                        <a:rPr lang="en-SG" sz="1400" u="none" dirty="0" smtClean="0">
                          <a:effectLst/>
                        </a:rPr>
                        <a:t>Results from Analysis </a:t>
                      </a:r>
                      <a:r>
                        <a:rPr lang="en-SG" sz="1400" u="none" dirty="0" smtClean="0">
                          <a:effectLst/>
                          <a:latin typeface="Calibri" panose="020F0502020204030204" pitchFamily="34" charset="0"/>
                          <a:ea typeface="Calibri" panose="020F0502020204030204" pitchFamily="34" charset="0"/>
                          <a:cs typeface="Arial" panose="020B0604020202020204" pitchFamily="34" charset="0"/>
                        </a:rPr>
                        <a:t>(Python, </a:t>
                      </a:r>
                      <a:r>
                        <a:rPr lang="en-SG" sz="1400" u="none" dirty="0" err="1" smtClean="0">
                          <a:effectLst/>
                          <a:latin typeface="Calibri" panose="020F0502020204030204" pitchFamily="34" charset="0"/>
                          <a:ea typeface="Calibri" panose="020F0502020204030204" pitchFamily="34" charset="0"/>
                          <a:cs typeface="Arial" panose="020B0604020202020204" pitchFamily="34" charset="0"/>
                        </a:rPr>
                        <a:t>PostgreDB</a:t>
                      </a:r>
                      <a:r>
                        <a:rPr lang="en-SG" sz="1400" u="none" dirty="0" smtClean="0">
                          <a:effectLst/>
                          <a:latin typeface="Calibri" panose="020F0502020204030204" pitchFamily="34" charset="0"/>
                          <a:ea typeface="Calibri" panose="020F0502020204030204" pitchFamily="34" charset="0"/>
                          <a:cs typeface="Arial" panose="020B0604020202020204" pitchFamily="34" charset="0"/>
                        </a:rPr>
                        <a:t>)</a:t>
                      </a:r>
                      <a:endParaRPr lang="en-SG" sz="1400" u="none" dirty="0" smtClean="0">
                        <a:effectLst/>
                        <a:latin typeface="+mn-lt"/>
                        <a:ea typeface="+mn-ea"/>
                        <a:cs typeface="+mn-cs"/>
                      </a:endParaRPr>
                    </a:p>
                    <a:p>
                      <a:pPr marL="0" marR="0" lvl="0" indent="0" algn="ctr" defTabSz="914400" rtl="0" eaLnBrk="1" fontAlgn="auto" latinLnBrk="0" hangingPunct="1">
                        <a:lnSpc>
                          <a:spcPct val="107000"/>
                        </a:lnSpc>
                        <a:spcBef>
                          <a:spcPts val="0"/>
                        </a:spcBef>
                        <a:spcAft>
                          <a:spcPts val="0"/>
                        </a:spcAft>
                        <a:buClrTx/>
                        <a:buSzTx/>
                        <a:buFontTx/>
                        <a:buNone/>
                        <a:tabLst/>
                        <a:defRPr/>
                      </a:pPr>
                      <a:endParaRPr lang="en-US" sz="1400" u="none" dirty="0" smtClean="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nchor="b"/>
                </a:tc>
                <a:extLst>
                  <a:ext uri="{0D108BD9-81ED-4DB2-BD59-A6C34878D82A}">
                    <a16:rowId xmlns="" xmlns:a16="http://schemas.microsoft.com/office/drawing/2014/main" val="4156508073"/>
                  </a:ext>
                </a:extLst>
              </a:tr>
              <a:tr h="1338352">
                <a:tc>
                  <a:txBody>
                    <a:bodyPr/>
                    <a:lstStyle/>
                    <a:p>
                      <a:pPr marL="0" marR="0" algn="ctr">
                        <a:lnSpc>
                          <a:spcPct val="107000"/>
                        </a:lnSpc>
                        <a:spcBef>
                          <a:spcPts val="0"/>
                        </a:spcBef>
                        <a:spcAft>
                          <a:spcPts val="0"/>
                        </a:spcAft>
                      </a:pPr>
                      <a:r>
                        <a:rPr lang="en-SG" sz="1400" dirty="0" smtClean="0">
                          <a:solidFill>
                            <a:schemeClr val="bg1"/>
                          </a:solidFill>
                          <a:effectLst/>
                        </a:rPr>
                        <a:t>3 Room</a:t>
                      </a:r>
                      <a:endParaRPr lang="en-US" sz="14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nchor="ctr" anchorCtr="1"/>
                </a:tc>
                <a:tc>
                  <a:txBody>
                    <a:bodyPr/>
                    <a:lstStyle/>
                    <a:p>
                      <a:pPr marL="0" marR="0" indent="0" algn="l">
                        <a:lnSpc>
                          <a:spcPct val="107000"/>
                        </a:lnSpc>
                        <a:spcBef>
                          <a:spcPts val="0"/>
                        </a:spcBef>
                        <a:spcAft>
                          <a:spcPts val="0"/>
                        </a:spcAft>
                        <a:buFont typeface="Arial" panose="020B0604020202020204" pitchFamily="34" charset="0"/>
                        <a:buNone/>
                      </a:pPr>
                      <a:r>
                        <a:rPr lang="en-US" sz="1400" dirty="0" smtClean="0">
                          <a:effectLst/>
                          <a:latin typeface="Calibri" panose="020F0502020204030204" pitchFamily="34" charset="0"/>
                          <a:ea typeface="Calibri" panose="020F0502020204030204" pitchFamily="34" charset="0"/>
                          <a:cs typeface="Arial" panose="020B0604020202020204" pitchFamily="34" charset="0"/>
                        </a:rPr>
                        <a:t>Thru the data analysis, it was found that Resale 3 room HDB</a:t>
                      </a: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 flat</a:t>
                      </a:r>
                      <a:endParaRPr lang="en-US" sz="1400" dirty="0" smtClean="0">
                        <a:effectLst/>
                        <a:latin typeface="Calibri" panose="020F0502020204030204" pitchFamily="34" charset="0"/>
                        <a:ea typeface="Calibri" panose="020F0502020204030204" pitchFamily="34" charset="0"/>
                        <a:cs typeface="Arial" panose="020B0604020202020204" pitchFamily="34" charset="0"/>
                      </a:endParaRPr>
                    </a:p>
                    <a:p>
                      <a:pPr marL="342900" marR="0" indent="-342900" algn="l">
                        <a:lnSpc>
                          <a:spcPct val="107000"/>
                        </a:lnSpc>
                        <a:spcBef>
                          <a:spcPts val="0"/>
                        </a:spcBef>
                        <a:spcAft>
                          <a:spcPts val="0"/>
                        </a:spcAft>
                        <a:buFont typeface="Arial" panose="020B0604020202020204" pitchFamily="34" charset="0"/>
                        <a:buChar char="•"/>
                      </a:pPr>
                      <a:r>
                        <a:rPr lang="en-US" sz="1400" dirty="0" smtClean="0">
                          <a:effectLst/>
                          <a:latin typeface="Calibri" panose="020F0502020204030204" pitchFamily="34" charset="0"/>
                          <a:ea typeface="Calibri" panose="020F0502020204030204" pitchFamily="34" charset="0"/>
                          <a:cs typeface="Arial" panose="020B0604020202020204" pitchFamily="34" charset="0"/>
                        </a:rPr>
                        <a:t>Price</a:t>
                      </a: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 appreciation has been fast and furious between 2021 and 2023</a:t>
                      </a:r>
                      <a:endParaRPr lang="en-US" sz="1400" dirty="0" smtClean="0">
                        <a:effectLst/>
                        <a:latin typeface="Calibri" panose="020F0502020204030204" pitchFamily="34" charset="0"/>
                        <a:ea typeface="Calibri" panose="020F0502020204030204" pitchFamily="34" charset="0"/>
                        <a:cs typeface="Arial" panose="020B0604020202020204" pitchFamily="34" charset="0"/>
                      </a:endParaRPr>
                    </a:p>
                    <a:p>
                      <a:pPr marL="342900" marR="0" indent="-342900" algn="l">
                        <a:lnSpc>
                          <a:spcPct val="107000"/>
                        </a:lnSpc>
                        <a:spcBef>
                          <a:spcPts val="0"/>
                        </a:spcBef>
                        <a:spcAft>
                          <a:spcPts val="0"/>
                        </a:spcAft>
                        <a:buFont typeface="Arial" panose="020B0604020202020204" pitchFamily="34" charset="0"/>
                        <a:buChar char="•"/>
                      </a:pPr>
                      <a:r>
                        <a:rPr lang="en-US" sz="1400" dirty="0" smtClean="0">
                          <a:effectLst/>
                          <a:latin typeface="Calibri" panose="020F0502020204030204" pitchFamily="34" charset="0"/>
                          <a:ea typeface="Calibri" panose="020F0502020204030204" pitchFamily="34" charset="0"/>
                          <a:cs typeface="Arial" panose="020B0604020202020204" pitchFamily="34" charset="0"/>
                        </a:rPr>
                        <a:t>Still</a:t>
                      </a: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 remain affordable to the general public in SG</a:t>
                      </a:r>
                      <a:endParaRPr lang="en-US" sz="1400" dirty="0">
                        <a:effectLst/>
                        <a:latin typeface="Calibri" panose="020F0502020204030204" pitchFamily="34" charset="0"/>
                        <a:ea typeface="Calibri" panose="020F0502020204030204" pitchFamily="34" charset="0"/>
                        <a:cs typeface="Arial" panose="020B0604020202020204" pitchFamily="34" charset="0"/>
                      </a:endParaRPr>
                    </a:p>
                    <a:p>
                      <a:pPr marL="342900" marR="0" indent="-342900" algn="l">
                        <a:lnSpc>
                          <a:spcPct val="107000"/>
                        </a:lnSpc>
                        <a:spcBef>
                          <a:spcPts val="0"/>
                        </a:spcBef>
                        <a:spcAft>
                          <a:spcPts val="0"/>
                        </a:spcAft>
                        <a:buFont typeface="Arial" panose="020B0604020202020204" pitchFamily="34" charset="0"/>
                        <a:buChar char="•"/>
                      </a:pPr>
                      <a:r>
                        <a:rPr lang="en-US" sz="1400" dirty="0" smtClean="0">
                          <a:effectLst/>
                          <a:latin typeface="Calibri" panose="020F0502020204030204" pitchFamily="34" charset="0"/>
                          <a:ea typeface="Calibri" panose="020F0502020204030204" pitchFamily="34" charset="0"/>
                          <a:cs typeface="Arial" panose="020B0604020202020204" pitchFamily="34" charset="0"/>
                        </a:rPr>
                        <a:t>No additional subsidy is required</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nchor="ctr"/>
                </a:tc>
                <a:extLst>
                  <a:ext uri="{0D108BD9-81ED-4DB2-BD59-A6C34878D82A}">
                    <a16:rowId xmlns="" xmlns:a16="http://schemas.microsoft.com/office/drawing/2014/main" val="3151723494"/>
                  </a:ext>
                </a:extLst>
              </a:tr>
              <a:tr h="1495514">
                <a:tc>
                  <a:txBody>
                    <a:bodyPr/>
                    <a:lstStyle/>
                    <a:p>
                      <a:pPr marL="0" marR="0" lvl="0" indent="0" algn="ctr" defTabSz="914400" rtl="0" eaLnBrk="1" fontAlgn="auto" latinLnBrk="0" hangingPunct="1">
                        <a:lnSpc>
                          <a:spcPct val="107000"/>
                        </a:lnSpc>
                        <a:spcBef>
                          <a:spcPts val="0"/>
                        </a:spcBef>
                        <a:spcAft>
                          <a:spcPts val="0"/>
                        </a:spcAft>
                        <a:buClrTx/>
                        <a:buSzTx/>
                        <a:buFontTx/>
                        <a:buNone/>
                        <a:tabLst/>
                        <a:defRPr/>
                      </a:pPr>
                      <a:endParaRPr lang="en-SG" sz="1400" dirty="0">
                        <a:solidFill>
                          <a:schemeClr val="bg1"/>
                        </a:solidFill>
                        <a:effectLst/>
                      </a:endParaRPr>
                    </a:p>
                    <a:p>
                      <a:pPr marL="0" marR="0" algn="ctr">
                        <a:lnSpc>
                          <a:spcPct val="107000"/>
                        </a:lnSpc>
                        <a:spcBef>
                          <a:spcPts val="0"/>
                        </a:spcBef>
                        <a:spcAft>
                          <a:spcPts val="0"/>
                        </a:spcAft>
                      </a:pPr>
                      <a:r>
                        <a:rPr lang="en-SG" sz="1400" dirty="0" smtClean="0">
                          <a:solidFill>
                            <a:schemeClr val="bg1"/>
                          </a:solidFill>
                          <a:effectLst/>
                        </a:rPr>
                        <a:t>4 Room</a:t>
                      </a:r>
                      <a:endParaRPr lang="en-US" sz="14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nchor="ctr" anchorCtr="1"/>
                </a:tc>
                <a:tc>
                  <a:txBody>
                    <a:bodyPr/>
                    <a:lstStyle/>
                    <a:p>
                      <a:pPr marL="0" marR="0" indent="0" algn="l">
                        <a:lnSpc>
                          <a:spcPct val="107000"/>
                        </a:lnSpc>
                        <a:spcBef>
                          <a:spcPts val="0"/>
                        </a:spcBef>
                        <a:spcAft>
                          <a:spcPts val="0"/>
                        </a:spcAft>
                        <a:buFont typeface="Arial" panose="020B0604020202020204" pitchFamily="34" charset="0"/>
                        <a:buNone/>
                      </a:pPr>
                      <a:r>
                        <a:rPr lang="en-US" sz="1400" dirty="0" smtClean="0">
                          <a:effectLst/>
                          <a:latin typeface="Calibri" panose="020F0502020204030204" pitchFamily="34" charset="0"/>
                          <a:ea typeface="Calibri" panose="020F0502020204030204" pitchFamily="34" charset="0"/>
                          <a:cs typeface="Arial" panose="020B0604020202020204" pitchFamily="34" charset="0"/>
                        </a:rPr>
                        <a:t>Thru the data analysis, it was found that Resale 4 room HDB</a:t>
                      </a: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 flat</a:t>
                      </a:r>
                      <a:endParaRPr lang="en-US" sz="1400" dirty="0" smtClean="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l" defTabSz="914400" rtl="0" eaLnBrk="1" fontAlgn="auto" latinLnBrk="0" hangingPunct="1">
                        <a:lnSpc>
                          <a:spcPct val="107000"/>
                        </a:lnSpc>
                        <a:spcBef>
                          <a:spcPts val="0"/>
                        </a:spcBef>
                        <a:spcAft>
                          <a:spcPts val="0"/>
                        </a:spcAft>
                        <a:buClrTx/>
                        <a:buSzTx/>
                        <a:buFont typeface="Arial" panose="020B0604020202020204" pitchFamily="34" charset="0"/>
                        <a:buChar char="•"/>
                        <a:tabLst/>
                        <a:defRPr/>
                      </a:pPr>
                      <a:r>
                        <a:rPr lang="en-US" sz="1400" dirty="0" smtClean="0">
                          <a:effectLst/>
                          <a:latin typeface="Calibri" panose="020F0502020204030204" pitchFamily="34" charset="0"/>
                          <a:ea typeface="Calibri" panose="020F0502020204030204" pitchFamily="34" charset="0"/>
                          <a:cs typeface="Arial" panose="020B0604020202020204" pitchFamily="34" charset="0"/>
                        </a:rPr>
                        <a:t>Price</a:t>
                      </a: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 appreciation has been fast and furious between 2021 and 2023</a:t>
                      </a:r>
                      <a:endParaRPr lang="en-US" sz="1400" dirty="0" smtClean="0">
                        <a:effectLst/>
                        <a:latin typeface="Calibri" panose="020F0502020204030204" pitchFamily="34" charset="0"/>
                        <a:ea typeface="Calibri" panose="020F0502020204030204" pitchFamily="34" charset="0"/>
                        <a:cs typeface="Arial" panose="020B0604020202020204" pitchFamily="34" charset="0"/>
                      </a:endParaRPr>
                    </a:p>
                    <a:p>
                      <a:pPr marL="342900" marR="0" indent="-342900" algn="l">
                        <a:lnSpc>
                          <a:spcPct val="107000"/>
                        </a:lnSpc>
                        <a:spcBef>
                          <a:spcPts val="0"/>
                        </a:spcBef>
                        <a:spcAft>
                          <a:spcPts val="0"/>
                        </a:spcAft>
                        <a:buFont typeface="Arial" panose="020B0604020202020204" pitchFamily="34" charset="0"/>
                        <a:buChar char="•"/>
                      </a:pPr>
                      <a:r>
                        <a:rPr lang="en-US" sz="1400" dirty="0" smtClean="0">
                          <a:effectLst/>
                          <a:latin typeface="Calibri" panose="020F0502020204030204" pitchFamily="34" charset="0"/>
                          <a:ea typeface="Calibri" panose="020F0502020204030204" pitchFamily="34" charset="0"/>
                          <a:cs typeface="Arial" panose="020B0604020202020204" pitchFamily="34" charset="0"/>
                        </a:rPr>
                        <a:t>Addition subsidy of 370.51% would lessen the burden of young couples to maintain monthly mortgage</a:t>
                      </a: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 loan at less than 30% of their monthly income</a:t>
                      </a:r>
                    </a:p>
                    <a:p>
                      <a:pPr marL="342900" marR="0" indent="-342900" algn="l">
                        <a:lnSpc>
                          <a:spcPct val="107000"/>
                        </a:lnSpc>
                        <a:spcBef>
                          <a:spcPts val="0"/>
                        </a:spcBef>
                        <a:spcAft>
                          <a:spcPts val="0"/>
                        </a:spcAft>
                        <a:buFont typeface="Arial" panose="020B0604020202020204" pitchFamily="34" charset="0"/>
                        <a:buChar char="•"/>
                      </a:pP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This is due to the fact that some BTO 5 room flats in certain areas are selling above $500K or higher in the recent years</a:t>
                      </a: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nchor="ctr"/>
                </a:tc>
                <a:extLst>
                  <a:ext uri="{0D108BD9-81ED-4DB2-BD59-A6C34878D82A}">
                    <a16:rowId xmlns="" xmlns:a16="http://schemas.microsoft.com/office/drawing/2014/main" val="2594631207"/>
                  </a:ext>
                </a:extLst>
              </a:tr>
              <a:tr h="1665176">
                <a:tc>
                  <a:txBody>
                    <a:bodyPr/>
                    <a:lstStyle/>
                    <a:p>
                      <a:pPr marL="0" marR="0" algn="ctr">
                        <a:lnSpc>
                          <a:spcPct val="107000"/>
                        </a:lnSpc>
                        <a:spcBef>
                          <a:spcPts val="0"/>
                        </a:spcBef>
                        <a:spcAft>
                          <a:spcPts val="0"/>
                        </a:spcAft>
                      </a:pPr>
                      <a:r>
                        <a:rPr lang="en-US" sz="1400" dirty="0" smtClean="0">
                          <a:solidFill>
                            <a:schemeClr val="bg1"/>
                          </a:solidFill>
                          <a:effectLst/>
                          <a:latin typeface="Calibri" panose="020F0502020204030204" pitchFamily="34" charset="0"/>
                          <a:ea typeface="Calibri" panose="020F0502020204030204" pitchFamily="34" charset="0"/>
                          <a:cs typeface="Arial" panose="020B0604020202020204" pitchFamily="34" charset="0"/>
                        </a:rPr>
                        <a:t>5 Room</a:t>
                      </a:r>
                      <a:endParaRPr lang="en-US" sz="14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nchor="ctr" anchorCtr="1"/>
                </a:tc>
                <a:tc>
                  <a:txBody>
                    <a:bodyPr/>
                    <a:lstStyle/>
                    <a:p>
                      <a:pPr marL="0" marR="0" indent="0" algn="l">
                        <a:lnSpc>
                          <a:spcPct val="107000"/>
                        </a:lnSpc>
                        <a:spcBef>
                          <a:spcPts val="0"/>
                        </a:spcBef>
                        <a:spcAft>
                          <a:spcPts val="0"/>
                        </a:spcAft>
                        <a:buFont typeface="Arial" panose="020B0604020202020204" pitchFamily="34" charset="0"/>
                        <a:buNone/>
                      </a:pPr>
                      <a:r>
                        <a:rPr lang="en-US" sz="1400" dirty="0" smtClean="0">
                          <a:effectLst/>
                          <a:latin typeface="Calibri" panose="020F0502020204030204" pitchFamily="34" charset="0"/>
                          <a:ea typeface="Calibri" panose="020F0502020204030204" pitchFamily="34" charset="0"/>
                          <a:cs typeface="Arial" panose="020B0604020202020204" pitchFamily="34" charset="0"/>
                        </a:rPr>
                        <a:t>Thru the data analysis, it was found that Resale 5 room HDB</a:t>
                      </a: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 flat</a:t>
                      </a:r>
                      <a:endParaRPr lang="en-US" sz="1400" dirty="0" smtClean="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l" defTabSz="914400" rtl="0" eaLnBrk="1" fontAlgn="auto" latinLnBrk="0" hangingPunct="1">
                        <a:lnSpc>
                          <a:spcPct val="107000"/>
                        </a:lnSpc>
                        <a:spcBef>
                          <a:spcPts val="0"/>
                        </a:spcBef>
                        <a:spcAft>
                          <a:spcPts val="0"/>
                        </a:spcAft>
                        <a:buClrTx/>
                        <a:buSzTx/>
                        <a:buFont typeface="Arial" panose="020B0604020202020204" pitchFamily="34" charset="0"/>
                        <a:buChar char="•"/>
                        <a:tabLst/>
                        <a:defRPr/>
                      </a:pPr>
                      <a:r>
                        <a:rPr lang="en-US" sz="1400" dirty="0" smtClean="0">
                          <a:effectLst/>
                          <a:latin typeface="Calibri" panose="020F0502020204030204" pitchFamily="34" charset="0"/>
                          <a:ea typeface="Calibri" panose="020F0502020204030204" pitchFamily="34" charset="0"/>
                          <a:cs typeface="Arial" panose="020B0604020202020204" pitchFamily="34" charset="0"/>
                        </a:rPr>
                        <a:t>Price</a:t>
                      </a: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 appreciation has been fast and furious between 2021 and 2023</a:t>
                      </a:r>
                      <a:endParaRPr lang="en-US" sz="1400" dirty="0" smtClean="0">
                        <a:effectLst/>
                        <a:latin typeface="Calibri" panose="020F0502020204030204" pitchFamily="34" charset="0"/>
                        <a:ea typeface="Calibri" panose="020F0502020204030204" pitchFamily="34" charset="0"/>
                        <a:cs typeface="Arial" panose="020B0604020202020204" pitchFamily="34" charset="0"/>
                      </a:endParaRPr>
                    </a:p>
                    <a:p>
                      <a:pPr marL="342900" marR="0" indent="-342900" algn="l">
                        <a:lnSpc>
                          <a:spcPct val="107000"/>
                        </a:lnSpc>
                        <a:spcBef>
                          <a:spcPts val="0"/>
                        </a:spcBef>
                        <a:spcAft>
                          <a:spcPts val="0"/>
                        </a:spcAft>
                        <a:buFont typeface="Arial" panose="020B0604020202020204" pitchFamily="34" charset="0"/>
                        <a:buChar char="•"/>
                      </a:pPr>
                      <a:r>
                        <a:rPr lang="en-US" sz="1400" dirty="0" smtClean="0">
                          <a:effectLst/>
                          <a:latin typeface="Calibri" panose="020F0502020204030204" pitchFamily="34" charset="0"/>
                          <a:ea typeface="Calibri" panose="020F0502020204030204" pitchFamily="34" charset="0"/>
                          <a:cs typeface="Arial" panose="020B0604020202020204" pitchFamily="34" charset="0"/>
                        </a:rPr>
                        <a:t>Addition subsidy of 553.86% would lessen the burden of young couples to maintain monthly mortgage</a:t>
                      </a: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 loan at less than 30% of their monthly income</a:t>
                      </a:r>
                    </a:p>
                    <a:p>
                      <a:pPr marL="342900" marR="0" indent="-342900" algn="l">
                        <a:lnSpc>
                          <a:spcPct val="107000"/>
                        </a:lnSpc>
                        <a:spcBef>
                          <a:spcPts val="0"/>
                        </a:spcBef>
                        <a:spcAft>
                          <a:spcPts val="0"/>
                        </a:spcAft>
                        <a:buFont typeface="Arial" panose="020B0604020202020204" pitchFamily="34" charset="0"/>
                        <a:buChar char="•"/>
                      </a:pPr>
                      <a:r>
                        <a:rPr lang="en-US" sz="1400" baseline="0" dirty="0" smtClean="0">
                          <a:effectLst/>
                          <a:latin typeface="Calibri" panose="020F0502020204030204" pitchFamily="34" charset="0"/>
                          <a:ea typeface="Calibri" panose="020F0502020204030204" pitchFamily="34" charset="0"/>
                          <a:cs typeface="Arial" panose="020B0604020202020204" pitchFamily="34" charset="0"/>
                        </a:rPr>
                        <a:t>This is due to the fact that some BTO 5 room flats in certain areas are selling above $700K or higher in the recent years</a:t>
                      </a:r>
                      <a:endParaRPr lang="en-US" sz="1400" dirty="0" smtClean="0">
                        <a:effectLst/>
                        <a:latin typeface="Calibri" panose="020F0502020204030204" pitchFamily="34" charset="0"/>
                        <a:ea typeface="Calibri" panose="020F0502020204030204" pitchFamily="34" charset="0"/>
                        <a:cs typeface="Arial" panose="020B0604020202020204" pitchFamily="34" charset="0"/>
                      </a:endParaRPr>
                    </a:p>
                    <a:p>
                      <a:pPr marL="342900" marR="0" indent="-342900" algn="l">
                        <a:lnSpc>
                          <a:spcPct val="107000"/>
                        </a:lnSpc>
                        <a:spcBef>
                          <a:spcPts val="0"/>
                        </a:spcBef>
                        <a:spcAft>
                          <a:spcPts val="0"/>
                        </a:spcAft>
                        <a:buFont typeface="Arial" panose="020B0604020202020204" pitchFamily="34" charset="0"/>
                        <a:buChar char="•"/>
                      </a:pPr>
                      <a:endParaRPr lang="en-US" sz="1400" dirty="0">
                        <a:effectLst/>
                        <a:latin typeface="Calibri" panose="020F0502020204030204" pitchFamily="34" charset="0"/>
                        <a:ea typeface="Calibri" panose="020F0502020204030204" pitchFamily="34" charset="0"/>
                        <a:cs typeface="Arial" panose="020B0604020202020204" pitchFamily="34" charset="0"/>
                      </a:endParaRPr>
                    </a:p>
                  </a:txBody>
                  <a:tcPr marL="9525" marR="9525" marT="9525" marB="0" anchor="ctr"/>
                </a:tc>
              </a:tr>
            </a:tbl>
          </a:graphicData>
        </a:graphic>
      </p:graphicFrame>
    </p:spTree>
    <p:extLst>
      <p:ext uri="{BB962C8B-B14F-4D97-AF65-F5344CB8AC3E}">
        <p14:creationId xmlns:p14="http://schemas.microsoft.com/office/powerpoint/2010/main" val="27579938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 xmlns:a16="http://schemas.microsoft.com/office/drawing/2014/main" id="{581E8936-2270-47FE-94A4-398CB123EF90}"/>
              </a:ext>
            </a:extLst>
          </p:cNvPr>
          <p:cNvSpPr>
            <a:spLocks noGrp="1"/>
          </p:cNvSpPr>
          <p:nvPr>
            <p:ph type="title"/>
          </p:nvPr>
        </p:nvSpPr>
        <p:spPr>
          <a:xfrm>
            <a:off x="258094" y="3983456"/>
            <a:ext cx="9985709" cy="1562959"/>
          </a:xfrm>
        </p:spPr>
        <p:txBody>
          <a:bodyPr/>
          <a:lstStyle/>
          <a:p>
            <a:r>
              <a:rPr lang="en-US" dirty="0" smtClean="0"/>
              <a:t>Conclusion</a:t>
            </a:r>
            <a:endParaRPr lang="en-US" dirty="0"/>
          </a:p>
        </p:txBody>
      </p:sp>
      <p:pic>
        <p:nvPicPr>
          <p:cNvPr id="16" name="Picture Placeholder 15" descr="Data Points Digital background">
            <a:extLst>
              <a:ext uri="{FF2B5EF4-FFF2-40B4-BE49-F238E27FC236}">
                <a16:creationId xmlns="" xmlns:a16="http://schemas.microsoft.com/office/drawing/2014/main" id="{361E9ADB-7377-4CF1-9AE4-AEFBDEBEEEEC}"/>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3776472"/>
          </a:xfrm>
        </p:spPr>
      </p:pic>
      <p:sp>
        <p:nvSpPr>
          <p:cNvPr id="6" name="Slide Number Placeholder 5">
            <a:extLst>
              <a:ext uri="{FF2B5EF4-FFF2-40B4-BE49-F238E27FC236}">
                <a16:creationId xmlns=""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27</a:t>
            </a:fld>
            <a:endParaRPr lang="en-US"/>
          </a:p>
        </p:txBody>
      </p:sp>
    </p:spTree>
    <p:extLst>
      <p:ext uri="{BB962C8B-B14F-4D97-AF65-F5344CB8AC3E}">
        <p14:creationId xmlns:p14="http://schemas.microsoft.com/office/powerpoint/2010/main" val="35215613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 xmlns:a16="http://schemas.microsoft.com/office/drawing/2014/main" id="{47788B34-4190-4916-9048-47720EA5ABF1}"/>
              </a:ext>
            </a:extLst>
          </p:cNvPr>
          <p:cNvSpPr>
            <a:spLocks noGrp="1"/>
          </p:cNvSpPr>
          <p:nvPr>
            <p:ph type="title"/>
          </p:nvPr>
        </p:nvSpPr>
        <p:spPr>
          <a:xfrm>
            <a:off x="226123" y="421089"/>
            <a:ext cx="6507964" cy="1091517"/>
          </a:xfrm>
        </p:spPr>
        <p:txBody>
          <a:bodyPr/>
          <a:lstStyle/>
          <a:p>
            <a:r>
              <a:rPr lang="en-US" dirty="0"/>
              <a:t>Conclusion</a:t>
            </a:r>
          </a:p>
        </p:txBody>
      </p:sp>
      <p:sp>
        <p:nvSpPr>
          <p:cNvPr id="9" name="Content Placeholder 8">
            <a:extLst>
              <a:ext uri="{FF2B5EF4-FFF2-40B4-BE49-F238E27FC236}">
                <a16:creationId xmlns="" xmlns:a16="http://schemas.microsoft.com/office/drawing/2014/main" id="{8598ECEC-4413-4244-8F21-0076EC511806}"/>
              </a:ext>
            </a:extLst>
          </p:cNvPr>
          <p:cNvSpPr>
            <a:spLocks noGrp="1"/>
          </p:cNvSpPr>
          <p:nvPr>
            <p:ph sz="half" idx="2"/>
          </p:nvPr>
        </p:nvSpPr>
        <p:spPr>
          <a:xfrm>
            <a:off x="162369" y="1512606"/>
            <a:ext cx="11938475" cy="4006777"/>
          </a:xfrm>
        </p:spPr>
        <p:txBody>
          <a:bodyPr>
            <a:normAutofit/>
          </a:bodyPr>
          <a:lstStyle/>
          <a:p>
            <a:pPr marL="0" lvl="0" indent="0">
              <a:buNone/>
            </a:pPr>
            <a:r>
              <a:rPr lang="en-US" sz="2400" dirty="0"/>
              <a:t>From this project, we discovered </a:t>
            </a:r>
            <a:r>
              <a:rPr lang="en-US" sz="2400" dirty="0" smtClean="0"/>
              <a:t>the following by using data analysis to assess HDB affordability:</a:t>
            </a:r>
          </a:p>
          <a:p>
            <a:pPr lvl="0"/>
            <a:r>
              <a:rPr lang="en-US" sz="2400" dirty="0" smtClean="0"/>
              <a:t>Price </a:t>
            </a:r>
            <a:r>
              <a:rPr lang="en-US" sz="2400" dirty="0"/>
              <a:t>appreciation of HDB </a:t>
            </a:r>
            <a:r>
              <a:rPr lang="en-US" sz="2400" dirty="0" smtClean="0"/>
              <a:t>flats (3, 4, 5 room) is in tandem with the </a:t>
            </a:r>
            <a:r>
              <a:rPr lang="en-US" sz="2400" dirty="0"/>
              <a:t>gross monthly income of </a:t>
            </a:r>
            <a:r>
              <a:rPr lang="en-US" sz="2400" dirty="0" smtClean="0"/>
              <a:t>population in SG.</a:t>
            </a:r>
            <a:endParaRPr lang="en-US" sz="2400" dirty="0"/>
          </a:p>
          <a:p>
            <a:r>
              <a:rPr lang="en-US" sz="2400" dirty="0" smtClean="0"/>
              <a:t>SG </a:t>
            </a:r>
            <a:r>
              <a:rPr lang="en-US" sz="2400" dirty="0" err="1" smtClean="0"/>
              <a:t>Gov</a:t>
            </a:r>
            <a:r>
              <a:rPr lang="en-US" sz="2400" dirty="0" smtClean="0"/>
              <a:t> and HDB need to monitor and control the prices of BTO 5 room HDB flats to ensure that they remain affordable to the general public in SG.</a:t>
            </a:r>
          </a:p>
          <a:p>
            <a:r>
              <a:rPr lang="en-US" sz="2400" dirty="0"/>
              <a:t>SG </a:t>
            </a:r>
            <a:r>
              <a:rPr lang="en-US" sz="2400" dirty="0" err="1"/>
              <a:t>Gov</a:t>
            </a:r>
            <a:r>
              <a:rPr lang="en-US" sz="2400" dirty="0"/>
              <a:t> and HDB need to </a:t>
            </a:r>
            <a:r>
              <a:rPr lang="en-US" sz="2400" dirty="0" smtClean="0"/>
              <a:t>do more to control </a:t>
            </a:r>
            <a:r>
              <a:rPr lang="en-US" sz="2400" dirty="0"/>
              <a:t>the prices of </a:t>
            </a:r>
            <a:r>
              <a:rPr lang="en-US" sz="2400" dirty="0" smtClean="0"/>
              <a:t>Resale 4 and 5 room HDB </a:t>
            </a:r>
            <a:r>
              <a:rPr lang="en-US" sz="2400" dirty="0"/>
              <a:t>flats to ensure that they remain affordable to the general public in </a:t>
            </a:r>
            <a:r>
              <a:rPr lang="en-US" sz="2400" dirty="0" smtClean="0"/>
              <a:t>SG.</a:t>
            </a:r>
            <a:endParaRPr lang="en-US" sz="2400" dirty="0"/>
          </a:p>
          <a:p>
            <a:endParaRPr lang="en-US" sz="2400" dirty="0"/>
          </a:p>
          <a:p>
            <a:pPr marL="0" lvl="0" indent="0">
              <a:buNone/>
            </a:pPr>
            <a:endParaRPr lang="en-US" sz="2400" dirty="0"/>
          </a:p>
          <a:p>
            <a:pPr lvl="0"/>
            <a:endParaRPr lang="en-US" sz="2400" dirty="0"/>
          </a:p>
          <a:p>
            <a:endParaRPr lang="en-US" sz="2400" dirty="0"/>
          </a:p>
        </p:txBody>
      </p:sp>
      <p:sp>
        <p:nvSpPr>
          <p:cNvPr id="16" name="Slide Number Placeholder 15">
            <a:extLst>
              <a:ext uri="{FF2B5EF4-FFF2-40B4-BE49-F238E27FC236}">
                <a16:creationId xmlns="" xmlns:a16="http://schemas.microsoft.com/office/drawing/2014/main" id="{CF0A8666-4477-461C-A79D-E91232EE973E}"/>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28</a:t>
            </a:fld>
            <a:endParaRPr lang="en-US"/>
          </a:p>
        </p:txBody>
      </p:sp>
    </p:spTree>
    <p:extLst>
      <p:ext uri="{BB962C8B-B14F-4D97-AF65-F5344CB8AC3E}">
        <p14:creationId xmlns:p14="http://schemas.microsoft.com/office/powerpoint/2010/main" val="31779134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 xmlns:a16="http://schemas.microsoft.com/office/drawing/2014/main" id="{F8FAEED9-1ECD-45F9-87A0-9394BAEABB79}"/>
              </a:ext>
            </a:extLst>
          </p:cNvPr>
          <p:cNvSpPr>
            <a:spLocks noGrp="1"/>
          </p:cNvSpPr>
          <p:nvPr>
            <p:ph type="ctrTitle"/>
          </p:nvPr>
        </p:nvSpPr>
        <p:spPr>
          <a:xfrm>
            <a:off x="550863" y="549275"/>
            <a:ext cx="5437187" cy="2986234"/>
          </a:xfrm>
        </p:spPr>
        <p:txBody>
          <a:bodyPr/>
          <a:lstStyle/>
          <a:p>
            <a:r>
              <a:rPr lang="en-US" dirty="0" smtClean="0"/>
              <a:t>The End</a:t>
            </a:r>
            <a:endParaRPr lang="en-US" dirty="0"/>
          </a:p>
        </p:txBody>
      </p:sp>
      <p:pic>
        <p:nvPicPr>
          <p:cNvPr id="27" name="Picture Placeholder 26" descr="Data Points Digital background">
            <a:extLst>
              <a:ext uri="{FF2B5EF4-FFF2-40B4-BE49-F238E27FC236}">
                <a16:creationId xmlns=""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 xmlns:a16="http://schemas.microsoft.com/office/drawing/2014/main"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6" name="Slide Number Placeholder 5">
            <a:extLst>
              <a:ext uri="{FF2B5EF4-FFF2-40B4-BE49-F238E27FC236}">
                <a16:creationId xmlns=""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29</a:t>
            </a:fld>
            <a:endParaRPr lang="en-US"/>
          </a:p>
        </p:txBody>
      </p:sp>
    </p:spTree>
    <p:extLst>
      <p:ext uri="{BB962C8B-B14F-4D97-AF65-F5344CB8AC3E}">
        <p14:creationId xmlns:p14="http://schemas.microsoft.com/office/powerpoint/2010/main" val="3247798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 xmlns:a16="http://schemas.microsoft.com/office/drawing/2014/main" id="{23418ADF-358F-4647-A511-FCFFEDA83429}"/>
              </a:ext>
            </a:extLst>
          </p:cNvPr>
          <p:cNvSpPr>
            <a:spLocks noGrp="1"/>
          </p:cNvSpPr>
          <p:nvPr>
            <p:ph type="title"/>
          </p:nvPr>
        </p:nvSpPr>
        <p:spPr>
          <a:xfrm>
            <a:off x="550863" y="4507200"/>
            <a:ext cx="4500562" cy="1562959"/>
          </a:xfrm>
        </p:spPr>
        <p:txBody>
          <a:bodyPr/>
          <a:lstStyle/>
          <a:p>
            <a:r>
              <a:rPr lang="en-US"/>
              <a:t>Introduction</a:t>
            </a:r>
            <a:endParaRPr lang="en-US" dirty="0"/>
          </a:p>
        </p:txBody>
      </p:sp>
      <p:pic>
        <p:nvPicPr>
          <p:cNvPr id="18" name="Picture Placeholder 17" descr="A group of people sitting at a table">
            <a:extLst>
              <a:ext uri="{FF2B5EF4-FFF2-40B4-BE49-F238E27FC236}">
                <a16:creationId xmlns="" xmlns:a16="http://schemas.microsoft.com/office/drawing/2014/main" id="{E2536017-F539-430C-A901-70AB81CA612A}"/>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t="42" b="42"/>
          <a:stretch/>
        </p:blipFill>
        <p:spPr>
          <a:xfrm>
            <a:off x="0" y="0"/>
            <a:ext cx="3054096" cy="3776472"/>
          </a:xfrm>
        </p:spPr>
      </p:pic>
      <p:pic>
        <p:nvPicPr>
          <p:cNvPr id="20" name="Picture Placeholder 19" descr="Data Points Digital background">
            <a:extLst>
              <a:ext uri="{FF2B5EF4-FFF2-40B4-BE49-F238E27FC236}">
                <a16:creationId xmlns="" xmlns:a16="http://schemas.microsoft.com/office/drawing/2014/main" id="{528A7D8D-1AB5-46C4-93FA-D92C2FD51692}"/>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t="42" b="42"/>
          <a:stretch/>
        </p:blipFill>
        <p:spPr>
          <a:xfrm>
            <a:off x="3054096" y="0"/>
            <a:ext cx="3054096" cy="3776472"/>
          </a:xfrm>
        </p:spPr>
      </p:pic>
      <p:pic>
        <p:nvPicPr>
          <p:cNvPr id="25" name="Picture Placeholder 24" descr="Digital Graph Screen">
            <a:extLst>
              <a:ext uri="{FF2B5EF4-FFF2-40B4-BE49-F238E27FC236}">
                <a16:creationId xmlns="" xmlns:a16="http://schemas.microsoft.com/office/drawing/2014/main" id="{B7353C46-ACC1-4078-85C2-26B57B0E58B7}"/>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t="42" b="42"/>
          <a:stretch/>
        </p:blipFill>
        <p:spPr>
          <a:xfrm>
            <a:off x="9137904" y="0"/>
            <a:ext cx="3054096" cy="3776472"/>
          </a:xfrm>
        </p:spPr>
      </p:pic>
      <p:sp>
        <p:nvSpPr>
          <p:cNvPr id="6" name="Slide Number Placeholder 5">
            <a:extLst>
              <a:ext uri="{FF2B5EF4-FFF2-40B4-BE49-F238E27FC236}">
                <a16:creationId xmlns=""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a:t>
            </a:fld>
            <a:endParaRPr lang="en-US"/>
          </a:p>
        </p:txBody>
      </p:sp>
      <p:pic>
        <p:nvPicPr>
          <p:cNvPr id="23" name="Picture Placeholder 22" descr="A person drawing on a white board">
            <a:extLst>
              <a:ext uri="{FF2B5EF4-FFF2-40B4-BE49-F238E27FC236}">
                <a16:creationId xmlns="" xmlns:a16="http://schemas.microsoft.com/office/drawing/2014/main" id="{2B3C4F95-A0FA-45D9-BF43-1C398F65B891}"/>
              </a:ext>
            </a:extLst>
          </p:cNvPr>
          <p:cNvPicPr>
            <a:picLocks noGrp="1" noChangeAspect="1"/>
          </p:cNvPicPr>
          <p:nvPr>
            <p:ph type="pic" sz="quarter" idx="15"/>
          </p:nvPr>
        </p:nvPicPr>
        <p:blipFill rotWithShape="1">
          <a:blip r:embed="rId6" cstate="screen">
            <a:extLst>
              <a:ext uri="{28A0092B-C50C-407E-A947-70E740481C1C}">
                <a14:useLocalDpi xmlns:a14="http://schemas.microsoft.com/office/drawing/2010/main" val="0"/>
              </a:ext>
            </a:extLst>
          </a:blip>
          <a:srcRect t="42" b="42"/>
          <a:stretch/>
        </p:blipFill>
        <p:spPr>
          <a:xfrm>
            <a:off x="6083808" y="0"/>
            <a:ext cx="3054096" cy="3776472"/>
          </a:xfrm>
        </p:spPr>
      </p:pic>
    </p:spTree>
    <p:extLst>
      <p:ext uri="{BB962C8B-B14F-4D97-AF65-F5344CB8AC3E}">
        <p14:creationId xmlns:p14="http://schemas.microsoft.com/office/powerpoint/2010/main" val="2158886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 xmlns:a16="http://schemas.microsoft.com/office/drawing/2014/main" id="{D10F3D66-0109-4903-90B9-66D0E288F721}"/>
              </a:ext>
              <a:ext uri="{C183D7F6-B498-43B3-948B-1728B52AA6E4}">
                <adec:decorative xmlns=""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 xmlns:a16="http://schemas.microsoft.com/office/drawing/2014/main" id="{4B18D636-CC10-4B1E-AA38-419DCCF2D9C9}"/>
              </a:ext>
            </a:extLst>
          </p:cNvPr>
          <p:cNvSpPr>
            <a:spLocks noGrp="1"/>
          </p:cNvSpPr>
          <p:nvPr>
            <p:ph type="title"/>
          </p:nvPr>
        </p:nvSpPr>
        <p:spPr>
          <a:xfrm>
            <a:off x="127466" y="501151"/>
            <a:ext cx="4348309" cy="1332000"/>
          </a:xfrm>
        </p:spPr>
        <p:txBody>
          <a:bodyPr>
            <a:normAutofit/>
          </a:bodyPr>
          <a:lstStyle/>
          <a:p>
            <a:pPr algn="ctr"/>
            <a:r>
              <a:rPr lang="en-US" dirty="0"/>
              <a:t>Introduction </a:t>
            </a:r>
          </a:p>
        </p:txBody>
      </p:sp>
      <p:sp>
        <p:nvSpPr>
          <p:cNvPr id="10" name="Content Placeholder 9">
            <a:extLst>
              <a:ext uri="{FF2B5EF4-FFF2-40B4-BE49-F238E27FC236}">
                <a16:creationId xmlns="" xmlns:a16="http://schemas.microsoft.com/office/drawing/2014/main" id="{1DB251F7-EBE7-46AC-A920-FFE2C5AF68EA}"/>
              </a:ext>
            </a:extLst>
          </p:cNvPr>
          <p:cNvSpPr>
            <a:spLocks noGrp="1"/>
          </p:cNvSpPr>
          <p:nvPr>
            <p:ph sz="half" idx="2"/>
          </p:nvPr>
        </p:nvSpPr>
        <p:spPr>
          <a:xfrm>
            <a:off x="482497" y="1600624"/>
            <a:ext cx="11254144" cy="4405121"/>
          </a:xfrm>
        </p:spPr>
        <p:txBody>
          <a:bodyPr/>
          <a:lstStyle/>
          <a:p>
            <a:r>
              <a:rPr lang="en-US" sz="2000" dirty="0" smtClean="0"/>
              <a:t>HDB </a:t>
            </a:r>
            <a:r>
              <a:rPr lang="en-US" sz="2000" dirty="0"/>
              <a:t>flat is a type of public housing in Singapore, built and managed by the Housing &amp; Development Board (HDB). These flats are home to over 80% of Singapore’s residents, providing affordable and well-designed housing options ranging from studio apartments to executive flats</a:t>
            </a:r>
            <a:r>
              <a:rPr lang="en-US" sz="2000" dirty="0" smtClean="0"/>
              <a:t>.  </a:t>
            </a:r>
            <a:r>
              <a:rPr lang="en-US" sz="2000" dirty="0"/>
              <a:t>They are a key part of Singapore’s urban planning, promoting community living while ensuring quality and affordability for residents</a:t>
            </a:r>
            <a:r>
              <a:rPr lang="en-US" sz="2000" dirty="0" smtClean="0"/>
              <a:t>.</a:t>
            </a:r>
          </a:p>
          <a:p>
            <a:r>
              <a:rPr lang="en-US" sz="2000" dirty="0" smtClean="0">
                <a:effectLst/>
                <a:latin typeface="Calibri" panose="020F0502020204030204" pitchFamily="34" charset="0"/>
                <a:ea typeface="SimSun" panose="02010600030101010101" pitchFamily="2" charset="-122"/>
                <a:cs typeface="Arial" panose="020B0604020202020204" pitchFamily="34" charset="0"/>
              </a:rPr>
              <a:t>In this project, we will assess and measure the affordability of the HDB flats (3, 4 &amp; 5 room) based on gross monthly income.</a:t>
            </a:r>
          </a:p>
          <a:p>
            <a:r>
              <a:rPr lang="en-US" sz="2000" dirty="0" smtClean="0">
                <a:latin typeface="Calibri" panose="020F0502020204030204" pitchFamily="34" charset="0"/>
                <a:ea typeface="SimSun" panose="02010600030101010101" pitchFamily="2" charset="-122"/>
                <a:cs typeface="Arial" panose="020B0604020202020204" pitchFamily="34" charset="0"/>
              </a:rPr>
              <a:t>In addition, we will also calculate the additional </a:t>
            </a:r>
            <a:r>
              <a:rPr lang="en-US" sz="2000" dirty="0">
                <a:latin typeface="Calibri" panose="020F0502020204030204" pitchFamily="34" charset="0"/>
                <a:ea typeface="SimSun" panose="02010600030101010101" pitchFamily="2" charset="-122"/>
                <a:cs typeface="Arial" panose="020B0604020202020204" pitchFamily="34" charset="0"/>
              </a:rPr>
              <a:t>subsidy </a:t>
            </a:r>
            <a:r>
              <a:rPr lang="en-US" sz="2000" dirty="0" smtClean="0">
                <a:latin typeface="Calibri" panose="020F0502020204030204" pitchFamily="34" charset="0"/>
                <a:ea typeface="SimSun" panose="02010600030101010101" pitchFamily="2" charset="-122"/>
                <a:cs typeface="Arial" panose="020B0604020202020204" pitchFamily="34" charset="0"/>
              </a:rPr>
              <a:t>in </a:t>
            </a:r>
            <a:r>
              <a:rPr lang="en-US" sz="2000" dirty="0">
                <a:latin typeface="Calibri" panose="020F0502020204030204" pitchFamily="34" charset="0"/>
                <a:ea typeface="SimSun" panose="02010600030101010101" pitchFamily="2" charset="-122"/>
                <a:cs typeface="Arial" panose="020B0604020202020204" pitchFamily="34" charset="0"/>
              </a:rPr>
              <a:t>order to achieve Mortgage Servicing Ratio (MSR) not exceeding 30% of gross monthly salary by HDB </a:t>
            </a:r>
            <a:r>
              <a:rPr lang="en-US" sz="2000" dirty="0" smtClean="0">
                <a:latin typeface="Calibri" panose="020F0502020204030204" pitchFamily="34" charset="0"/>
                <a:ea typeface="SimSun" panose="02010600030101010101" pitchFamily="2" charset="-122"/>
                <a:cs typeface="Arial" panose="020B0604020202020204" pitchFamily="34" charset="0"/>
              </a:rPr>
              <a:t>standard.</a:t>
            </a:r>
            <a:endParaRPr lang="en-SG" sz="2000" dirty="0">
              <a:effectLst/>
              <a:latin typeface="Calibri" panose="020F0502020204030204" pitchFamily="34" charset="0"/>
              <a:ea typeface="SimSun" panose="02010600030101010101" pitchFamily="2" charset="-122"/>
              <a:cs typeface="Arial" panose="020B0604020202020204" pitchFamily="34" charset="0"/>
            </a:endParaRPr>
          </a:p>
        </p:txBody>
      </p:sp>
      <p:sp>
        <p:nvSpPr>
          <p:cNvPr id="6" name="Slide Number Placeholder 5">
            <a:extLst>
              <a:ext uri="{FF2B5EF4-FFF2-40B4-BE49-F238E27FC236}">
                <a16:creationId xmlns=""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4</a:t>
            </a:fld>
            <a:endParaRPr lang="en-US"/>
          </a:p>
        </p:txBody>
      </p:sp>
      <p:sp>
        <p:nvSpPr>
          <p:cNvPr id="22" name="Freeform: Shape 21">
            <a:extLst>
              <a:ext uri="{FF2B5EF4-FFF2-40B4-BE49-F238E27FC236}">
                <a16:creationId xmlns="" xmlns:a16="http://schemas.microsoft.com/office/drawing/2014/main" id="{C6F3814E-455F-456B-B1AF-7B993965A2C0}"/>
              </a:ext>
              <a:ext uri="{C183D7F6-B498-43B3-948B-1728B52AA6E4}">
                <adec:decorative xmlns=""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5005613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15" name="Title 14">
            <a:extLst>
              <a:ext uri="{FF2B5EF4-FFF2-40B4-BE49-F238E27FC236}">
                <a16:creationId xmlns="" xmlns:a16="http://schemas.microsoft.com/office/drawing/2014/main" id="{40F1DF5B-353A-4270-8C10-6A1509441174}"/>
              </a:ext>
            </a:extLst>
          </p:cNvPr>
          <p:cNvSpPr>
            <a:spLocks noGrp="1"/>
          </p:cNvSpPr>
          <p:nvPr>
            <p:ph type="ctrTitle"/>
          </p:nvPr>
        </p:nvSpPr>
        <p:spPr>
          <a:xfrm>
            <a:off x="517464" y="1837345"/>
            <a:ext cx="5437187" cy="2094981"/>
          </a:xfrm>
        </p:spPr>
        <p:txBody>
          <a:bodyPr vert="horz" wrap="square" lIns="0" tIns="0" rIns="0" bIns="0" rtlCol="0" anchor="b" anchorCtr="0">
            <a:normAutofit/>
          </a:bodyPr>
          <a:lstStyle/>
          <a:p>
            <a:pPr>
              <a:lnSpc>
                <a:spcPct val="100000"/>
              </a:lnSpc>
            </a:pPr>
            <a:r>
              <a:rPr lang="en-US" sz="6400" kern="1200" dirty="0" smtClean="0">
                <a:solidFill>
                  <a:schemeClr val="tx1"/>
                </a:solidFill>
                <a:latin typeface="+mj-lt"/>
                <a:ea typeface="+mj-ea"/>
                <a:cs typeface="+mj-cs"/>
              </a:rPr>
              <a:t>Issues </a:t>
            </a:r>
            <a:r>
              <a:rPr lang="en-US" sz="6400" kern="1200" dirty="0">
                <a:solidFill>
                  <a:schemeClr val="tx1"/>
                </a:solidFill>
                <a:latin typeface="+mj-lt"/>
                <a:ea typeface="+mj-ea"/>
                <a:cs typeface="+mj-cs"/>
              </a:rPr>
              <a:t>&amp; Objectives</a:t>
            </a:r>
          </a:p>
        </p:txBody>
      </p:sp>
      <p:sp>
        <p:nvSpPr>
          <p:cNvPr id="4" name="Slide Number Placeholder 3">
            <a:extLst>
              <a:ext uri="{FF2B5EF4-FFF2-40B4-BE49-F238E27FC236}">
                <a16:creationId xmlns=""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5</a:t>
            </a:fld>
            <a:endParaRPr lang="en-US"/>
          </a:p>
        </p:txBody>
      </p:sp>
    </p:spTree>
    <p:extLst>
      <p:ext uri="{BB962C8B-B14F-4D97-AF65-F5344CB8AC3E}">
        <p14:creationId xmlns:p14="http://schemas.microsoft.com/office/powerpoint/2010/main" val="10928240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 xmlns:a16="http://schemas.microsoft.com/office/drawing/2014/main" id="{D10F3D66-0109-4903-90B9-66D0E288F721}"/>
              </a:ext>
              <a:ext uri="{C183D7F6-B498-43B3-948B-1728B52AA6E4}">
                <adec:decorative xmlns="" xmlns:adec="http://schemas.microsoft.com/office/drawing/2017/decorative" val="1"/>
              </a:ext>
            </a:extLst>
          </p:cNvPr>
          <p:cNvGrpSpPr/>
          <p:nvPr/>
        </p:nvGrpSpPr>
        <p:grpSpPr>
          <a:xfrm>
            <a:off x="10379261" y="2030035"/>
            <a:ext cx="1335600" cy="1262947"/>
            <a:chOff x="10145015" y="2343978"/>
            <a:chExt cx="1335600" cy="1262947"/>
          </a:xfrm>
        </p:grpSpPr>
        <p:sp>
          <p:nvSpPr>
            <p:cNvPr id="26" name="Freeform: Shape 25">
              <a:extLst>
                <a:ext uri="{FF2B5EF4-FFF2-40B4-BE49-F238E27FC236}">
                  <a16:creationId xmlns="" xmlns:a16="http://schemas.microsoft.com/office/drawing/2014/main" id="{57DAB968-9B52-4EFF-AD39-7657DFEA6E48}"/>
                </a:ext>
              </a:extLst>
            </p:cNvPr>
            <p:cNvSpPr>
              <a:spLocks noChangeAspect="1"/>
            </p:cNvSpPr>
            <p:nvPr/>
          </p:nvSpPr>
          <p:spPr>
            <a:xfrm rot="8100000">
              <a:off x="10400615" y="234397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254000" dist="101600" dir="732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 xmlns:a16="http://schemas.microsoft.com/office/drawing/2014/main" id="{962BE440-9634-4380-B142-5DB692420C52}"/>
                </a:ext>
              </a:extLst>
            </p:cNvPr>
            <p:cNvSpPr/>
            <p:nvPr/>
          </p:nvSpPr>
          <p:spPr>
            <a:xfrm rot="13500000">
              <a:off x="10415015" y="2179851"/>
              <a:ext cx="540000" cy="1080000"/>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7" name="Title 6">
            <a:extLst>
              <a:ext uri="{FF2B5EF4-FFF2-40B4-BE49-F238E27FC236}">
                <a16:creationId xmlns="" xmlns:a16="http://schemas.microsoft.com/office/drawing/2014/main" id="{4B18D636-CC10-4B1E-AA38-419DCCF2D9C9}"/>
              </a:ext>
            </a:extLst>
          </p:cNvPr>
          <p:cNvSpPr>
            <a:spLocks noGrp="1"/>
          </p:cNvSpPr>
          <p:nvPr>
            <p:ph type="title"/>
          </p:nvPr>
        </p:nvSpPr>
        <p:spPr>
          <a:xfrm>
            <a:off x="362148" y="542315"/>
            <a:ext cx="9437404" cy="1332000"/>
          </a:xfrm>
        </p:spPr>
        <p:txBody>
          <a:bodyPr>
            <a:normAutofit/>
          </a:bodyPr>
          <a:lstStyle/>
          <a:p>
            <a:r>
              <a:rPr lang="en-US" dirty="0" smtClean="0"/>
              <a:t>Issues </a:t>
            </a:r>
            <a:r>
              <a:rPr lang="en-US" dirty="0"/>
              <a:t>&amp; Objectives </a:t>
            </a:r>
          </a:p>
        </p:txBody>
      </p:sp>
      <p:sp>
        <p:nvSpPr>
          <p:cNvPr id="9" name="Text Placeholder 8">
            <a:extLst>
              <a:ext uri="{FF2B5EF4-FFF2-40B4-BE49-F238E27FC236}">
                <a16:creationId xmlns="" xmlns:a16="http://schemas.microsoft.com/office/drawing/2014/main" id="{0D098C43-2F2A-4100-89BC-5931039293FA}"/>
              </a:ext>
            </a:extLst>
          </p:cNvPr>
          <p:cNvSpPr>
            <a:spLocks noGrp="1"/>
          </p:cNvSpPr>
          <p:nvPr>
            <p:ph type="body" idx="1"/>
          </p:nvPr>
        </p:nvSpPr>
        <p:spPr>
          <a:xfrm>
            <a:off x="362148" y="1208315"/>
            <a:ext cx="5437186" cy="535354"/>
          </a:xfrm>
        </p:spPr>
        <p:txBody>
          <a:bodyPr/>
          <a:lstStyle/>
          <a:p>
            <a:r>
              <a:rPr lang="en-US" dirty="0" smtClean="0"/>
              <a:t>issues</a:t>
            </a:r>
            <a:endParaRPr lang="en-US" dirty="0"/>
          </a:p>
        </p:txBody>
      </p:sp>
      <p:sp>
        <p:nvSpPr>
          <p:cNvPr id="11" name="Text Placeholder 10">
            <a:extLst>
              <a:ext uri="{FF2B5EF4-FFF2-40B4-BE49-F238E27FC236}">
                <a16:creationId xmlns="" xmlns:a16="http://schemas.microsoft.com/office/drawing/2014/main" id="{60726BA7-44D6-4116-90E3-38325026EAAD}"/>
              </a:ext>
            </a:extLst>
          </p:cNvPr>
          <p:cNvSpPr>
            <a:spLocks noGrp="1"/>
          </p:cNvSpPr>
          <p:nvPr>
            <p:ph type="body" sz="quarter" idx="3"/>
          </p:nvPr>
        </p:nvSpPr>
        <p:spPr>
          <a:xfrm>
            <a:off x="6647859" y="1164572"/>
            <a:ext cx="5436392" cy="535354"/>
          </a:xfrm>
        </p:spPr>
        <p:txBody>
          <a:bodyPr/>
          <a:lstStyle/>
          <a:p>
            <a:r>
              <a:rPr lang="en-US" dirty="0" smtClean="0"/>
              <a:t>objectives</a:t>
            </a:r>
            <a:endParaRPr lang="en-US" dirty="0"/>
          </a:p>
        </p:txBody>
      </p:sp>
      <p:sp>
        <p:nvSpPr>
          <p:cNvPr id="6" name="Slide Number Placeholder 5">
            <a:extLst>
              <a:ext uri="{FF2B5EF4-FFF2-40B4-BE49-F238E27FC236}">
                <a16:creationId xmlns=""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6</a:t>
            </a:fld>
            <a:endParaRPr lang="en-US"/>
          </a:p>
        </p:txBody>
      </p:sp>
      <p:sp>
        <p:nvSpPr>
          <p:cNvPr id="22" name="Freeform: Shape 21">
            <a:extLst>
              <a:ext uri="{FF2B5EF4-FFF2-40B4-BE49-F238E27FC236}">
                <a16:creationId xmlns="" xmlns:a16="http://schemas.microsoft.com/office/drawing/2014/main" id="{C6F3814E-455F-456B-B1AF-7B993965A2C0}"/>
              </a:ext>
              <a:ext uri="{C183D7F6-B498-43B3-948B-1728B52AA6E4}">
                <adec:decorative xmlns="" xmlns:adec="http://schemas.microsoft.com/office/drawing/2017/decorative" val="1"/>
              </a:ext>
            </a:extLst>
          </p:cNvPr>
          <p:cNvSpPr>
            <a:spLocks noChangeAspect="1"/>
          </p:cNvSpPr>
          <p:nvPr/>
        </p:nvSpPr>
        <p:spPr>
          <a:xfrm>
            <a:off x="4295775" y="0"/>
            <a:ext cx="360000" cy="274638"/>
          </a:xfrm>
          <a:custGeom>
            <a:avLst/>
            <a:gdLst>
              <a:gd name="connsiteX0" fmla="*/ 30714 w 360000"/>
              <a:gd name="connsiteY0" fmla="*/ 0 h 274638"/>
              <a:gd name="connsiteX1" fmla="*/ 329286 w 360000"/>
              <a:gd name="connsiteY1" fmla="*/ 0 h 274638"/>
              <a:gd name="connsiteX2" fmla="*/ 345855 w 360000"/>
              <a:gd name="connsiteY2" fmla="*/ 24574 h 274638"/>
              <a:gd name="connsiteX3" fmla="*/ 360000 w 360000"/>
              <a:gd name="connsiteY3" fmla="*/ 94638 h 274638"/>
              <a:gd name="connsiteX4" fmla="*/ 180000 w 360000"/>
              <a:gd name="connsiteY4" fmla="*/ 274638 h 274638"/>
              <a:gd name="connsiteX5" fmla="*/ 0 w 360000"/>
              <a:gd name="connsiteY5" fmla="*/ 94638 h 274638"/>
              <a:gd name="connsiteX6" fmla="*/ 14145 w 360000"/>
              <a:gd name="connsiteY6" fmla="*/ 24574 h 27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0000" h="274638">
                <a:moveTo>
                  <a:pt x="30714" y="0"/>
                </a:moveTo>
                <a:lnTo>
                  <a:pt x="329286" y="0"/>
                </a:lnTo>
                <a:lnTo>
                  <a:pt x="345855" y="24574"/>
                </a:lnTo>
                <a:cubicBezTo>
                  <a:pt x="354963" y="46109"/>
                  <a:pt x="360000" y="69785"/>
                  <a:pt x="360000" y="94638"/>
                </a:cubicBezTo>
                <a:cubicBezTo>
                  <a:pt x="360000" y="194049"/>
                  <a:pt x="279411" y="274638"/>
                  <a:pt x="180000" y="274638"/>
                </a:cubicBezTo>
                <a:cubicBezTo>
                  <a:pt x="80589" y="274638"/>
                  <a:pt x="0" y="194049"/>
                  <a:pt x="0" y="94638"/>
                </a:cubicBezTo>
                <a:cubicBezTo>
                  <a:pt x="0" y="69785"/>
                  <a:pt x="5037" y="46109"/>
                  <a:pt x="14145" y="24574"/>
                </a:cubicBezTo>
                <a:close/>
              </a:path>
            </a:pathLst>
          </a:cu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TextBox 1">
            <a:extLst>
              <a:ext uri="{FF2B5EF4-FFF2-40B4-BE49-F238E27FC236}">
                <a16:creationId xmlns="" xmlns:a16="http://schemas.microsoft.com/office/drawing/2014/main" id="{845EF2A3-A8A5-D1E2-CAF8-69A0B7B97F94}"/>
              </a:ext>
            </a:extLst>
          </p:cNvPr>
          <p:cNvSpPr txBox="1"/>
          <p:nvPr/>
        </p:nvSpPr>
        <p:spPr>
          <a:xfrm>
            <a:off x="-184214" y="4672895"/>
            <a:ext cx="11967096" cy="1841402"/>
          </a:xfrm>
          <a:prstGeom prst="rect">
            <a:avLst/>
          </a:prstGeom>
          <a:noFill/>
        </p:spPr>
        <p:txBody>
          <a:bodyPr wrap="square" rtlCol="0">
            <a:spAutoFit/>
          </a:bodyPr>
          <a:lstStyle/>
          <a:p>
            <a:pPr marL="457200">
              <a:lnSpc>
                <a:spcPct val="107000"/>
              </a:lnSpc>
            </a:pPr>
            <a:r>
              <a:rPr lang="en-SG" sz="1400" cap="all" spc="200" dirty="0"/>
              <a:t>Data Analytic Objective</a:t>
            </a:r>
          </a:p>
          <a:p>
            <a:pPr marL="457200">
              <a:lnSpc>
                <a:spcPct val="107000"/>
              </a:lnSpc>
            </a:pPr>
            <a:endParaRPr lang="en-SG" sz="1400" cap="all" spc="200" dirty="0"/>
          </a:p>
          <a:p>
            <a:pPr marL="742950" indent="-285750">
              <a:lnSpc>
                <a:spcPct val="107000"/>
              </a:lnSpc>
              <a:spcAft>
                <a:spcPts val="800"/>
              </a:spcAft>
              <a:buFont typeface="Arial" panose="020B0604020202020204" pitchFamily="34" charset="0"/>
              <a:buChar char="•"/>
            </a:pPr>
            <a:r>
              <a:rPr lang="en-US" dirty="0">
                <a:solidFill>
                  <a:schemeClr val="tx1">
                    <a:alpha val="60000"/>
                  </a:schemeClr>
                </a:solidFill>
                <a:latin typeface="Calibri" panose="020F0502020204030204" pitchFamily="34" charset="0"/>
                <a:ea typeface="DengXian" panose="02010600030101010101" pitchFamily="2" charset="-122"/>
                <a:cs typeface="Times New Roman" panose="02020603050405020304" pitchFamily="18" charset="0"/>
              </a:rPr>
              <a:t>To </a:t>
            </a:r>
            <a:r>
              <a:rPr lang="en-US" dirty="0" smtClean="0">
                <a:solidFill>
                  <a:schemeClr val="tx1">
                    <a:alpha val="60000"/>
                  </a:schemeClr>
                </a:solidFill>
                <a:latin typeface="Calibri" panose="020F0502020204030204" pitchFamily="34" charset="0"/>
                <a:ea typeface="DengXian" panose="02010600030101010101" pitchFamily="2" charset="-122"/>
                <a:cs typeface="Times New Roman" panose="02020603050405020304" pitchFamily="18" charset="0"/>
              </a:rPr>
              <a:t>import </a:t>
            </a:r>
            <a:r>
              <a:rPr lang="en-US" dirty="0">
                <a:solidFill>
                  <a:schemeClr val="tx1">
                    <a:alpha val="60000"/>
                  </a:schemeClr>
                </a:solidFill>
                <a:latin typeface="Calibri" panose="020F0502020204030204" pitchFamily="34" charset="0"/>
                <a:ea typeface="DengXian" panose="02010600030101010101" pitchFamily="2" charset="-122"/>
                <a:cs typeface="Times New Roman" panose="02020603050405020304" pitchFamily="18" charset="0"/>
              </a:rPr>
              <a:t>the relevant </a:t>
            </a:r>
            <a:r>
              <a:rPr lang="en-US" dirty="0" smtClean="0">
                <a:solidFill>
                  <a:schemeClr val="tx1">
                    <a:alpha val="60000"/>
                  </a:schemeClr>
                </a:solidFill>
                <a:latin typeface="Calibri" panose="020F0502020204030204" pitchFamily="34" charset="0"/>
                <a:ea typeface="DengXian" panose="02010600030101010101" pitchFamily="2" charset="-122"/>
                <a:cs typeface="Times New Roman" panose="02020603050405020304" pitchFamily="18" charset="0"/>
              </a:rPr>
              <a:t>data entities and datasets from relevant SG </a:t>
            </a:r>
            <a:r>
              <a:rPr lang="en-US" dirty="0" err="1" smtClean="0">
                <a:solidFill>
                  <a:schemeClr val="tx1">
                    <a:alpha val="60000"/>
                  </a:schemeClr>
                </a:solidFill>
                <a:latin typeface="Calibri" panose="020F0502020204030204" pitchFamily="34" charset="0"/>
                <a:ea typeface="DengXian" panose="02010600030101010101" pitchFamily="2" charset="-122"/>
                <a:cs typeface="Times New Roman" panose="02020603050405020304" pitchFamily="18" charset="0"/>
              </a:rPr>
              <a:t>Gov</a:t>
            </a:r>
            <a:r>
              <a:rPr lang="en-US" dirty="0" smtClean="0">
                <a:solidFill>
                  <a:schemeClr val="tx1">
                    <a:alpha val="60000"/>
                  </a:schemeClr>
                </a:solidFill>
                <a:latin typeface="Calibri" panose="020F0502020204030204" pitchFamily="34" charset="0"/>
                <a:ea typeface="DengXian" panose="02010600030101010101" pitchFamily="2" charset="-122"/>
                <a:cs typeface="Times New Roman" panose="02020603050405020304" pitchFamily="18" charset="0"/>
              </a:rPr>
              <a:t> agency websites and import them into </a:t>
            </a:r>
            <a:r>
              <a:rPr lang="en-US" dirty="0" err="1" smtClean="0">
                <a:solidFill>
                  <a:schemeClr val="tx1">
                    <a:alpha val="60000"/>
                  </a:schemeClr>
                </a:solidFill>
                <a:latin typeface="Calibri" panose="020F0502020204030204" pitchFamily="34" charset="0"/>
                <a:ea typeface="DengXian" panose="02010600030101010101" pitchFamily="2" charset="-122"/>
                <a:cs typeface="Times New Roman" panose="02020603050405020304" pitchFamily="18" charset="0"/>
              </a:rPr>
              <a:t>PostgreDB</a:t>
            </a:r>
            <a:r>
              <a:rPr lang="en-US" dirty="0" smtClean="0">
                <a:solidFill>
                  <a:schemeClr val="tx1">
                    <a:alpha val="60000"/>
                  </a:schemeClr>
                </a:solidFill>
                <a:latin typeface="Calibri" panose="020F0502020204030204" pitchFamily="34" charset="0"/>
                <a:ea typeface="DengXian" panose="02010600030101010101" pitchFamily="2" charset="-122"/>
                <a:cs typeface="Times New Roman" panose="02020603050405020304" pitchFamily="18" charset="0"/>
              </a:rPr>
              <a:t>.</a:t>
            </a:r>
            <a:endParaRPr lang="en-US" dirty="0">
              <a:solidFill>
                <a:schemeClr val="tx1">
                  <a:alpha val="60000"/>
                </a:schemeClr>
              </a:solidFill>
              <a:latin typeface="Calibri" panose="020F0502020204030204" pitchFamily="34" charset="0"/>
              <a:ea typeface="DengXian" panose="02010600030101010101" pitchFamily="2" charset="-122"/>
              <a:cs typeface="Times New Roman" panose="02020603050405020304" pitchFamily="18" charset="0"/>
            </a:endParaRPr>
          </a:p>
          <a:p>
            <a:pPr marL="742950" indent="-285750">
              <a:lnSpc>
                <a:spcPct val="107000"/>
              </a:lnSpc>
              <a:spcAft>
                <a:spcPts val="800"/>
              </a:spcAft>
              <a:buFont typeface="Arial" panose="020B0604020202020204" pitchFamily="34" charset="0"/>
              <a:buChar char="•"/>
            </a:pPr>
            <a:r>
              <a:rPr lang="en-US" dirty="0" smtClean="0">
                <a:solidFill>
                  <a:schemeClr val="tx1">
                    <a:alpha val="60000"/>
                  </a:schemeClr>
                </a:solidFill>
                <a:latin typeface="Calibri" panose="020F0502020204030204" pitchFamily="34" charset="0"/>
                <a:ea typeface="DengXian" panose="02010600030101010101" pitchFamily="2" charset="-122"/>
                <a:cs typeface="Times New Roman" panose="02020603050405020304" pitchFamily="18" charset="0"/>
              </a:rPr>
              <a:t>Apply </a:t>
            </a:r>
            <a:r>
              <a:rPr lang="en-US" dirty="0">
                <a:solidFill>
                  <a:schemeClr val="tx1">
                    <a:alpha val="60000"/>
                  </a:schemeClr>
                </a:solidFill>
                <a:latin typeface="Calibri" panose="020F0502020204030204" pitchFamily="34" charset="0"/>
                <a:ea typeface="DengXian" panose="02010600030101010101" pitchFamily="2" charset="-122"/>
                <a:cs typeface="Times New Roman" panose="02020603050405020304" pitchFamily="18" charset="0"/>
              </a:rPr>
              <a:t>the </a:t>
            </a:r>
            <a:r>
              <a:rPr lang="en-US" dirty="0" smtClean="0">
                <a:solidFill>
                  <a:schemeClr val="tx1">
                    <a:alpha val="60000"/>
                  </a:schemeClr>
                </a:solidFill>
                <a:latin typeface="Calibri" panose="020F0502020204030204" pitchFamily="34" charset="0"/>
                <a:ea typeface="DengXian" panose="02010600030101010101" pitchFamily="2" charset="-122"/>
                <a:cs typeface="Times New Roman" panose="02020603050405020304" pitchFamily="18" charset="0"/>
              </a:rPr>
              <a:t>appropriate data science functionality of </a:t>
            </a:r>
            <a:r>
              <a:rPr lang="en-US" dirty="0">
                <a:solidFill>
                  <a:schemeClr val="tx1">
                    <a:alpha val="60000"/>
                  </a:schemeClr>
                </a:solidFill>
                <a:latin typeface="Calibri" panose="020F0502020204030204" pitchFamily="34" charset="0"/>
                <a:ea typeface="DengXian" panose="02010600030101010101" pitchFamily="2" charset="-122"/>
                <a:cs typeface="Times New Roman" panose="02020603050405020304" pitchFamily="18" charset="0"/>
              </a:rPr>
              <a:t>Pandas </a:t>
            </a:r>
            <a:r>
              <a:rPr lang="en-US" dirty="0" smtClean="0">
                <a:solidFill>
                  <a:schemeClr val="tx1">
                    <a:alpha val="60000"/>
                  </a:schemeClr>
                </a:solidFill>
                <a:latin typeface="Calibri" panose="020F0502020204030204" pitchFamily="34" charset="0"/>
                <a:ea typeface="DengXian" panose="02010600030101010101" pitchFamily="2" charset="-122"/>
                <a:cs typeface="Times New Roman" panose="02020603050405020304" pitchFamily="18" charset="0"/>
              </a:rPr>
              <a:t>and </a:t>
            </a:r>
            <a:r>
              <a:rPr lang="en-US" dirty="0" err="1" smtClean="0">
                <a:solidFill>
                  <a:schemeClr val="tx1">
                    <a:alpha val="60000"/>
                  </a:schemeClr>
                </a:solidFill>
                <a:latin typeface="Calibri" panose="020F0502020204030204" pitchFamily="34" charset="0"/>
                <a:ea typeface="DengXian" panose="02010600030101010101" pitchFamily="2" charset="-122"/>
                <a:cs typeface="Times New Roman" panose="02020603050405020304" pitchFamily="18" charset="0"/>
              </a:rPr>
              <a:t>Seaborn</a:t>
            </a:r>
            <a:r>
              <a:rPr lang="en-US" dirty="0" smtClean="0">
                <a:solidFill>
                  <a:schemeClr val="tx1">
                    <a:alpha val="60000"/>
                  </a:schemeClr>
                </a:solidFill>
                <a:latin typeface="Calibri" panose="020F0502020204030204" pitchFamily="34" charset="0"/>
                <a:ea typeface="DengXian" panose="02010600030101010101" pitchFamily="2" charset="-122"/>
                <a:cs typeface="Times New Roman" panose="02020603050405020304" pitchFamily="18" charset="0"/>
              </a:rPr>
              <a:t> on Python </a:t>
            </a:r>
            <a:r>
              <a:rPr lang="en-US" dirty="0">
                <a:solidFill>
                  <a:schemeClr val="tx1">
                    <a:alpha val="60000"/>
                  </a:schemeClr>
                </a:solidFill>
                <a:latin typeface="Calibri" panose="020F0502020204030204" pitchFamily="34" charset="0"/>
                <a:ea typeface="DengXian" panose="02010600030101010101" pitchFamily="2" charset="-122"/>
                <a:cs typeface="Times New Roman" panose="02020603050405020304" pitchFamily="18" charset="0"/>
              </a:rPr>
              <a:t>to dissect and </a:t>
            </a:r>
            <a:r>
              <a:rPr lang="en-US" dirty="0" smtClean="0">
                <a:solidFill>
                  <a:schemeClr val="tx1">
                    <a:alpha val="60000"/>
                  </a:schemeClr>
                </a:solidFill>
                <a:latin typeface="Calibri" panose="020F0502020204030204" pitchFamily="34" charset="0"/>
                <a:ea typeface="DengXian" panose="02010600030101010101" pitchFamily="2" charset="-122"/>
                <a:cs typeface="Times New Roman" panose="02020603050405020304" pitchFamily="18" charset="0"/>
              </a:rPr>
              <a:t>achieve the objectives for this interim project.</a:t>
            </a:r>
            <a:endParaRPr lang="en-SG" dirty="0">
              <a:solidFill>
                <a:schemeClr val="tx1">
                  <a:alpha val="60000"/>
                </a:schemeClr>
              </a:solidFill>
              <a:latin typeface="Calibri" panose="020F0502020204030204" pitchFamily="34" charset="0"/>
              <a:ea typeface="DengXian" panose="02010600030101010101" pitchFamily="2" charset="-122"/>
              <a:cs typeface="Times New Roman" panose="02020603050405020304" pitchFamily="18" charset="0"/>
            </a:endParaRPr>
          </a:p>
        </p:txBody>
      </p:sp>
      <p:sp>
        <p:nvSpPr>
          <p:cNvPr id="5" name="Content Placeholder 9">
            <a:extLst>
              <a:ext uri="{FF2B5EF4-FFF2-40B4-BE49-F238E27FC236}">
                <a16:creationId xmlns="" xmlns:a16="http://schemas.microsoft.com/office/drawing/2014/main" id="{6E98BB30-1A5B-D083-3E54-0C3CB303792F}"/>
              </a:ext>
            </a:extLst>
          </p:cNvPr>
          <p:cNvSpPr>
            <a:spLocks noGrp="1"/>
          </p:cNvSpPr>
          <p:nvPr>
            <p:ph sz="half" idx="2"/>
          </p:nvPr>
        </p:nvSpPr>
        <p:spPr>
          <a:xfrm>
            <a:off x="188780" y="1856067"/>
            <a:ext cx="5803369" cy="2686182"/>
          </a:xfrm>
        </p:spPr>
        <p:txBody>
          <a:bodyPr/>
          <a:lstStyle/>
          <a:p>
            <a:pPr marL="457200" algn="just">
              <a:lnSpc>
                <a:spcPct val="107000"/>
              </a:lnSpc>
              <a:spcAft>
                <a:spcPts val="800"/>
              </a:spcAft>
            </a:pPr>
            <a:r>
              <a:rPr lang="en-US" sz="1800" dirty="0" smtClean="0">
                <a:effectLst/>
                <a:latin typeface="Calibri" panose="020F0502020204030204" pitchFamily="34" charset="0"/>
                <a:ea typeface="DengXian" panose="02010600030101010101" pitchFamily="2" charset="-122"/>
                <a:cs typeface="Times New Roman" panose="02020603050405020304" pitchFamily="18" charset="0"/>
              </a:rPr>
              <a:t>HDB price </a:t>
            </a:r>
            <a:r>
              <a:rPr lang="en-US" sz="1800" dirty="0" smtClean="0">
                <a:latin typeface="Calibri" panose="020F0502020204030204" pitchFamily="34" charset="0"/>
                <a:ea typeface="DengXian" panose="02010600030101010101" pitchFamily="2" charset="-122"/>
                <a:cs typeface="Times New Roman" panose="02020603050405020304" pitchFamily="18" charset="0"/>
              </a:rPr>
              <a:t>has been rising fast and furious on a yearly basis, many are concerned if HDB is still affordable</a:t>
            </a:r>
            <a:r>
              <a:rPr lang="en-US" sz="1800" dirty="0">
                <a:latin typeface="Calibri" panose="020F0502020204030204" pitchFamily="34" charset="0"/>
                <a:ea typeface="DengXian" panose="02010600030101010101" pitchFamily="2" charset="-122"/>
                <a:cs typeface="Times New Roman" panose="02020603050405020304" pitchFamily="18" charset="0"/>
              </a:rPr>
              <a:t> </a:t>
            </a:r>
            <a:r>
              <a:rPr lang="en-US" sz="1800" dirty="0" smtClean="0">
                <a:latin typeface="Calibri" panose="020F0502020204030204" pitchFamily="34" charset="0"/>
                <a:ea typeface="DengXian" panose="02010600030101010101" pitchFamily="2" charset="-122"/>
                <a:cs typeface="Times New Roman" panose="02020603050405020304" pitchFamily="18" charset="0"/>
              </a:rPr>
              <a:t>to average Singaporeans</a:t>
            </a:r>
            <a:endParaRPr lang="en-SG" sz="1800" dirty="0">
              <a:latin typeface="Calibri" panose="020F0502020204030204" pitchFamily="34" charset="0"/>
              <a:ea typeface="DengXian" panose="02010600030101010101" pitchFamily="2" charset="-122"/>
              <a:cs typeface="Times New Roman" panose="02020603050405020304" pitchFamily="18" charset="0"/>
            </a:endParaRPr>
          </a:p>
          <a:p>
            <a:pPr marL="457200" algn="just">
              <a:lnSpc>
                <a:spcPct val="107000"/>
              </a:lnSpc>
              <a:spcAft>
                <a:spcPts val="800"/>
              </a:spcAft>
            </a:pPr>
            <a:r>
              <a:rPr lang="en-US" sz="1800" dirty="0" smtClean="0">
                <a:effectLst/>
                <a:latin typeface="Calibri" panose="020F0502020204030204" pitchFamily="34" charset="0"/>
                <a:ea typeface="DengXian" panose="02010600030101010101" pitchFamily="2" charset="-122"/>
                <a:cs typeface="Times New Roman" panose="02020603050405020304" pitchFamily="18" charset="0"/>
              </a:rPr>
              <a:t>Many first timers with low if not zero CPF savings and personal savings are concerned about servicing their monthly mortgages for the BTO flats, what is the additional subsidy that the SG government could provide to  lessen their burden</a:t>
            </a:r>
            <a:r>
              <a:rPr lang="en-SG" sz="1800" dirty="0" smtClean="0">
                <a:effectLst/>
                <a:latin typeface="Calibri" panose="020F0502020204030204" pitchFamily="34" charset="0"/>
                <a:ea typeface="DengXian" panose="02010600030101010101" pitchFamily="2" charset="-122"/>
                <a:cs typeface="Times New Roman" panose="02020603050405020304" pitchFamily="18" charset="0"/>
              </a:rPr>
              <a:t>. </a:t>
            </a:r>
            <a:endParaRPr lang="en-SG" sz="1800" dirty="0">
              <a:effectLst/>
              <a:latin typeface="Calibri" panose="020F0502020204030204" pitchFamily="34" charset="0"/>
              <a:ea typeface="DengXian" panose="02010600030101010101" pitchFamily="2" charset="-122"/>
              <a:cs typeface="Times New Roman" panose="02020603050405020304" pitchFamily="18" charset="0"/>
            </a:endParaRPr>
          </a:p>
        </p:txBody>
      </p:sp>
      <p:sp>
        <p:nvSpPr>
          <p:cNvPr id="14" name="Content Placeholder 11">
            <a:extLst>
              <a:ext uri="{FF2B5EF4-FFF2-40B4-BE49-F238E27FC236}">
                <a16:creationId xmlns="" xmlns:a16="http://schemas.microsoft.com/office/drawing/2014/main" id="{40598DCB-F795-F0AF-BF11-EFC70F825B36}"/>
              </a:ext>
            </a:extLst>
          </p:cNvPr>
          <p:cNvSpPr>
            <a:spLocks noGrp="1"/>
          </p:cNvSpPr>
          <p:nvPr>
            <p:ph sz="quarter" idx="4"/>
          </p:nvPr>
        </p:nvSpPr>
        <p:spPr>
          <a:xfrm>
            <a:off x="6503350" y="1822820"/>
            <a:ext cx="5499868" cy="2373166"/>
          </a:xfrm>
        </p:spPr>
        <p:txBody>
          <a:bodyPr/>
          <a:lstStyle/>
          <a:p>
            <a:r>
              <a:rPr lang="en-US" sz="1800" dirty="0" smtClean="0">
                <a:latin typeface="Calibri" panose="020F0502020204030204" pitchFamily="34" charset="0"/>
                <a:ea typeface="SimSun" panose="02010600030101010101" pitchFamily="2" charset="-122"/>
                <a:cs typeface="Arial" panose="020B0604020202020204" pitchFamily="34" charset="0"/>
              </a:rPr>
              <a:t>Measure </a:t>
            </a:r>
            <a:r>
              <a:rPr lang="en-US" sz="1800" dirty="0">
                <a:latin typeface="Calibri" panose="020F0502020204030204" pitchFamily="34" charset="0"/>
                <a:ea typeface="SimSun" panose="02010600030101010101" pitchFamily="2" charset="-122"/>
                <a:cs typeface="Arial" panose="020B0604020202020204" pitchFamily="34" charset="0"/>
              </a:rPr>
              <a:t>the affordability of the HDB flats (3, 4 , 5 room) based on gross monthly income</a:t>
            </a:r>
            <a:r>
              <a:rPr lang="en-SG" sz="1800" dirty="0" smtClean="0">
                <a:effectLst/>
                <a:latin typeface="Calibri" panose="020F0502020204030204" pitchFamily="34" charset="0"/>
                <a:ea typeface="DengXian" panose="02010600030101010101" pitchFamily="2" charset="-122"/>
                <a:cs typeface="Times New Roman" panose="02020603050405020304" pitchFamily="18" charset="0"/>
              </a:rPr>
              <a:t>.</a:t>
            </a:r>
            <a:endParaRPr lang="en-SG" sz="1800" dirty="0">
              <a:effectLst/>
              <a:latin typeface="Calibri" panose="020F0502020204030204" pitchFamily="34" charset="0"/>
              <a:ea typeface="DengXian" panose="02010600030101010101" pitchFamily="2" charset="-122"/>
              <a:cs typeface="Times New Roman" panose="02020603050405020304" pitchFamily="18" charset="0"/>
            </a:endParaRPr>
          </a:p>
          <a:p>
            <a:r>
              <a:rPr lang="en-US" sz="1800" dirty="0" smtClean="0">
                <a:latin typeface="Calibri" panose="020F0502020204030204" pitchFamily="34" charset="0"/>
                <a:ea typeface="SimSun" panose="02010600030101010101" pitchFamily="2" charset="-122"/>
                <a:cs typeface="Arial" panose="020B0604020202020204" pitchFamily="34" charset="0"/>
              </a:rPr>
              <a:t>Calculate </a:t>
            </a:r>
            <a:r>
              <a:rPr lang="en-US" sz="1800" dirty="0">
                <a:latin typeface="Calibri" panose="020F0502020204030204" pitchFamily="34" charset="0"/>
                <a:ea typeface="SimSun" panose="02010600030101010101" pitchFamily="2" charset="-122"/>
                <a:cs typeface="Arial" panose="020B0604020202020204" pitchFamily="34" charset="0"/>
              </a:rPr>
              <a:t>the additional subsidy in order to achieve Mortgage Servicing Ratio (MSR) not exceeding 30% of gross monthly salary by HDB standard</a:t>
            </a:r>
            <a:r>
              <a:rPr lang="en-SG" sz="1800" dirty="0" smtClean="0">
                <a:effectLst/>
                <a:latin typeface="Calibri" panose="020F0502020204030204" pitchFamily="34" charset="0"/>
                <a:ea typeface="DengXian" panose="02010600030101010101" pitchFamily="2" charset="-122"/>
                <a:cs typeface="Times New Roman" panose="02020603050405020304" pitchFamily="18" charset="0"/>
              </a:rPr>
              <a:t>.</a:t>
            </a:r>
            <a:endParaRPr lang="en-US" dirty="0"/>
          </a:p>
          <a:p>
            <a:endParaRPr lang="en-US" dirty="0"/>
          </a:p>
        </p:txBody>
      </p:sp>
    </p:spTree>
    <p:extLst>
      <p:ext uri="{BB962C8B-B14F-4D97-AF65-F5344CB8AC3E}">
        <p14:creationId xmlns:p14="http://schemas.microsoft.com/office/powerpoint/2010/main" val="258109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15" name="Title 14">
            <a:extLst>
              <a:ext uri="{FF2B5EF4-FFF2-40B4-BE49-F238E27FC236}">
                <a16:creationId xmlns="" xmlns:a16="http://schemas.microsoft.com/office/drawing/2014/main" id="{40F1DF5B-353A-4270-8C10-6A1509441174}"/>
              </a:ext>
            </a:extLst>
          </p:cNvPr>
          <p:cNvSpPr>
            <a:spLocks noGrp="1"/>
          </p:cNvSpPr>
          <p:nvPr>
            <p:ph type="ctrTitle"/>
          </p:nvPr>
        </p:nvSpPr>
        <p:spPr>
          <a:xfrm>
            <a:off x="529466" y="851513"/>
            <a:ext cx="9621401" cy="2986234"/>
          </a:xfrm>
        </p:spPr>
        <p:txBody>
          <a:bodyPr vert="horz" wrap="square" lIns="0" tIns="0" rIns="0" bIns="0" rtlCol="0" anchor="b" anchorCtr="0">
            <a:normAutofit/>
          </a:bodyPr>
          <a:lstStyle/>
          <a:p>
            <a:pPr>
              <a:lnSpc>
                <a:spcPct val="100000"/>
              </a:lnSpc>
            </a:pPr>
            <a:r>
              <a:rPr lang="en-US" sz="6400" kern="1200" dirty="0">
                <a:solidFill>
                  <a:schemeClr val="tx1"/>
                </a:solidFill>
                <a:latin typeface="+mj-lt"/>
                <a:ea typeface="+mj-ea"/>
                <a:cs typeface="+mj-cs"/>
              </a:rPr>
              <a:t>Data </a:t>
            </a:r>
            <a:br>
              <a:rPr lang="en-US" sz="6400" kern="1200" dirty="0">
                <a:solidFill>
                  <a:schemeClr val="tx1"/>
                </a:solidFill>
                <a:latin typeface="+mj-lt"/>
                <a:ea typeface="+mj-ea"/>
                <a:cs typeface="+mj-cs"/>
              </a:rPr>
            </a:br>
            <a:r>
              <a:rPr lang="en-US" sz="6400" kern="1200" dirty="0">
                <a:solidFill>
                  <a:schemeClr val="tx1"/>
                </a:solidFill>
                <a:latin typeface="+mj-lt"/>
                <a:ea typeface="+mj-ea"/>
                <a:cs typeface="+mj-cs"/>
              </a:rPr>
              <a:t>Understanding</a:t>
            </a:r>
          </a:p>
        </p:txBody>
      </p:sp>
      <p:sp>
        <p:nvSpPr>
          <p:cNvPr id="4" name="Slide Number Placeholder 3">
            <a:extLst>
              <a:ext uri="{FF2B5EF4-FFF2-40B4-BE49-F238E27FC236}">
                <a16:creationId xmlns=""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7</a:t>
            </a:fld>
            <a:endParaRPr lang="en-US"/>
          </a:p>
        </p:txBody>
      </p:sp>
    </p:spTree>
    <p:extLst>
      <p:ext uri="{BB962C8B-B14F-4D97-AF65-F5344CB8AC3E}">
        <p14:creationId xmlns:p14="http://schemas.microsoft.com/office/powerpoint/2010/main" val="1277684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 xmlns:a16="http://schemas.microsoft.com/office/drawing/2014/main" id="{3E174092-82D3-44E0-8948-4096232ED0A7}"/>
              </a:ext>
            </a:extLst>
          </p:cNvPr>
          <p:cNvSpPr>
            <a:spLocks noGrp="1"/>
          </p:cNvSpPr>
          <p:nvPr>
            <p:ph type="title"/>
          </p:nvPr>
        </p:nvSpPr>
        <p:spPr>
          <a:xfrm>
            <a:off x="211742" y="309593"/>
            <a:ext cx="11091600" cy="1332000"/>
          </a:xfrm>
        </p:spPr>
        <p:txBody>
          <a:bodyPr/>
          <a:lstStyle/>
          <a:p>
            <a:r>
              <a:rPr lang="en-US" dirty="0" smtClean="0"/>
              <a:t>Data Files (</a:t>
            </a:r>
            <a:r>
              <a:rPr lang="en-US" dirty="0" err="1" smtClean="0"/>
              <a:t>Gov</a:t>
            </a:r>
            <a:r>
              <a:rPr lang="en-US" dirty="0" smtClean="0"/>
              <a:t> SG Sources)</a:t>
            </a:r>
            <a:endParaRPr lang="en-US" dirty="0"/>
          </a:p>
        </p:txBody>
      </p:sp>
      <p:sp>
        <p:nvSpPr>
          <p:cNvPr id="6" name="Slide Number Placeholder 5">
            <a:extLst>
              <a:ext uri="{FF2B5EF4-FFF2-40B4-BE49-F238E27FC236}">
                <a16:creationId xmlns=""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8</a:t>
            </a:fld>
            <a:endParaRPr lang="en-US"/>
          </a:p>
        </p:txBody>
      </p:sp>
      <p:graphicFrame>
        <p:nvGraphicFramePr>
          <p:cNvPr id="2" name="Table 1">
            <a:extLst>
              <a:ext uri="{FF2B5EF4-FFF2-40B4-BE49-F238E27FC236}">
                <a16:creationId xmlns="" xmlns:a16="http://schemas.microsoft.com/office/drawing/2014/main" id="{82BB0AF6-8D3C-3AF2-EB43-93C8D827111B}"/>
              </a:ext>
            </a:extLst>
          </p:cNvPr>
          <p:cNvGraphicFramePr>
            <a:graphicFrameLocks noGrp="1"/>
          </p:cNvGraphicFramePr>
          <p:nvPr>
            <p:extLst>
              <p:ext uri="{D42A27DB-BD31-4B8C-83A1-F6EECF244321}">
                <p14:modId xmlns:p14="http://schemas.microsoft.com/office/powerpoint/2010/main" val="2509685240"/>
              </p:ext>
            </p:extLst>
          </p:nvPr>
        </p:nvGraphicFramePr>
        <p:xfrm>
          <a:off x="211742" y="1150930"/>
          <a:ext cx="11735279" cy="5092146"/>
        </p:xfrm>
        <a:graphic>
          <a:graphicData uri="http://schemas.openxmlformats.org/drawingml/2006/table">
            <a:tbl>
              <a:tblPr firstRow="1" firstCol="1" bandRow="1">
                <a:tableStyleId>{5C22544A-7EE6-4342-B048-85BDC9FD1C3A}</a:tableStyleId>
              </a:tblPr>
              <a:tblGrid>
                <a:gridCol w="4216259">
                  <a:extLst>
                    <a:ext uri="{9D8B030D-6E8A-4147-A177-3AD203B41FA5}">
                      <a16:colId xmlns="" xmlns:a16="http://schemas.microsoft.com/office/drawing/2014/main" val="2876190232"/>
                    </a:ext>
                  </a:extLst>
                </a:gridCol>
                <a:gridCol w="4007142">
                  <a:extLst>
                    <a:ext uri="{9D8B030D-6E8A-4147-A177-3AD203B41FA5}">
                      <a16:colId xmlns="" xmlns:a16="http://schemas.microsoft.com/office/drawing/2014/main" val="1703481977"/>
                    </a:ext>
                  </a:extLst>
                </a:gridCol>
                <a:gridCol w="3511878">
                  <a:extLst>
                    <a:ext uri="{9D8B030D-6E8A-4147-A177-3AD203B41FA5}">
                      <a16:colId xmlns="" xmlns:a16="http://schemas.microsoft.com/office/drawing/2014/main" val="1833398673"/>
                    </a:ext>
                  </a:extLst>
                </a:gridCol>
              </a:tblGrid>
              <a:tr h="1252042">
                <a:tc>
                  <a:txBody>
                    <a:bodyPr/>
                    <a:lstStyle/>
                    <a:p>
                      <a:pPr marL="0" marR="0">
                        <a:lnSpc>
                          <a:spcPct val="107000"/>
                        </a:lnSpc>
                        <a:spcBef>
                          <a:spcPts val="0"/>
                        </a:spcBef>
                        <a:spcAft>
                          <a:spcPts val="0"/>
                        </a:spcAft>
                      </a:pPr>
                      <a:r>
                        <a:rPr lang="en-SG" sz="1600" dirty="0" smtClean="0">
                          <a:effectLst/>
                        </a:rPr>
                        <a:t>Data File</a:t>
                      </a:r>
                      <a:endParaRPr lang="en-US" sz="16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SG" sz="1600" dirty="0">
                          <a:effectLst/>
                        </a:rPr>
                        <a:t>Data description</a:t>
                      </a:r>
                      <a:endParaRPr lang="en-US" sz="16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a:effectLst/>
                          <a:latin typeface="Calibri" panose="020F0502020204030204" pitchFamily="34" charset="0"/>
                          <a:ea typeface="DengXian" panose="02010600030101010101" pitchFamily="2" charset="-122"/>
                          <a:cs typeface="Times New Roman" panose="02020603050405020304" pitchFamily="18" charset="0"/>
                        </a:rPr>
                        <a:t>Resource URL</a:t>
                      </a:r>
                    </a:p>
                  </a:txBody>
                  <a:tcPr marL="68580" marR="68580" marT="0" marB="0"/>
                </a:tc>
                <a:extLst>
                  <a:ext uri="{0D108BD9-81ED-4DB2-BD59-A6C34878D82A}">
                    <a16:rowId xmlns="" xmlns:a16="http://schemas.microsoft.com/office/drawing/2014/main" val="3524570621"/>
                  </a:ext>
                </a:extLst>
              </a:tr>
              <a:tr h="882189">
                <a:tc>
                  <a:txBody>
                    <a:bodyPr/>
                    <a:lstStyle/>
                    <a:p>
                      <a:pPr marL="0" marR="0">
                        <a:lnSpc>
                          <a:spcPct val="107000"/>
                        </a:lnSpc>
                        <a:spcBef>
                          <a:spcPts val="0"/>
                        </a:spcBef>
                        <a:spcAft>
                          <a:spcPts val="0"/>
                        </a:spcAft>
                      </a:pPr>
                      <a:r>
                        <a:rPr lang="en-SG" sz="1400" b="0" dirty="0" smtClean="0">
                          <a:solidFill>
                            <a:schemeClr val="bg1"/>
                          </a:solidFill>
                          <a:effectLst/>
                          <a:latin typeface="+mn-lt"/>
                        </a:rPr>
                        <a:t>BTOPriceRangeofHDBFlatsOffered.csv</a:t>
                      </a:r>
                      <a:endParaRPr lang="en-US" sz="1400" b="0" dirty="0">
                        <a:solidFill>
                          <a:schemeClr val="bg1"/>
                        </a:solidFill>
                        <a:effectLst/>
                        <a:latin typeface="+mn-lt"/>
                        <a:ea typeface="DengXian" panose="02010600030101010101" pitchFamily="2" charset="-122"/>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SG" sz="1600" dirty="0">
                          <a:effectLst/>
                        </a:rPr>
                        <a:t>Constitutes </a:t>
                      </a:r>
                      <a:r>
                        <a:rPr lang="en-SG" sz="1600" dirty="0" smtClean="0">
                          <a:effectLst/>
                        </a:rPr>
                        <a:t>different transacted prices of BTO flats</a:t>
                      </a:r>
                      <a:r>
                        <a:rPr lang="en-SG" sz="1600" baseline="0" dirty="0" smtClean="0">
                          <a:effectLst/>
                        </a:rPr>
                        <a:t> in SG offered by HDB </a:t>
                      </a:r>
                      <a:r>
                        <a:rPr lang="en-SG" sz="1600" dirty="0" smtClean="0">
                          <a:effectLst/>
                        </a:rPr>
                        <a:t>for</a:t>
                      </a:r>
                      <a:r>
                        <a:rPr lang="en-SG" sz="1600" baseline="0" dirty="0" smtClean="0">
                          <a:effectLst/>
                        </a:rPr>
                        <a:t> the past decade</a:t>
                      </a:r>
                      <a:endParaRPr lang="en-US" sz="1600" dirty="0" smtClean="0">
                        <a:effectLst/>
                        <a:latin typeface="Calibri" panose="020F0502020204030204" pitchFamily="34" charset="0"/>
                        <a:ea typeface="DengXian" panose="02010600030101010101" pitchFamily="2" charset="-122"/>
                        <a:cs typeface="Times New Roman" panose="02020603050405020304" pitchFamily="18" charset="0"/>
                      </a:endParaRPr>
                    </a:p>
                    <a:p>
                      <a:pPr marL="0" marR="0">
                        <a:lnSpc>
                          <a:spcPct val="107000"/>
                        </a:lnSpc>
                        <a:spcBef>
                          <a:spcPts val="0"/>
                        </a:spcBef>
                        <a:spcAft>
                          <a:spcPts val="0"/>
                        </a:spcAft>
                      </a:pPr>
                      <a:endParaRPr lang="en-US" sz="16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smtClean="0">
                          <a:effectLst/>
                          <a:latin typeface="Calibri" panose="020F0502020204030204" pitchFamily="34" charset="0"/>
                          <a:ea typeface="DengXian" panose="02010600030101010101" pitchFamily="2" charset="-122"/>
                          <a:cs typeface="Times New Roman" panose="02020603050405020304" pitchFamily="18" charset="0"/>
                          <a:hlinkClick r:id="rId2"/>
                        </a:rPr>
                        <a:t>https://data.gov.sg/datasets?topics=housing&amp;page=1&amp;resultId=d_2d493bdcc1d9a44828b6e71cb095b88d</a:t>
                      </a:r>
                      <a:endParaRPr lang="en-US" sz="16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 xmlns:a16="http://schemas.microsoft.com/office/drawing/2014/main" val="1570892224"/>
                  </a:ext>
                </a:extLst>
              </a:tr>
              <a:tr h="813592">
                <a:tc>
                  <a:txBody>
                    <a:bodyPr/>
                    <a:lstStyle/>
                    <a:p>
                      <a:pPr marL="0" marR="0">
                        <a:lnSpc>
                          <a:spcPct val="107000"/>
                        </a:lnSpc>
                        <a:spcBef>
                          <a:spcPts val="0"/>
                        </a:spcBef>
                        <a:spcAft>
                          <a:spcPts val="0"/>
                        </a:spcAft>
                      </a:pPr>
                      <a:r>
                        <a:rPr lang="en-SG" sz="1400" b="0" dirty="0" smtClean="0">
                          <a:solidFill>
                            <a:schemeClr val="bg1"/>
                          </a:solidFill>
                          <a:effectLst/>
                          <a:latin typeface="+mn-lt"/>
                        </a:rPr>
                        <a:t>Median-resale-prices-from-2Q2007-to-4Q2024.csv</a:t>
                      </a:r>
                      <a:endParaRPr lang="en-US" sz="1400" b="0" dirty="0">
                        <a:solidFill>
                          <a:schemeClr val="bg1"/>
                        </a:solidFill>
                        <a:effectLst/>
                        <a:latin typeface="+mn-lt"/>
                        <a:ea typeface="DengXian" panose="02010600030101010101" pitchFamily="2" charset="-122"/>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SG" sz="1600" dirty="0" smtClean="0">
                          <a:effectLst/>
                        </a:rPr>
                        <a:t>Constitutes different transacted prices of resale flats</a:t>
                      </a:r>
                      <a:r>
                        <a:rPr lang="en-SG" sz="1600" baseline="0" dirty="0" smtClean="0">
                          <a:effectLst/>
                        </a:rPr>
                        <a:t> in SG </a:t>
                      </a:r>
                      <a:r>
                        <a:rPr lang="en-SG" sz="1600" dirty="0" smtClean="0">
                          <a:effectLst/>
                        </a:rPr>
                        <a:t>for</a:t>
                      </a:r>
                      <a:r>
                        <a:rPr lang="en-SG" sz="1600" baseline="0" dirty="0" smtClean="0">
                          <a:effectLst/>
                        </a:rPr>
                        <a:t> the past decade</a:t>
                      </a:r>
                      <a:endParaRPr lang="en-US" sz="16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smtClean="0">
                          <a:effectLst/>
                          <a:latin typeface="Calibri" panose="020F0502020204030204" pitchFamily="34" charset="0"/>
                          <a:ea typeface="DengXian" panose="02010600030101010101" pitchFamily="2" charset="-122"/>
                          <a:cs typeface="Times New Roman" panose="02020603050405020304" pitchFamily="18" charset="0"/>
                          <a:hlinkClick r:id="rId3"/>
                        </a:rPr>
                        <a:t>https://www.hdb.gov.sg/-/media/doc/EAPG-CSC/Median-resale-prices-for-registered-resale-applications-from-2Q2007-to-4Q2024_.ashx</a:t>
                      </a:r>
                      <a:endParaRPr lang="en-US" sz="16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 xmlns:a16="http://schemas.microsoft.com/office/drawing/2014/main" val="986538352"/>
                  </a:ext>
                </a:extLst>
              </a:tr>
              <a:tr h="870543">
                <a:tc>
                  <a:txBody>
                    <a:bodyPr/>
                    <a:lstStyle/>
                    <a:p>
                      <a:pPr marL="0" marR="0">
                        <a:lnSpc>
                          <a:spcPct val="107000"/>
                        </a:lnSpc>
                        <a:spcBef>
                          <a:spcPts val="0"/>
                        </a:spcBef>
                        <a:spcAft>
                          <a:spcPts val="0"/>
                        </a:spcAft>
                      </a:pPr>
                      <a:r>
                        <a:rPr lang="en-US" sz="1400" b="0" dirty="0" smtClean="0">
                          <a:solidFill>
                            <a:schemeClr val="bg1"/>
                          </a:solidFill>
                          <a:effectLst/>
                          <a:latin typeface="+mn-lt"/>
                          <a:ea typeface="DengXian" panose="02010600030101010101" pitchFamily="2" charset="-122"/>
                          <a:cs typeface="Times New Roman" panose="02020603050405020304" pitchFamily="18" charset="0"/>
                        </a:rPr>
                        <a:t>GrossMonthlyIncomeFull-TimeEmployedResidents_Final.csv</a:t>
                      </a:r>
                      <a:endParaRPr lang="en-US" sz="1400" b="0" dirty="0">
                        <a:solidFill>
                          <a:schemeClr val="bg1"/>
                        </a:solidFill>
                        <a:effectLst/>
                        <a:latin typeface="+mn-lt"/>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SG" sz="1600" dirty="0">
                          <a:effectLst/>
                        </a:rPr>
                        <a:t>Constitutes </a:t>
                      </a:r>
                      <a:r>
                        <a:rPr lang="en-SG" sz="1600" dirty="0" smtClean="0">
                          <a:effectLst/>
                        </a:rPr>
                        <a:t>different gross monthly income for</a:t>
                      </a:r>
                      <a:r>
                        <a:rPr lang="en-SG" sz="1600" baseline="0" dirty="0" smtClean="0">
                          <a:effectLst/>
                        </a:rPr>
                        <a:t> the past decade</a:t>
                      </a:r>
                      <a:endParaRPr lang="en-US" sz="16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smtClean="0">
                          <a:effectLst/>
                          <a:latin typeface="Calibri" panose="020F0502020204030204" pitchFamily="34" charset="0"/>
                          <a:ea typeface="DengXian" panose="02010600030101010101" pitchFamily="2" charset="-122"/>
                          <a:cs typeface="Times New Roman" panose="02020603050405020304" pitchFamily="18" charset="0"/>
                          <a:hlinkClick r:id="rId4"/>
                        </a:rPr>
                        <a:t>https://stats.mom.gov.sg/iMAS_Tables1/CSV/mrsd_43_FT_Res_income.zip</a:t>
                      </a:r>
                      <a:endParaRPr lang="en-US" sz="16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 xmlns:a16="http://schemas.microsoft.com/office/drawing/2014/main" val="1447508707"/>
                  </a:ext>
                </a:extLst>
              </a:tr>
              <a:tr h="935848">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SG" sz="1400" b="0" dirty="0" smtClean="0">
                          <a:solidFill>
                            <a:schemeClr val="bg1"/>
                          </a:solidFill>
                          <a:effectLst/>
                          <a:latin typeface="+mn-lt"/>
                        </a:rPr>
                        <a:t>EHG-amount-Couples-and-Families-Aug-2024_Final.csv</a:t>
                      </a:r>
                    </a:p>
                    <a:p>
                      <a:pPr marL="0" marR="0">
                        <a:lnSpc>
                          <a:spcPct val="107000"/>
                        </a:lnSpc>
                        <a:spcBef>
                          <a:spcPts val="0"/>
                        </a:spcBef>
                        <a:spcAft>
                          <a:spcPts val="0"/>
                        </a:spcAft>
                      </a:pPr>
                      <a:endParaRPr lang="en-US" sz="1400" dirty="0">
                        <a:solidFill>
                          <a:schemeClr val="bg1"/>
                        </a:solidFill>
                        <a:effectLst/>
                        <a:latin typeface="+mn-lt"/>
                        <a:ea typeface="DengXian" panose="02010600030101010101" pitchFamily="2" charset="-122"/>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SG" sz="1600" dirty="0" smtClean="0">
                          <a:effectLst/>
                        </a:rPr>
                        <a:t>Constitutes different enhanced housing grant for various monthly housing income for</a:t>
                      </a:r>
                      <a:r>
                        <a:rPr lang="en-SG" sz="1600" baseline="0" dirty="0" smtClean="0">
                          <a:effectLst/>
                        </a:rPr>
                        <a:t> the past decade</a:t>
                      </a:r>
                      <a:endParaRPr lang="en-US" sz="1600" dirty="0" smtClean="0">
                        <a:effectLst/>
                        <a:latin typeface="Calibri" panose="020F0502020204030204" pitchFamily="34" charset="0"/>
                        <a:ea typeface="DengXian" panose="02010600030101010101" pitchFamily="2" charset="-122"/>
                        <a:cs typeface="Times New Roman" panose="02020603050405020304" pitchFamily="18" charset="0"/>
                      </a:endParaRPr>
                    </a:p>
                    <a:p>
                      <a:pPr marL="0" marR="0">
                        <a:lnSpc>
                          <a:spcPct val="107000"/>
                        </a:lnSpc>
                        <a:spcBef>
                          <a:spcPts val="0"/>
                        </a:spcBef>
                        <a:spcAft>
                          <a:spcPts val="0"/>
                        </a:spcAft>
                      </a:pPr>
                      <a:endParaRPr lang="en-US" sz="16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600" dirty="0" smtClean="0">
                          <a:effectLst/>
                          <a:latin typeface="Calibri" panose="020F0502020204030204" pitchFamily="34" charset="0"/>
                          <a:ea typeface="DengXian" panose="02010600030101010101" pitchFamily="2" charset="-122"/>
                          <a:cs typeface="Times New Roman" panose="02020603050405020304" pitchFamily="18" charset="0"/>
                          <a:hlinkClick r:id="rId5"/>
                        </a:rPr>
                        <a:t>https://www.hdb.gov.sg/cs/infoweb/-/media/doc/EAPG-CSC/EHG-amount-Couples-and-Families-Aug-2024.ashx</a:t>
                      </a:r>
                      <a:endParaRPr lang="en-US" sz="16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29585097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 xmlns:a16="http://schemas.microsoft.com/office/drawing/2014/main" id="{3E174092-82D3-44E0-8948-4096232ED0A7}"/>
              </a:ext>
            </a:extLst>
          </p:cNvPr>
          <p:cNvSpPr>
            <a:spLocks noGrp="1"/>
          </p:cNvSpPr>
          <p:nvPr>
            <p:ph type="title"/>
          </p:nvPr>
        </p:nvSpPr>
        <p:spPr>
          <a:xfrm>
            <a:off x="211741" y="309593"/>
            <a:ext cx="12042927" cy="1332000"/>
          </a:xfrm>
        </p:spPr>
        <p:txBody>
          <a:bodyPr/>
          <a:lstStyle/>
          <a:p>
            <a:r>
              <a:rPr lang="en-US" dirty="0" smtClean="0"/>
              <a:t>DB Entity </a:t>
            </a:r>
            <a:r>
              <a:rPr lang="en-US" dirty="0"/>
              <a:t>After Data </a:t>
            </a:r>
            <a:r>
              <a:rPr lang="en-US" dirty="0" smtClean="0"/>
              <a:t>Extraction &amp; Transformation</a:t>
            </a:r>
            <a:endParaRPr lang="en-US" dirty="0"/>
          </a:p>
        </p:txBody>
      </p:sp>
      <p:sp>
        <p:nvSpPr>
          <p:cNvPr id="6" name="Slide Number Placeholder 5">
            <a:extLst>
              <a:ext uri="{FF2B5EF4-FFF2-40B4-BE49-F238E27FC236}">
                <a16:creationId xmlns=""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9</a:t>
            </a:fld>
            <a:endParaRPr lang="en-US"/>
          </a:p>
        </p:txBody>
      </p:sp>
      <p:graphicFrame>
        <p:nvGraphicFramePr>
          <p:cNvPr id="2" name="Table 1">
            <a:extLst>
              <a:ext uri="{FF2B5EF4-FFF2-40B4-BE49-F238E27FC236}">
                <a16:creationId xmlns="" xmlns:a16="http://schemas.microsoft.com/office/drawing/2014/main" id="{82BB0AF6-8D3C-3AF2-EB43-93C8D827111B}"/>
              </a:ext>
            </a:extLst>
          </p:cNvPr>
          <p:cNvGraphicFramePr>
            <a:graphicFrameLocks noGrp="1"/>
          </p:cNvGraphicFramePr>
          <p:nvPr>
            <p:extLst>
              <p:ext uri="{D42A27DB-BD31-4B8C-83A1-F6EECF244321}">
                <p14:modId xmlns:p14="http://schemas.microsoft.com/office/powerpoint/2010/main" val="2849727233"/>
              </p:ext>
            </p:extLst>
          </p:nvPr>
        </p:nvGraphicFramePr>
        <p:xfrm>
          <a:off x="211741" y="1697295"/>
          <a:ext cx="11675458" cy="4351524"/>
        </p:xfrm>
        <a:graphic>
          <a:graphicData uri="http://schemas.openxmlformats.org/drawingml/2006/table">
            <a:tbl>
              <a:tblPr firstRow="1" firstCol="1" bandRow="1">
                <a:tableStyleId>{5C22544A-7EE6-4342-B048-85BDC9FD1C3A}</a:tableStyleId>
              </a:tblPr>
              <a:tblGrid>
                <a:gridCol w="3112573">
                  <a:extLst>
                    <a:ext uri="{9D8B030D-6E8A-4147-A177-3AD203B41FA5}">
                      <a16:colId xmlns="" xmlns:a16="http://schemas.microsoft.com/office/drawing/2014/main" val="2876190232"/>
                    </a:ext>
                  </a:extLst>
                </a:gridCol>
                <a:gridCol w="8562885">
                  <a:extLst>
                    <a:ext uri="{9D8B030D-6E8A-4147-A177-3AD203B41FA5}">
                      <a16:colId xmlns="" xmlns:a16="http://schemas.microsoft.com/office/drawing/2014/main" val="1703481977"/>
                    </a:ext>
                  </a:extLst>
                </a:gridCol>
              </a:tblGrid>
              <a:tr h="849352">
                <a:tc>
                  <a:txBody>
                    <a:bodyPr/>
                    <a:lstStyle/>
                    <a:p>
                      <a:pPr marL="0" marR="0">
                        <a:lnSpc>
                          <a:spcPct val="107000"/>
                        </a:lnSpc>
                        <a:spcBef>
                          <a:spcPts val="0"/>
                        </a:spcBef>
                        <a:spcAft>
                          <a:spcPts val="0"/>
                        </a:spcAft>
                      </a:pPr>
                      <a:r>
                        <a:rPr lang="en-SG" sz="1600" dirty="0" smtClean="0">
                          <a:effectLst/>
                        </a:rPr>
                        <a:t>DB Entity to </a:t>
                      </a:r>
                      <a:r>
                        <a:rPr lang="en-SG" sz="1600" dirty="0">
                          <a:effectLst/>
                        </a:rPr>
                        <a:t>be </a:t>
                      </a:r>
                      <a:r>
                        <a:rPr lang="en-SG" sz="1600" dirty="0" smtClean="0">
                          <a:effectLst/>
                        </a:rPr>
                        <a:t>used (</a:t>
                      </a:r>
                      <a:r>
                        <a:rPr lang="en-SG" sz="1600" dirty="0" err="1" smtClean="0">
                          <a:effectLst/>
                        </a:rPr>
                        <a:t>PostgreDB</a:t>
                      </a:r>
                      <a:r>
                        <a:rPr lang="en-SG" sz="1600" dirty="0" smtClean="0">
                          <a:effectLst/>
                        </a:rPr>
                        <a:t>)</a:t>
                      </a:r>
                      <a:endParaRPr lang="en-US" sz="16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SG" sz="1600" dirty="0" smtClean="0">
                          <a:effectLst/>
                        </a:rPr>
                        <a:t>Description</a:t>
                      </a:r>
                      <a:endParaRPr lang="en-US" sz="16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 xmlns:a16="http://schemas.microsoft.com/office/drawing/2014/main" val="3524570621"/>
                  </a:ext>
                </a:extLst>
              </a:tr>
              <a:tr h="882189">
                <a:tc>
                  <a:txBody>
                    <a:bodyPr/>
                    <a:lstStyle/>
                    <a:p>
                      <a:pPr marL="0" marR="0">
                        <a:lnSpc>
                          <a:spcPct val="107000"/>
                        </a:lnSpc>
                        <a:spcBef>
                          <a:spcPts val="0"/>
                        </a:spcBef>
                        <a:spcAft>
                          <a:spcPts val="0"/>
                        </a:spcAft>
                      </a:pPr>
                      <a:r>
                        <a:rPr lang="en-SG" sz="1600" b="0" dirty="0" err="1" smtClean="0">
                          <a:solidFill>
                            <a:schemeClr val="bg1"/>
                          </a:solidFill>
                          <a:effectLst/>
                        </a:rPr>
                        <a:t>MedianBTOFlatPrices</a:t>
                      </a:r>
                      <a:endParaRPr lang="en-US" sz="1600" b="0" dirty="0">
                        <a:solidFill>
                          <a:schemeClr val="bg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SG" sz="1600" dirty="0" smtClean="0">
                          <a:effectLst/>
                        </a:rPr>
                        <a:t>Constitutes different transacted prices of BTO flats</a:t>
                      </a:r>
                      <a:r>
                        <a:rPr lang="en-SG" sz="1600" baseline="0" dirty="0" smtClean="0">
                          <a:effectLst/>
                        </a:rPr>
                        <a:t> (3, 4, 5 room) and </a:t>
                      </a:r>
                      <a:r>
                        <a:rPr lang="en-SG" sz="1600" dirty="0" smtClean="0">
                          <a:effectLst/>
                        </a:rPr>
                        <a:t>appreciation of the prices</a:t>
                      </a:r>
                      <a:r>
                        <a:rPr lang="en-SG" sz="1600" baseline="0" dirty="0" smtClean="0">
                          <a:effectLst/>
                        </a:rPr>
                        <a:t> in percentage in SG </a:t>
                      </a:r>
                      <a:r>
                        <a:rPr lang="en-SG" sz="1600" dirty="0" smtClean="0">
                          <a:effectLst/>
                        </a:rPr>
                        <a:t>for</a:t>
                      </a:r>
                      <a:r>
                        <a:rPr lang="en-SG" sz="1600" baseline="0" dirty="0" smtClean="0">
                          <a:effectLst/>
                        </a:rPr>
                        <a:t> the past decade</a:t>
                      </a:r>
                      <a:endParaRPr lang="en-US" sz="16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 xmlns:a16="http://schemas.microsoft.com/office/drawing/2014/main" val="1570892224"/>
                  </a:ext>
                </a:extLst>
              </a:tr>
              <a:tr h="813592">
                <a:tc>
                  <a:txBody>
                    <a:bodyPr/>
                    <a:lstStyle/>
                    <a:p>
                      <a:pPr marL="0" marR="0">
                        <a:lnSpc>
                          <a:spcPct val="107000"/>
                        </a:lnSpc>
                        <a:spcBef>
                          <a:spcPts val="0"/>
                        </a:spcBef>
                        <a:spcAft>
                          <a:spcPts val="0"/>
                        </a:spcAft>
                      </a:pPr>
                      <a:r>
                        <a:rPr lang="en-SG" sz="1600" b="0" dirty="0" err="1" smtClean="0">
                          <a:solidFill>
                            <a:schemeClr val="bg1"/>
                          </a:solidFill>
                          <a:effectLst/>
                        </a:rPr>
                        <a:t>MedianResaleFlatPrices</a:t>
                      </a:r>
                      <a:endParaRPr lang="en-US" sz="1600" b="0" dirty="0">
                        <a:solidFill>
                          <a:schemeClr val="bg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SG" sz="1600" dirty="0" smtClean="0">
                          <a:effectLst/>
                        </a:rPr>
                        <a:t>Constitutes different transacted prices of resale flats</a:t>
                      </a:r>
                      <a:r>
                        <a:rPr lang="en-SG" sz="1600" baseline="0" dirty="0" smtClean="0">
                          <a:effectLst/>
                        </a:rPr>
                        <a:t> (3, 4, 5 room) and </a:t>
                      </a:r>
                      <a:r>
                        <a:rPr lang="en-SG" sz="1600" dirty="0" smtClean="0">
                          <a:effectLst/>
                        </a:rPr>
                        <a:t>appreciation of the prices</a:t>
                      </a:r>
                      <a:r>
                        <a:rPr lang="en-SG" sz="1600" baseline="0" dirty="0" smtClean="0">
                          <a:effectLst/>
                        </a:rPr>
                        <a:t> in percentage in SG </a:t>
                      </a:r>
                      <a:r>
                        <a:rPr lang="en-SG" sz="1600" dirty="0" smtClean="0">
                          <a:effectLst/>
                        </a:rPr>
                        <a:t>for</a:t>
                      </a:r>
                      <a:r>
                        <a:rPr lang="en-SG" sz="1600" baseline="0" dirty="0" smtClean="0">
                          <a:effectLst/>
                        </a:rPr>
                        <a:t> the past decade</a:t>
                      </a:r>
                      <a:endParaRPr lang="en-US" sz="16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 xmlns:a16="http://schemas.microsoft.com/office/drawing/2014/main" val="986538352"/>
                  </a:ext>
                </a:extLst>
              </a:tr>
              <a:tr h="870543">
                <a:tc>
                  <a:txBody>
                    <a:bodyPr/>
                    <a:lstStyle/>
                    <a:p>
                      <a:pPr marL="0" marR="0">
                        <a:lnSpc>
                          <a:spcPct val="107000"/>
                        </a:lnSpc>
                        <a:spcBef>
                          <a:spcPts val="0"/>
                        </a:spcBef>
                        <a:spcAft>
                          <a:spcPts val="0"/>
                        </a:spcAft>
                      </a:pPr>
                      <a:r>
                        <a:rPr lang="en-SG" sz="1600" b="0" dirty="0" err="1" smtClean="0">
                          <a:solidFill>
                            <a:schemeClr val="bg1"/>
                          </a:solidFill>
                          <a:effectLst/>
                        </a:rPr>
                        <a:t>GrossMonthlyIncomeFullTime</a:t>
                      </a:r>
                      <a:endParaRPr lang="en-US" sz="1600" b="0" dirty="0">
                        <a:solidFill>
                          <a:schemeClr val="bg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SG" sz="1600" dirty="0" smtClean="0">
                          <a:effectLst/>
                        </a:rPr>
                        <a:t>Constitutes appreciation</a:t>
                      </a:r>
                      <a:r>
                        <a:rPr lang="en-SG" sz="1600" baseline="0" dirty="0" smtClean="0">
                          <a:effectLst/>
                        </a:rPr>
                        <a:t> in percentage for the </a:t>
                      </a:r>
                      <a:r>
                        <a:rPr lang="en-SG" sz="1600" dirty="0" smtClean="0">
                          <a:effectLst/>
                        </a:rPr>
                        <a:t>gross monthly income for</a:t>
                      </a:r>
                      <a:r>
                        <a:rPr lang="en-SG" sz="1600" baseline="0" dirty="0" smtClean="0">
                          <a:effectLst/>
                        </a:rPr>
                        <a:t> the past decade</a:t>
                      </a:r>
                      <a:endParaRPr lang="en-US" sz="1600" dirty="0" smtClean="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extLst>
                  <a:ext uri="{0D108BD9-81ED-4DB2-BD59-A6C34878D82A}">
                    <a16:rowId xmlns="" xmlns:a16="http://schemas.microsoft.com/office/drawing/2014/main" val="1447508707"/>
                  </a:ext>
                </a:extLst>
              </a:tr>
              <a:tr h="935848">
                <a:tc>
                  <a:txBody>
                    <a:bodyPr/>
                    <a:lstStyle/>
                    <a:p>
                      <a:pPr marL="0" marR="0">
                        <a:lnSpc>
                          <a:spcPct val="107000"/>
                        </a:lnSpc>
                        <a:spcBef>
                          <a:spcPts val="0"/>
                        </a:spcBef>
                        <a:spcAft>
                          <a:spcPts val="0"/>
                        </a:spcAft>
                      </a:pPr>
                      <a:r>
                        <a:rPr lang="en-US" sz="1600" b="0" dirty="0" err="1" smtClean="0">
                          <a:solidFill>
                            <a:schemeClr val="bg1"/>
                          </a:solidFill>
                          <a:effectLst/>
                          <a:latin typeface="Calibri" panose="020F0502020204030204" pitchFamily="34" charset="0"/>
                          <a:ea typeface="DengXian" panose="02010600030101010101" pitchFamily="2" charset="-122"/>
                          <a:cs typeface="Times New Roman" panose="02020603050405020304" pitchFamily="18" charset="0"/>
                        </a:rPr>
                        <a:t>Enhanced_CPF_Housing_Grant</a:t>
                      </a:r>
                      <a:endParaRPr lang="en-US" sz="1600" b="0" dirty="0">
                        <a:solidFill>
                          <a:schemeClr val="bg1"/>
                        </a:solidFill>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7000"/>
                        </a:lnSpc>
                        <a:spcBef>
                          <a:spcPts val="0"/>
                        </a:spcBef>
                        <a:spcAft>
                          <a:spcPts val="0"/>
                        </a:spcAft>
                        <a:buClrTx/>
                        <a:buSzTx/>
                        <a:buFontTx/>
                        <a:buNone/>
                        <a:tabLst/>
                        <a:defRPr/>
                      </a:pPr>
                      <a:r>
                        <a:rPr lang="en-SG" sz="1600" dirty="0" smtClean="0">
                          <a:effectLst/>
                        </a:rPr>
                        <a:t>Constitutes enhanced housing grant for different monthly housing income for</a:t>
                      </a:r>
                      <a:r>
                        <a:rPr lang="en-SG" sz="1600" baseline="0" dirty="0" smtClean="0">
                          <a:effectLst/>
                        </a:rPr>
                        <a:t> the past decade</a:t>
                      </a:r>
                      <a:endParaRPr lang="en-US" sz="1600" dirty="0" smtClean="0">
                        <a:effectLst/>
                        <a:latin typeface="Calibri" panose="020F0502020204030204" pitchFamily="34" charset="0"/>
                        <a:ea typeface="DengXian" panose="02010600030101010101" pitchFamily="2" charset="-122"/>
                        <a:cs typeface="Times New Roman" panose="02020603050405020304" pitchFamily="18" charset="0"/>
                      </a:endParaRPr>
                    </a:p>
                    <a:p>
                      <a:pPr marL="0" marR="0">
                        <a:lnSpc>
                          <a:spcPct val="107000"/>
                        </a:lnSpc>
                        <a:spcBef>
                          <a:spcPts val="0"/>
                        </a:spcBef>
                        <a:spcAft>
                          <a:spcPts val="0"/>
                        </a:spcAft>
                      </a:pPr>
                      <a:endParaRPr lang="en-US" sz="1600" dirty="0">
                        <a:effectLst/>
                        <a:latin typeface="Calibri" panose="020F0502020204030204" pitchFamily="34" charset="0"/>
                        <a:ea typeface="DengXian" panose="02010600030101010101" pitchFamily="2" charset="-122"/>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3154161228"/>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904751AB-E840-446F-8D49-E697067EC887}">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{C472D9E4-BBAA-4474-92C8-BA3675D6BFA4}tf33713516_win32</Template>
  <TotalTime>1966</TotalTime>
  <Words>1246</Words>
  <Application>Microsoft Office PowerPoint</Application>
  <PresentationFormat>Widescreen</PresentationFormat>
  <Paragraphs>173</Paragraphs>
  <Slides>29</Slides>
  <Notes>17</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29</vt:i4>
      </vt:variant>
    </vt:vector>
  </HeadingPairs>
  <TitlesOfParts>
    <vt:vector size="38" baseType="lpstr">
      <vt:lpstr>DengXian</vt:lpstr>
      <vt:lpstr>SimSun</vt:lpstr>
      <vt:lpstr>Walbaum Display</vt:lpstr>
      <vt:lpstr>Arial</vt:lpstr>
      <vt:lpstr>Calibri</vt:lpstr>
      <vt:lpstr>Gill Sans MT</vt:lpstr>
      <vt:lpstr>Times New Roman</vt:lpstr>
      <vt:lpstr>3DFloatVTI</vt:lpstr>
      <vt:lpstr>Macro-Enabled Worksheet</vt:lpstr>
      <vt:lpstr>Interim Project Presentation </vt:lpstr>
      <vt:lpstr>Agenda</vt:lpstr>
      <vt:lpstr>Introduction</vt:lpstr>
      <vt:lpstr>Introduction </vt:lpstr>
      <vt:lpstr>Issues &amp; Objectives</vt:lpstr>
      <vt:lpstr>Issues &amp; Objectives </vt:lpstr>
      <vt:lpstr>Data  Understanding</vt:lpstr>
      <vt:lpstr>Data Files (Gov SG Sources)</vt:lpstr>
      <vt:lpstr>DB Entity After Data Extraction &amp; Transformation</vt:lpstr>
      <vt:lpstr>Entity Relationship Diagram (PostgreDB)</vt:lpstr>
      <vt:lpstr>MedianBTOFlatPrices Table</vt:lpstr>
      <vt:lpstr>MedianResaleFlatPrices Table</vt:lpstr>
      <vt:lpstr>GrossMonthlyIncomeFullTime Table</vt:lpstr>
      <vt:lpstr>Enhanced_CPF_Housing_Grant Table</vt:lpstr>
      <vt:lpstr>ETL Process Flow</vt:lpstr>
      <vt:lpstr>ETL Process Flow</vt:lpstr>
      <vt:lpstr>Analyzed Result</vt:lpstr>
      <vt:lpstr>Average BTO HDB Price from 2013 to 2023 in SG</vt:lpstr>
      <vt:lpstr>Average Resale HDB Price from 2013 to 2023 in SG</vt:lpstr>
      <vt:lpstr>Gross Monthly Income from 2013 to 2023 in SG</vt:lpstr>
      <vt:lpstr>BTO Flat Price Appreciation VS Gross Salary Increment</vt:lpstr>
      <vt:lpstr>Resale Flat Price Appreciation VS Gross Salary Increment</vt:lpstr>
      <vt:lpstr>Compute Additional Subsidy SG Gov Could Provide for BTO Flats</vt:lpstr>
      <vt:lpstr>Compute Additional Subsidy SG Gov Could Provide for Resale Flats</vt:lpstr>
      <vt:lpstr>Analyzed Result</vt:lpstr>
      <vt:lpstr>Analyzed Result</vt:lpstr>
      <vt:lpstr>Conclusion</vt:lpstr>
      <vt:lpstr>Conclusion</vt:lpstr>
      <vt:lpstr>The End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Analytic Project Presentation</dc:title>
  <dc:creator>David Ching</dc:creator>
  <cp:lastModifiedBy>Microsoft account</cp:lastModifiedBy>
  <cp:revision>477</cp:revision>
  <dcterms:created xsi:type="dcterms:W3CDTF">2022-08-04T15:42:21Z</dcterms:created>
  <dcterms:modified xsi:type="dcterms:W3CDTF">2025-04-04T04:07:37Z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