
<file path=[Content_Types].xml><?xml version="1.0" encoding="utf-8"?>
<Types xmlns="http://schemas.openxmlformats.org/package/2006/content-types">
  <Default Extension="png" ContentType="image/png"/>
  <Default Extension="bin" ContentType="application/vnd.openxmlformats-officedocument.oleObject"/>
  <Default Extension="xlsm" ContentType="application/vnd.ms-excel.sheet.macroEnabled.12"/>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38"/>
  </p:notesMasterIdLst>
  <p:handoutMasterIdLst>
    <p:handoutMasterId r:id="rId39"/>
  </p:handoutMasterIdLst>
  <p:sldIdLst>
    <p:sldId id="257" r:id="rId5"/>
    <p:sldId id="389" r:id="rId6"/>
    <p:sldId id="384" r:id="rId7"/>
    <p:sldId id="393" r:id="rId8"/>
    <p:sldId id="395" r:id="rId9"/>
    <p:sldId id="394" r:id="rId10"/>
    <p:sldId id="473" r:id="rId11"/>
    <p:sldId id="474" r:id="rId12"/>
    <p:sldId id="509" r:id="rId13"/>
    <p:sldId id="417" r:id="rId14"/>
    <p:sldId id="478" r:id="rId15"/>
    <p:sldId id="512" r:id="rId16"/>
    <p:sldId id="479" r:id="rId17"/>
    <p:sldId id="480" r:id="rId18"/>
    <p:sldId id="476" r:id="rId19"/>
    <p:sldId id="475" r:id="rId20"/>
    <p:sldId id="521" r:id="rId21"/>
    <p:sldId id="520" r:id="rId22"/>
    <p:sldId id="472" r:id="rId23"/>
    <p:sldId id="515" r:id="rId24"/>
    <p:sldId id="516" r:id="rId25"/>
    <p:sldId id="517" r:id="rId26"/>
    <p:sldId id="483" r:id="rId27"/>
    <p:sldId id="510" r:id="rId28"/>
    <p:sldId id="518" r:id="rId29"/>
    <p:sldId id="519" r:id="rId30"/>
    <p:sldId id="511" r:id="rId31"/>
    <p:sldId id="514" r:id="rId32"/>
    <p:sldId id="415" r:id="rId33"/>
    <p:sldId id="513" r:id="rId34"/>
    <p:sldId id="321" r:id="rId35"/>
    <p:sldId id="392" r:id="rId36"/>
    <p:sldId id="391"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0" autoAdjust="0"/>
    <p:restoredTop sz="97406" autoAdjust="0"/>
  </p:normalViewPr>
  <p:slideViewPr>
    <p:cSldViewPr snapToGrid="0">
      <p:cViewPr varScale="1">
        <p:scale>
          <a:sx n="112" d="100"/>
          <a:sy n="112" d="100"/>
        </p:scale>
        <p:origin x="378" y="108"/>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11096"/>
    </p:cViewPr>
  </p:sorterViewPr>
  <p:notesViewPr>
    <p:cSldViewPr snapToGrid="0">
      <p:cViewPr varScale="1">
        <p:scale>
          <a:sx n="48" d="100"/>
          <a:sy n="48" d="100"/>
        </p:scale>
        <p:origin x="1911"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xmlns=""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4/4/2025</a:t>
            </a:fld>
            <a:endParaRPr lang="en-US"/>
          </a:p>
        </p:txBody>
      </p:sp>
      <p:sp>
        <p:nvSpPr>
          <p:cNvPr id="4" name="Footer Placeholder 3">
            <a:extLst>
              <a:ext uri="{FF2B5EF4-FFF2-40B4-BE49-F238E27FC236}">
                <a16:creationId xmlns:a16="http://schemas.microsoft.com/office/drawing/2014/main" xmlns=""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xmlns=""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4/4/2025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18</a:t>
            </a:fld>
            <a:endParaRPr lang="en-US"/>
          </a:p>
        </p:txBody>
      </p:sp>
    </p:spTree>
    <p:extLst>
      <p:ext uri="{BB962C8B-B14F-4D97-AF65-F5344CB8AC3E}">
        <p14:creationId xmlns:p14="http://schemas.microsoft.com/office/powerpoint/2010/main" val="36698827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19</a:t>
            </a:fld>
            <a:endParaRPr lang="en-US"/>
          </a:p>
        </p:txBody>
      </p:sp>
    </p:spTree>
    <p:extLst>
      <p:ext uri="{BB962C8B-B14F-4D97-AF65-F5344CB8AC3E}">
        <p14:creationId xmlns:p14="http://schemas.microsoft.com/office/powerpoint/2010/main" val="25021371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20</a:t>
            </a:fld>
            <a:endParaRPr lang="en-US"/>
          </a:p>
        </p:txBody>
      </p:sp>
    </p:spTree>
    <p:extLst>
      <p:ext uri="{BB962C8B-B14F-4D97-AF65-F5344CB8AC3E}">
        <p14:creationId xmlns:p14="http://schemas.microsoft.com/office/powerpoint/2010/main" val="24146864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21</a:t>
            </a:fld>
            <a:endParaRPr lang="en-US"/>
          </a:p>
        </p:txBody>
      </p:sp>
    </p:spTree>
    <p:extLst>
      <p:ext uri="{BB962C8B-B14F-4D97-AF65-F5344CB8AC3E}">
        <p14:creationId xmlns:p14="http://schemas.microsoft.com/office/powerpoint/2010/main" val="29077370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22</a:t>
            </a:fld>
            <a:endParaRPr lang="en-US"/>
          </a:p>
        </p:txBody>
      </p:sp>
    </p:spTree>
    <p:extLst>
      <p:ext uri="{BB962C8B-B14F-4D97-AF65-F5344CB8AC3E}">
        <p14:creationId xmlns:p14="http://schemas.microsoft.com/office/powerpoint/2010/main" val="34072638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23</a:t>
            </a:fld>
            <a:endParaRPr lang="en-US"/>
          </a:p>
        </p:txBody>
      </p:sp>
    </p:spTree>
    <p:extLst>
      <p:ext uri="{BB962C8B-B14F-4D97-AF65-F5344CB8AC3E}">
        <p14:creationId xmlns:p14="http://schemas.microsoft.com/office/powerpoint/2010/main" val="42340199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24</a:t>
            </a:fld>
            <a:endParaRPr lang="en-US"/>
          </a:p>
        </p:txBody>
      </p:sp>
    </p:spTree>
    <p:extLst>
      <p:ext uri="{BB962C8B-B14F-4D97-AF65-F5344CB8AC3E}">
        <p14:creationId xmlns:p14="http://schemas.microsoft.com/office/powerpoint/2010/main" val="34456989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25</a:t>
            </a:fld>
            <a:endParaRPr lang="en-US"/>
          </a:p>
        </p:txBody>
      </p:sp>
    </p:spTree>
    <p:extLst>
      <p:ext uri="{BB962C8B-B14F-4D97-AF65-F5344CB8AC3E}">
        <p14:creationId xmlns:p14="http://schemas.microsoft.com/office/powerpoint/2010/main" val="29953759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26</a:t>
            </a:fld>
            <a:endParaRPr lang="en-US"/>
          </a:p>
        </p:txBody>
      </p:sp>
    </p:spTree>
    <p:extLst>
      <p:ext uri="{BB962C8B-B14F-4D97-AF65-F5344CB8AC3E}">
        <p14:creationId xmlns:p14="http://schemas.microsoft.com/office/powerpoint/2010/main" val="999313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27</a:t>
            </a:fld>
            <a:endParaRPr lang="en-US"/>
          </a:p>
        </p:txBody>
      </p:sp>
    </p:spTree>
    <p:extLst>
      <p:ext uri="{BB962C8B-B14F-4D97-AF65-F5344CB8AC3E}">
        <p14:creationId xmlns:p14="http://schemas.microsoft.com/office/powerpoint/2010/main" val="10903933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21003312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28</a:t>
            </a:fld>
            <a:endParaRPr lang="en-US"/>
          </a:p>
        </p:txBody>
      </p:sp>
    </p:spTree>
    <p:extLst>
      <p:ext uri="{BB962C8B-B14F-4D97-AF65-F5344CB8AC3E}">
        <p14:creationId xmlns:p14="http://schemas.microsoft.com/office/powerpoint/2010/main" val="12627687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31</a:t>
            </a:fld>
            <a:endParaRPr lang="en-US"/>
          </a:p>
        </p:txBody>
      </p:sp>
    </p:spTree>
    <p:extLst>
      <p:ext uri="{BB962C8B-B14F-4D97-AF65-F5344CB8AC3E}">
        <p14:creationId xmlns:p14="http://schemas.microsoft.com/office/powerpoint/2010/main" val="41508926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4</a:t>
            </a:fld>
            <a:endParaRPr lang="en-US"/>
          </a:p>
        </p:txBody>
      </p:sp>
    </p:spTree>
    <p:extLst>
      <p:ext uri="{BB962C8B-B14F-4D97-AF65-F5344CB8AC3E}">
        <p14:creationId xmlns:p14="http://schemas.microsoft.com/office/powerpoint/2010/main" val="22109671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5</a:t>
            </a:fld>
            <a:endParaRPr lang="en-US"/>
          </a:p>
        </p:txBody>
      </p:sp>
    </p:spTree>
    <p:extLst>
      <p:ext uri="{BB962C8B-B14F-4D97-AF65-F5344CB8AC3E}">
        <p14:creationId xmlns:p14="http://schemas.microsoft.com/office/powerpoint/2010/main" val="5778869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6</a:t>
            </a:fld>
            <a:endParaRPr lang="en-US"/>
          </a:p>
        </p:txBody>
      </p:sp>
    </p:spTree>
    <p:extLst>
      <p:ext uri="{BB962C8B-B14F-4D97-AF65-F5344CB8AC3E}">
        <p14:creationId xmlns:p14="http://schemas.microsoft.com/office/powerpoint/2010/main" val="32059477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7</a:t>
            </a:fld>
            <a:endParaRPr lang="en-US"/>
          </a:p>
        </p:txBody>
      </p:sp>
    </p:spTree>
    <p:extLst>
      <p:ext uri="{BB962C8B-B14F-4D97-AF65-F5344CB8AC3E}">
        <p14:creationId xmlns:p14="http://schemas.microsoft.com/office/powerpoint/2010/main" val="483423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15</a:t>
            </a:fld>
            <a:endParaRPr lang="en-US"/>
          </a:p>
        </p:txBody>
      </p:sp>
    </p:spTree>
    <p:extLst>
      <p:ext uri="{BB962C8B-B14F-4D97-AF65-F5344CB8AC3E}">
        <p14:creationId xmlns:p14="http://schemas.microsoft.com/office/powerpoint/2010/main" val="6699702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16</a:t>
            </a:fld>
            <a:endParaRPr lang="en-US"/>
          </a:p>
        </p:txBody>
      </p:sp>
    </p:spTree>
    <p:extLst>
      <p:ext uri="{BB962C8B-B14F-4D97-AF65-F5344CB8AC3E}">
        <p14:creationId xmlns:p14="http://schemas.microsoft.com/office/powerpoint/2010/main" val="27507848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17</a:t>
            </a:fld>
            <a:endParaRPr lang="en-US"/>
          </a:p>
        </p:txBody>
      </p:sp>
    </p:spTree>
    <p:extLst>
      <p:ext uri="{BB962C8B-B14F-4D97-AF65-F5344CB8AC3E}">
        <p14:creationId xmlns:p14="http://schemas.microsoft.com/office/powerpoint/2010/main" val="21897578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xmlns=""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xmlns="" id="{938AD48E-7D67-4BE9-97B6-DB64DE5253B9}"/>
              </a:ext>
              <a:ext uri="{C183D7F6-B498-43B3-948B-1728B52AA6E4}">
                <adec:decorative xmlns:adec="http://schemas.microsoft.com/office/drawing/2017/decorative" xmlns=""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xmlns="" id="{EB6FF8E2-165B-49EB-8120-14190F9491BC}"/>
              </a:ext>
              <a:ext uri="{C183D7F6-B498-43B3-948B-1728B52AA6E4}">
                <adec:decorative xmlns:adec="http://schemas.microsoft.com/office/drawing/2017/decorative" xmlns=""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xmlns=""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xmlns=""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xmlns=""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xmlns="" id="{79DE9FAB-6BBA-4CFE-B67D-77B47F01ECA4}"/>
              </a:ext>
              <a:ext uri="{C183D7F6-B498-43B3-948B-1728B52AA6E4}">
                <adec:decorative xmlns:adec="http://schemas.microsoft.com/office/drawing/2017/decorative" xmlns=""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xmlns=""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xmlns=""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xmlns=""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xmlns=""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xmlns="" id="{82184FF4-7029-4ED7-813A-192E60608764}"/>
              </a:ext>
              <a:ext uri="{C183D7F6-B498-43B3-948B-1728B52AA6E4}">
                <adec:decorative xmlns:adec="http://schemas.microsoft.com/office/drawing/2017/decorative" xmlns=""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xmlns="" id="{AAA7AB09-557C-41AD-9113-FF9F68FA1035}"/>
              </a:ext>
              <a:ext uri="{C183D7F6-B498-43B3-948B-1728B52AA6E4}">
                <adec:decorative xmlns:adec="http://schemas.microsoft.com/office/drawing/2017/decorative" xmlns=""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xmlns="" id="{EF99ECAA-1F11-4937-BBA6-51935AB44C9D}"/>
              </a:ext>
              <a:ext uri="{C183D7F6-B498-43B3-948B-1728B52AA6E4}">
                <adec:decorative xmlns:adec="http://schemas.microsoft.com/office/drawing/2017/decorative" xmlns=""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xmlns=""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xmlns=""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xmlns=""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xmlns=""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xmlns=""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xmlns=""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xmlns=""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xmlns=""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xmlns=""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xmlns=""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xmlns=""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xmlns=""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xmlns=""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xmlns=""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xmlns=""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xmlns=""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xmlns="" id="{446AF837-10C6-44A5-B8D6-960A57487B43}"/>
              </a:ext>
              <a:ext uri="{C183D7F6-B498-43B3-948B-1728B52AA6E4}">
                <adec:decorative xmlns:adec="http://schemas.microsoft.com/office/drawing/2017/decorative" xmlns=""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xmlns=""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xmlns=""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xmlns=""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xmlns=""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xmlns="" id="{06966E3E-9B30-4375-AC9A-23256CC87D25}"/>
              </a:ext>
              <a:ext uri="{C183D7F6-B498-43B3-948B-1728B52AA6E4}">
                <adec:decorative xmlns:adec="http://schemas.microsoft.com/office/drawing/2017/decorative" xmlns=""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xmlns=""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xmlns=""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xmlns=""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xmlns="" id="{394664AE-6DC5-428F-9AC4-5A8F67571F72}"/>
              </a:ext>
              <a:ext uri="{C183D7F6-B498-43B3-948B-1728B52AA6E4}">
                <adec:decorative xmlns:adec="http://schemas.microsoft.com/office/drawing/2017/decorative" xmlns=""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xmlns=""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xmlns=""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xmlns=""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xmlns=""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xmlns=""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xmlns="" id="{83C43C1C-00B3-40E0-B073-B8C56206D07D}"/>
              </a:ext>
              <a:ext uri="{C183D7F6-B498-43B3-948B-1728B52AA6E4}">
                <adec:decorative xmlns:adec="http://schemas.microsoft.com/office/drawing/2017/decorative" xmlns=""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xmlns=""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xmlns=""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xmlns=""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xmlns=""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xmlns=""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xmlns=""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xmlns=""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xmlns=""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xmlns=""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xmlns=""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xmlns=""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xmlns=""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xmlns=""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xmlns=""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xmlns=""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xmlns=""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xmlns=""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xmlns=""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xmlns=""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xmlns=""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xmlns=""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xmlns=""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xmlns=""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xmlns=""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xmlns=""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xmlns=""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xmlns=""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xmlns=""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xmlns=""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xmlns=""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xmlns=""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xmlns=""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xmlns=""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xmlns=""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xmlns=""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xmlns=""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xmlns=""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xmlns=""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xmlns="" id="{92FF63B4-C261-4597-9EE0-811D250B9D21}"/>
              </a:ext>
              <a:ext uri="{C183D7F6-B498-43B3-948B-1728B52AA6E4}">
                <adec:decorative xmlns:adec="http://schemas.microsoft.com/office/drawing/2017/decorative" xmlns=""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xmlns="" id="{F92CF088-7F97-4A11-8A81-0EF641F6986F}"/>
              </a:ext>
              <a:ext uri="{C183D7F6-B498-43B3-948B-1728B52AA6E4}">
                <adec:decorative xmlns:adec="http://schemas.microsoft.com/office/drawing/2017/decorative" xmlns=""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xmlns=""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xmlns=""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xmlns=""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xmlns=""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xmlns=""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xmlns=""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xmlns=""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xmlns=""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xmlns=""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xmlns=""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xmlns=""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xmlns=""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xmlns=""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xmlns=""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xmlns=""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xmlns="" id="{80517979-166D-4AAA-ABBC-0C3E5C2ECF37}"/>
              </a:ext>
              <a:ext uri="{C183D7F6-B498-43B3-948B-1728B52AA6E4}">
                <adec:decorative xmlns:adec="http://schemas.microsoft.com/office/drawing/2017/decorative" xmlns=""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xmlns=""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xmlns=""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xmlns=""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xmlns=""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xmlns=""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xmlns=""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xmlns=""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xmlns=""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xmlns=""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xmlns=""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xmlns=""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xmlns=""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xmlns=""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xmlns=""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xmlns=""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xmlns=""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xmlns="" id="{B17C5C60-EC4D-410B-9997-0B73289605FD}"/>
              </a:ext>
              <a:ext uri="{C183D7F6-B498-43B3-948B-1728B52AA6E4}">
                <adec:decorative xmlns:adec="http://schemas.microsoft.com/office/drawing/2017/decorative" xmlns=""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xmlns=""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xmlns=""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xmlns=""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xmlns="" id="{80A2FA6F-99B7-4984-A80C-570644889F02}"/>
              </a:ext>
              <a:ext uri="{C183D7F6-B498-43B3-948B-1728B52AA6E4}">
                <adec:decorative xmlns:adec="http://schemas.microsoft.com/office/drawing/2017/decorative" xmlns=""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xmlns=""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xmlns=""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xmlns=""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xmlns=""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xmlns=""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xmlns="" id="{E38C6F9E-A74F-4F54-9409-B6B93DF8CE78}"/>
              </a:ext>
              <a:ext uri="{C183D7F6-B498-43B3-948B-1728B52AA6E4}">
                <adec:decorative xmlns:adec="http://schemas.microsoft.com/office/drawing/2017/decorative" xmlns=""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xmlns="" id="{6F0F71C5-78A4-4793-9BD4-3DF0EE3E3EB7}"/>
              </a:ext>
              <a:ext uri="{C183D7F6-B498-43B3-948B-1728B52AA6E4}">
                <adec:decorative xmlns:adec="http://schemas.microsoft.com/office/drawing/2017/decorative" xmlns=""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xmlns=""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xmlns="" id="{E6093F87-C1F6-4FAB-B891-6F7D7FC20751}"/>
              </a:ext>
              <a:ext uri="{C183D7F6-B498-43B3-948B-1728B52AA6E4}">
                <adec:decorative xmlns:adec="http://schemas.microsoft.com/office/drawing/2017/decorative" xmlns=""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xmlns=""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xmlns=""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xmlns=""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xmlns=""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xmlns=""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xmlns=""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xmlns=""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xmlns=""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xmlns=""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xmlns=""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xmlns=""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xmlns=""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xmlns=""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xmlns=""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xmlns=""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xmlns=""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xmlns=""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xmlns=""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xmlns=""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xmlns=""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xmlns=""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xmlns=""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xmlns=""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xmlns=""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xmlns=""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xmlns=""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xmlns=""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xmlns=""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xmlns=""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xmlns=""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xmlns=""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8" Type="http://schemas.openxmlformats.org/officeDocument/2006/relationships/image" Target="../media/image20.wmf"/><Relationship Id="rId3" Type="http://schemas.openxmlformats.org/officeDocument/2006/relationships/notesSlide" Target="../notesSlides/notesSlide19.xml"/><Relationship Id="rId7" Type="http://schemas.openxmlformats.org/officeDocument/2006/relationships/package" Target="../embeddings/Microsoft_Excel_Macro-Enabled_Worksheet1.xlsm"/><Relationship Id="rId2" Type="http://schemas.openxmlformats.org/officeDocument/2006/relationships/slideLayout" Target="../slideLayouts/slideLayout9.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image" Target="../media/image22.png"/><Relationship Id="rId4" Type="http://schemas.openxmlformats.org/officeDocument/2006/relationships/image" Target="../media/image21.png"/></Relationships>
</file>

<file path=ppt/slides/_rels/slide28.xml.rels><?xml version="1.0" encoding="UTF-8" standalone="yes"?>
<Relationships xmlns="http://schemas.openxmlformats.org/package/2006/relationships"><Relationship Id="rId8" Type="http://schemas.openxmlformats.org/officeDocument/2006/relationships/image" Target="../media/image23.wmf"/><Relationship Id="rId3" Type="http://schemas.openxmlformats.org/officeDocument/2006/relationships/notesSlide" Target="../notesSlides/notesSlide20.xml"/><Relationship Id="rId7" Type="http://schemas.openxmlformats.org/officeDocument/2006/relationships/package" Target="../embeddings/Microsoft_Excel_Macro-Enabled_Worksheet2.xlsm"/><Relationship Id="rId2" Type="http://schemas.openxmlformats.org/officeDocument/2006/relationships/slideLayout" Target="../slideLayouts/slideLayout9.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image" Target="../media/image24.png"/><Relationship Id="rId4" Type="http://schemas.openxmlformats.org/officeDocument/2006/relationships/image" Target="../media/image2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hyperlink" Target="https://www.hdb.gov.sg/-/media/doc/EAPG-CSC/Median-resale-prices-for-registered-resale-applications-from-2Q2007-to-4Q2024_.ashx" TargetMode="External"/><Relationship Id="rId2" Type="http://schemas.openxmlformats.org/officeDocument/2006/relationships/hyperlink" Target="https://data.gov.sg/datasets?topics=housing&amp;page=1&amp;resultId=d_2d493bdcc1d9a44828b6e71cb095b88d" TargetMode="External"/><Relationship Id="rId1" Type="http://schemas.openxmlformats.org/officeDocument/2006/relationships/slideLayout" Target="../slideLayouts/slideLayout6.xml"/><Relationship Id="rId5" Type="http://schemas.openxmlformats.org/officeDocument/2006/relationships/hyperlink" Target="https://www.hdb.gov.sg/cs/infoweb/-/media/doc/EAPG-CSC/EHG-amount-Couples-and-Families-Aug-2024.ashx" TargetMode="External"/><Relationship Id="rId4" Type="http://schemas.openxmlformats.org/officeDocument/2006/relationships/hyperlink" Target="https://stats.mom.gov.sg/iMAS_Tables1/CSV/mrsd_43_FT_Res_income.zip"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9" name="Freeform: Shape 18">
            <a:extLst>
              <a:ext uri="{FF2B5EF4-FFF2-40B4-BE49-F238E27FC236}">
                <a16:creationId xmlns:a16="http://schemas.microsoft.com/office/drawing/2014/main" xmlns="" id="{82184FF4-7029-4ED7-813A-192E6060876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xmlns="" id="{AAA7AB09-557C-41AD-9113-FF9F68FA103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3" name="Oval 22">
            <a:extLst>
              <a:ext uri="{FF2B5EF4-FFF2-40B4-BE49-F238E27FC236}">
                <a16:creationId xmlns:a16="http://schemas.microsoft.com/office/drawing/2014/main" xmlns="" id="{EF99ECAA-1F11-4937-BBA6-51935AB44C9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5" name="Group 24">
            <a:extLst>
              <a:ext uri="{FF2B5EF4-FFF2-40B4-BE49-F238E27FC236}">
                <a16:creationId xmlns:a16="http://schemas.microsoft.com/office/drawing/2014/main" xmlns="" id="{79DE9FAB-6BBA-4CFE-B67D-77B47F01ECA4}"/>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329952" y="4524379"/>
            <a:ext cx="1980001" cy="1363916"/>
            <a:chOff x="4879602" y="3781429"/>
            <a:chExt cx="1980001" cy="1363916"/>
          </a:xfrm>
        </p:grpSpPr>
        <p:sp>
          <p:nvSpPr>
            <p:cNvPr id="26" name="Freeform: Shape 25">
              <a:extLst>
                <a:ext uri="{FF2B5EF4-FFF2-40B4-BE49-F238E27FC236}">
                  <a16:creationId xmlns:a16="http://schemas.microsoft.com/office/drawing/2014/main" xmlns="" id="{79FAC916-D9BB-4794-81B4-7C47C67E850D}"/>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xmlns=""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xmlns="" id="{B5CA2231-7A65-4D16-8400-A210CC41DB73}"/>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xmlns=""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 name="Oval 27">
              <a:extLst>
                <a:ext uri="{FF2B5EF4-FFF2-40B4-BE49-F238E27FC236}">
                  <a16:creationId xmlns:a16="http://schemas.microsoft.com/office/drawing/2014/main" xmlns="" id="{4B089C8C-B82B-4704-88E2-E857A5E2152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9" name="Oval 28">
              <a:extLst>
                <a:ext uri="{FF2B5EF4-FFF2-40B4-BE49-F238E27FC236}">
                  <a16:creationId xmlns:a16="http://schemas.microsoft.com/office/drawing/2014/main" xmlns="" id="{434B90C8-5B4D-456E-AD99-80EF748FDD7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31" name="Rectangle 30">
            <a:extLst>
              <a:ext uri="{FF2B5EF4-FFF2-40B4-BE49-F238E27FC236}">
                <a16:creationId xmlns:a16="http://schemas.microsoft.com/office/drawing/2014/main" xmlns="" id="{1DB043B4-68C6-45B9-82AC-A5800EADB8D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Placeholder 13" descr="Data Points Digital background">
            <a:extLst>
              <a:ext uri="{FF2B5EF4-FFF2-40B4-BE49-F238E27FC236}">
                <a16:creationId xmlns:a16="http://schemas.microsoft.com/office/drawing/2014/main" xmlns=""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b="38859"/>
          <a:stretch/>
        </p:blipFill>
        <p:spPr>
          <a:xfrm>
            <a:off x="0" y="3288"/>
            <a:ext cx="12191980" cy="6858000"/>
          </a:xfrm>
          <a:custGeom>
            <a:avLst/>
            <a:gdLst/>
            <a:ahLst/>
            <a:cxnLst/>
            <a:rect l="l" t="t" r="r" b="b"/>
            <a:pathLst>
              <a:path w="12192000" h="6858000">
                <a:moveTo>
                  <a:pt x="0" y="0"/>
                </a:moveTo>
                <a:lnTo>
                  <a:pt x="12192000" y="0"/>
                </a:lnTo>
                <a:lnTo>
                  <a:pt x="12192000" y="6858000"/>
                </a:lnTo>
                <a:lnTo>
                  <a:pt x="0" y="6858000"/>
                </a:lnTo>
                <a:close/>
              </a:path>
            </a:pathLst>
          </a:custGeom>
        </p:spPr>
      </p:pic>
      <p:sp>
        <p:nvSpPr>
          <p:cNvPr id="33" name="Rectangle 32">
            <a:extLst>
              <a:ext uri="{FF2B5EF4-FFF2-40B4-BE49-F238E27FC236}">
                <a16:creationId xmlns:a16="http://schemas.microsoft.com/office/drawing/2014/main" xmlns="" id="{3C64A91D-E535-4C24-A0E3-96A3810E3FD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xmlns="" id="{26FC4867-BA3E-4F8E-AB23-684F34DF3D3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286E938C-9D94-4B05-979A-D39FFC457291}"/>
              </a:ext>
            </a:extLst>
          </p:cNvPr>
          <p:cNvSpPr>
            <a:spLocks noGrp="1"/>
          </p:cNvSpPr>
          <p:nvPr>
            <p:ph type="ctrTitle"/>
          </p:nvPr>
        </p:nvSpPr>
        <p:spPr>
          <a:xfrm>
            <a:off x="1563247" y="995257"/>
            <a:ext cx="8715577" cy="4251013"/>
          </a:xfrm>
        </p:spPr>
        <p:txBody>
          <a:bodyPr vert="horz" wrap="square" lIns="0" tIns="0" rIns="0" bIns="0" rtlCol="0" anchor="b" anchorCtr="0">
            <a:normAutofit/>
          </a:bodyPr>
          <a:lstStyle/>
          <a:p>
            <a:pPr algn="ctr"/>
            <a:r>
              <a:rPr lang="en-US" sz="7300" kern="1200" dirty="0" smtClean="0">
                <a:solidFill>
                  <a:schemeClr val="tx1">
                    <a:lumMod val="95000"/>
                  </a:schemeClr>
                </a:solidFill>
                <a:latin typeface="+mj-lt"/>
                <a:ea typeface="+mj-ea"/>
                <a:cs typeface="+mj-cs"/>
              </a:rPr>
              <a:t>Interi</a:t>
            </a:r>
            <a:r>
              <a:rPr lang="en-US" sz="7300" dirty="0">
                <a:solidFill>
                  <a:schemeClr val="tx1">
                    <a:lumMod val="95000"/>
                  </a:schemeClr>
                </a:solidFill>
              </a:rPr>
              <a:t>m</a:t>
            </a:r>
            <a:r>
              <a:rPr lang="en-US" sz="7300" kern="1200" dirty="0">
                <a:solidFill>
                  <a:schemeClr val="tx1">
                    <a:lumMod val="95000"/>
                  </a:schemeClr>
                </a:solidFill>
                <a:latin typeface="+mj-lt"/>
                <a:ea typeface="+mj-ea"/>
                <a:cs typeface="+mj-cs"/>
              </a:rPr>
              <a:t/>
            </a:r>
            <a:br>
              <a:rPr lang="en-US" sz="7300" kern="1200" dirty="0">
                <a:solidFill>
                  <a:schemeClr val="tx1">
                    <a:lumMod val="95000"/>
                  </a:schemeClr>
                </a:solidFill>
                <a:latin typeface="+mj-lt"/>
                <a:ea typeface="+mj-ea"/>
                <a:cs typeface="+mj-cs"/>
              </a:rPr>
            </a:br>
            <a:r>
              <a:rPr lang="en-US" sz="7300" kern="1200" dirty="0">
                <a:solidFill>
                  <a:schemeClr val="tx1">
                    <a:lumMod val="95000"/>
                  </a:schemeClr>
                </a:solidFill>
                <a:latin typeface="+mj-lt"/>
                <a:ea typeface="+mj-ea"/>
                <a:cs typeface="+mj-cs"/>
              </a:rPr>
              <a:t>Project</a:t>
            </a:r>
            <a:br>
              <a:rPr lang="en-US" sz="7300" kern="1200" dirty="0">
                <a:solidFill>
                  <a:schemeClr val="tx1">
                    <a:lumMod val="95000"/>
                  </a:schemeClr>
                </a:solidFill>
                <a:latin typeface="+mj-lt"/>
                <a:ea typeface="+mj-ea"/>
                <a:cs typeface="+mj-cs"/>
              </a:rPr>
            </a:br>
            <a:r>
              <a:rPr lang="en-US" sz="7300" kern="1200" dirty="0">
                <a:solidFill>
                  <a:schemeClr val="tx1">
                    <a:lumMod val="95000"/>
                  </a:schemeClr>
                </a:solidFill>
                <a:latin typeface="+mj-lt"/>
                <a:ea typeface="+mj-ea"/>
                <a:cs typeface="+mj-cs"/>
              </a:rPr>
              <a:t>Presentation</a:t>
            </a:r>
            <a:r>
              <a:rPr lang="en-US" sz="4000" kern="1200" dirty="0">
                <a:solidFill>
                  <a:srgbClr val="FFFF00"/>
                </a:solidFill>
                <a:latin typeface="+mj-lt"/>
                <a:ea typeface="+mj-ea"/>
                <a:cs typeface="+mj-cs"/>
              </a:rPr>
              <a:t/>
            </a:r>
            <a:br>
              <a:rPr lang="en-US" sz="4000" kern="1200" dirty="0">
                <a:solidFill>
                  <a:srgbClr val="FFFF00"/>
                </a:solidFill>
                <a:latin typeface="+mj-lt"/>
                <a:ea typeface="+mj-ea"/>
                <a:cs typeface="+mj-cs"/>
              </a:rPr>
            </a:br>
            <a:endParaRPr lang="en-US" sz="4000" kern="1200" dirty="0">
              <a:solidFill>
                <a:srgbClr val="FFFF00"/>
              </a:solidFill>
              <a:latin typeface="+mj-lt"/>
              <a:ea typeface="+mj-ea"/>
              <a:cs typeface="+mj-cs"/>
            </a:endParaRPr>
          </a:p>
        </p:txBody>
      </p:sp>
    </p:spTree>
    <p:extLst>
      <p:ext uri="{BB962C8B-B14F-4D97-AF65-F5344CB8AC3E}">
        <p14:creationId xmlns:p14="http://schemas.microsoft.com/office/powerpoint/2010/main" val="752814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3E174092-82D3-44E0-8948-4096232ED0A7}"/>
              </a:ext>
            </a:extLst>
          </p:cNvPr>
          <p:cNvSpPr>
            <a:spLocks noGrp="1"/>
          </p:cNvSpPr>
          <p:nvPr>
            <p:ph type="title"/>
          </p:nvPr>
        </p:nvSpPr>
        <p:spPr>
          <a:xfrm>
            <a:off x="550862" y="549275"/>
            <a:ext cx="11091600" cy="1332000"/>
          </a:xfrm>
        </p:spPr>
        <p:txBody>
          <a:bodyPr/>
          <a:lstStyle/>
          <a:p>
            <a:r>
              <a:rPr lang="en-US" dirty="0" smtClean="0"/>
              <a:t>Entity Relationship Diagram (</a:t>
            </a:r>
            <a:r>
              <a:rPr lang="en-US" dirty="0" err="1" smtClean="0"/>
              <a:t>PostgreDB</a:t>
            </a:r>
            <a:r>
              <a:rPr lang="en-US" dirty="0" smtClean="0"/>
              <a:t>)</a:t>
            </a:r>
            <a:endParaRPr lang="en-US" dirty="0"/>
          </a:p>
        </p:txBody>
      </p:sp>
      <p:sp>
        <p:nvSpPr>
          <p:cNvPr id="6" name="Slide Number Placeholder 5">
            <a:extLst>
              <a:ext uri="{FF2B5EF4-FFF2-40B4-BE49-F238E27FC236}">
                <a16:creationId xmlns:a16="http://schemas.microsoft.com/office/drawing/2014/main" xmlns="" id="{705C33DF-36C9-49E9-B48D-A320B179C4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10</a:t>
            </a:fld>
            <a:endParaRPr lang="en-US"/>
          </a:p>
        </p:txBody>
      </p:sp>
      <p:pic>
        <p:nvPicPr>
          <p:cNvPr id="3" name="Picture 2"/>
          <p:cNvPicPr>
            <a:picLocks noChangeAspect="1"/>
          </p:cNvPicPr>
          <p:nvPr/>
        </p:nvPicPr>
        <p:blipFill>
          <a:blip r:embed="rId2"/>
          <a:stretch>
            <a:fillRect/>
          </a:stretch>
        </p:blipFill>
        <p:spPr>
          <a:xfrm>
            <a:off x="191078" y="1613686"/>
            <a:ext cx="11840796" cy="3265963"/>
          </a:xfrm>
          <a:prstGeom prst="rect">
            <a:avLst/>
          </a:prstGeom>
        </p:spPr>
      </p:pic>
    </p:spTree>
    <p:extLst>
      <p:ext uri="{BB962C8B-B14F-4D97-AF65-F5344CB8AC3E}">
        <p14:creationId xmlns:p14="http://schemas.microsoft.com/office/powerpoint/2010/main" val="27105758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3E174092-82D3-44E0-8948-4096232ED0A7}"/>
              </a:ext>
            </a:extLst>
          </p:cNvPr>
          <p:cNvSpPr>
            <a:spLocks noGrp="1"/>
          </p:cNvSpPr>
          <p:nvPr>
            <p:ph type="title"/>
          </p:nvPr>
        </p:nvSpPr>
        <p:spPr>
          <a:xfrm>
            <a:off x="226447" y="141603"/>
            <a:ext cx="11091600" cy="1332000"/>
          </a:xfrm>
        </p:spPr>
        <p:txBody>
          <a:bodyPr/>
          <a:lstStyle/>
          <a:p>
            <a:r>
              <a:rPr lang="en-US" dirty="0" err="1" smtClean="0"/>
              <a:t>MedianBTOFlatPrices</a:t>
            </a:r>
            <a:r>
              <a:rPr lang="en-US" dirty="0" smtClean="0"/>
              <a:t> Table</a:t>
            </a:r>
            <a:endParaRPr lang="en-US" dirty="0"/>
          </a:p>
        </p:txBody>
      </p:sp>
      <p:sp>
        <p:nvSpPr>
          <p:cNvPr id="6" name="Slide Number Placeholder 5">
            <a:extLst>
              <a:ext uri="{FF2B5EF4-FFF2-40B4-BE49-F238E27FC236}">
                <a16:creationId xmlns:a16="http://schemas.microsoft.com/office/drawing/2014/main" xmlns="" id="{705C33DF-36C9-49E9-B48D-A320B179C4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11</a:t>
            </a:fld>
            <a:endParaRPr lang="en-US"/>
          </a:p>
        </p:txBody>
      </p:sp>
      <p:pic>
        <p:nvPicPr>
          <p:cNvPr id="2" name="Picture 1"/>
          <p:cNvPicPr>
            <a:picLocks noChangeAspect="1"/>
          </p:cNvPicPr>
          <p:nvPr/>
        </p:nvPicPr>
        <p:blipFill>
          <a:blip r:embed="rId2"/>
          <a:stretch>
            <a:fillRect/>
          </a:stretch>
        </p:blipFill>
        <p:spPr>
          <a:xfrm>
            <a:off x="3558433" y="909401"/>
            <a:ext cx="4953178" cy="5888778"/>
          </a:xfrm>
          <a:prstGeom prst="rect">
            <a:avLst/>
          </a:prstGeom>
        </p:spPr>
      </p:pic>
    </p:spTree>
    <p:extLst>
      <p:ext uri="{BB962C8B-B14F-4D97-AF65-F5344CB8AC3E}">
        <p14:creationId xmlns:p14="http://schemas.microsoft.com/office/powerpoint/2010/main" val="8491972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3E174092-82D3-44E0-8948-4096232ED0A7}"/>
              </a:ext>
            </a:extLst>
          </p:cNvPr>
          <p:cNvSpPr>
            <a:spLocks noGrp="1"/>
          </p:cNvSpPr>
          <p:nvPr>
            <p:ph type="title"/>
          </p:nvPr>
        </p:nvSpPr>
        <p:spPr>
          <a:xfrm>
            <a:off x="234994" y="124511"/>
            <a:ext cx="11091600" cy="1332000"/>
          </a:xfrm>
        </p:spPr>
        <p:txBody>
          <a:bodyPr/>
          <a:lstStyle/>
          <a:p>
            <a:r>
              <a:rPr lang="en-US" dirty="0" err="1" smtClean="0"/>
              <a:t>MedianResaleFlatPrices</a:t>
            </a:r>
            <a:r>
              <a:rPr lang="en-US" dirty="0" smtClean="0"/>
              <a:t> Table</a:t>
            </a:r>
            <a:endParaRPr lang="en-US" dirty="0"/>
          </a:p>
        </p:txBody>
      </p:sp>
      <p:sp>
        <p:nvSpPr>
          <p:cNvPr id="6" name="Slide Number Placeholder 5">
            <a:extLst>
              <a:ext uri="{FF2B5EF4-FFF2-40B4-BE49-F238E27FC236}">
                <a16:creationId xmlns:a16="http://schemas.microsoft.com/office/drawing/2014/main" xmlns="" id="{705C33DF-36C9-49E9-B48D-A320B179C4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12</a:t>
            </a:fld>
            <a:endParaRPr lang="en-US"/>
          </a:p>
        </p:txBody>
      </p:sp>
      <p:pic>
        <p:nvPicPr>
          <p:cNvPr id="5" name="Picture 4"/>
          <p:cNvPicPr>
            <a:picLocks noChangeAspect="1"/>
          </p:cNvPicPr>
          <p:nvPr/>
        </p:nvPicPr>
        <p:blipFill>
          <a:blip r:embed="rId2"/>
          <a:stretch>
            <a:fillRect/>
          </a:stretch>
        </p:blipFill>
        <p:spPr>
          <a:xfrm>
            <a:off x="3545125" y="867423"/>
            <a:ext cx="5153025" cy="5876925"/>
          </a:xfrm>
          <a:prstGeom prst="rect">
            <a:avLst/>
          </a:prstGeom>
        </p:spPr>
      </p:pic>
    </p:spTree>
    <p:extLst>
      <p:ext uri="{BB962C8B-B14F-4D97-AF65-F5344CB8AC3E}">
        <p14:creationId xmlns:p14="http://schemas.microsoft.com/office/powerpoint/2010/main" val="52763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3E174092-82D3-44E0-8948-4096232ED0A7}"/>
              </a:ext>
            </a:extLst>
          </p:cNvPr>
          <p:cNvSpPr>
            <a:spLocks noGrp="1"/>
          </p:cNvSpPr>
          <p:nvPr>
            <p:ph type="title"/>
          </p:nvPr>
        </p:nvSpPr>
        <p:spPr>
          <a:xfrm>
            <a:off x="550862" y="371341"/>
            <a:ext cx="11091600" cy="1332000"/>
          </a:xfrm>
        </p:spPr>
        <p:txBody>
          <a:bodyPr/>
          <a:lstStyle/>
          <a:p>
            <a:r>
              <a:rPr lang="en-US" dirty="0" err="1" smtClean="0"/>
              <a:t>GrossMonthlyIncomeFullTime</a:t>
            </a:r>
            <a:r>
              <a:rPr lang="en-US" dirty="0" smtClean="0"/>
              <a:t> Table</a:t>
            </a:r>
            <a:endParaRPr lang="en-US" dirty="0"/>
          </a:p>
        </p:txBody>
      </p:sp>
      <p:sp>
        <p:nvSpPr>
          <p:cNvPr id="6" name="Slide Number Placeholder 5">
            <a:extLst>
              <a:ext uri="{FF2B5EF4-FFF2-40B4-BE49-F238E27FC236}">
                <a16:creationId xmlns:a16="http://schemas.microsoft.com/office/drawing/2014/main" xmlns="" id="{705C33DF-36C9-49E9-B48D-A320B179C4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13</a:t>
            </a:fld>
            <a:endParaRPr lang="en-US"/>
          </a:p>
        </p:txBody>
      </p:sp>
      <p:pic>
        <p:nvPicPr>
          <p:cNvPr id="5" name="Picture 4"/>
          <p:cNvPicPr>
            <a:picLocks noChangeAspect="1"/>
          </p:cNvPicPr>
          <p:nvPr/>
        </p:nvPicPr>
        <p:blipFill>
          <a:blip r:embed="rId2"/>
          <a:stretch>
            <a:fillRect/>
          </a:stretch>
        </p:blipFill>
        <p:spPr>
          <a:xfrm>
            <a:off x="1403814" y="1464534"/>
            <a:ext cx="9043719" cy="4782441"/>
          </a:xfrm>
          <a:prstGeom prst="rect">
            <a:avLst/>
          </a:prstGeom>
        </p:spPr>
      </p:pic>
    </p:spTree>
    <p:extLst>
      <p:ext uri="{BB962C8B-B14F-4D97-AF65-F5344CB8AC3E}">
        <p14:creationId xmlns:p14="http://schemas.microsoft.com/office/powerpoint/2010/main" val="34910775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3E174092-82D3-44E0-8948-4096232ED0A7}"/>
              </a:ext>
            </a:extLst>
          </p:cNvPr>
          <p:cNvSpPr>
            <a:spLocks noGrp="1"/>
          </p:cNvSpPr>
          <p:nvPr>
            <p:ph type="title"/>
          </p:nvPr>
        </p:nvSpPr>
        <p:spPr>
          <a:xfrm>
            <a:off x="325119" y="302950"/>
            <a:ext cx="11091600" cy="1332000"/>
          </a:xfrm>
        </p:spPr>
        <p:txBody>
          <a:bodyPr/>
          <a:lstStyle/>
          <a:p>
            <a:r>
              <a:rPr lang="en-US" dirty="0" err="1" smtClean="0"/>
              <a:t>Enhanced_CPF_Housing_Grant</a:t>
            </a:r>
            <a:r>
              <a:rPr lang="en-US" dirty="0" smtClean="0"/>
              <a:t> Table</a:t>
            </a:r>
            <a:endParaRPr lang="en-US" dirty="0"/>
          </a:p>
        </p:txBody>
      </p:sp>
      <p:sp>
        <p:nvSpPr>
          <p:cNvPr id="6" name="Slide Number Placeholder 5">
            <a:extLst>
              <a:ext uri="{FF2B5EF4-FFF2-40B4-BE49-F238E27FC236}">
                <a16:creationId xmlns:a16="http://schemas.microsoft.com/office/drawing/2014/main" xmlns="" id="{705C33DF-36C9-49E9-B48D-A320B179C4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14</a:t>
            </a:fld>
            <a:endParaRPr lang="en-US"/>
          </a:p>
        </p:txBody>
      </p:sp>
      <p:pic>
        <p:nvPicPr>
          <p:cNvPr id="4" name="Picture 3"/>
          <p:cNvPicPr>
            <a:picLocks noChangeAspect="1"/>
          </p:cNvPicPr>
          <p:nvPr/>
        </p:nvPicPr>
        <p:blipFill>
          <a:blip r:embed="rId2"/>
          <a:stretch>
            <a:fillRect/>
          </a:stretch>
        </p:blipFill>
        <p:spPr>
          <a:xfrm>
            <a:off x="2805412" y="1634950"/>
            <a:ext cx="6547784" cy="4663300"/>
          </a:xfrm>
          <a:prstGeom prst="rect">
            <a:avLst/>
          </a:prstGeom>
        </p:spPr>
      </p:pic>
    </p:spTree>
    <p:extLst>
      <p:ext uri="{BB962C8B-B14F-4D97-AF65-F5344CB8AC3E}">
        <p14:creationId xmlns:p14="http://schemas.microsoft.com/office/powerpoint/2010/main" val="2436046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xmlns=""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15" name="Title 14">
            <a:extLst>
              <a:ext uri="{FF2B5EF4-FFF2-40B4-BE49-F238E27FC236}">
                <a16:creationId xmlns:a16="http://schemas.microsoft.com/office/drawing/2014/main" xmlns="" id="{40F1DF5B-353A-4270-8C10-6A1509441174}"/>
              </a:ext>
            </a:extLst>
          </p:cNvPr>
          <p:cNvSpPr>
            <a:spLocks noGrp="1"/>
          </p:cNvSpPr>
          <p:nvPr>
            <p:ph type="ctrTitle"/>
          </p:nvPr>
        </p:nvSpPr>
        <p:spPr>
          <a:xfrm>
            <a:off x="327462" y="2401368"/>
            <a:ext cx="9621401" cy="1230334"/>
          </a:xfrm>
        </p:spPr>
        <p:txBody>
          <a:bodyPr vert="horz" wrap="square" lIns="0" tIns="0" rIns="0" bIns="0" rtlCol="0" anchor="b" anchorCtr="0">
            <a:normAutofit/>
          </a:bodyPr>
          <a:lstStyle/>
          <a:p>
            <a:pPr>
              <a:lnSpc>
                <a:spcPct val="100000"/>
              </a:lnSpc>
            </a:pPr>
            <a:r>
              <a:rPr lang="en-US" sz="6400" kern="1200" dirty="0" smtClean="0">
                <a:solidFill>
                  <a:schemeClr val="tx1"/>
                </a:solidFill>
                <a:latin typeface="+mj-lt"/>
                <a:ea typeface="+mj-ea"/>
                <a:cs typeface="+mj-cs"/>
              </a:rPr>
              <a:t>ETL Process Flow</a:t>
            </a:r>
            <a:endParaRPr lang="en-US" sz="6400" kern="1200" dirty="0">
              <a:solidFill>
                <a:schemeClr val="tx1"/>
              </a:solidFill>
              <a:latin typeface="+mj-lt"/>
              <a:ea typeface="+mj-ea"/>
              <a:cs typeface="+mj-cs"/>
            </a:endParaRPr>
          </a:p>
        </p:txBody>
      </p:sp>
      <p:sp>
        <p:nvSpPr>
          <p:cNvPr id="4" name="Slide Number Placeholder 3">
            <a:extLst>
              <a:ext uri="{FF2B5EF4-FFF2-40B4-BE49-F238E27FC236}">
                <a16:creationId xmlns:a16="http://schemas.microsoft.com/office/drawing/2014/main" xmlns="" id="{E1E7D98D-6710-41D2-B258-E1A1059D29F8}"/>
              </a:ext>
            </a:extLst>
          </p:cNvPr>
          <p:cNvSpPr>
            <a:spLocks noGrp="1"/>
          </p:cNvSpPr>
          <p:nvPr>
            <p:ph type="sldNum" sz="quarter" idx="12"/>
          </p:nvPr>
        </p:nvSpPr>
        <p:spPr/>
        <p:txBody>
          <a:bodyPr/>
          <a:lstStyle/>
          <a:p>
            <a:fld id="{DBA1B0FB-D917-4C8C-928F-313BD683BF39}" type="slidenum">
              <a:rPr lang="en-US" smtClean="0"/>
              <a:t>15</a:t>
            </a:fld>
            <a:endParaRPr lang="en-US"/>
          </a:p>
        </p:txBody>
      </p:sp>
    </p:spTree>
    <p:extLst>
      <p:ext uri="{BB962C8B-B14F-4D97-AF65-F5344CB8AC3E}">
        <p14:creationId xmlns:p14="http://schemas.microsoft.com/office/powerpoint/2010/main" val="10029817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xmlns="" id="{D10F3D66-0109-4903-90B9-66D0E288F721}"/>
              </a:ext>
              <a:ext uri="{C183D7F6-B498-43B3-948B-1728B52AA6E4}">
                <adec:decorative xmlns:adec="http://schemas.microsoft.com/office/drawing/2017/decorative" xmlns=""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xmlns=""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xmlns=""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xmlns="" id="{4B18D636-CC10-4B1E-AA38-419DCCF2D9C9}"/>
              </a:ext>
            </a:extLst>
          </p:cNvPr>
          <p:cNvSpPr>
            <a:spLocks noGrp="1"/>
          </p:cNvSpPr>
          <p:nvPr>
            <p:ph type="title"/>
          </p:nvPr>
        </p:nvSpPr>
        <p:spPr>
          <a:xfrm>
            <a:off x="311784" y="332989"/>
            <a:ext cx="11691433" cy="1332000"/>
          </a:xfrm>
        </p:spPr>
        <p:txBody>
          <a:bodyPr>
            <a:normAutofit/>
          </a:bodyPr>
          <a:lstStyle/>
          <a:p>
            <a:r>
              <a:rPr lang="en-US" sz="4000" dirty="0" smtClean="0"/>
              <a:t>ETL Process Flow</a:t>
            </a:r>
            <a:endParaRPr lang="en-US" sz="4000" dirty="0"/>
          </a:p>
        </p:txBody>
      </p:sp>
      <p:sp>
        <p:nvSpPr>
          <p:cNvPr id="10" name="Content Placeholder 9">
            <a:extLst>
              <a:ext uri="{FF2B5EF4-FFF2-40B4-BE49-F238E27FC236}">
                <a16:creationId xmlns:a16="http://schemas.microsoft.com/office/drawing/2014/main" xmlns="" id="{1DB251F7-EBE7-46AC-A920-FFE2C5AF68EA}"/>
              </a:ext>
            </a:extLst>
          </p:cNvPr>
          <p:cNvSpPr>
            <a:spLocks noGrp="1"/>
          </p:cNvSpPr>
          <p:nvPr>
            <p:ph sz="half" idx="2"/>
          </p:nvPr>
        </p:nvSpPr>
        <p:spPr>
          <a:xfrm>
            <a:off x="311784" y="1035558"/>
            <a:ext cx="11519218" cy="1943107"/>
          </a:xfrm>
        </p:spPr>
        <p:txBody>
          <a:bodyPr/>
          <a:lstStyle/>
          <a:p>
            <a:r>
              <a:rPr lang="en-US" dirty="0"/>
              <a:t>Extract - Data is collected from multiple </a:t>
            </a:r>
            <a:r>
              <a:rPr lang="en-US" dirty="0" smtClean="0"/>
              <a:t>SG </a:t>
            </a:r>
            <a:r>
              <a:rPr lang="en-US" dirty="0" err="1" smtClean="0"/>
              <a:t>Gov</a:t>
            </a:r>
            <a:r>
              <a:rPr lang="en-US" dirty="0" smtClean="0"/>
              <a:t> sources (csv, pdf files).</a:t>
            </a:r>
          </a:p>
          <a:p>
            <a:r>
              <a:rPr lang="en-US" dirty="0"/>
              <a:t>Transform - The data is cleaned, formatted, aggregated, and </a:t>
            </a:r>
            <a:r>
              <a:rPr lang="en-US" dirty="0" smtClean="0"/>
              <a:t>validated.</a:t>
            </a:r>
          </a:p>
          <a:p>
            <a:r>
              <a:rPr lang="en-US" dirty="0"/>
              <a:t>Load - The processed data is stored in a target system </a:t>
            </a:r>
            <a:r>
              <a:rPr lang="en-US" dirty="0" smtClean="0"/>
              <a:t>(</a:t>
            </a:r>
            <a:r>
              <a:rPr lang="en-US" dirty="0" err="1" smtClean="0"/>
              <a:t>PostgreDB</a:t>
            </a:r>
            <a:r>
              <a:rPr lang="en-US" dirty="0" smtClean="0"/>
              <a:t>).</a:t>
            </a:r>
            <a:endParaRPr lang="en-US" dirty="0"/>
          </a:p>
        </p:txBody>
      </p:sp>
      <p:sp>
        <p:nvSpPr>
          <p:cNvPr id="6" name="Slide Number Placeholder 5">
            <a:extLst>
              <a:ext uri="{FF2B5EF4-FFF2-40B4-BE49-F238E27FC236}">
                <a16:creationId xmlns:a16="http://schemas.microsoft.com/office/drawing/2014/main" xmlns=""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16</a:t>
            </a:fld>
            <a:endParaRPr lang="en-US"/>
          </a:p>
        </p:txBody>
      </p:sp>
      <p:sp>
        <p:nvSpPr>
          <p:cNvPr id="22" name="Freeform: Shape 21">
            <a:extLst>
              <a:ext uri="{FF2B5EF4-FFF2-40B4-BE49-F238E27FC236}">
                <a16:creationId xmlns:a16="http://schemas.microsoft.com/office/drawing/2014/main" xmlns="" id="{C6F3814E-455F-456B-B1AF-7B993965A2C0}"/>
              </a:ext>
              <a:ext uri="{C183D7F6-B498-43B3-948B-1728B52AA6E4}">
                <adec:decorative xmlns:adec="http://schemas.microsoft.com/office/drawing/2017/decorative" xmlns=""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4" name="Picture 3"/>
          <p:cNvPicPr>
            <a:picLocks noChangeAspect="1"/>
          </p:cNvPicPr>
          <p:nvPr/>
        </p:nvPicPr>
        <p:blipFill>
          <a:blip r:embed="rId3"/>
          <a:stretch>
            <a:fillRect/>
          </a:stretch>
        </p:blipFill>
        <p:spPr>
          <a:xfrm>
            <a:off x="1431748" y="3146827"/>
            <a:ext cx="9039563" cy="3379406"/>
          </a:xfrm>
          <a:prstGeom prst="rect">
            <a:avLst/>
          </a:prstGeom>
        </p:spPr>
      </p:pic>
    </p:spTree>
    <p:extLst>
      <p:ext uri="{BB962C8B-B14F-4D97-AF65-F5344CB8AC3E}">
        <p14:creationId xmlns:p14="http://schemas.microsoft.com/office/powerpoint/2010/main" val="38927438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xmlns=""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15" name="Title 14">
            <a:extLst>
              <a:ext uri="{FF2B5EF4-FFF2-40B4-BE49-F238E27FC236}">
                <a16:creationId xmlns:a16="http://schemas.microsoft.com/office/drawing/2014/main" xmlns="" id="{40F1DF5B-353A-4270-8C10-6A1509441174}"/>
              </a:ext>
            </a:extLst>
          </p:cNvPr>
          <p:cNvSpPr>
            <a:spLocks noGrp="1"/>
          </p:cNvSpPr>
          <p:nvPr>
            <p:ph type="ctrTitle"/>
          </p:nvPr>
        </p:nvSpPr>
        <p:spPr>
          <a:xfrm>
            <a:off x="327462" y="2401368"/>
            <a:ext cx="9621401" cy="1230334"/>
          </a:xfrm>
        </p:spPr>
        <p:txBody>
          <a:bodyPr vert="horz" wrap="square" lIns="0" tIns="0" rIns="0" bIns="0" rtlCol="0" anchor="b" anchorCtr="0">
            <a:normAutofit/>
          </a:bodyPr>
          <a:lstStyle/>
          <a:p>
            <a:pPr>
              <a:lnSpc>
                <a:spcPct val="100000"/>
              </a:lnSpc>
            </a:pPr>
            <a:r>
              <a:rPr lang="en-US" sz="6400" kern="1200" dirty="0" smtClean="0">
                <a:solidFill>
                  <a:schemeClr val="tx1"/>
                </a:solidFill>
                <a:latin typeface="+mj-lt"/>
                <a:ea typeface="+mj-ea"/>
                <a:cs typeface="+mj-cs"/>
              </a:rPr>
              <a:t>Python Modules</a:t>
            </a:r>
            <a:endParaRPr lang="en-US" sz="6400" kern="1200" dirty="0">
              <a:solidFill>
                <a:schemeClr val="tx1"/>
              </a:solidFill>
              <a:latin typeface="+mj-lt"/>
              <a:ea typeface="+mj-ea"/>
              <a:cs typeface="+mj-cs"/>
            </a:endParaRPr>
          </a:p>
        </p:txBody>
      </p:sp>
      <p:sp>
        <p:nvSpPr>
          <p:cNvPr id="4" name="Slide Number Placeholder 3">
            <a:extLst>
              <a:ext uri="{FF2B5EF4-FFF2-40B4-BE49-F238E27FC236}">
                <a16:creationId xmlns:a16="http://schemas.microsoft.com/office/drawing/2014/main" xmlns="" id="{E1E7D98D-6710-41D2-B258-E1A1059D29F8}"/>
              </a:ext>
            </a:extLst>
          </p:cNvPr>
          <p:cNvSpPr>
            <a:spLocks noGrp="1"/>
          </p:cNvSpPr>
          <p:nvPr>
            <p:ph type="sldNum" sz="quarter" idx="12"/>
          </p:nvPr>
        </p:nvSpPr>
        <p:spPr/>
        <p:txBody>
          <a:bodyPr/>
          <a:lstStyle/>
          <a:p>
            <a:fld id="{DBA1B0FB-D917-4C8C-928F-313BD683BF39}" type="slidenum">
              <a:rPr lang="en-US" smtClean="0"/>
              <a:t>17</a:t>
            </a:fld>
            <a:endParaRPr lang="en-US"/>
          </a:p>
        </p:txBody>
      </p:sp>
    </p:spTree>
    <p:extLst>
      <p:ext uri="{BB962C8B-B14F-4D97-AF65-F5344CB8AC3E}">
        <p14:creationId xmlns:p14="http://schemas.microsoft.com/office/powerpoint/2010/main" val="5882659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xmlns="" id="{D10F3D66-0109-4903-90B9-66D0E288F721}"/>
              </a:ext>
              <a:ext uri="{C183D7F6-B498-43B3-948B-1728B52AA6E4}">
                <adec:decorative xmlns:adec="http://schemas.microsoft.com/office/drawing/2017/decorative" xmlns=""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xmlns=""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xmlns=""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xmlns="" id="{4B18D636-CC10-4B1E-AA38-419DCCF2D9C9}"/>
              </a:ext>
            </a:extLst>
          </p:cNvPr>
          <p:cNvSpPr>
            <a:spLocks noGrp="1"/>
          </p:cNvSpPr>
          <p:nvPr>
            <p:ph type="title"/>
          </p:nvPr>
        </p:nvSpPr>
        <p:spPr>
          <a:xfrm>
            <a:off x="311784" y="332989"/>
            <a:ext cx="11691433" cy="1332000"/>
          </a:xfrm>
        </p:spPr>
        <p:txBody>
          <a:bodyPr>
            <a:normAutofit/>
          </a:bodyPr>
          <a:lstStyle/>
          <a:p>
            <a:r>
              <a:rPr lang="en-US" sz="4000" dirty="0" smtClean="0"/>
              <a:t>Python Modules</a:t>
            </a:r>
            <a:endParaRPr lang="en-US" sz="4000" dirty="0"/>
          </a:p>
        </p:txBody>
      </p:sp>
      <p:sp>
        <p:nvSpPr>
          <p:cNvPr id="10" name="Content Placeholder 9">
            <a:extLst>
              <a:ext uri="{FF2B5EF4-FFF2-40B4-BE49-F238E27FC236}">
                <a16:creationId xmlns:a16="http://schemas.microsoft.com/office/drawing/2014/main" xmlns="" id="{1DB251F7-EBE7-46AC-A920-FFE2C5AF68EA}"/>
              </a:ext>
            </a:extLst>
          </p:cNvPr>
          <p:cNvSpPr>
            <a:spLocks noGrp="1"/>
          </p:cNvSpPr>
          <p:nvPr>
            <p:ph sz="half" idx="2"/>
          </p:nvPr>
        </p:nvSpPr>
        <p:spPr>
          <a:xfrm>
            <a:off x="311784" y="1035558"/>
            <a:ext cx="11519218" cy="1943107"/>
          </a:xfrm>
        </p:spPr>
        <p:txBody>
          <a:bodyPr/>
          <a:lstStyle/>
          <a:p>
            <a:r>
              <a:rPr lang="en-US" dirty="0" smtClean="0"/>
              <a:t>These Python modules are required for the Interim Project</a:t>
            </a:r>
            <a:endParaRPr lang="en-US" dirty="0"/>
          </a:p>
        </p:txBody>
      </p:sp>
      <p:sp>
        <p:nvSpPr>
          <p:cNvPr id="6" name="Slide Number Placeholder 5">
            <a:extLst>
              <a:ext uri="{FF2B5EF4-FFF2-40B4-BE49-F238E27FC236}">
                <a16:creationId xmlns:a16="http://schemas.microsoft.com/office/drawing/2014/main" xmlns=""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18</a:t>
            </a:fld>
            <a:endParaRPr lang="en-US"/>
          </a:p>
        </p:txBody>
      </p:sp>
      <p:sp>
        <p:nvSpPr>
          <p:cNvPr id="22" name="Freeform: Shape 21">
            <a:extLst>
              <a:ext uri="{FF2B5EF4-FFF2-40B4-BE49-F238E27FC236}">
                <a16:creationId xmlns:a16="http://schemas.microsoft.com/office/drawing/2014/main" xmlns="" id="{C6F3814E-455F-456B-B1AF-7B993965A2C0}"/>
              </a:ext>
              <a:ext uri="{C183D7F6-B498-43B3-948B-1728B52AA6E4}">
                <adec:decorative xmlns:adec="http://schemas.microsoft.com/office/drawing/2017/decorative" xmlns=""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aphicFrame>
        <p:nvGraphicFramePr>
          <p:cNvPr id="11" name="Table 10">
            <a:extLst>
              <a:ext uri="{FF2B5EF4-FFF2-40B4-BE49-F238E27FC236}">
                <a16:creationId xmlns:a16="http://schemas.microsoft.com/office/drawing/2014/main" xmlns="" id="{82BB0AF6-8D3C-3AF2-EB43-93C8D827111B}"/>
              </a:ext>
            </a:extLst>
          </p:cNvPr>
          <p:cNvGraphicFramePr>
            <a:graphicFrameLocks noGrp="1"/>
          </p:cNvGraphicFramePr>
          <p:nvPr>
            <p:extLst>
              <p:ext uri="{D42A27DB-BD31-4B8C-83A1-F6EECF244321}">
                <p14:modId xmlns:p14="http://schemas.microsoft.com/office/powerpoint/2010/main" val="4013095661"/>
              </p:ext>
            </p:extLst>
          </p:nvPr>
        </p:nvGraphicFramePr>
        <p:xfrm>
          <a:off x="3971892" y="1723340"/>
          <a:ext cx="3018568" cy="4163131"/>
        </p:xfrm>
        <a:graphic>
          <a:graphicData uri="http://schemas.openxmlformats.org/drawingml/2006/table">
            <a:tbl>
              <a:tblPr firstRow="1" firstCol="1" bandRow="1">
                <a:tableStyleId>{5C22544A-7EE6-4342-B048-85BDC9FD1C3A}</a:tableStyleId>
              </a:tblPr>
              <a:tblGrid>
                <a:gridCol w="489013">
                  <a:extLst>
                    <a:ext uri="{9D8B030D-6E8A-4147-A177-3AD203B41FA5}">
                      <a16:colId xmlns:a16="http://schemas.microsoft.com/office/drawing/2014/main" xmlns="" val="2876190232"/>
                    </a:ext>
                  </a:extLst>
                </a:gridCol>
                <a:gridCol w="2529555">
                  <a:extLst>
                    <a:ext uri="{9D8B030D-6E8A-4147-A177-3AD203B41FA5}">
                      <a16:colId xmlns:a16="http://schemas.microsoft.com/office/drawing/2014/main" xmlns="" val="1703481977"/>
                    </a:ext>
                  </a:extLst>
                </a:gridCol>
              </a:tblGrid>
              <a:tr h="211860">
                <a:tc>
                  <a:txBody>
                    <a:bodyPr/>
                    <a:lstStyle/>
                    <a:p>
                      <a:pPr marL="0" marR="0">
                        <a:lnSpc>
                          <a:spcPct val="107000"/>
                        </a:lnSpc>
                        <a:spcBef>
                          <a:spcPts val="0"/>
                        </a:spcBef>
                        <a:spcAft>
                          <a:spcPts val="0"/>
                        </a:spcAft>
                      </a:pPr>
                      <a:endParaRPr lang="en-US" sz="16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SG" sz="1600" dirty="0" smtClean="0">
                          <a:effectLst/>
                        </a:rPr>
                        <a:t>Python</a:t>
                      </a:r>
                      <a:r>
                        <a:rPr lang="en-SG" sz="1600" baseline="0" dirty="0" smtClean="0">
                          <a:effectLst/>
                        </a:rPr>
                        <a:t> Module</a:t>
                      </a:r>
                      <a:endParaRPr lang="en-US" sz="16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3524570621"/>
                  </a:ext>
                </a:extLst>
              </a:tr>
              <a:tr h="209455">
                <a:tc>
                  <a:txBody>
                    <a:bodyPr/>
                    <a:lstStyle/>
                    <a:p>
                      <a:pPr marL="0" marR="0">
                        <a:lnSpc>
                          <a:spcPct val="107000"/>
                        </a:lnSpc>
                        <a:spcBef>
                          <a:spcPts val="0"/>
                        </a:spcBef>
                        <a:spcAft>
                          <a:spcPts val="0"/>
                        </a:spcAft>
                      </a:pPr>
                      <a:r>
                        <a:rPr lang="en-SG" sz="1400" b="0" dirty="0" smtClean="0">
                          <a:solidFill>
                            <a:schemeClr val="bg1"/>
                          </a:solidFill>
                          <a:effectLst/>
                          <a:latin typeface="+mn-lt"/>
                        </a:rPr>
                        <a:t>(1)</a:t>
                      </a:r>
                      <a:endParaRPr lang="en-US" sz="1400" b="0" dirty="0">
                        <a:solidFill>
                          <a:schemeClr val="bg1"/>
                        </a:solidFill>
                        <a:effectLst/>
                        <a:latin typeface="+mn-lt"/>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err="1" smtClean="0">
                          <a:effectLst/>
                          <a:latin typeface="Calibri" panose="020F0502020204030204" pitchFamily="34" charset="0"/>
                          <a:ea typeface="DengXian" panose="02010600030101010101" pitchFamily="2" charset="-122"/>
                          <a:cs typeface="Times New Roman" panose="02020603050405020304" pitchFamily="18" charset="0"/>
                        </a:rPr>
                        <a:t>numpy</a:t>
                      </a:r>
                      <a:endParaRPr lang="en-US" sz="1600" dirty="0" smtClean="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1570892224"/>
                  </a:ext>
                </a:extLst>
              </a:tr>
              <a:tr h="202424">
                <a:tc>
                  <a:txBody>
                    <a:bodyPr/>
                    <a:lstStyle/>
                    <a:p>
                      <a:pPr marL="0" marR="0">
                        <a:lnSpc>
                          <a:spcPct val="107000"/>
                        </a:lnSpc>
                        <a:spcBef>
                          <a:spcPts val="0"/>
                        </a:spcBef>
                        <a:spcAft>
                          <a:spcPts val="0"/>
                        </a:spcAft>
                      </a:pPr>
                      <a:r>
                        <a:rPr lang="en-SG" sz="1400" b="0" dirty="0" smtClean="0">
                          <a:solidFill>
                            <a:schemeClr val="bg1"/>
                          </a:solidFill>
                          <a:effectLst/>
                          <a:latin typeface="+mn-lt"/>
                        </a:rPr>
                        <a:t>(2)</a:t>
                      </a:r>
                      <a:endParaRPr lang="en-US" sz="1400" b="0" dirty="0">
                        <a:solidFill>
                          <a:schemeClr val="bg1"/>
                        </a:solidFill>
                        <a:effectLst/>
                        <a:latin typeface="+mn-lt"/>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err="1" smtClean="0">
                          <a:effectLst/>
                          <a:latin typeface="Calibri" panose="020F0502020204030204" pitchFamily="34" charset="0"/>
                          <a:ea typeface="DengXian" panose="02010600030101010101" pitchFamily="2" charset="-122"/>
                          <a:cs typeface="Times New Roman" panose="02020603050405020304" pitchFamily="18" charset="0"/>
                        </a:rPr>
                        <a:t>matplotlib</a:t>
                      </a:r>
                      <a:endParaRPr lang="en-US" sz="16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986538352"/>
                  </a:ext>
                </a:extLst>
              </a:tr>
              <a:tr h="202424">
                <a:tc>
                  <a:txBody>
                    <a:bodyPr/>
                    <a:lstStyle/>
                    <a:p>
                      <a:pPr marL="0" marR="0">
                        <a:lnSpc>
                          <a:spcPct val="107000"/>
                        </a:lnSpc>
                        <a:spcBef>
                          <a:spcPts val="0"/>
                        </a:spcBef>
                        <a:spcAft>
                          <a:spcPts val="0"/>
                        </a:spcAft>
                      </a:pPr>
                      <a:r>
                        <a:rPr lang="en-US" sz="1400" b="0" dirty="0" smtClean="0">
                          <a:solidFill>
                            <a:schemeClr val="bg1"/>
                          </a:solidFill>
                          <a:effectLst/>
                          <a:latin typeface="+mn-lt"/>
                          <a:ea typeface="DengXian" panose="02010600030101010101" pitchFamily="2" charset="-122"/>
                          <a:cs typeface="Times New Roman" panose="02020603050405020304" pitchFamily="18" charset="0"/>
                        </a:rPr>
                        <a:t>(3)</a:t>
                      </a:r>
                      <a:endParaRPr lang="en-US" sz="1400" b="0" dirty="0">
                        <a:solidFill>
                          <a:schemeClr val="bg1"/>
                        </a:solidFill>
                        <a:effectLst/>
                        <a:latin typeface="+mn-lt"/>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err="1" smtClean="0">
                          <a:effectLst/>
                          <a:latin typeface="Calibri" panose="020F0502020204030204" pitchFamily="34" charset="0"/>
                          <a:ea typeface="DengXian" panose="02010600030101010101" pitchFamily="2" charset="-122"/>
                          <a:cs typeface="Times New Roman" panose="02020603050405020304" pitchFamily="18" charset="0"/>
                        </a:rPr>
                        <a:t>os</a:t>
                      </a:r>
                      <a:endParaRPr lang="en-US" sz="16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1447508707"/>
                  </a:ext>
                </a:extLst>
              </a:tr>
              <a:tr h="202424">
                <a:tc>
                  <a:txBody>
                    <a:bodyPr/>
                    <a:lstStyle/>
                    <a:p>
                      <a:pPr marL="0" marR="0">
                        <a:lnSpc>
                          <a:spcPct val="107000"/>
                        </a:lnSpc>
                        <a:spcBef>
                          <a:spcPts val="0"/>
                        </a:spcBef>
                        <a:spcAft>
                          <a:spcPts val="0"/>
                        </a:spcAft>
                      </a:pPr>
                      <a:r>
                        <a:rPr lang="en-US" sz="1400" b="0" dirty="0" smtClean="0">
                          <a:solidFill>
                            <a:schemeClr val="bg1"/>
                          </a:solidFill>
                          <a:effectLst/>
                          <a:latin typeface="+mn-lt"/>
                          <a:ea typeface="DengXian" panose="02010600030101010101" pitchFamily="2" charset="-122"/>
                          <a:cs typeface="Times New Roman" panose="02020603050405020304" pitchFamily="18" charset="0"/>
                        </a:rPr>
                        <a:t>(4)</a:t>
                      </a:r>
                      <a:endParaRPr lang="en-US" sz="1400" b="0" dirty="0">
                        <a:solidFill>
                          <a:schemeClr val="bg1"/>
                        </a:solidFill>
                        <a:effectLst/>
                        <a:latin typeface="+mn-lt"/>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smtClean="0">
                          <a:effectLst/>
                          <a:latin typeface="Calibri" panose="020F0502020204030204" pitchFamily="34" charset="0"/>
                          <a:ea typeface="DengXian" panose="02010600030101010101" pitchFamily="2" charset="-122"/>
                          <a:cs typeface="Times New Roman" panose="02020603050405020304" pitchFamily="18" charset="0"/>
                        </a:rPr>
                        <a:t>pandas</a:t>
                      </a:r>
                      <a:endParaRPr lang="en-US" sz="16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r>
              <a:tr h="202424">
                <a:tc>
                  <a:txBody>
                    <a:bodyPr/>
                    <a:lstStyle/>
                    <a:p>
                      <a:pPr marL="0" marR="0">
                        <a:lnSpc>
                          <a:spcPct val="107000"/>
                        </a:lnSpc>
                        <a:spcBef>
                          <a:spcPts val="0"/>
                        </a:spcBef>
                        <a:spcAft>
                          <a:spcPts val="0"/>
                        </a:spcAft>
                      </a:pPr>
                      <a:r>
                        <a:rPr lang="en-US" sz="1400" b="0" dirty="0" smtClean="0">
                          <a:solidFill>
                            <a:schemeClr val="bg1"/>
                          </a:solidFill>
                          <a:effectLst/>
                          <a:latin typeface="+mn-lt"/>
                          <a:ea typeface="DengXian" panose="02010600030101010101" pitchFamily="2" charset="-122"/>
                          <a:cs typeface="Times New Roman" panose="02020603050405020304" pitchFamily="18" charset="0"/>
                        </a:rPr>
                        <a:t>(5)</a:t>
                      </a:r>
                      <a:endParaRPr lang="en-US" sz="1400" b="0" dirty="0">
                        <a:solidFill>
                          <a:schemeClr val="bg1"/>
                        </a:solidFill>
                        <a:effectLst/>
                        <a:latin typeface="+mn-lt"/>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err="1" smtClean="0">
                          <a:effectLst/>
                          <a:latin typeface="Calibri" panose="020F0502020204030204" pitchFamily="34" charset="0"/>
                          <a:ea typeface="DengXian" panose="02010600030101010101" pitchFamily="2" charset="-122"/>
                          <a:cs typeface="Times New Roman" panose="02020603050405020304" pitchFamily="18" charset="0"/>
                        </a:rPr>
                        <a:t>pathlib</a:t>
                      </a:r>
                      <a:endParaRPr lang="en-US" sz="16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r>
              <a:tr h="202424">
                <a:tc>
                  <a:txBody>
                    <a:bodyPr/>
                    <a:lstStyle/>
                    <a:p>
                      <a:pPr marL="0" marR="0">
                        <a:lnSpc>
                          <a:spcPct val="107000"/>
                        </a:lnSpc>
                        <a:spcBef>
                          <a:spcPts val="0"/>
                        </a:spcBef>
                        <a:spcAft>
                          <a:spcPts val="0"/>
                        </a:spcAft>
                      </a:pPr>
                      <a:r>
                        <a:rPr lang="en-US" sz="1400" b="0" dirty="0" smtClean="0">
                          <a:solidFill>
                            <a:schemeClr val="bg1"/>
                          </a:solidFill>
                          <a:effectLst/>
                          <a:latin typeface="+mn-lt"/>
                          <a:ea typeface="DengXian" panose="02010600030101010101" pitchFamily="2" charset="-122"/>
                          <a:cs typeface="Times New Roman" panose="02020603050405020304" pitchFamily="18" charset="0"/>
                        </a:rPr>
                        <a:t>(6)</a:t>
                      </a:r>
                      <a:endParaRPr lang="en-US" sz="1400" b="0" dirty="0">
                        <a:solidFill>
                          <a:schemeClr val="bg1"/>
                        </a:solidFill>
                        <a:effectLst/>
                        <a:latin typeface="+mn-lt"/>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smtClean="0">
                          <a:effectLst/>
                          <a:latin typeface="Calibri" panose="020F0502020204030204" pitchFamily="34" charset="0"/>
                          <a:ea typeface="DengXian" panose="02010600030101010101" pitchFamily="2" charset="-122"/>
                          <a:cs typeface="Times New Roman" panose="02020603050405020304" pitchFamily="18" charset="0"/>
                        </a:rPr>
                        <a:t>psycopg2</a:t>
                      </a:r>
                    </a:p>
                  </a:txBody>
                  <a:tcPr marL="68580" marR="68580" marT="0" marB="0"/>
                </a:tc>
              </a:tr>
              <a:tr h="202424">
                <a:tc>
                  <a:txBody>
                    <a:bodyPr/>
                    <a:lstStyle/>
                    <a:p>
                      <a:pPr marL="0" marR="0">
                        <a:lnSpc>
                          <a:spcPct val="107000"/>
                        </a:lnSpc>
                        <a:spcBef>
                          <a:spcPts val="0"/>
                        </a:spcBef>
                        <a:spcAft>
                          <a:spcPts val="0"/>
                        </a:spcAft>
                      </a:pPr>
                      <a:r>
                        <a:rPr lang="en-US" sz="1400" b="0" dirty="0" smtClean="0">
                          <a:solidFill>
                            <a:schemeClr val="bg1"/>
                          </a:solidFill>
                          <a:effectLst/>
                          <a:latin typeface="+mn-lt"/>
                          <a:ea typeface="DengXian" panose="02010600030101010101" pitchFamily="2" charset="-122"/>
                          <a:cs typeface="Times New Roman" panose="02020603050405020304" pitchFamily="18" charset="0"/>
                        </a:rPr>
                        <a:t>(7)</a:t>
                      </a:r>
                      <a:endParaRPr lang="en-US" sz="1400" b="0" dirty="0">
                        <a:solidFill>
                          <a:schemeClr val="bg1"/>
                        </a:solidFill>
                        <a:effectLst/>
                        <a:latin typeface="+mn-lt"/>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smtClean="0">
                          <a:effectLst/>
                          <a:latin typeface="Calibri" panose="020F0502020204030204" pitchFamily="34" charset="0"/>
                          <a:ea typeface="DengXian" panose="02010600030101010101" pitchFamily="2" charset="-122"/>
                          <a:cs typeface="Times New Roman" panose="02020603050405020304" pitchFamily="18" charset="0"/>
                        </a:rPr>
                        <a:t>PyPDF2</a:t>
                      </a:r>
                    </a:p>
                  </a:txBody>
                  <a:tcPr marL="68580" marR="68580" marT="0" marB="0"/>
                </a:tc>
              </a:tr>
              <a:tr h="202424">
                <a:tc>
                  <a:txBody>
                    <a:bodyPr/>
                    <a:lstStyle/>
                    <a:p>
                      <a:pPr marL="0" marR="0">
                        <a:lnSpc>
                          <a:spcPct val="107000"/>
                        </a:lnSpc>
                        <a:spcBef>
                          <a:spcPts val="0"/>
                        </a:spcBef>
                        <a:spcAft>
                          <a:spcPts val="0"/>
                        </a:spcAft>
                      </a:pPr>
                      <a:r>
                        <a:rPr lang="en-US" sz="1400" b="0" dirty="0" smtClean="0">
                          <a:solidFill>
                            <a:schemeClr val="bg1"/>
                          </a:solidFill>
                          <a:effectLst/>
                          <a:latin typeface="+mn-lt"/>
                          <a:ea typeface="DengXian" panose="02010600030101010101" pitchFamily="2" charset="-122"/>
                          <a:cs typeface="Times New Roman" panose="02020603050405020304" pitchFamily="18" charset="0"/>
                        </a:rPr>
                        <a:t>(8)</a:t>
                      </a:r>
                      <a:endParaRPr lang="en-US" sz="1400" b="0" dirty="0">
                        <a:solidFill>
                          <a:schemeClr val="bg1"/>
                        </a:solidFill>
                        <a:effectLst/>
                        <a:latin typeface="+mn-lt"/>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smtClean="0">
                          <a:effectLst/>
                          <a:latin typeface="Calibri" panose="020F0502020204030204" pitchFamily="34" charset="0"/>
                          <a:ea typeface="DengXian" panose="02010600030101010101" pitchFamily="2" charset="-122"/>
                          <a:cs typeface="Times New Roman" panose="02020603050405020304" pitchFamily="18" charset="0"/>
                        </a:rPr>
                        <a:t>requests</a:t>
                      </a:r>
                    </a:p>
                  </a:txBody>
                  <a:tcPr marL="68580" marR="68580" marT="0" marB="0"/>
                </a:tc>
              </a:tr>
              <a:tr h="202424">
                <a:tc>
                  <a:txBody>
                    <a:bodyPr/>
                    <a:lstStyle/>
                    <a:p>
                      <a:pPr marL="0" marR="0">
                        <a:lnSpc>
                          <a:spcPct val="107000"/>
                        </a:lnSpc>
                        <a:spcBef>
                          <a:spcPts val="0"/>
                        </a:spcBef>
                        <a:spcAft>
                          <a:spcPts val="0"/>
                        </a:spcAft>
                      </a:pPr>
                      <a:r>
                        <a:rPr lang="en-US" sz="1400" b="0" dirty="0" smtClean="0">
                          <a:solidFill>
                            <a:schemeClr val="bg1"/>
                          </a:solidFill>
                          <a:effectLst/>
                          <a:latin typeface="+mn-lt"/>
                          <a:ea typeface="DengXian" panose="02010600030101010101" pitchFamily="2" charset="-122"/>
                          <a:cs typeface="Times New Roman" panose="02020603050405020304" pitchFamily="18" charset="0"/>
                        </a:rPr>
                        <a:t>(7)</a:t>
                      </a:r>
                      <a:endParaRPr lang="en-US" sz="1400" b="0" dirty="0">
                        <a:solidFill>
                          <a:schemeClr val="bg1"/>
                        </a:solidFill>
                        <a:effectLst/>
                        <a:latin typeface="+mn-lt"/>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err="1" smtClean="0">
                          <a:effectLst/>
                          <a:latin typeface="Calibri" panose="020F0502020204030204" pitchFamily="34" charset="0"/>
                          <a:ea typeface="DengXian" panose="02010600030101010101" pitchFamily="2" charset="-122"/>
                          <a:cs typeface="Times New Roman" panose="02020603050405020304" pitchFamily="18" charset="0"/>
                        </a:rPr>
                        <a:t>seaborn</a:t>
                      </a:r>
                      <a:endParaRPr lang="en-US" sz="1600" dirty="0" smtClean="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r>
              <a:tr h="202424">
                <a:tc>
                  <a:txBody>
                    <a:bodyPr/>
                    <a:lstStyle/>
                    <a:p>
                      <a:pPr marL="0" marR="0">
                        <a:lnSpc>
                          <a:spcPct val="107000"/>
                        </a:lnSpc>
                        <a:spcBef>
                          <a:spcPts val="0"/>
                        </a:spcBef>
                        <a:spcAft>
                          <a:spcPts val="0"/>
                        </a:spcAft>
                      </a:pPr>
                      <a:r>
                        <a:rPr lang="en-US" sz="1400" b="0" dirty="0" smtClean="0">
                          <a:solidFill>
                            <a:schemeClr val="bg1"/>
                          </a:solidFill>
                          <a:effectLst/>
                          <a:latin typeface="+mn-lt"/>
                          <a:ea typeface="DengXian" panose="02010600030101010101" pitchFamily="2" charset="-122"/>
                          <a:cs typeface="Times New Roman" panose="02020603050405020304" pitchFamily="18" charset="0"/>
                        </a:rPr>
                        <a:t>(8)</a:t>
                      </a:r>
                      <a:endParaRPr lang="en-US" sz="1400" b="0" dirty="0">
                        <a:solidFill>
                          <a:schemeClr val="bg1"/>
                        </a:solidFill>
                        <a:effectLst/>
                        <a:latin typeface="+mn-lt"/>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smtClean="0">
                          <a:effectLst/>
                          <a:latin typeface="Calibri" panose="020F0502020204030204" pitchFamily="34" charset="0"/>
                          <a:ea typeface="DengXian" panose="02010600030101010101" pitchFamily="2" charset="-122"/>
                          <a:cs typeface="Times New Roman" panose="02020603050405020304" pitchFamily="18" charset="0"/>
                        </a:rPr>
                        <a:t>selenium</a:t>
                      </a:r>
                    </a:p>
                  </a:txBody>
                  <a:tcPr marL="68580" marR="68580" marT="0" marB="0"/>
                </a:tc>
              </a:tr>
              <a:tr h="202424">
                <a:tc>
                  <a:txBody>
                    <a:bodyPr/>
                    <a:lstStyle/>
                    <a:p>
                      <a:pPr marL="0" marR="0">
                        <a:lnSpc>
                          <a:spcPct val="107000"/>
                        </a:lnSpc>
                        <a:spcBef>
                          <a:spcPts val="0"/>
                        </a:spcBef>
                        <a:spcAft>
                          <a:spcPts val="0"/>
                        </a:spcAft>
                      </a:pPr>
                      <a:r>
                        <a:rPr lang="en-US" sz="1400" b="0" dirty="0" smtClean="0">
                          <a:solidFill>
                            <a:schemeClr val="bg1"/>
                          </a:solidFill>
                          <a:effectLst/>
                          <a:latin typeface="+mn-lt"/>
                          <a:ea typeface="DengXian" panose="02010600030101010101" pitchFamily="2" charset="-122"/>
                          <a:cs typeface="Times New Roman" panose="02020603050405020304" pitchFamily="18" charset="0"/>
                        </a:rPr>
                        <a:t>(9)</a:t>
                      </a:r>
                      <a:endParaRPr lang="en-US" sz="1400" b="0" dirty="0">
                        <a:solidFill>
                          <a:schemeClr val="bg1"/>
                        </a:solidFill>
                        <a:effectLst/>
                        <a:latin typeface="+mn-lt"/>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err="1" smtClean="0">
                          <a:effectLst/>
                          <a:latin typeface="Calibri" panose="020F0502020204030204" pitchFamily="34" charset="0"/>
                          <a:ea typeface="DengXian" panose="02010600030101010101" pitchFamily="2" charset="-122"/>
                          <a:cs typeface="Times New Roman" panose="02020603050405020304" pitchFamily="18" charset="0"/>
                        </a:rPr>
                        <a:t>shutil</a:t>
                      </a:r>
                      <a:endParaRPr lang="en-US" sz="1600" dirty="0" smtClean="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r>
              <a:tr h="202424">
                <a:tc>
                  <a:txBody>
                    <a:bodyPr/>
                    <a:lstStyle/>
                    <a:p>
                      <a:pPr marL="0" marR="0">
                        <a:lnSpc>
                          <a:spcPct val="107000"/>
                        </a:lnSpc>
                        <a:spcBef>
                          <a:spcPts val="0"/>
                        </a:spcBef>
                        <a:spcAft>
                          <a:spcPts val="0"/>
                        </a:spcAft>
                      </a:pPr>
                      <a:r>
                        <a:rPr lang="en-US" sz="1400" b="0" dirty="0" smtClean="0">
                          <a:solidFill>
                            <a:schemeClr val="bg1"/>
                          </a:solidFill>
                          <a:effectLst/>
                          <a:latin typeface="+mn-lt"/>
                          <a:ea typeface="DengXian" panose="02010600030101010101" pitchFamily="2" charset="-122"/>
                          <a:cs typeface="Times New Roman" panose="02020603050405020304" pitchFamily="18" charset="0"/>
                        </a:rPr>
                        <a:t>(10)</a:t>
                      </a:r>
                      <a:endParaRPr lang="en-US" sz="1400" b="0" dirty="0">
                        <a:solidFill>
                          <a:schemeClr val="bg1"/>
                        </a:solidFill>
                        <a:effectLst/>
                        <a:latin typeface="+mn-lt"/>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err="1" smtClean="0">
                          <a:effectLst/>
                          <a:latin typeface="Calibri" panose="020F0502020204030204" pitchFamily="34" charset="0"/>
                          <a:ea typeface="DengXian" panose="02010600030101010101" pitchFamily="2" charset="-122"/>
                          <a:cs typeface="Times New Roman" panose="02020603050405020304" pitchFamily="18" charset="0"/>
                        </a:rPr>
                        <a:t>sqlalchemy</a:t>
                      </a:r>
                      <a:endParaRPr lang="en-US" sz="1600" dirty="0" smtClean="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r>
              <a:tr h="202424">
                <a:tc>
                  <a:txBody>
                    <a:bodyPr/>
                    <a:lstStyle/>
                    <a:p>
                      <a:pPr marL="0" marR="0">
                        <a:lnSpc>
                          <a:spcPct val="107000"/>
                        </a:lnSpc>
                        <a:spcBef>
                          <a:spcPts val="0"/>
                        </a:spcBef>
                        <a:spcAft>
                          <a:spcPts val="0"/>
                        </a:spcAft>
                      </a:pPr>
                      <a:r>
                        <a:rPr lang="en-US" sz="1400" b="0" dirty="0" smtClean="0">
                          <a:solidFill>
                            <a:schemeClr val="bg1"/>
                          </a:solidFill>
                          <a:effectLst/>
                          <a:latin typeface="+mn-lt"/>
                          <a:ea typeface="DengXian" panose="02010600030101010101" pitchFamily="2" charset="-122"/>
                          <a:cs typeface="Times New Roman" panose="02020603050405020304" pitchFamily="18" charset="0"/>
                        </a:rPr>
                        <a:t>(11)</a:t>
                      </a:r>
                      <a:endParaRPr lang="en-US" sz="1400" b="0" dirty="0">
                        <a:solidFill>
                          <a:schemeClr val="bg1"/>
                        </a:solidFill>
                        <a:effectLst/>
                        <a:latin typeface="+mn-lt"/>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smtClean="0">
                          <a:effectLst/>
                          <a:latin typeface="Calibri" panose="020F0502020204030204" pitchFamily="34" charset="0"/>
                          <a:ea typeface="DengXian" panose="02010600030101010101" pitchFamily="2" charset="-122"/>
                          <a:cs typeface="Times New Roman" panose="02020603050405020304" pitchFamily="18" charset="0"/>
                        </a:rPr>
                        <a:t>time</a:t>
                      </a:r>
                    </a:p>
                  </a:txBody>
                  <a:tcPr marL="68580" marR="68580" marT="0" marB="0"/>
                </a:tc>
              </a:tr>
              <a:tr h="202424">
                <a:tc>
                  <a:txBody>
                    <a:bodyPr/>
                    <a:lstStyle/>
                    <a:p>
                      <a:pPr marL="0" marR="0">
                        <a:lnSpc>
                          <a:spcPct val="107000"/>
                        </a:lnSpc>
                        <a:spcBef>
                          <a:spcPts val="0"/>
                        </a:spcBef>
                        <a:spcAft>
                          <a:spcPts val="0"/>
                        </a:spcAft>
                      </a:pPr>
                      <a:r>
                        <a:rPr lang="en-US" sz="1400" b="0" dirty="0" smtClean="0">
                          <a:solidFill>
                            <a:schemeClr val="bg1"/>
                          </a:solidFill>
                          <a:effectLst/>
                          <a:latin typeface="+mn-lt"/>
                          <a:ea typeface="DengXian" panose="02010600030101010101" pitchFamily="2" charset="-122"/>
                          <a:cs typeface="Times New Roman" panose="02020603050405020304" pitchFamily="18" charset="0"/>
                        </a:rPr>
                        <a:t>(12)</a:t>
                      </a:r>
                      <a:endParaRPr lang="en-US" sz="1400" b="0" dirty="0">
                        <a:solidFill>
                          <a:schemeClr val="bg1"/>
                        </a:solidFill>
                        <a:effectLst/>
                        <a:latin typeface="+mn-lt"/>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smtClean="0">
                          <a:effectLst/>
                          <a:latin typeface="Calibri" panose="020F0502020204030204" pitchFamily="34" charset="0"/>
                          <a:ea typeface="DengXian" panose="02010600030101010101" pitchFamily="2" charset="-122"/>
                          <a:cs typeface="Times New Roman" panose="02020603050405020304" pitchFamily="18" charset="0"/>
                        </a:rPr>
                        <a:t>tabula</a:t>
                      </a:r>
                    </a:p>
                  </a:txBody>
                  <a:tcPr marL="68580" marR="68580" marT="0" marB="0"/>
                </a:tc>
              </a:tr>
              <a:tr h="202424">
                <a:tc>
                  <a:txBody>
                    <a:bodyPr/>
                    <a:lstStyle/>
                    <a:p>
                      <a:pPr marL="0" marR="0">
                        <a:lnSpc>
                          <a:spcPct val="107000"/>
                        </a:lnSpc>
                        <a:spcBef>
                          <a:spcPts val="0"/>
                        </a:spcBef>
                        <a:spcAft>
                          <a:spcPts val="0"/>
                        </a:spcAft>
                      </a:pPr>
                      <a:r>
                        <a:rPr lang="en-US" sz="1400" b="0" dirty="0" smtClean="0">
                          <a:solidFill>
                            <a:schemeClr val="bg1"/>
                          </a:solidFill>
                          <a:effectLst/>
                          <a:latin typeface="+mn-lt"/>
                          <a:ea typeface="DengXian" panose="02010600030101010101" pitchFamily="2" charset="-122"/>
                          <a:cs typeface="Times New Roman" panose="02020603050405020304" pitchFamily="18" charset="0"/>
                        </a:rPr>
                        <a:t>(13)</a:t>
                      </a:r>
                      <a:endParaRPr lang="en-US" sz="1400" b="0" dirty="0">
                        <a:solidFill>
                          <a:schemeClr val="bg1"/>
                        </a:solidFill>
                        <a:effectLst/>
                        <a:latin typeface="+mn-lt"/>
                        <a:ea typeface="DengXian" panose="02010600030101010101" pitchFamily="2" charset="-122"/>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US" sz="1600" dirty="0" err="1" smtClean="0">
                          <a:effectLst/>
                          <a:latin typeface="Calibri" panose="020F0502020204030204" pitchFamily="34" charset="0"/>
                          <a:ea typeface="DengXian" panose="02010600030101010101" pitchFamily="2" charset="-122"/>
                          <a:cs typeface="Times New Roman" panose="02020603050405020304" pitchFamily="18" charset="0"/>
                        </a:rPr>
                        <a:t>zipfile</a:t>
                      </a:r>
                      <a:endParaRPr lang="en-US" sz="1600" dirty="0" smtClean="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3249800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xmlns=""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15" name="Title 14">
            <a:extLst>
              <a:ext uri="{FF2B5EF4-FFF2-40B4-BE49-F238E27FC236}">
                <a16:creationId xmlns:a16="http://schemas.microsoft.com/office/drawing/2014/main" xmlns="" id="{40F1DF5B-353A-4270-8C10-6A1509441174}"/>
              </a:ext>
            </a:extLst>
          </p:cNvPr>
          <p:cNvSpPr>
            <a:spLocks noGrp="1"/>
          </p:cNvSpPr>
          <p:nvPr>
            <p:ph type="ctrTitle"/>
          </p:nvPr>
        </p:nvSpPr>
        <p:spPr>
          <a:xfrm>
            <a:off x="327462" y="2085174"/>
            <a:ext cx="9621401" cy="1478162"/>
          </a:xfrm>
        </p:spPr>
        <p:txBody>
          <a:bodyPr vert="horz" wrap="square" lIns="0" tIns="0" rIns="0" bIns="0" rtlCol="0" anchor="b" anchorCtr="0">
            <a:normAutofit/>
          </a:bodyPr>
          <a:lstStyle/>
          <a:p>
            <a:pPr>
              <a:lnSpc>
                <a:spcPct val="100000"/>
              </a:lnSpc>
            </a:pPr>
            <a:r>
              <a:rPr lang="en-US" sz="6400" kern="1200" dirty="0" smtClean="0">
                <a:solidFill>
                  <a:schemeClr val="tx1"/>
                </a:solidFill>
                <a:latin typeface="+mj-lt"/>
                <a:ea typeface="+mj-ea"/>
                <a:cs typeface="+mj-cs"/>
              </a:rPr>
              <a:t>Analyzed Result</a:t>
            </a:r>
            <a:endParaRPr lang="en-US" sz="6400" kern="1200" dirty="0">
              <a:solidFill>
                <a:schemeClr val="tx1"/>
              </a:solidFill>
              <a:latin typeface="+mj-lt"/>
              <a:ea typeface="+mj-ea"/>
              <a:cs typeface="+mj-cs"/>
            </a:endParaRPr>
          </a:p>
        </p:txBody>
      </p:sp>
      <p:sp>
        <p:nvSpPr>
          <p:cNvPr id="4" name="Slide Number Placeholder 3">
            <a:extLst>
              <a:ext uri="{FF2B5EF4-FFF2-40B4-BE49-F238E27FC236}">
                <a16:creationId xmlns:a16="http://schemas.microsoft.com/office/drawing/2014/main" xmlns="" id="{E1E7D98D-6710-41D2-B258-E1A1059D29F8}"/>
              </a:ext>
            </a:extLst>
          </p:cNvPr>
          <p:cNvSpPr>
            <a:spLocks noGrp="1"/>
          </p:cNvSpPr>
          <p:nvPr>
            <p:ph type="sldNum" sz="quarter" idx="12"/>
          </p:nvPr>
        </p:nvSpPr>
        <p:spPr/>
        <p:txBody>
          <a:bodyPr/>
          <a:lstStyle/>
          <a:p>
            <a:fld id="{DBA1B0FB-D917-4C8C-928F-313BD683BF39}" type="slidenum">
              <a:rPr lang="en-US" smtClean="0"/>
              <a:t>19</a:t>
            </a:fld>
            <a:endParaRPr lang="en-US"/>
          </a:p>
        </p:txBody>
      </p:sp>
    </p:spTree>
    <p:extLst>
      <p:ext uri="{BB962C8B-B14F-4D97-AF65-F5344CB8AC3E}">
        <p14:creationId xmlns:p14="http://schemas.microsoft.com/office/powerpoint/2010/main" val="20975548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046426E-F6F6-4A7C-9181-8C3090996261}"/>
              </a:ext>
            </a:extLst>
          </p:cNvPr>
          <p:cNvSpPr>
            <a:spLocks noGrp="1"/>
          </p:cNvSpPr>
          <p:nvPr>
            <p:ph type="title"/>
          </p:nvPr>
        </p:nvSpPr>
        <p:spPr>
          <a:xfrm>
            <a:off x="-376232" y="213645"/>
            <a:ext cx="3565524" cy="1053890"/>
          </a:xfrm>
        </p:spPr>
        <p:txBody>
          <a:bodyPr/>
          <a:lstStyle/>
          <a:p>
            <a:pPr algn="ctr"/>
            <a:r>
              <a:rPr lang="en-US" dirty="0"/>
              <a:t>Agenda</a:t>
            </a:r>
          </a:p>
        </p:txBody>
      </p:sp>
      <p:sp>
        <p:nvSpPr>
          <p:cNvPr id="3" name="Content Placeholder 2">
            <a:extLst>
              <a:ext uri="{FF2B5EF4-FFF2-40B4-BE49-F238E27FC236}">
                <a16:creationId xmlns:a16="http://schemas.microsoft.com/office/drawing/2014/main" xmlns="" id="{D3B60D6F-4D0F-4D33-B2A7-159C8583FF00}"/>
              </a:ext>
            </a:extLst>
          </p:cNvPr>
          <p:cNvSpPr>
            <a:spLocks noGrp="1"/>
          </p:cNvSpPr>
          <p:nvPr>
            <p:ph idx="1"/>
          </p:nvPr>
        </p:nvSpPr>
        <p:spPr>
          <a:xfrm>
            <a:off x="321285" y="1801687"/>
            <a:ext cx="11128594" cy="3761625"/>
          </a:xfrm>
        </p:spPr>
        <p:txBody>
          <a:bodyPr/>
          <a:lstStyle/>
          <a:p>
            <a:pPr marL="342900" indent="-342900">
              <a:buFont typeface="Arial" panose="020B0604020202020204" pitchFamily="34" charset="0"/>
              <a:buChar char="•"/>
            </a:pPr>
            <a:r>
              <a:rPr lang="en-US" sz="1400" dirty="0"/>
              <a:t>Introduction</a:t>
            </a:r>
          </a:p>
          <a:p>
            <a:pPr marL="342900" indent="-342900">
              <a:buFont typeface="Arial" panose="020B0604020202020204" pitchFamily="34" charset="0"/>
              <a:buChar char="•"/>
            </a:pPr>
            <a:r>
              <a:rPr lang="en-US" sz="1400" dirty="0" smtClean="0"/>
              <a:t>Issues and Objectives</a:t>
            </a:r>
            <a:endParaRPr lang="en-US" sz="1400" dirty="0"/>
          </a:p>
          <a:p>
            <a:pPr marL="342900" indent="-342900">
              <a:buFont typeface="Arial" panose="020B0604020202020204" pitchFamily="34" charset="0"/>
              <a:buChar char="•"/>
            </a:pPr>
            <a:r>
              <a:rPr lang="en-US" sz="1400" dirty="0"/>
              <a:t>Dataset Understanding</a:t>
            </a:r>
          </a:p>
          <a:p>
            <a:pPr marL="342900" indent="-342900">
              <a:buFont typeface="Arial" panose="020B0604020202020204" pitchFamily="34" charset="0"/>
              <a:buChar char="•"/>
            </a:pPr>
            <a:r>
              <a:rPr lang="en-US" sz="1400" dirty="0" smtClean="0"/>
              <a:t>Entity Relationship Diagram</a:t>
            </a:r>
          </a:p>
          <a:p>
            <a:pPr marL="342900" indent="-342900">
              <a:buFont typeface="Arial" panose="020B0604020202020204" pitchFamily="34" charset="0"/>
              <a:buChar char="•"/>
            </a:pPr>
            <a:r>
              <a:rPr lang="en-US" sz="1400" dirty="0" smtClean="0"/>
              <a:t>ETL Process Flow</a:t>
            </a:r>
          </a:p>
          <a:p>
            <a:pPr marL="342900" indent="-342900">
              <a:buFont typeface="Arial" panose="020B0604020202020204" pitchFamily="34" charset="0"/>
              <a:buChar char="•"/>
            </a:pPr>
            <a:r>
              <a:rPr lang="en-US" sz="1400" dirty="0" smtClean="0"/>
              <a:t>Python Modules</a:t>
            </a:r>
          </a:p>
          <a:p>
            <a:pPr marL="342900" indent="-342900">
              <a:buFont typeface="Arial" panose="020B0604020202020204" pitchFamily="34" charset="0"/>
              <a:buChar char="•"/>
            </a:pPr>
            <a:r>
              <a:rPr lang="en-US" sz="1400" dirty="0" smtClean="0"/>
              <a:t>Analyzed Result</a:t>
            </a:r>
            <a:endParaRPr lang="en-US" sz="1400" dirty="0"/>
          </a:p>
          <a:p>
            <a:pPr marL="342900" indent="-342900">
              <a:buFont typeface="Arial" panose="020B0604020202020204" pitchFamily="34" charset="0"/>
              <a:buChar char="•"/>
            </a:pPr>
            <a:r>
              <a:rPr lang="en-US" sz="1400" dirty="0" smtClean="0"/>
              <a:t>Conclusion</a:t>
            </a:r>
            <a:endParaRPr lang="en-US" sz="1400" dirty="0"/>
          </a:p>
        </p:txBody>
      </p:sp>
      <p:sp>
        <p:nvSpPr>
          <p:cNvPr id="15" name="Slide Number Placeholder 14">
            <a:extLst>
              <a:ext uri="{FF2B5EF4-FFF2-40B4-BE49-F238E27FC236}">
                <a16:creationId xmlns:a16="http://schemas.microsoft.com/office/drawing/2014/main" xmlns=""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a:p>
        </p:txBody>
      </p:sp>
    </p:spTree>
    <p:extLst>
      <p:ext uri="{BB962C8B-B14F-4D97-AF65-F5344CB8AC3E}">
        <p14:creationId xmlns:p14="http://schemas.microsoft.com/office/powerpoint/2010/main" val="23132348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xmlns="" id="{D10F3D66-0109-4903-90B9-66D0E288F721}"/>
              </a:ext>
              <a:ext uri="{C183D7F6-B498-43B3-948B-1728B52AA6E4}">
                <adec:decorative xmlns:adec="http://schemas.microsoft.com/office/drawing/2017/decorative" xmlns=""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xmlns=""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xmlns=""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xmlns="" id="{4B18D636-CC10-4B1E-AA38-419DCCF2D9C9}"/>
              </a:ext>
            </a:extLst>
          </p:cNvPr>
          <p:cNvSpPr>
            <a:spLocks noGrp="1"/>
          </p:cNvSpPr>
          <p:nvPr>
            <p:ph type="title"/>
          </p:nvPr>
        </p:nvSpPr>
        <p:spPr>
          <a:xfrm>
            <a:off x="286625" y="194701"/>
            <a:ext cx="11104919" cy="1332000"/>
          </a:xfrm>
        </p:spPr>
        <p:txBody>
          <a:bodyPr>
            <a:normAutofit/>
          </a:bodyPr>
          <a:lstStyle/>
          <a:p>
            <a:r>
              <a:rPr lang="en-US" sz="3600" b="1" dirty="0"/>
              <a:t>Average BTO HDB Price from 2013 to 2023 in SG</a:t>
            </a:r>
          </a:p>
        </p:txBody>
      </p:sp>
      <p:sp>
        <p:nvSpPr>
          <p:cNvPr id="10" name="Content Placeholder 9">
            <a:extLst>
              <a:ext uri="{FF2B5EF4-FFF2-40B4-BE49-F238E27FC236}">
                <a16:creationId xmlns:a16="http://schemas.microsoft.com/office/drawing/2014/main" xmlns="" id="{1DB251F7-EBE7-46AC-A920-FFE2C5AF68EA}"/>
              </a:ext>
            </a:extLst>
          </p:cNvPr>
          <p:cNvSpPr>
            <a:spLocks noGrp="1"/>
          </p:cNvSpPr>
          <p:nvPr>
            <p:ph sz="half" idx="2"/>
          </p:nvPr>
        </p:nvSpPr>
        <p:spPr>
          <a:xfrm>
            <a:off x="360997" y="961144"/>
            <a:ext cx="11519218" cy="872008"/>
          </a:xfrm>
        </p:spPr>
        <p:txBody>
          <a:bodyPr/>
          <a:lstStyle/>
          <a:p>
            <a:pPr marL="0" indent="0">
              <a:buNone/>
            </a:pPr>
            <a:endParaRPr lang="en-US" dirty="0"/>
          </a:p>
          <a:p>
            <a:pPr marL="0" indent="0">
              <a:buNone/>
            </a:pPr>
            <a:endParaRPr lang="en-US" dirty="0"/>
          </a:p>
          <a:p>
            <a:endParaRPr lang="en-US" dirty="0"/>
          </a:p>
        </p:txBody>
      </p:sp>
      <p:sp>
        <p:nvSpPr>
          <p:cNvPr id="6" name="Slide Number Placeholder 5">
            <a:extLst>
              <a:ext uri="{FF2B5EF4-FFF2-40B4-BE49-F238E27FC236}">
                <a16:creationId xmlns:a16="http://schemas.microsoft.com/office/drawing/2014/main" xmlns=""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20</a:t>
            </a:fld>
            <a:endParaRPr lang="en-US"/>
          </a:p>
        </p:txBody>
      </p:sp>
      <p:sp>
        <p:nvSpPr>
          <p:cNvPr id="22" name="Freeform: Shape 21">
            <a:extLst>
              <a:ext uri="{FF2B5EF4-FFF2-40B4-BE49-F238E27FC236}">
                <a16:creationId xmlns:a16="http://schemas.microsoft.com/office/drawing/2014/main" xmlns="" id="{C6F3814E-455F-456B-B1AF-7B993965A2C0}"/>
              </a:ext>
              <a:ext uri="{C183D7F6-B498-43B3-948B-1728B52AA6E4}">
                <adec:decorative xmlns:adec="http://schemas.microsoft.com/office/drawing/2017/decorative" xmlns=""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2" name="Picture 1"/>
          <p:cNvPicPr>
            <a:picLocks noChangeAspect="1"/>
          </p:cNvPicPr>
          <p:nvPr/>
        </p:nvPicPr>
        <p:blipFill>
          <a:blip r:embed="rId3"/>
          <a:stretch>
            <a:fillRect/>
          </a:stretch>
        </p:blipFill>
        <p:spPr>
          <a:xfrm>
            <a:off x="3126838" y="738864"/>
            <a:ext cx="6190731" cy="5922236"/>
          </a:xfrm>
          <a:prstGeom prst="rect">
            <a:avLst/>
          </a:prstGeom>
        </p:spPr>
      </p:pic>
    </p:spTree>
    <p:extLst>
      <p:ext uri="{BB962C8B-B14F-4D97-AF65-F5344CB8AC3E}">
        <p14:creationId xmlns:p14="http://schemas.microsoft.com/office/powerpoint/2010/main" val="6420382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xmlns="" id="{D10F3D66-0109-4903-90B9-66D0E288F721}"/>
              </a:ext>
              <a:ext uri="{C183D7F6-B498-43B3-948B-1728B52AA6E4}">
                <adec:decorative xmlns:adec="http://schemas.microsoft.com/office/drawing/2017/decorative" xmlns=""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xmlns=""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xmlns=""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xmlns="" id="{4B18D636-CC10-4B1E-AA38-419DCCF2D9C9}"/>
              </a:ext>
            </a:extLst>
          </p:cNvPr>
          <p:cNvSpPr>
            <a:spLocks noGrp="1"/>
          </p:cNvSpPr>
          <p:nvPr>
            <p:ph type="title"/>
          </p:nvPr>
        </p:nvSpPr>
        <p:spPr>
          <a:xfrm>
            <a:off x="286625" y="194701"/>
            <a:ext cx="11104919" cy="1332000"/>
          </a:xfrm>
        </p:spPr>
        <p:txBody>
          <a:bodyPr>
            <a:normAutofit/>
          </a:bodyPr>
          <a:lstStyle/>
          <a:p>
            <a:r>
              <a:rPr lang="en-US" sz="3600" b="1" dirty="0"/>
              <a:t>Average </a:t>
            </a:r>
            <a:r>
              <a:rPr lang="en-US" sz="3600" b="1" dirty="0" smtClean="0"/>
              <a:t>Resale HDB </a:t>
            </a:r>
            <a:r>
              <a:rPr lang="en-US" sz="3600" b="1" dirty="0"/>
              <a:t>Price from 2013 to 2023 in SG</a:t>
            </a:r>
          </a:p>
        </p:txBody>
      </p:sp>
      <p:sp>
        <p:nvSpPr>
          <p:cNvPr id="10" name="Content Placeholder 9">
            <a:extLst>
              <a:ext uri="{FF2B5EF4-FFF2-40B4-BE49-F238E27FC236}">
                <a16:creationId xmlns:a16="http://schemas.microsoft.com/office/drawing/2014/main" xmlns="" id="{1DB251F7-EBE7-46AC-A920-FFE2C5AF68EA}"/>
              </a:ext>
            </a:extLst>
          </p:cNvPr>
          <p:cNvSpPr>
            <a:spLocks noGrp="1"/>
          </p:cNvSpPr>
          <p:nvPr>
            <p:ph sz="half" idx="2"/>
          </p:nvPr>
        </p:nvSpPr>
        <p:spPr>
          <a:xfrm>
            <a:off x="360997" y="961144"/>
            <a:ext cx="11519218" cy="872008"/>
          </a:xfrm>
        </p:spPr>
        <p:txBody>
          <a:bodyPr/>
          <a:lstStyle/>
          <a:p>
            <a:pPr marL="0" indent="0">
              <a:buNone/>
            </a:pPr>
            <a:endParaRPr lang="en-US" dirty="0"/>
          </a:p>
          <a:p>
            <a:pPr marL="0" indent="0">
              <a:buNone/>
            </a:pPr>
            <a:endParaRPr lang="en-US" dirty="0"/>
          </a:p>
          <a:p>
            <a:endParaRPr lang="en-US" dirty="0"/>
          </a:p>
        </p:txBody>
      </p:sp>
      <p:sp>
        <p:nvSpPr>
          <p:cNvPr id="6" name="Slide Number Placeholder 5">
            <a:extLst>
              <a:ext uri="{FF2B5EF4-FFF2-40B4-BE49-F238E27FC236}">
                <a16:creationId xmlns:a16="http://schemas.microsoft.com/office/drawing/2014/main" xmlns=""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21</a:t>
            </a:fld>
            <a:endParaRPr lang="en-US"/>
          </a:p>
        </p:txBody>
      </p:sp>
      <p:sp>
        <p:nvSpPr>
          <p:cNvPr id="22" name="Freeform: Shape 21">
            <a:extLst>
              <a:ext uri="{FF2B5EF4-FFF2-40B4-BE49-F238E27FC236}">
                <a16:creationId xmlns:a16="http://schemas.microsoft.com/office/drawing/2014/main" xmlns="" id="{C6F3814E-455F-456B-B1AF-7B993965A2C0}"/>
              </a:ext>
              <a:ext uri="{C183D7F6-B498-43B3-948B-1728B52AA6E4}">
                <adec:decorative xmlns:adec="http://schemas.microsoft.com/office/drawing/2017/decorative" xmlns=""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2" name="Picture 1"/>
          <p:cNvPicPr>
            <a:picLocks noChangeAspect="1"/>
          </p:cNvPicPr>
          <p:nvPr/>
        </p:nvPicPr>
        <p:blipFill>
          <a:blip r:embed="rId3"/>
          <a:stretch>
            <a:fillRect/>
          </a:stretch>
        </p:blipFill>
        <p:spPr>
          <a:xfrm>
            <a:off x="3003730" y="717847"/>
            <a:ext cx="6431173" cy="6041877"/>
          </a:xfrm>
          <a:prstGeom prst="rect">
            <a:avLst/>
          </a:prstGeom>
        </p:spPr>
      </p:pic>
    </p:spTree>
    <p:extLst>
      <p:ext uri="{BB962C8B-B14F-4D97-AF65-F5344CB8AC3E}">
        <p14:creationId xmlns:p14="http://schemas.microsoft.com/office/powerpoint/2010/main" val="16114821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xmlns="" id="{D10F3D66-0109-4903-90B9-66D0E288F721}"/>
              </a:ext>
              <a:ext uri="{C183D7F6-B498-43B3-948B-1728B52AA6E4}">
                <adec:decorative xmlns:adec="http://schemas.microsoft.com/office/drawing/2017/decorative" xmlns=""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xmlns=""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xmlns=""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xmlns="" id="{4B18D636-CC10-4B1E-AA38-419DCCF2D9C9}"/>
              </a:ext>
            </a:extLst>
          </p:cNvPr>
          <p:cNvSpPr>
            <a:spLocks noGrp="1"/>
          </p:cNvSpPr>
          <p:nvPr>
            <p:ph type="title"/>
          </p:nvPr>
        </p:nvSpPr>
        <p:spPr>
          <a:xfrm>
            <a:off x="286625" y="194701"/>
            <a:ext cx="11104919" cy="1332000"/>
          </a:xfrm>
        </p:spPr>
        <p:txBody>
          <a:bodyPr>
            <a:normAutofit/>
          </a:bodyPr>
          <a:lstStyle/>
          <a:p>
            <a:r>
              <a:rPr lang="en-US" sz="3600" b="1" dirty="0" smtClean="0"/>
              <a:t>Gross Monthly Income </a:t>
            </a:r>
            <a:r>
              <a:rPr lang="en-US" sz="3600" b="1" dirty="0"/>
              <a:t>from 2013 to 2023 in SG</a:t>
            </a:r>
          </a:p>
        </p:txBody>
      </p:sp>
      <p:sp>
        <p:nvSpPr>
          <p:cNvPr id="10" name="Content Placeholder 9">
            <a:extLst>
              <a:ext uri="{FF2B5EF4-FFF2-40B4-BE49-F238E27FC236}">
                <a16:creationId xmlns:a16="http://schemas.microsoft.com/office/drawing/2014/main" xmlns="" id="{1DB251F7-EBE7-46AC-A920-FFE2C5AF68EA}"/>
              </a:ext>
            </a:extLst>
          </p:cNvPr>
          <p:cNvSpPr>
            <a:spLocks noGrp="1"/>
          </p:cNvSpPr>
          <p:nvPr>
            <p:ph sz="half" idx="2"/>
          </p:nvPr>
        </p:nvSpPr>
        <p:spPr>
          <a:xfrm>
            <a:off x="360997" y="961144"/>
            <a:ext cx="11519218" cy="872008"/>
          </a:xfrm>
        </p:spPr>
        <p:txBody>
          <a:bodyPr/>
          <a:lstStyle/>
          <a:p>
            <a:pPr marL="0" indent="0">
              <a:buNone/>
            </a:pPr>
            <a:endParaRPr lang="en-US" dirty="0"/>
          </a:p>
          <a:p>
            <a:pPr marL="0" indent="0">
              <a:buNone/>
            </a:pPr>
            <a:endParaRPr lang="en-US" dirty="0"/>
          </a:p>
          <a:p>
            <a:endParaRPr lang="en-US" dirty="0"/>
          </a:p>
        </p:txBody>
      </p:sp>
      <p:sp>
        <p:nvSpPr>
          <p:cNvPr id="6" name="Slide Number Placeholder 5">
            <a:extLst>
              <a:ext uri="{FF2B5EF4-FFF2-40B4-BE49-F238E27FC236}">
                <a16:creationId xmlns:a16="http://schemas.microsoft.com/office/drawing/2014/main" xmlns=""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22</a:t>
            </a:fld>
            <a:endParaRPr lang="en-US"/>
          </a:p>
        </p:txBody>
      </p:sp>
      <p:sp>
        <p:nvSpPr>
          <p:cNvPr id="22" name="Freeform: Shape 21">
            <a:extLst>
              <a:ext uri="{FF2B5EF4-FFF2-40B4-BE49-F238E27FC236}">
                <a16:creationId xmlns:a16="http://schemas.microsoft.com/office/drawing/2014/main" xmlns="" id="{C6F3814E-455F-456B-B1AF-7B993965A2C0}"/>
              </a:ext>
              <a:ext uri="{C183D7F6-B498-43B3-948B-1728B52AA6E4}">
                <adec:decorative xmlns:adec="http://schemas.microsoft.com/office/drawing/2017/decorative" xmlns=""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3" name="Picture 2"/>
          <p:cNvPicPr>
            <a:picLocks noChangeAspect="1"/>
          </p:cNvPicPr>
          <p:nvPr/>
        </p:nvPicPr>
        <p:blipFill>
          <a:blip r:embed="rId3"/>
          <a:stretch>
            <a:fillRect/>
          </a:stretch>
        </p:blipFill>
        <p:spPr>
          <a:xfrm>
            <a:off x="2921837" y="747410"/>
            <a:ext cx="6397537" cy="5913690"/>
          </a:xfrm>
          <a:prstGeom prst="rect">
            <a:avLst/>
          </a:prstGeom>
        </p:spPr>
      </p:pic>
    </p:spTree>
    <p:extLst>
      <p:ext uri="{BB962C8B-B14F-4D97-AF65-F5344CB8AC3E}">
        <p14:creationId xmlns:p14="http://schemas.microsoft.com/office/powerpoint/2010/main" val="2477904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xmlns="" id="{D10F3D66-0109-4903-90B9-66D0E288F721}"/>
              </a:ext>
              <a:ext uri="{C183D7F6-B498-43B3-948B-1728B52AA6E4}">
                <adec:decorative xmlns:adec="http://schemas.microsoft.com/office/drawing/2017/decorative" xmlns=""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xmlns=""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xmlns=""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xmlns="" id="{4B18D636-CC10-4B1E-AA38-419DCCF2D9C9}"/>
              </a:ext>
            </a:extLst>
          </p:cNvPr>
          <p:cNvSpPr>
            <a:spLocks noGrp="1"/>
          </p:cNvSpPr>
          <p:nvPr>
            <p:ph type="title"/>
          </p:nvPr>
        </p:nvSpPr>
        <p:spPr>
          <a:xfrm>
            <a:off x="201168" y="395727"/>
            <a:ext cx="12302530" cy="1332000"/>
          </a:xfrm>
        </p:spPr>
        <p:txBody>
          <a:bodyPr>
            <a:normAutofit/>
          </a:bodyPr>
          <a:lstStyle/>
          <a:p>
            <a:r>
              <a:rPr lang="en-US" sz="3600" dirty="0" smtClean="0"/>
              <a:t>BTO Flat Price Appreciation VS Gross Salary Increment</a:t>
            </a:r>
            <a:endParaRPr lang="en-US" sz="3600" dirty="0"/>
          </a:p>
        </p:txBody>
      </p:sp>
      <p:sp>
        <p:nvSpPr>
          <p:cNvPr id="10" name="Content Placeholder 9">
            <a:extLst>
              <a:ext uri="{FF2B5EF4-FFF2-40B4-BE49-F238E27FC236}">
                <a16:creationId xmlns:a16="http://schemas.microsoft.com/office/drawing/2014/main" xmlns="" id="{1DB251F7-EBE7-46AC-A920-FFE2C5AF68EA}"/>
              </a:ext>
            </a:extLst>
          </p:cNvPr>
          <p:cNvSpPr>
            <a:spLocks noGrp="1"/>
          </p:cNvSpPr>
          <p:nvPr>
            <p:ph sz="half" idx="2"/>
          </p:nvPr>
        </p:nvSpPr>
        <p:spPr>
          <a:xfrm>
            <a:off x="360997" y="961144"/>
            <a:ext cx="11519218" cy="872008"/>
          </a:xfrm>
        </p:spPr>
        <p:txBody>
          <a:bodyPr/>
          <a:lstStyle/>
          <a:p>
            <a:pPr marL="0" indent="0">
              <a:buNone/>
            </a:pPr>
            <a:endParaRPr lang="en-US" dirty="0"/>
          </a:p>
          <a:p>
            <a:pPr marL="0" indent="0">
              <a:buNone/>
            </a:pPr>
            <a:endParaRPr lang="en-US" dirty="0"/>
          </a:p>
          <a:p>
            <a:endParaRPr lang="en-US" dirty="0"/>
          </a:p>
        </p:txBody>
      </p:sp>
      <p:sp>
        <p:nvSpPr>
          <p:cNvPr id="6" name="Slide Number Placeholder 5">
            <a:extLst>
              <a:ext uri="{FF2B5EF4-FFF2-40B4-BE49-F238E27FC236}">
                <a16:creationId xmlns:a16="http://schemas.microsoft.com/office/drawing/2014/main" xmlns=""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23</a:t>
            </a:fld>
            <a:endParaRPr lang="en-US"/>
          </a:p>
        </p:txBody>
      </p:sp>
      <p:sp>
        <p:nvSpPr>
          <p:cNvPr id="22" name="Freeform: Shape 21">
            <a:extLst>
              <a:ext uri="{FF2B5EF4-FFF2-40B4-BE49-F238E27FC236}">
                <a16:creationId xmlns:a16="http://schemas.microsoft.com/office/drawing/2014/main" xmlns="" id="{C6F3814E-455F-456B-B1AF-7B993965A2C0}"/>
              </a:ext>
              <a:ext uri="{C183D7F6-B498-43B3-948B-1728B52AA6E4}">
                <adec:decorative xmlns:adec="http://schemas.microsoft.com/office/drawing/2017/decorative" xmlns=""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3" name="Picture 2"/>
          <p:cNvPicPr>
            <a:picLocks noChangeAspect="1"/>
          </p:cNvPicPr>
          <p:nvPr/>
        </p:nvPicPr>
        <p:blipFill>
          <a:blip r:embed="rId3"/>
          <a:stretch>
            <a:fillRect/>
          </a:stretch>
        </p:blipFill>
        <p:spPr>
          <a:xfrm>
            <a:off x="1222375" y="1198235"/>
            <a:ext cx="9572625" cy="5076825"/>
          </a:xfrm>
          <a:prstGeom prst="rect">
            <a:avLst/>
          </a:prstGeom>
        </p:spPr>
      </p:pic>
    </p:spTree>
    <p:extLst>
      <p:ext uri="{BB962C8B-B14F-4D97-AF65-F5344CB8AC3E}">
        <p14:creationId xmlns:p14="http://schemas.microsoft.com/office/powerpoint/2010/main" val="38461744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xmlns="" id="{D10F3D66-0109-4903-90B9-66D0E288F721}"/>
              </a:ext>
              <a:ext uri="{C183D7F6-B498-43B3-948B-1728B52AA6E4}">
                <adec:decorative xmlns:adec="http://schemas.microsoft.com/office/drawing/2017/decorative" xmlns=""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xmlns=""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xmlns=""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xmlns="" id="{4B18D636-CC10-4B1E-AA38-419DCCF2D9C9}"/>
              </a:ext>
            </a:extLst>
          </p:cNvPr>
          <p:cNvSpPr>
            <a:spLocks noGrp="1"/>
          </p:cNvSpPr>
          <p:nvPr>
            <p:ph type="title"/>
          </p:nvPr>
        </p:nvSpPr>
        <p:spPr>
          <a:xfrm>
            <a:off x="201168" y="395727"/>
            <a:ext cx="12302530" cy="1332000"/>
          </a:xfrm>
        </p:spPr>
        <p:txBody>
          <a:bodyPr>
            <a:normAutofit/>
          </a:bodyPr>
          <a:lstStyle/>
          <a:p>
            <a:r>
              <a:rPr lang="en-US" sz="3600" dirty="0" smtClean="0"/>
              <a:t>Resale Flat </a:t>
            </a:r>
            <a:r>
              <a:rPr lang="en-US" sz="3600" dirty="0"/>
              <a:t>Price Appreciation VS Gross Salary Increment</a:t>
            </a:r>
          </a:p>
        </p:txBody>
      </p:sp>
      <p:sp>
        <p:nvSpPr>
          <p:cNvPr id="10" name="Content Placeholder 9">
            <a:extLst>
              <a:ext uri="{FF2B5EF4-FFF2-40B4-BE49-F238E27FC236}">
                <a16:creationId xmlns:a16="http://schemas.microsoft.com/office/drawing/2014/main" xmlns="" id="{1DB251F7-EBE7-46AC-A920-FFE2C5AF68EA}"/>
              </a:ext>
            </a:extLst>
          </p:cNvPr>
          <p:cNvSpPr>
            <a:spLocks noGrp="1"/>
          </p:cNvSpPr>
          <p:nvPr>
            <p:ph sz="half" idx="2"/>
          </p:nvPr>
        </p:nvSpPr>
        <p:spPr>
          <a:xfrm>
            <a:off x="360997" y="961144"/>
            <a:ext cx="11519218" cy="872008"/>
          </a:xfrm>
        </p:spPr>
        <p:txBody>
          <a:bodyPr/>
          <a:lstStyle/>
          <a:p>
            <a:pPr marL="0" indent="0">
              <a:buNone/>
            </a:pPr>
            <a:endParaRPr lang="en-US" dirty="0"/>
          </a:p>
          <a:p>
            <a:pPr marL="0" indent="0">
              <a:buNone/>
            </a:pPr>
            <a:endParaRPr lang="en-US" dirty="0"/>
          </a:p>
          <a:p>
            <a:endParaRPr lang="en-US" dirty="0"/>
          </a:p>
        </p:txBody>
      </p:sp>
      <p:sp>
        <p:nvSpPr>
          <p:cNvPr id="6" name="Slide Number Placeholder 5">
            <a:extLst>
              <a:ext uri="{FF2B5EF4-FFF2-40B4-BE49-F238E27FC236}">
                <a16:creationId xmlns:a16="http://schemas.microsoft.com/office/drawing/2014/main" xmlns=""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24</a:t>
            </a:fld>
            <a:endParaRPr lang="en-US"/>
          </a:p>
        </p:txBody>
      </p:sp>
      <p:sp>
        <p:nvSpPr>
          <p:cNvPr id="22" name="Freeform: Shape 21">
            <a:extLst>
              <a:ext uri="{FF2B5EF4-FFF2-40B4-BE49-F238E27FC236}">
                <a16:creationId xmlns:a16="http://schemas.microsoft.com/office/drawing/2014/main" xmlns="" id="{C6F3814E-455F-456B-B1AF-7B993965A2C0}"/>
              </a:ext>
              <a:ext uri="{C183D7F6-B498-43B3-948B-1728B52AA6E4}">
                <adec:decorative xmlns:adec="http://schemas.microsoft.com/office/drawing/2017/decorative" xmlns=""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2" name="Picture 1"/>
          <p:cNvPicPr>
            <a:picLocks noChangeAspect="1"/>
          </p:cNvPicPr>
          <p:nvPr/>
        </p:nvPicPr>
        <p:blipFill>
          <a:blip r:embed="rId3"/>
          <a:stretch>
            <a:fillRect/>
          </a:stretch>
        </p:blipFill>
        <p:spPr>
          <a:xfrm>
            <a:off x="1080909" y="1127911"/>
            <a:ext cx="9534525" cy="5114925"/>
          </a:xfrm>
          <a:prstGeom prst="rect">
            <a:avLst/>
          </a:prstGeom>
        </p:spPr>
      </p:pic>
    </p:spTree>
    <p:extLst>
      <p:ext uri="{BB962C8B-B14F-4D97-AF65-F5344CB8AC3E}">
        <p14:creationId xmlns:p14="http://schemas.microsoft.com/office/powerpoint/2010/main" val="31929894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xmlns="" id="{D10F3D66-0109-4903-90B9-66D0E288F721}"/>
              </a:ext>
              <a:ext uri="{C183D7F6-B498-43B3-948B-1728B52AA6E4}">
                <adec:decorative xmlns:adec="http://schemas.microsoft.com/office/drawing/2017/decorative" xmlns=""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xmlns=""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xmlns=""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xmlns="" id="{4B18D636-CC10-4B1E-AA38-419DCCF2D9C9}"/>
              </a:ext>
            </a:extLst>
          </p:cNvPr>
          <p:cNvSpPr>
            <a:spLocks noGrp="1"/>
          </p:cNvSpPr>
          <p:nvPr>
            <p:ph type="title"/>
          </p:nvPr>
        </p:nvSpPr>
        <p:spPr>
          <a:xfrm>
            <a:off x="360997" y="181395"/>
            <a:ext cx="9747695" cy="1332000"/>
          </a:xfrm>
        </p:spPr>
        <p:txBody>
          <a:bodyPr>
            <a:normAutofit/>
          </a:bodyPr>
          <a:lstStyle/>
          <a:p>
            <a:r>
              <a:rPr lang="en-US" sz="3600" dirty="0" smtClean="0"/>
              <a:t>Enhanced CPF Housing Grant</a:t>
            </a:r>
            <a:endParaRPr lang="en-US" sz="3600" dirty="0"/>
          </a:p>
        </p:txBody>
      </p:sp>
      <p:sp>
        <p:nvSpPr>
          <p:cNvPr id="10" name="Content Placeholder 9">
            <a:extLst>
              <a:ext uri="{FF2B5EF4-FFF2-40B4-BE49-F238E27FC236}">
                <a16:creationId xmlns:a16="http://schemas.microsoft.com/office/drawing/2014/main" xmlns="" id="{1DB251F7-EBE7-46AC-A920-FFE2C5AF68EA}"/>
              </a:ext>
            </a:extLst>
          </p:cNvPr>
          <p:cNvSpPr>
            <a:spLocks noGrp="1"/>
          </p:cNvSpPr>
          <p:nvPr>
            <p:ph sz="half" idx="2"/>
          </p:nvPr>
        </p:nvSpPr>
        <p:spPr>
          <a:xfrm>
            <a:off x="360997" y="961144"/>
            <a:ext cx="11519218" cy="872008"/>
          </a:xfrm>
        </p:spPr>
        <p:txBody>
          <a:bodyPr/>
          <a:lstStyle/>
          <a:p>
            <a:pPr marL="0" indent="0">
              <a:buNone/>
            </a:pPr>
            <a:endParaRPr lang="en-US" dirty="0"/>
          </a:p>
          <a:p>
            <a:pPr marL="0" indent="0">
              <a:buNone/>
            </a:pPr>
            <a:endParaRPr lang="en-US" dirty="0"/>
          </a:p>
          <a:p>
            <a:endParaRPr lang="en-US" dirty="0"/>
          </a:p>
        </p:txBody>
      </p:sp>
      <p:sp>
        <p:nvSpPr>
          <p:cNvPr id="6" name="Slide Number Placeholder 5">
            <a:extLst>
              <a:ext uri="{FF2B5EF4-FFF2-40B4-BE49-F238E27FC236}">
                <a16:creationId xmlns:a16="http://schemas.microsoft.com/office/drawing/2014/main" xmlns=""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25</a:t>
            </a:fld>
            <a:endParaRPr lang="en-US"/>
          </a:p>
        </p:txBody>
      </p:sp>
      <p:sp>
        <p:nvSpPr>
          <p:cNvPr id="22" name="Freeform: Shape 21">
            <a:extLst>
              <a:ext uri="{FF2B5EF4-FFF2-40B4-BE49-F238E27FC236}">
                <a16:creationId xmlns:a16="http://schemas.microsoft.com/office/drawing/2014/main" xmlns="" id="{C6F3814E-455F-456B-B1AF-7B993965A2C0}"/>
              </a:ext>
              <a:ext uri="{C183D7F6-B498-43B3-948B-1728B52AA6E4}">
                <adec:decorative xmlns:adec="http://schemas.microsoft.com/office/drawing/2017/decorative" xmlns=""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2" name="Picture 1"/>
          <p:cNvPicPr>
            <a:picLocks noChangeAspect="1"/>
          </p:cNvPicPr>
          <p:nvPr/>
        </p:nvPicPr>
        <p:blipFill>
          <a:blip r:embed="rId3"/>
          <a:stretch>
            <a:fillRect/>
          </a:stretch>
        </p:blipFill>
        <p:spPr>
          <a:xfrm>
            <a:off x="3067129" y="847394"/>
            <a:ext cx="5860927" cy="5659817"/>
          </a:xfrm>
          <a:prstGeom prst="rect">
            <a:avLst/>
          </a:prstGeom>
        </p:spPr>
      </p:pic>
    </p:spTree>
    <p:extLst>
      <p:ext uri="{BB962C8B-B14F-4D97-AF65-F5344CB8AC3E}">
        <p14:creationId xmlns:p14="http://schemas.microsoft.com/office/powerpoint/2010/main" val="24969522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xmlns="" id="{D10F3D66-0109-4903-90B9-66D0E288F721}"/>
              </a:ext>
              <a:ext uri="{C183D7F6-B498-43B3-948B-1728B52AA6E4}">
                <adec:decorative xmlns:adec="http://schemas.microsoft.com/office/drawing/2017/decorative" xmlns=""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xmlns=""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xmlns=""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xmlns="" id="{4B18D636-CC10-4B1E-AA38-419DCCF2D9C9}"/>
              </a:ext>
            </a:extLst>
          </p:cNvPr>
          <p:cNvSpPr>
            <a:spLocks noGrp="1"/>
          </p:cNvSpPr>
          <p:nvPr>
            <p:ph type="title"/>
          </p:nvPr>
        </p:nvSpPr>
        <p:spPr>
          <a:xfrm>
            <a:off x="360997" y="181395"/>
            <a:ext cx="11642221" cy="1332000"/>
          </a:xfrm>
        </p:spPr>
        <p:txBody>
          <a:bodyPr>
            <a:normAutofit/>
          </a:bodyPr>
          <a:lstStyle/>
          <a:p>
            <a:r>
              <a:rPr lang="en-US" sz="3600" dirty="0">
                <a:latin typeface="Calibri" panose="020F0502020204030204" pitchFamily="34" charset="0"/>
                <a:ea typeface="DengXian" panose="02010600030101010101" pitchFamily="2" charset="-122"/>
                <a:cs typeface="Times New Roman" panose="02020603050405020304" pitchFamily="18" charset="0"/>
              </a:rPr>
              <a:t>Additional Subsidy </a:t>
            </a:r>
            <a:r>
              <a:rPr lang="en-US" sz="3600" dirty="0" smtClean="0">
                <a:latin typeface="Calibri" panose="020F0502020204030204" pitchFamily="34" charset="0"/>
                <a:ea typeface="DengXian" panose="02010600030101010101" pitchFamily="2" charset="-122"/>
                <a:cs typeface="Times New Roman" panose="02020603050405020304" pitchFamily="18" charset="0"/>
              </a:rPr>
              <a:t>Computation Logic Flow</a:t>
            </a:r>
            <a:endParaRPr lang="en-US" sz="3600" dirty="0"/>
          </a:p>
        </p:txBody>
      </p:sp>
      <p:sp>
        <p:nvSpPr>
          <p:cNvPr id="10" name="Content Placeholder 9">
            <a:extLst>
              <a:ext uri="{FF2B5EF4-FFF2-40B4-BE49-F238E27FC236}">
                <a16:creationId xmlns:a16="http://schemas.microsoft.com/office/drawing/2014/main" xmlns="" id="{1DB251F7-EBE7-46AC-A920-FFE2C5AF68EA}"/>
              </a:ext>
            </a:extLst>
          </p:cNvPr>
          <p:cNvSpPr>
            <a:spLocks noGrp="1"/>
          </p:cNvSpPr>
          <p:nvPr>
            <p:ph sz="half" idx="2"/>
          </p:nvPr>
        </p:nvSpPr>
        <p:spPr>
          <a:xfrm>
            <a:off x="360997" y="961144"/>
            <a:ext cx="11519218" cy="872008"/>
          </a:xfrm>
        </p:spPr>
        <p:txBody>
          <a:bodyPr/>
          <a:lstStyle/>
          <a:p>
            <a:pPr marL="0" indent="0">
              <a:buNone/>
            </a:pPr>
            <a:endParaRPr lang="en-US" dirty="0"/>
          </a:p>
          <a:p>
            <a:pPr marL="0" indent="0">
              <a:buNone/>
            </a:pPr>
            <a:endParaRPr lang="en-US" dirty="0"/>
          </a:p>
          <a:p>
            <a:endParaRPr lang="en-US" dirty="0"/>
          </a:p>
        </p:txBody>
      </p:sp>
      <p:sp>
        <p:nvSpPr>
          <p:cNvPr id="6" name="Slide Number Placeholder 5">
            <a:extLst>
              <a:ext uri="{FF2B5EF4-FFF2-40B4-BE49-F238E27FC236}">
                <a16:creationId xmlns:a16="http://schemas.microsoft.com/office/drawing/2014/main" xmlns=""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26</a:t>
            </a:fld>
            <a:endParaRPr lang="en-US"/>
          </a:p>
        </p:txBody>
      </p:sp>
      <p:sp>
        <p:nvSpPr>
          <p:cNvPr id="22" name="Freeform: Shape 21">
            <a:extLst>
              <a:ext uri="{FF2B5EF4-FFF2-40B4-BE49-F238E27FC236}">
                <a16:creationId xmlns:a16="http://schemas.microsoft.com/office/drawing/2014/main" xmlns="" id="{C6F3814E-455F-456B-B1AF-7B993965A2C0}"/>
              </a:ext>
              <a:ext uri="{C183D7F6-B498-43B3-948B-1728B52AA6E4}">
                <adec:decorative xmlns:adec="http://schemas.microsoft.com/office/drawing/2017/decorative" xmlns=""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3" name="Picture 2"/>
          <p:cNvPicPr>
            <a:picLocks noChangeAspect="1"/>
          </p:cNvPicPr>
          <p:nvPr/>
        </p:nvPicPr>
        <p:blipFill>
          <a:blip r:embed="rId3"/>
          <a:stretch>
            <a:fillRect/>
          </a:stretch>
        </p:blipFill>
        <p:spPr>
          <a:xfrm>
            <a:off x="5014697" y="842924"/>
            <a:ext cx="3155081" cy="5916800"/>
          </a:xfrm>
          <a:prstGeom prst="rect">
            <a:avLst/>
          </a:prstGeom>
        </p:spPr>
      </p:pic>
    </p:spTree>
    <p:extLst>
      <p:ext uri="{BB962C8B-B14F-4D97-AF65-F5344CB8AC3E}">
        <p14:creationId xmlns:p14="http://schemas.microsoft.com/office/powerpoint/2010/main" val="29231025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xmlns="" id="{D10F3D66-0109-4903-90B9-66D0E288F721}"/>
              </a:ext>
              <a:ext uri="{C183D7F6-B498-43B3-948B-1728B52AA6E4}">
                <adec:decorative xmlns:adec="http://schemas.microsoft.com/office/drawing/2017/decorative" xmlns=""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xmlns=""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xmlns=""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xmlns="" id="{4B18D636-CC10-4B1E-AA38-419DCCF2D9C9}"/>
              </a:ext>
            </a:extLst>
          </p:cNvPr>
          <p:cNvSpPr>
            <a:spLocks noGrp="1"/>
          </p:cNvSpPr>
          <p:nvPr>
            <p:ph type="title"/>
          </p:nvPr>
        </p:nvSpPr>
        <p:spPr>
          <a:xfrm>
            <a:off x="201168" y="395727"/>
            <a:ext cx="12302530" cy="1332000"/>
          </a:xfrm>
        </p:spPr>
        <p:txBody>
          <a:bodyPr>
            <a:normAutofit/>
          </a:bodyPr>
          <a:lstStyle/>
          <a:p>
            <a:r>
              <a:rPr lang="en-US" sz="3600" dirty="0" smtClean="0">
                <a:latin typeface="Calibri" panose="020F0502020204030204" pitchFamily="34" charset="0"/>
                <a:ea typeface="DengXian" panose="02010600030101010101" pitchFamily="2" charset="-122"/>
                <a:cs typeface="Times New Roman" panose="02020603050405020304" pitchFamily="18" charset="0"/>
              </a:rPr>
              <a:t>Compute Additional Subsidy SG </a:t>
            </a:r>
            <a:r>
              <a:rPr lang="en-US" sz="3600" dirty="0" err="1" smtClean="0">
                <a:latin typeface="Calibri" panose="020F0502020204030204" pitchFamily="34" charset="0"/>
                <a:ea typeface="DengXian" panose="02010600030101010101" pitchFamily="2" charset="-122"/>
                <a:cs typeface="Times New Roman" panose="02020603050405020304" pitchFamily="18" charset="0"/>
              </a:rPr>
              <a:t>Gov</a:t>
            </a:r>
            <a:r>
              <a:rPr lang="en-US" sz="3600" dirty="0" smtClean="0">
                <a:latin typeface="Calibri" panose="020F0502020204030204" pitchFamily="34" charset="0"/>
                <a:ea typeface="DengXian" panose="02010600030101010101" pitchFamily="2" charset="-122"/>
                <a:cs typeface="Times New Roman" panose="02020603050405020304" pitchFamily="18" charset="0"/>
              </a:rPr>
              <a:t> Could Provide for BTO Flats</a:t>
            </a:r>
            <a:endParaRPr lang="en-US" sz="3600" dirty="0"/>
          </a:p>
        </p:txBody>
      </p:sp>
      <p:sp>
        <p:nvSpPr>
          <p:cNvPr id="10" name="Content Placeholder 9">
            <a:extLst>
              <a:ext uri="{FF2B5EF4-FFF2-40B4-BE49-F238E27FC236}">
                <a16:creationId xmlns:a16="http://schemas.microsoft.com/office/drawing/2014/main" xmlns="" id="{1DB251F7-EBE7-46AC-A920-FFE2C5AF68EA}"/>
              </a:ext>
            </a:extLst>
          </p:cNvPr>
          <p:cNvSpPr>
            <a:spLocks noGrp="1"/>
          </p:cNvSpPr>
          <p:nvPr>
            <p:ph sz="half" idx="2"/>
          </p:nvPr>
        </p:nvSpPr>
        <p:spPr>
          <a:xfrm>
            <a:off x="301176" y="954687"/>
            <a:ext cx="11519218" cy="872008"/>
          </a:xfrm>
        </p:spPr>
        <p:txBody>
          <a:bodyPr/>
          <a:lstStyle/>
          <a:p>
            <a:r>
              <a:rPr lang="en-US" sz="2000" dirty="0" smtClean="0"/>
              <a:t>To achieve </a:t>
            </a:r>
            <a:r>
              <a:rPr lang="en-US" sz="2000" dirty="0"/>
              <a:t>Mortgage Servicing Ratio (MSR) not exceeding 30% of gross monthly </a:t>
            </a:r>
            <a:r>
              <a:rPr lang="en-US" sz="2000" dirty="0" smtClean="0"/>
              <a:t>salary (Based on 25 years loan period)</a:t>
            </a:r>
            <a:endParaRPr lang="en-US" sz="2000" dirty="0"/>
          </a:p>
          <a:p>
            <a:pPr marL="0" indent="0">
              <a:buNone/>
            </a:pPr>
            <a:endParaRPr lang="en-US" dirty="0"/>
          </a:p>
          <a:p>
            <a:endParaRPr lang="en-US" dirty="0"/>
          </a:p>
        </p:txBody>
      </p:sp>
      <p:sp>
        <p:nvSpPr>
          <p:cNvPr id="6" name="Slide Number Placeholder 5">
            <a:extLst>
              <a:ext uri="{FF2B5EF4-FFF2-40B4-BE49-F238E27FC236}">
                <a16:creationId xmlns:a16="http://schemas.microsoft.com/office/drawing/2014/main" xmlns=""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27</a:t>
            </a:fld>
            <a:endParaRPr lang="en-US"/>
          </a:p>
        </p:txBody>
      </p:sp>
      <p:sp>
        <p:nvSpPr>
          <p:cNvPr id="22" name="Freeform: Shape 21">
            <a:extLst>
              <a:ext uri="{FF2B5EF4-FFF2-40B4-BE49-F238E27FC236}">
                <a16:creationId xmlns:a16="http://schemas.microsoft.com/office/drawing/2014/main" xmlns="" id="{C6F3814E-455F-456B-B1AF-7B993965A2C0}"/>
              </a:ext>
              <a:ext uri="{C183D7F6-B498-43B3-948B-1728B52AA6E4}">
                <adec:decorative xmlns:adec="http://schemas.microsoft.com/office/drawing/2017/decorative" xmlns=""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Content Placeholder 9">
            <a:extLst>
              <a:ext uri="{FF2B5EF4-FFF2-40B4-BE49-F238E27FC236}">
                <a16:creationId xmlns:a16="http://schemas.microsoft.com/office/drawing/2014/main" xmlns="" id="{1DB251F7-EBE7-46AC-A920-FFE2C5AF68EA}"/>
              </a:ext>
            </a:extLst>
          </p:cNvPr>
          <p:cNvSpPr>
            <a:spLocks noGrp="1"/>
          </p:cNvSpPr>
          <p:nvPr>
            <p:ph sz="half" idx="2"/>
          </p:nvPr>
        </p:nvSpPr>
        <p:spPr>
          <a:xfrm>
            <a:off x="201168" y="5596083"/>
            <a:ext cx="11519218" cy="399928"/>
          </a:xfrm>
        </p:spPr>
        <p:txBody>
          <a:bodyPr/>
          <a:lstStyle/>
          <a:p>
            <a:r>
              <a:rPr lang="en-US" sz="2000" dirty="0" smtClean="0"/>
              <a:t>CSV file attachment of the calculated result</a:t>
            </a:r>
            <a:endParaRPr lang="en-US" sz="2000" dirty="0"/>
          </a:p>
        </p:txBody>
      </p:sp>
      <p:pic>
        <p:nvPicPr>
          <p:cNvPr id="5" name="Picture 4"/>
          <p:cNvPicPr>
            <a:picLocks noChangeAspect="1"/>
          </p:cNvPicPr>
          <p:nvPr/>
        </p:nvPicPr>
        <p:blipFill>
          <a:blip r:embed="rId4"/>
          <a:stretch>
            <a:fillRect/>
          </a:stretch>
        </p:blipFill>
        <p:spPr>
          <a:xfrm>
            <a:off x="2247544" y="1406121"/>
            <a:ext cx="4383992" cy="1838235"/>
          </a:xfrm>
          <a:prstGeom prst="rect">
            <a:avLst/>
          </a:prstGeom>
        </p:spPr>
      </p:pic>
      <p:pic>
        <p:nvPicPr>
          <p:cNvPr id="2" name="Picture 1"/>
          <p:cNvPicPr>
            <a:picLocks noChangeAspect="1"/>
          </p:cNvPicPr>
          <p:nvPr/>
        </p:nvPicPr>
        <p:blipFill>
          <a:blip r:embed="rId5"/>
          <a:stretch>
            <a:fillRect/>
          </a:stretch>
        </p:blipFill>
        <p:spPr>
          <a:xfrm>
            <a:off x="2247544" y="3376773"/>
            <a:ext cx="7901328" cy="2177416"/>
          </a:xfrm>
          <a:prstGeom prst="rect">
            <a:avLst/>
          </a:prstGeom>
        </p:spPr>
      </p:pic>
      <p:graphicFrame>
        <p:nvGraphicFramePr>
          <p:cNvPr id="8" name="Object 7"/>
          <p:cNvGraphicFramePr>
            <a:graphicFrameLocks noChangeAspect="1"/>
          </p:cNvGraphicFramePr>
          <p:nvPr>
            <p:extLst>
              <p:ext uri="{D42A27DB-BD31-4B8C-83A1-F6EECF244321}">
                <p14:modId xmlns:p14="http://schemas.microsoft.com/office/powerpoint/2010/main" val="2511435628"/>
              </p:ext>
            </p:extLst>
          </p:nvPr>
        </p:nvGraphicFramePr>
        <p:xfrm>
          <a:off x="301176" y="6037905"/>
          <a:ext cx="801231" cy="676039"/>
        </p:xfrm>
        <a:graphic>
          <a:graphicData uri="http://schemas.openxmlformats.org/presentationml/2006/ole">
            <mc:AlternateContent xmlns:mc="http://schemas.openxmlformats.org/markup-compatibility/2006">
              <mc:Choice xmlns:v="urn:schemas-microsoft-com:vml" Requires="v">
                <p:oleObj spid="_x0000_s4184" name="Macro-Enabled Worksheet" showAsIcon="1" r:id="rId7" imgW="914400" imgH="771480" progId="Excel.SheetMacroEnabled.12">
                  <p:embed/>
                </p:oleObj>
              </mc:Choice>
              <mc:Fallback>
                <p:oleObj name="Macro-Enabled Worksheet" showAsIcon="1" r:id="rId7" imgW="914400" imgH="771480" progId="Excel.SheetMacroEnabled.12">
                  <p:embed/>
                  <p:pic>
                    <p:nvPicPr>
                      <p:cNvPr id="0" name=""/>
                      <p:cNvPicPr/>
                      <p:nvPr/>
                    </p:nvPicPr>
                    <p:blipFill>
                      <a:blip r:embed="rId8"/>
                      <a:stretch>
                        <a:fillRect/>
                      </a:stretch>
                    </p:blipFill>
                    <p:spPr>
                      <a:xfrm>
                        <a:off x="301176" y="6037905"/>
                        <a:ext cx="801231" cy="676039"/>
                      </a:xfrm>
                      <a:prstGeom prst="rect">
                        <a:avLst/>
                      </a:prstGeom>
                      <a:solidFill>
                        <a:schemeClr val="tx1"/>
                      </a:solidFill>
                    </p:spPr>
                  </p:pic>
                </p:oleObj>
              </mc:Fallback>
            </mc:AlternateContent>
          </a:graphicData>
        </a:graphic>
      </p:graphicFrame>
    </p:spTree>
    <p:extLst>
      <p:ext uri="{BB962C8B-B14F-4D97-AF65-F5344CB8AC3E}">
        <p14:creationId xmlns:p14="http://schemas.microsoft.com/office/powerpoint/2010/main" val="28011662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xmlns="" id="{D10F3D66-0109-4903-90B9-66D0E288F721}"/>
              </a:ext>
              <a:ext uri="{C183D7F6-B498-43B3-948B-1728B52AA6E4}">
                <adec:decorative xmlns:adec="http://schemas.microsoft.com/office/drawing/2017/decorative" xmlns=""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xmlns=""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xmlns=""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xmlns="" id="{4B18D636-CC10-4B1E-AA38-419DCCF2D9C9}"/>
              </a:ext>
            </a:extLst>
          </p:cNvPr>
          <p:cNvSpPr>
            <a:spLocks noGrp="1"/>
          </p:cNvSpPr>
          <p:nvPr>
            <p:ph type="title"/>
          </p:nvPr>
        </p:nvSpPr>
        <p:spPr>
          <a:xfrm>
            <a:off x="201167" y="228920"/>
            <a:ext cx="11737307" cy="1332000"/>
          </a:xfrm>
        </p:spPr>
        <p:txBody>
          <a:bodyPr>
            <a:normAutofit/>
          </a:bodyPr>
          <a:lstStyle/>
          <a:p>
            <a:r>
              <a:rPr lang="en-US" sz="3400" dirty="0" smtClean="0">
                <a:latin typeface="Calibri" panose="020F0502020204030204" pitchFamily="34" charset="0"/>
                <a:ea typeface="DengXian" panose="02010600030101010101" pitchFamily="2" charset="-122"/>
                <a:cs typeface="Times New Roman" panose="02020603050405020304" pitchFamily="18" charset="0"/>
              </a:rPr>
              <a:t>Compute Additional Subsidy SG </a:t>
            </a:r>
            <a:r>
              <a:rPr lang="en-US" sz="3400" dirty="0" err="1" smtClean="0">
                <a:latin typeface="Calibri" panose="020F0502020204030204" pitchFamily="34" charset="0"/>
                <a:ea typeface="DengXian" panose="02010600030101010101" pitchFamily="2" charset="-122"/>
                <a:cs typeface="Times New Roman" panose="02020603050405020304" pitchFamily="18" charset="0"/>
              </a:rPr>
              <a:t>Gov</a:t>
            </a:r>
            <a:r>
              <a:rPr lang="en-US" sz="3400" dirty="0" smtClean="0">
                <a:latin typeface="Calibri" panose="020F0502020204030204" pitchFamily="34" charset="0"/>
                <a:ea typeface="DengXian" panose="02010600030101010101" pitchFamily="2" charset="-122"/>
                <a:cs typeface="Times New Roman" panose="02020603050405020304" pitchFamily="18" charset="0"/>
              </a:rPr>
              <a:t> Could Provide for Resale Flats</a:t>
            </a:r>
            <a:endParaRPr lang="en-US" sz="3400" dirty="0"/>
          </a:p>
        </p:txBody>
      </p:sp>
      <p:sp>
        <p:nvSpPr>
          <p:cNvPr id="10" name="Content Placeholder 9">
            <a:extLst>
              <a:ext uri="{FF2B5EF4-FFF2-40B4-BE49-F238E27FC236}">
                <a16:creationId xmlns:a16="http://schemas.microsoft.com/office/drawing/2014/main" xmlns="" id="{1DB251F7-EBE7-46AC-A920-FFE2C5AF68EA}"/>
              </a:ext>
            </a:extLst>
          </p:cNvPr>
          <p:cNvSpPr>
            <a:spLocks noGrp="1"/>
          </p:cNvSpPr>
          <p:nvPr>
            <p:ph sz="half" idx="2"/>
          </p:nvPr>
        </p:nvSpPr>
        <p:spPr>
          <a:xfrm>
            <a:off x="301176" y="954687"/>
            <a:ext cx="11519218" cy="872008"/>
          </a:xfrm>
        </p:spPr>
        <p:txBody>
          <a:bodyPr/>
          <a:lstStyle/>
          <a:p>
            <a:r>
              <a:rPr lang="en-US" sz="2000" dirty="0" smtClean="0"/>
              <a:t>To achieve </a:t>
            </a:r>
            <a:r>
              <a:rPr lang="en-US" sz="2000" dirty="0"/>
              <a:t>Mortgage Servicing Ratio (MSR) not exceeding 30% of gross monthly </a:t>
            </a:r>
            <a:r>
              <a:rPr lang="en-US" sz="2000" dirty="0" smtClean="0"/>
              <a:t>salary (Based on 25 years loan period)</a:t>
            </a:r>
            <a:endParaRPr lang="en-US" sz="2000" dirty="0"/>
          </a:p>
          <a:p>
            <a:pPr marL="0" indent="0">
              <a:buNone/>
            </a:pPr>
            <a:endParaRPr lang="en-US" dirty="0"/>
          </a:p>
          <a:p>
            <a:endParaRPr lang="en-US" dirty="0"/>
          </a:p>
        </p:txBody>
      </p:sp>
      <p:sp>
        <p:nvSpPr>
          <p:cNvPr id="6" name="Slide Number Placeholder 5">
            <a:extLst>
              <a:ext uri="{FF2B5EF4-FFF2-40B4-BE49-F238E27FC236}">
                <a16:creationId xmlns:a16="http://schemas.microsoft.com/office/drawing/2014/main" xmlns=""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28</a:t>
            </a:fld>
            <a:endParaRPr lang="en-US"/>
          </a:p>
        </p:txBody>
      </p:sp>
      <p:sp>
        <p:nvSpPr>
          <p:cNvPr id="22" name="Freeform: Shape 21">
            <a:extLst>
              <a:ext uri="{FF2B5EF4-FFF2-40B4-BE49-F238E27FC236}">
                <a16:creationId xmlns:a16="http://schemas.microsoft.com/office/drawing/2014/main" xmlns="" id="{C6F3814E-455F-456B-B1AF-7B993965A2C0}"/>
              </a:ext>
              <a:ext uri="{C183D7F6-B498-43B3-948B-1728B52AA6E4}">
                <adec:decorative xmlns:adec="http://schemas.microsoft.com/office/drawing/2017/decorative" xmlns=""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Content Placeholder 9">
            <a:extLst>
              <a:ext uri="{FF2B5EF4-FFF2-40B4-BE49-F238E27FC236}">
                <a16:creationId xmlns:a16="http://schemas.microsoft.com/office/drawing/2014/main" xmlns="" id="{1DB251F7-EBE7-46AC-A920-FFE2C5AF68EA}"/>
              </a:ext>
            </a:extLst>
          </p:cNvPr>
          <p:cNvSpPr>
            <a:spLocks noGrp="1"/>
          </p:cNvSpPr>
          <p:nvPr>
            <p:ph sz="half" idx="2"/>
          </p:nvPr>
        </p:nvSpPr>
        <p:spPr>
          <a:xfrm>
            <a:off x="201168" y="5596083"/>
            <a:ext cx="11519218" cy="399928"/>
          </a:xfrm>
        </p:spPr>
        <p:txBody>
          <a:bodyPr/>
          <a:lstStyle/>
          <a:p>
            <a:r>
              <a:rPr lang="en-US" sz="2000" dirty="0" smtClean="0"/>
              <a:t>CSV file attachment of the calculated result</a:t>
            </a:r>
            <a:endParaRPr lang="en-US" sz="2000" dirty="0"/>
          </a:p>
        </p:txBody>
      </p:sp>
      <p:pic>
        <p:nvPicPr>
          <p:cNvPr id="5" name="Picture 4"/>
          <p:cNvPicPr>
            <a:picLocks noChangeAspect="1"/>
          </p:cNvPicPr>
          <p:nvPr/>
        </p:nvPicPr>
        <p:blipFill>
          <a:blip r:embed="rId4"/>
          <a:stretch>
            <a:fillRect/>
          </a:stretch>
        </p:blipFill>
        <p:spPr>
          <a:xfrm>
            <a:off x="2247544" y="1406121"/>
            <a:ext cx="4383992" cy="1838235"/>
          </a:xfrm>
          <a:prstGeom prst="rect">
            <a:avLst/>
          </a:prstGeom>
        </p:spPr>
      </p:pic>
      <p:pic>
        <p:nvPicPr>
          <p:cNvPr id="3" name="Picture 2"/>
          <p:cNvPicPr>
            <a:picLocks noChangeAspect="1"/>
          </p:cNvPicPr>
          <p:nvPr/>
        </p:nvPicPr>
        <p:blipFill>
          <a:blip r:embed="rId5"/>
          <a:stretch>
            <a:fillRect/>
          </a:stretch>
        </p:blipFill>
        <p:spPr>
          <a:xfrm>
            <a:off x="2225774" y="3369994"/>
            <a:ext cx="8210333" cy="2176868"/>
          </a:xfrm>
          <a:prstGeom prst="rect">
            <a:avLst/>
          </a:prstGeom>
        </p:spPr>
      </p:pic>
      <p:graphicFrame>
        <p:nvGraphicFramePr>
          <p:cNvPr id="4" name="Object 3"/>
          <p:cNvGraphicFramePr>
            <a:graphicFrameLocks noChangeAspect="1"/>
          </p:cNvGraphicFramePr>
          <p:nvPr>
            <p:extLst>
              <p:ext uri="{D42A27DB-BD31-4B8C-83A1-F6EECF244321}">
                <p14:modId xmlns:p14="http://schemas.microsoft.com/office/powerpoint/2010/main" val="4024939268"/>
              </p:ext>
            </p:extLst>
          </p:nvPr>
        </p:nvGraphicFramePr>
        <p:xfrm>
          <a:off x="431904" y="5996011"/>
          <a:ext cx="798691" cy="673896"/>
        </p:xfrm>
        <a:graphic>
          <a:graphicData uri="http://schemas.openxmlformats.org/presentationml/2006/ole">
            <mc:AlternateContent xmlns:mc="http://schemas.openxmlformats.org/markup-compatibility/2006">
              <mc:Choice xmlns:v="urn:schemas-microsoft-com:vml" Requires="v">
                <p:oleObj spid="_x0000_s5157" name="Macro-Enabled Worksheet" showAsIcon="1" r:id="rId7" imgW="914400" imgH="771480" progId="Excel.SheetMacroEnabled.12">
                  <p:embed/>
                </p:oleObj>
              </mc:Choice>
              <mc:Fallback>
                <p:oleObj name="Macro-Enabled Worksheet" showAsIcon="1" r:id="rId7" imgW="914400" imgH="771480" progId="Excel.SheetMacroEnabled.12">
                  <p:embed/>
                  <p:pic>
                    <p:nvPicPr>
                      <p:cNvPr id="0" name=""/>
                      <p:cNvPicPr/>
                      <p:nvPr/>
                    </p:nvPicPr>
                    <p:blipFill>
                      <a:blip r:embed="rId8"/>
                      <a:stretch>
                        <a:fillRect/>
                      </a:stretch>
                    </p:blipFill>
                    <p:spPr>
                      <a:xfrm>
                        <a:off x="431904" y="5996011"/>
                        <a:ext cx="798691" cy="673896"/>
                      </a:xfrm>
                      <a:prstGeom prst="rect">
                        <a:avLst/>
                      </a:prstGeom>
                      <a:solidFill>
                        <a:schemeClr val="tx1"/>
                      </a:solidFill>
                    </p:spPr>
                  </p:pic>
                </p:oleObj>
              </mc:Fallback>
            </mc:AlternateContent>
          </a:graphicData>
        </a:graphic>
      </p:graphicFrame>
    </p:spTree>
    <p:extLst>
      <p:ext uri="{BB962C8B-B14F-4D97-AF65-F5344CB8AC3E}">
        <p14:creationId xmlns:p14="http://schemas.microsoft.com/office/powerpoint/2010/main" val="24994254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xmlns="" id="{864543A5-CF70-83B3-AEE1-D81CE622BBAA}"/>
              </a:ext>
            </a:extLst>
          </p:cNvPr>
          <p:cNvSpPr>
            <a:spLocks noGrp="1"/>
          </p:cNvSpPr>
          <p:nvPr>
            <p:ph type="sldNum" sz="quarter" idx="12"/>
          </p:nvPr>
        </p:nvSpPr>
        <p:spPr/>
        <p:txBody>
          <a:bodyPr/>
          <a:lstStyle/>
          <a:p>
            <a:fld id="{DBA1B0FB-D917-4C8C-928F-313BD683BF39}" type="slidenum">
              <a:rPr lang="en-US" smtClean="0"/>
              <a:t>29</a:t>
            </a:fld>
            <a:endParaRPr lang="en-US"/>
          </a:p>
        </p:txBody>
      </p:sp>
      <p:sp>
        <p:nvSpPr>
          <p:cNvPr id="7" name="Title 1">
            <a:extLst>
              <a:ext uri="{FF2B5EF4-FFF2-40B4-BE49-F238E27FC236}">
                <a16:creationId xmlns:a16="http://schemas.microsoft.com/office/drawing/2014/main" xmlns="" id="{BB4ECDCD-63F0-066D-6F97-C167F3691F3B}"/>
              </a:ext>
            </a:extLst>
          </p:cNvPr>
          <p:cNvSpPr>
            <a:spLocks noGrp="1"/>
          </p:cNvSpPr>
          <p:nvPr>
            <p:ph type="title"/>
          </p:nvPr>
        </p:nvSpPr>
        <p:spPr>
          <a:xfrm>
            <a:off x="190497" y="271709"/>
            <a:ext cx="11091600" cy="706211"/>
          </a:xfrm>
        </p:spPr>
        <p:txBody>
          <a:bodyPr/>
          <a:lstStyle/>
          <a:p>
            <a:r>
              <a:rPr lang="en-SG" sz="3600" dirty="0" err="1" smtClean="0"/>
              <a:t>Analyzed</a:t>
            </a:r>
            <a:r>
              <a:rPr lang="en-SG" sz="3600" dirty="0" smtClean="0"/>
              <a:t> Result</a:t>
            </a:r>
            <a:endParaRPr lang="en-SG" sz="4400" dirty="0"/>
          </a:p>
        </p:txBody>
      </p:sp>
      <p:graphicFrame>
        <p:nvGraphicFramePr>
          <p:cNvPr id="3" name="Table 2">
            <a:extLst>
              <a:ext uri="{FF2B5EF4-FFF2-40B4-BE49-F238E27FC236}">
                <a16:creationId xmlns:a16="http://schemas.microsoft.com/office/drawing/2014/main" xmlns="" id="{4BD49EF0-59E3-C699-51C3-0DBD90FC007C}"/>
              </a:ext>
            </a:extLst>
          </p:cNvPr>
          <p:cNvGraphicFramePr>
            <a:graphicFrameLocks noGrp="1"/>
          </p:cNvGraphicFramePr>
          <p:nvPr>
            <p:extLst>
              <p:ext uri="{D42A27DB-BD31-4B8C-83A1-F6EECF244321}">
                <p14:modId xmlns:p14="http://schemas.microsoft.com/office/powerpoint/2010/main" val="2729385182"/>
              </p:ext>
            </p:extLst>
          </p:nvPr>
        </p:nvGraphicFramePr>
        <p:xfrm>
          <a:off x="190497" y="1265048"/>
          <a:ext cx="11594154" cy="4965132"/>
        </p:xfrm>
        <a:graphic>
          <a:graphicData uri="http://schemas.openxmlformats.org/drawingml/2006/table">
            <a:tbl>
              <a:tblPr firstRow="1" firstCol="1" bandRow="1">
                <a:tableStyleId>{5C22544A-7EE6-4342-B048-85BDC9FD1C3A}</a:tableStyleId>
              </a:tblPr>
              <a:tblGrid>
                <a:gridCol w="2174563">
                  <a:extLst>
                    <a:ext uri="{9D8B030D-6E8A-4147-A177-3AD203B41FA5}">
                      <a16:colId xmlns:a16="http://schemas.microsoft.com/office/drawing/2014/main" xmlns="" val="633280742"/>
                    </a:ext>
                  </a:extLst>
                </a:gridCol>
                <a:gridCol w="9419591">
                  <a:extLst>
                    <a:ext uri="{9D8B030D-6E8A-4147-A177-3AD203B41FA5}">
                      <a16:colId xmlns:a16="http://schemas.microsoft.com/office/drawing/2014/main" xmlns="" val="1990275240"/>
                    </a:ext>
                  </a:extLst>
                </a:gridCol>
              </a:tblGrid>
              <a:tr h="363840">
                <a:tc>
                  <a:txBody>
                    <a:bodyPr/>
                    <a:lstStyle/>
                    <a:p>
                      <a:pPr marL="0" marR="0" algn="ctr">
                        <a:lnSpc>
                          <a:spcPct val="107000"/>
                        </a:lnSpc>
                        <a:spcBef>
                          <a:spcPts val="0"/>
                        </a:spcBef>
                        <a:spcAft>
                          <a:spcPts val="0"/>
                        </a:spcAft>
                      </a:pPr>
                      <a:r>
                        <a:rPr lang="en-SG" sz="1400" u="none" dirty="0" smtClean="0">
                          <a:effectLst/>
                          <a:latin typeface="+mn-lt"/>
                          <a:ea typeface="+mn-ea"/>
                          <a:cs typeface="+mn-cs"/>
                        </a:rPr>
                        <a:t>HDB Room Type (BTO)</a:t>
                      </a:r>
                    </a:p>
                    <a:p>
                      <a:pPr marL="0" marR="0" algn="ctr">
                        <a:lnSpc>
                          <a:spcPct val="107000"/>
                        </a:lnSpc>
                        <a:spcBef>
                          <a:spcPts val="0"/>
                        </a:spcBef>
                        <a:spcAft>
                          <a:spcPts val="0"/>
                        </a:spcAft>
                      </a:pPr>
                      <a:endParaRPr lang="en-US" sz="1400" u="none"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nchor="ct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SG" sz="1400" u="none" dirty="0" smtClean="0">
                          <a:effectLst/>
                        </a:rPr>
                        <a:t>Results from Analysis </a:t>
                      </a:r>
                      <a:r>
                        <a:rPr lang="en-SG" sz="1400" u="none" dirty="0" smtClean="0">
                          <a:effectLst/>
                          <a:latin typeface="Calibri" panose="020F0502020204030204" pitchFamily="34" charset="0"/>
                          <a:ea typeface="Calibri" panose="020F0502020204030204" pitchFamily="34" charset="0"/>
                          <a:cs typeface="Arial" panose="020B0604020202020204" pitchFamily="34" charset="0"/>
                        </a:rPr>
                        <a:t>(Python, </a:t>
                      </a:r>
                      <a:r>
                        <a:rPr lang="en-SG" sz="1400" u="none" dirty="0" err="1" smtClean="0">
                          <a:effectLst/>
                          <a:latin typeface="Calibri" panose="020F0502020204030204" pitchFamily="34" charset="0"/>
                          <a:ea typeface="Calibri" panose="020F0502020204030204" pitchFamily="34" charset="0"/>
                          <a:cs typeface="Arial" panose="020B0604020202020204" pitchFamily="34" charset="0"/>
                        </a:rPr>
                        <a:t>PostgreDB</a:t>
                      </a:r>
                      <a:r>
                        <a:rPr lang="en-SG" sz="1400" u="none" dirty="0" smtClean="0">
                          <a:effectLst/>
                          <a:latin typeface="Calibri" panose="020F0502020204030204" pitchFamily="34" charset="0"/>
                          <a:ea typeface="Calibri" panose="020F0502020204030204" pitchFamily="34" charset="0"/>
                          <a:cs typeface="Arial" panose="020B0604020202020204" pitchFamily="34" charset="0"/>
                        </a:rPr>
                        <a:t>)</a:t>
                      </a:r>
                      <a:endParaRPr lang="en-SG" sz="1400" u="none" dirty="0" smtClean="0">
                        <a:effectLst/>
                        <a:latin typeface="+mn-lt"/>
                        <a:ea typeface="+mn-ea"/>
                        <a:cs typeface="+mn-cs"/>
                      </a:endParaRPr>
                    </a:p>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400" u="none" dirty="0" smtClean="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nchor="b"/>
                </a:tc>
                <a:extLst>
                  <a:ext uri="{0D108BD9-81ED-4DB2-BD59-A6C34878D82A}">
                    <a16:rowId xmlns:a16="http://schemas.microsoft.com/office/drawing/2014/main" xmlns="" val="4156508073"/>
                  </a:ext>
                </a:extLst>
              </a:tr>
              <a:tr h="1338352">
                <a:tc>
                  <a:txBody>
                    <a:bodyPr/>
                    <a:lstStyle/>
                    <a:p>
                      <a:pPr marL="0" marR="0" algn="ctr">
                        <a:lnSpc>
                          <a:spcPct val="107000"/>
                        </a:lnSpc>
                        <a:spcBef>
                          <a:spcPts val="0"/>
                        </a:spcBef>
                        <a:spcAft>
                          <a:spcPts val="0"/>
                        </a:spcAft>
                      </a:pPr>
                      <a:r>
                        <a:rPr lang="en-SG" sz="1400" dirty="0" smtClean="0">
                          <a:solidFill>
                            <a:schemeClr val="bg1"/>
                          </a:solidFill>
                          <a:effectLst/>
                        </a:rPr>
                        <a:t>3 Room</a:t>
                      </a:r>
                      <a:endParaRPr lang="en-US" sz="14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nchor="ctr" anchorCtr="1"/>
                </a:tc>
                <a:tc>
                  <a:txBody>
                    <a:bodyPr/>
                    <a:lstStyle/>
                    <a:p>
                      <a:pPr marL="0" marR="0" indent="0" algn="l">
                        <a:lnSpc>
                          <a:spcPct val="107000"/>
                        </a:lnSpc>
                        <a:spcBef>
                          <a:spcPts val="0"/>
                        </a:spcBef>
                        <a:spcAft>
                          <a:spcPts val="0"/>
                        </a:spcAft>
                        <a:buFont typeface="Arial" panose="020B0604020202020204" pitchFamily="34" charset="0"/>
                        <a:buNone/>
                      </a:pPr>
                      <a:r>
                        <a:rPr lang="en-US" sz="1400" dirty="0" smtClean="0">
                          <a:effectLst/>
                          <a:latin typeface="Calibri" panose="020F0502020204030204" pitchFamily="34" charset="0"/>
                          <a:ea typeface="Calibri" panose="020F0502020204030204" pitchFamily="34" charset="0"/>
                          <a:cs typeface="Arial" panose="020B0604020202020204" pitchFamily="34" charset="0"/>
                        </a:rPr>
                        <a:t>Thru the data analysis, it was found that BTO 3 room HDB</a:t>
                      </a: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 flat</a:t>
                      </a:r>
                      <a:endParaRPr lang="en-US" sz="1400" dirty="0" smtClean="0">
                        <a:effectLst/>
                        <a:latin typeface="Calibri" panose="020F0502020204030204" pitchFamily="34" charset="0"/>
                        <a:ea typeface="Calibri" panose="020F0502020204030204" pitchFamily="34" charset="0"/>
                        <a:cs typeface="Arial" panose="020B0604020202020204" pitchFamily="34" charset="0"/>
                      </a:endParaRPr>
                    </a:p>
                    <a:p>
                      <a:pPr marL="342900" marR="0" indent="-342900" algn="l">
                        <a:lnSpc>
                          <a:spcPct val="107000"/>
                        </a:lnSpc>
                        <a:spcBef>
                          <a:spcPts val="0"/>
                        </a:spcBef>
                        <a:spcAft>
                          <a:spcPts val="0"/>
                        </a:spcAft>
                        <a:buFont typeface="Arial" panose="020B0604020202020204" pitchFamily="34" charset="0"/>
                        <a:buChar char="•"/>
                      </a:pPr>
                      <a:r>
                        <a:rPr lang="en-US" sz="1400" dirty="0" smtClean="0">
                          <a:effectLst/>
                          <a:latin typeface="Calibri" panose="020F0502020204030204" pitchFamily="34" charset="0"/>
                          <a:ea typeface="Calibri" panose="020F0502020204030204" pitchFamily="34" charset="0"/>
                          <a:cs typeface="Arial" panose="020B0604020202020204" pitchFamily="34" charset="0"/>
                        </a:rPr>
                        <a:t>Price</a:t>
                      </a: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 appreciation has been fast and furious between 2021 and 2023</a:t>
                      </a:r>
                      <a:endParaRPr lang="en-US" sz="1400" dirty="0" smtClean="0">
                        <a:effectLst/>
                        <a:latin typeface="Calibri" panose="020F0502020204030204" pitchFamily="34" charset="0"/>
                        <a:ea typeface="Calibri" panose="020F0502020204030204" pitchFamily="34" charset="0"/>
                        <a:cs typeface="Arial" panose="020B0604020202020204" pitchFamily="34" charset="0"/>
                      </a:endParaRPr>
                    </a:p>
                    <a:p>
                      <a:pPr marL="342900" marR="0" indent="-342900" algn="l">
                        <a:lnSpc>
                          <a:spcPct val="107000"/>
                        </a:lnSpc>
                        <a:spcBef>
                          <a:spcPts val="0"/>
                        </a:spcBef>
                        <a:spcAft>
                          <a:spcPts val="0"/>
                        </a:spcAft>
                        <a:buFont typeface="Arial" panose="020B0604020202020204" pitchFamily="34" charset="0"/>
                        <a:buChar char="•"/>
                      </a:pPr>
                      <a:r>
                        <a:rPr lang="en-US" sz="1400" dirty="0" smtClean="0">
                          <a:effectLst/>
                          <a:latin typeface="Calibri" panose="020F0502020204030204" pitchFamily="34" charset="0"/>
                          <a:ea typeface="Calibri" panose="020F0502020204030204" pitchFamily="34" charset="0"/>
                          <a:cs typeface="Arial" panose="020B0604020202020204" pitchFamily="34" charset="0"/>
                        </a:rPr>
                        <a:t>Still</a:t>
                      </a: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 remain affordable to the general public in SG</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342900" marR="0" indent="-342900" algn="l">
                        <a:lnSpc>
                          <a:spcPct val="107000"/>
                        </a:lnSpc>
                        <a:spcBef>
                          <a:spcPts val="0"/>
                        </a:spcBef>
                        <a:spcAft>
                          <a:spcPts val="0"/>
                        </a:spcAft>
                        <a:buFont typeface="Arial" panose="020B0604020202020204" pitchFamily="34" charset="0"/>
                        <a:buChar char="•"/>
                      </a:pPr>
                      <a:r>
                        <a:rPr lang="en-US" sz="1400" dirty="0" smtClean="0">
                          <a:effectLst/>
                          <a:latin typeface="Calibri" panose="020F0502020204030204" pitchFamily="34" charset="0"/>
                          <a:ea typeface="Calibri" panose="020F0502020204030204" pitchFamily="34" charset="0"/>
                          <a:cs typeface="Arial" panose="020B0604020202020204" pitchFamily="34" charset="0"/>
                        </a:rPr>
                        <a:t>No additional subsidy is required</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xmlns="" val="3151723494"/>
                  </a:ext>
                </a:extLst>
              </a:tr>
              <a:tr h="1495514">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SG" sz="1400" dirty="0">
                        <a:solidFill>
                          <a:schemeClr val="bg1"/>
                        </a:solidFill>
                        <a:effectLst/>
                      </a:endParaRPr>
                    </a:p>
                    <a:p>
                      <a:pPr marL="0" marR="0" algn="ctr">
                        <a:lnSpc>
                          <a:spcPct val="107000"/>
                        </a:lnSpc>
                        <a:spcBef>
                          <a:spcPts val="0"/>
                        </a:spcBef>
                        <a:spcAft>
                          <a:spcPts val="0"/>
                        </a:spcAft>
                      </a:pPr>
                      <a:r>
                        <a:rPr lang="en-SG" sz="1400" dirty="0" smtClean="0">
                          <a:solidFill>
                            <a:schemeClr val="bg1"/>
                          </a:solidFill>
                          <a:effectLst/>
                        </a:rPr>
                        <a:t>4 Room</a:t>
                      </a:r>
                      <a:endParaRPr lang="en-US" sz="14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nchor="ctr" anchorCtr="1"/>
                </a:tc>
                <a:tc>
                  <a:txBody>
                    <a:bodyPr/>
                    <a:lstStyle/>
                    <a:p>
                      <a:pPr marL="0" marR="0" indent="0" algn="l">
                        <a:lnSpc>
                          <a:spcPct val="107000"/>
                        </a:lnSpc>
                        <a:spcBef>
                          <a:spcPts val="0"/>
                        </a:spcBef>
                        <a:spcAft>
                          <a:spcPts val="0"/>
                        </a:spcAft>
                        <a:buFont typeface="Arial" panose="020B0604020202020204" pitchFamily="34" charset="0"/>
                        <a:buNone/>
                      </a:pPr>
                      <a:r>
                        <a:rPr lang="en-US" sz="1400" dirty="0" smtClean="0">
                          <a:effectLst/>
                          <a:latin typeface="Calibri" panose="020F0502020204030204" pitchFamily="34" charset="0"/>
                          <a:ea typeface="Calibri" panose="020F0502020204030204" pitchFamily="34" charset="0"/>
                          <a:cs typeface="Arial" panose="020B0604020202020204" pitchFamily="34" charset="0"/>
                        </a:rPr>
                        <a:t>Thru the data analysis, it was found that BTO 4 room HDB</a:t>
                      </a: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 flat</a:t>
                      </a:r>
                      <a:endParaRPr lang="en-US" sz="1400" dirty="0" smtClean="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l" defTabSz="914400" rtl="0" eaLnBrk="1" fontAlgn="auto" latinLnBrk="0" hangingPunct="1">
                        <a:lnSpc>
                          <a:spcPct val="107000"/>
                        </a:lnSpc>
                        <a:spcBef>
                          <a:spcPts val="0"/>
                        </a:spcBef>
                        <a:spcAft>
                          <a:spcPts val="0"/>
                        </a:spcAft>
                        <a:buClrTx/>
                        <a:buSzTx/>
                        <a:buFont typeface="Arial" panose="020B0604020202020204" pitchFamily="34" charset="0"/>
                        <a:buChar char="•"/>
                        <a:tabLst/>
                        <a:defRPr/>
                      </a:pPr>
                      <a:r>
                        <a:rPr lang="en-US" sz="1400" dirty="0" smtClean="0">
                          <a:effectLst/>
                          <a:latin typeface="Calibri" panose="020F0502020204030204" pitchFamily="34" charset="0"/>
                          <a:ea typeface="Calibri" panose="020F0502020204030204" pitchFamily="34" charset="0"/>
                          <a:cs typeface="Arial" panose="020B0604020202020204" pitchFamily="34" charset="0"/>
                        </a:rPr>
                        <a:t>Price</a:t>
                      </a: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 appreciation has been fast and furious between 2021 and 2023</a:t>
                      </a:r>
                      <a:endParaRPr lang="en-US" sz="1400" dirty="0" smtClean="0">
                        <a:effectLst/>
                        <a:latin typeface="Calibri" panose="020F0502020204030204" pitchFamily="34" charset="0"/>
                        <a:ea typeface="Calibri" panose="020F0502020204030204" pitchFamily="34" charset="0"/>
                        <a:cs typeface="Arial" panose="020B0604020202020204" pitchFamily="34" charset="0"/>
                      </a:endParaRPr>
                    </a:p>
                    <a:p>
                      <a:pPr marL="342900" marR="0" indent="-342900" algn="l">
                        <a:lnSpc>
                          <a:spcPct val="107000"/>
                        </a:lnSpc>
                        <a:spcBef>
                          <a:spcPts val="0"/>
                        </a:spcBef>
                        <a:spcAft>
                          <a:spcPts val="0"/>
                        </a:spcAft>
                        <a:buFont typeface="Arial" panose="020B0604020202020204" pitchFamily="34" charset="0"/>
                        <a:buChar char="•"/>
                      </a:pPr>
                      <a:r>
                        <a:rPr lang="en-US" sz="1400" dirty="0" smtClean="0">
                          <a:effectLst/>
                          <a:latin typeface="Calibri" panose="020F0502020204030204" pitchFamily="34" charset="0"/>
                          <a:ea typeface="Calibri" panose="020F0502020204030204" pitchFamily="34" charset="0"/>
                          <a:cs typeface="Arial" panose="020B0604020202020204" pitchFamily="34" charset="0"/>
                        </a:rPr>
                        <a:t>Still</a:t>
                      </a: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 remain affordable to the general public in SG</a:t>
                      </a:r>
                      <a:endParaRPr lang="en-US" sz="1400" dirty="0" smtClean="0">
                        <a:effectLst/>
                        <a:latin typeface="Calibri" panose="020F0502020204030204" pitchFamily="34" charset="0"/>
                        <a:ea typeface="Calibri" panose="020F0502020204030204" pitchFamily="34" charset="0"/>
                        <a:cs typeface="Arial" panose="020B0604020202020204" pitchFamily="34" charset="0"/>
                      </a:endParaRPr>
                    </a:p>
                    <a:p>
                      <a:pPr marL="342900" marR="0" indent="-342900" algn="l">
                        <a:lnSpc>
                          <a:spcPct val="107000"/>
                        </a:lnSpc>
                        <a:spcBef>
                          <a:spcPts val="0"/>
                        </a:spcBef>
                        <a:spcAft>
                          <a:spcPts val="0"/>
                        </a:spcAft>
                        <a:buFont typeface="Arial" panose="020B0604020202020204" pitchFamily="34" charset="0"/>
                        <a:buChar char="•"/>
                      </a:pPr>
                      <a:r>
                        <a:rPr lang="en-US" sz="1400" dirty="0" smtClean="0">
                          <a:effectLst/>
                          <a:latin typeface="Calibri" panose="020F0502020204030204" pitchFamily="34" charset="0"/>
                          <a:ea typeface="Calibri" panose="020F0502020204030204" pitchFamily="34" charset="0"/>
                          <a:cs typeface="Arial" panose="020B0604020202020204" pitchFamily="34" charset="0"/>
                        </a:rPr>
                        <a:t>No additional subsidy is required</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xmlns="" val="2594631207"/>
                  </a:ext>
                </a:extLst>
              </a:tr>
              <a:tr h="1665176">
                <a:tc>
                  <a:txBody>
                    <a:bodyPr/>
                    <a:lstStyle/>
                    <a:p>
                      <a:pPr marL="0" marR="0" algn="ctr">
                        <a:lnSpc>
                          <a:spcPct val="107000"/>
                        </a:lnSpc>
                        <a:spcBef>
                          <a:spcPts val="0"/>
                        </a:spcBef>
                        <a:spcAft>
                          <a:spcPts val="0"/>
                        </a:spcAft>
                      </a:pPr>
                      <a:r>
                        <a:rPr lang="en-US" sz="1400" dirty="0" smtClean="0">
                          <a:solidFill>
                            <a:schemeClr val="bg1"/>
                          </a:solidFill>
                          <a:effectLst/>
                          <a:latin typeface="Calibri" panose="020F0502020204030204" pitchFamily="34" charset="0"/>
                          <a:ea typeface="Calibri" panose="020F0502020204030204" pitchFamily="34" charset="0"/>
                          <a:cs typeface="Arial" panose="020B0604020202020204" pitchFamily="34" charset="0"/>
                        </a:rPr>
                        <a:t>5 Room</a:t>
                      </a:r>
                      <a:endParaRPr lang="en-US" sz="14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nchor="ctr" anchorCtr="1"/>
                </a:tc>
                <a:tc>
                  <a:txBody>
                    <a:bodyPr/>
                    <a:lstStyle/>
                    <a:p>
                      <a:pPr marL="0" marR="0" indent="0" algn="l">
                        <a:lnSpc>
                          <a:spcPct val="107000"/>
                        </a:lnSpc>
                        <a:spcBef>
                          <a:spcPts val="0"/>
                        </a:spcBef>
                        <a:spcAft>
                          <a:spcPts val="0"/>
                        </a:spcAft>
                        <a:buFont typeface="Arial" panose="020B0604020202020204" pitchFamily="34" charset="0"/>
                        <a:buNone/>
                      </a:pPr>
                      <a:r>
                        <a:rPr lang="en-US" sz="1400" dirty="0" smtClean="0">
                          <a:effectLst/>
                          <a:latin typeface="Calibri" panose="020F0502020204030204" pitchFamily="34" charset="0"/>
                          <a:ea typeface="Calibri" panose="020F0502020204030204" pitchFamily="34" charset="0"/>
                          <a:cs typeface="Arial" panose="020B0604020202020204" pitchFamily="34" charset="0"/>
                        </a:rPr>
                        <a:t>Thru the data analysis, it was found that BTO 5 room HDB</a:t>
                      </a: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 flat</a:t>
                      </a:r>
                      <a:endParaRPr lang="en-US" sz="1400" dirty="0" smtClean="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l" defTabSz="914400" rtl="0" eaLnBrk="1" fontAlgn="auto" latinLnBrk="0" hangingPunct="1">
                        <a:lnSpc>
                          <a:spcPct val="107000"/>
                        </a:lnSpc>
                        <a:spcBef>
                          <a:spcPts val="0"/>
                        </a:spcBef>
                        <a:spcAft>
                          <a:spcPts val="0"/>
                        </a:spcAft>
                        <a:buClrTx/>
                        <a:buSzTx/>
                        <a:buFont typeface="Arial" panose="020B0604020202020204" pitchFamily="34" charset="0"/>
                        <a:buChar char="•"/>
                        <a:tabLst/>
                        <a:defRPr/>
                      </a:pPr>
                      <a:r>
                        <a:rPr lang="en-US" sz="1400" dirty="0" smtClean="0">
                          <a:effectLst/>
                          <a:latin typeface="Calibri" panose="020F0502020204030204" pitchFamily="34" charset="0"/>
                          <a:ea typeface="Calibri" panose="020F0502020204030204" pitchFamily="34" charset="0"/>
                          <a:cs typeface="Arial" panose="020B0604020202020204" pitchFamily="34" charset="0"/>
                        </a:rPr>
                        <a:t>Price</a:t>
                      </a: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 appreciation has been fast and furious between 2021 and 2023</a:t>
                      </a:r>
                      <a:endParaRPr lang="en-US" sz="1400" dirty="0" smtClean="0">
                        <a:effectLst/>
                        <a:latin typeface="Calibri" panose="020F0502020204030204" pitchFamily="34" charset="0"/>
                        <a:ea typeface="Calibri" panose="020F0502020204030204" pitchFamily="34" charset="0"/>
                        <a:cs typeface="Arial" panose="020B0604020202020204" pitchFamily="34" charset="0"/>
                      </a:endParaRPr>
                    </a:p>
                    <a:p>
                      <a:pPr marL="342900" marR="0" indent="-342900" algn="l">
                        <a:lnSpc>
                          <a:spcPct val="107000"/>
                        </a:lnSpc>
                        <a:spcBef>
                          <a:spcPts val="0"/>
                        </a:spcBef>
                        <a:spcAft>
                          <a:spcPts val="0"/>
                        </a:spcAft>
                        <a:buFont typeface="Arial" panose="020B0604020202020204" pitchFamily="34" charset="0"/>
                        <a:buChar char="•"/>
                      </a:pPr>
                      <a:r>
                        <a:rPr lang="en-US" sz="1400" dirty="0" smtClean="0">
                          <a:effectLst/>
                          <a:latin typeface="Calibri" panose="020F0502020204030204" pitchFamily="34" charset="0"/>
                          <a:ea typeface="Calibri" panose="020F0502020204030204" pitchFamily="34" charset="0"/>
                          <a:cs typeface="Arial" panose="020B0604020202020204" pitchFamily="34" charset="0"/>
                        </a:rPr>
                        <a:t>Addition subsidy of 214.12% would lessen the burden of young couples to maintain monthly mortgage</a:t>
                      </a: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 loan at less than 30% of their monthly income</a:t>
                      </a:r>
                    </a:p>
                    <a:p>
                      <a:pPr marL="342900" marR="0" indent="-342900" algn="l">
                        <a:lnSpc>
                          <a:spcPct val="107000"/>
                        </a:lnSpc>
                        <a:spcBef>
                          <a:spcPts val="0"/>
                        </a:spcBef>
                        <a:spcAft>
                          <a:spcPts val="0"/>
                        </a:spcAft>
                        <a:buFont typeface="Arial" panose="020B0604020202020204" pitchFamily="34" charset="0"/>
                        <a:buChar char="•"/>
                      </a:pP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This is due to the fact that some BTO 5 room flats in certain areas are selling above $500K or higher in the recent years</a:t>
                      </a:r>
                      <a:endParaRPr lang="en-US" sz="1400" dirty="0" smtClean="0">
                        <a:effectLst/>
                        <a:latin typeface="Calibri" panose="020F0502020204030204" pitchFamily="34" charset="0"/>
                        <a:ea typeface="Calibri" panose="020F0502020204030204" pitchFamily="34" charset="0"/>
                        <a:cs typeface="Arial" panose="020B0604020202020204" pitchFamily="34" charset="0"/>
                      </a:endParaRPr>
                    </a:p>
                    <a:p>
                      <a:pPr marL="342900" marR="0" indent="-342900" algn="l">
                        <a:lnSpc>
                          <a:spcPct val="107000"/>
                        </a:lnSpc>
                        <a:spcBef>
                          <a:spcPts val="0"/>
                        </a:spcBef>
                        <a:spcAft>
                          <a:spcPts val="0"/>
                        </a:spcAft>
                        <a:buFont typeface="Arial" panose="020B0604020202020204" pitchFamily="34" charset="0"/>
                        <a:buChar char="•"/>
                      </a:pP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nchor="ctr"/>
                </a:tc>
              </a:tr>
            </a:tbl>
          </a:graphicData>
        </a:graphic>
      </p:graphicFrame>
    </p:spTree>
    <p:extLst>
      <p:ext uri="{BB962C8B-B14F-4D97-AF65-F5344CB8AC3E}">
        <p14:creationId xmlns:p14="http://schemas.microsoft.com/office/powerpoint/2010/main" val="6403362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xmlns="" id="{23418ADF-358F-4647-A511-FCFFEDA83429}"/>
              </a:ext>
            </a:extLst>
          </p:cNvPr>
          <p:cNvSpPr>
            <a:spLocks noGrp="1"/>
          </p:cNvSpPr>
          <p:nvPr>
            <p:ph type="title"/>
          </p:nvPr>
        </p:nvSpPr>
        <p:spPr>
          <a:xfrm>
            <a:off x="550863" y="4507200"/>
            <a:ext cx="4500562" cy="1562959"/>
          </a:xfrm>
        </p:spPr>
        <p:txBody>
          <a:bodyPr/>
          <a:lstStyle/>
          <a:p>
            <a:r>
              <a:rPr lang="en-US"/>
              <a:t>Introduction</a:t>
            </a:r>
            <a:endParaRPr lang="en-US" dirty="0"/>
          </a:p>
        </p:txBody>
      </p:sp>
      <p:pic>
        <p:nvPicPr>
          <p:cNvPr id="18" name="Picture Placeholder 17" descr="A group of people sitting at a table">
            <a:extLst>
              <a:ext uri="{FF2B5EF4-FFF2-40B4-BE49-F238E27FC236}">
                <a16:creationId xmlns:a16="http://schemas.microsoft.com/office/drawing/2014/main" xmlns="" id="{E2536017-F539-430C-A901-70AB81CA612A}"/>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t="42" b="42"/>
          <a:stretch/>
        </p:blipFill>
        <p:spPr>
          <a:xfrm>
            <a:off x="0" y="0"/>
            <a:ext cx="3054096" cy="3776472"/>
          </a:xfrm>
        </p:spPr>
      </p:pic>
      <p:pic>
        <p:nvPicPr>
          <p:cNvPr id="20" name="Picture Placeholder 19" descr="Data Points Digital background">
            <a:extLst>
              <a:ext uri="{FF2B5EF4-FFF2-40B4-BE49-F238E27FC236}">
                <a16:creationId xmlns:a16="http://schemas.microsoft.com/office/drawing/2014/main" xmlns="" id="{528A7D8D-1AB5-46C4-93FA-D92C2FD51692}"/>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t="42" b="42"/>
          <a:stretch/>
        </p:blipFill>
        <p:spPr>
          <a:xfrm>
            <a:off x="3054096" y="0"/>
            <a:ext cx="3054096" cy="3776472"/>
          </a:xfrm>
        </p:spPr>
      </p:pic>
      <p:pic>
        <p:nvPicPr>
          <p:cNvPr id="25" name="Picture Placeholder 24" descr="Digital Graph Screen">
            <a:extLst>
              <a:ext uri="{FF2B5EF4-FFF2-40B4-BE49-F238E27FC236}">
                <a16:creationId xmlns:a16="http://schemas.microsoft.com/office/drawing/2014/main" xmlns="" id="{B7353C46-ACC1-4078-85C2-26B57B0E58B7}"/>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t="42" b="42"/>
          <a:stretch/>
        </p:blipFill>
        <p:spPr>
          <a:xfrm>
            <a:off x="9137904" y="0"/>
            <a:ext cx="3054096" cy="3776472"/>
          </a:xfrm>
        </p:spPr>
      </p:pic>
      <p:sp>
        <p:nvSpPr>
          <p:cNvPr id="6" name="Slide Number Placeholder 5">
            <a:extLst>
              <a:ext uri="{FF2B5EF4-FFF2-40B4-BE49-F238E27FC236}">
                <a16:creationId xmlns:a16="http://schemas.microsoft.com/office/drawing/2014/main" xmlns=""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a:t>
            </a:fld>
            <a:endParaRPr lang="en-US"/>
          </a:p>
        </p:txBody>
      </p:sp>
      <p:pic>
        <p:nvPicPr>
          <p:cNvPr id="23" name="Picture Placeholder 22" descr="A person drawing on a white board">
            <a:extLst>
              <a:ext uri="{FF2B5EF4-FFF2-40B4-BE49-F238E27FC236}">
                <a16:creationId xmlns:a16="http://schemas.microsoft.com/office/drawing/2014/main" xmlns="" id="{2B3C4F95-A0FA-45D9-BF43-1C398F65B891}"/>
              </a:ext>
            </a:extLst>
          </p:cNvPr>
          <p:cNvPicPr>
            <a:picLocks noGrp="1" noChangeAspect="1"/>
          </p:cNvPicPr>
          <p:nvPr>
            <p:ph type="pic" sz="quarter" idx="15"/>
          </p:nvPr>
        </p:nvPicPr>
        <p:blipFill rotWithShape="1">
          <a:blip r:embed="rId6" cstate="screen">
            <a:extLst>
              <a:ext uri="{28A0092B-C50C-407E-A947-70E740481C1C}">
                <a14:useLocalDpi xmlns:a14="http://schemas.microsoft.com/office/drawing/2010/main" val="0"/>
              </a:ext>
            </a:extLst>
          </a:blip>
          <a:srcRect t="42" b="42"/>
          <a:stretch/>
        </p:blipFill>
        <p:spPr>
          <a:xfrm>
            <a:off x="6083808" y="0"/>
            <a:ext cx="3054096" cy="3776472"/>
          </a:xfrm>
        </p:spPr>
      </p:pic>
    </p:spTree>
    <p:extLst>
      <p:ext uri="{BB962C8B-B14F-4D97-AF65-F5344CB8AC3E}">
        <p14:creationId xmlns:p14="http://schemas.microsoft.com/office/powerpoint/2010/main" val="21588865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xmlns="" id="{864543A5-CF70-83B3-AEE1-D81CE622BBAA}"/>
              </a:ext>
            </a:extLst>
          </p:cNvPr>
          <p:cNvSpPr>
            <a:spLocks noGrp="1"/>
          </p:cNvSpPr>
          <p:nvPr>
            <p:ph type="sldNum" sz="quarter" idx="12"/>
          </p:nvPr>
        </p:nvSpPr>
        <p:spPr/>
        <p:txBody>
          <a:bodyPr/>
          <a:lstStyle/>
          <a:p>
            <a:fld id="{DBA1B0FB-D917-4C8C-928F-313BD683BF39}" type="slidenum">
              <a:rPr lang="en-US" smtClean="0"/>
              <a:t>30</a:t>
            </a:fld>
            <a:endParaRPr lang="en-US"/>
          </a:p>
        </p:txBody>
      </p:sp>
      <p:sp>
        <p:nvSpPr>
          <p:cNvPr id="7" name="Title 1">
            <a:extLst>
              <a:ext uri="{FF2B5EF4-FFF2-40B4-BE49-F238E27FC236}">
                <a16:creationId xmlns:a16="http://schemas.microsoft.com/office/drawing/2014/main" xmlns="" id="{BB4ECDCD-63F0-066D-6F97-C167F3691F3B}"/>
              </a:ext>
            </a:extLst>
          </p:cNvPr>
          <p:cNvSpPr>
            <a:spLocks noGrp="1"/>
          </p:cNvSpPr>
          <p:nvPr>
            <p:ph type="title"/>
          </p:nvPr>
        </p:nvSpPr>
        <p:spPr>
          <a:xfrm>
            <a:off x="190497" y="271709"/>
            <a:ext cx="11091600" cy="706211"/>
          </a:xfrm>
        </p:spPr>
        <p:txBody>
          <a:bodyPr/>
          <a:lstStyle/>
          <a:p>
            <a:r>
              <a:rPr lang="en-SG" sz="3600" dirty="0" err="1" smtClean="0"/>
              <a:t>Analyzed</a:t>
            </a:r>
            <a:r>
              <a:rPr lang="en-SG" sz="3600" dirty="0" smtClean="0"/>
              <a:t> Result</a:t>
            </a:r>
            <a:endParaRPr lang="en-SG" sz="4400" dirty="0"/>
          </a:p>
        </p:txBody>
      </p:sp>
      <p:graphicFrame>
        <p:nvGraphicFramePr>
          <p:cNvPr id="3" name="Table 2">
            <a:extLst>
              <a:ext uri="{FF2B5EF4-FFF2-40B4-BE49-F238E27FC236}">
                <a16:creationId xmlns:a16="http://schemas.microsoft.com/office/drawing/2014/main" xmlns="" id="{4BD49EF0-59E3-C699-51C3-0DBD90FC007C}"/>
              </a:ext>
            </a:extLst>
          </p:cNvPr>
          <p:cNvGraphicFramePr>
            <a:graphicFrameLocks noGrp="1"/>
          </p:cNvGraphicFramePr>
          <p:nvPr>
            <p:extLst>
              <p:ext uri="{D42A27DB-BD31-4B8C-83A1-F6EECF244321}">
                <p14:modId xmlns:p14="http://schemas.microsoft.com/office/powerpoint/2010/main" val="805726890"/>
              </p:ext>
            </p:extLst>
          </p:nvPr>
        </p:nvGraphicFramePr>
        <p:xfrm>
          <a:off x="190497" y="1265048"/>
          <a:ext cx="11594154" cy="4965132"/>
        </p:xfrm>
        <a:graphic>
          <a:graphicData uri="http://schemas.openxmlformats.org/drawingml/2006/table">
            <a:tbl>
              <a:tblPr firstRow="1" firstCol="1" bandRow="1">
                <a:tableStyleId>{5C22544A-7EE6-4342-B048-85BDC9FD1C3A}</a:tableStyleId>
              </a:tblPr>
              <a:tblGrid>
                <a:gridCol w="2174563">
                  <a:extLst>
                    <a:ext uri="{9D8B030D-6E8A-4147-A177-3AD203B41FA5}">
                      <a16:colId xmlns:a16="http://schemas.microsoft.com/office/drawing/2014/main" xmlns="" val="633280742"/>
                    </a:ext>
                  </a:extLst>
                </a:gridCol>
                <a:gridCol w="9419591">
                  <a:extLst>
                    <a:ext uri="{9D8B030D-6E8A-4147-A177-3AD203B41FA5}">
                      <a16:colId xmlns:a16="http://schemas.microsoft.com/office/drawing/2014/main" xmlns="" val="1990275240"/>
                    </a:ext>
                  </a:extLst>
                </a:gridCol>
              </a:tblGrid>
              <a:tr h="363840">
                <a:tc>
                  <a:txBody>
                    <a:bodyPr/>
                    <a:lstStyle/>
                    <a:p>
                      <a:pPr marL="0" marR="0" algn="ctr">
                        <a:lnSpc>
                          <a:spcPct val="107000"/>
                        </a:lnSpc>
                        <a:spcBef>
                          <a:spcPts val="0"/>
                        </a:spcBef>
                        <a:spcAft>
                          <a:spcPts val="0"/>
                        </a:spcAft>
                      </a:pPr>
                      <a:r>
                        <a:rPr lang="en-SG" sz="1400" u="none" dirty="0" smtClean="0">
                          <a:effectLst/>
                          <a:latin typeface="+mn-lt"/>
                          <a:ea typeface="+mn-ea"/>
                          <a:cs typeface="+mn-cs"/>
                        </a:rPr>
                        <a:t>HDB Room Type (Resale)</a:t>
                      </a:r>
                    </a:p>
                    <a:p>
                      <a:pPr marL="0" marR="0" algn="ctr">
                        <a:lnSpc>
                          <a:spcPct val="107000"/>
                        </a:lnSpc>
                        <a:spcBef>
                          <a:spcPts val="0"/>
                        </a:spcBef>
                        <a:spcAft>
                          <a:spcPts val="0"/>
                        </a:spcAft>
                      </a:pPr>
                      <a:endParaRPr lang="en-US" sz="1400" u="none"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nchor="ct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SG" sz="1400" u="none" dirty="0" smtClean="0">
                          <a:effectLst/>
                        </a:rPr>
                        <a:t>Results from Analysis </a:t>
                      </a:r>
                      <a:r>
                        <a:rPr lang="en-SG" sz="1400" u="none" dirty="0" smtClean="0">
                          <a:effectLst/>
                          <a:latin typeface="Calibri" panose="020F0502020204030204" pitchFamily="34" charset="0"/>
                          <a:ea typeface="Calibri" panose="020F0502020204030204" pitchFamily="34" charset="0"/>
                          <a:cs typeface="Arial" panose="020B0604020202020204" pitchFamily="34" charset="0"/>
                        </a:rPr>
                        <a:t>(Python, </a:t>
                      </a:r>
                      <a:r>
                        <a:rPr lang="en-SG" sz="1400" u="none" dirty="0" err="1" smtClean="0">
                          <a:effectLst/>
                          <a:latin typeface="Calibri" panose="020F0502020204030204" pitchFamily="34" charset="0"/>
                          <a:ea typeface="Calibri" panose="020F0502020204030204" pitchFamily="34" charset="0"/>
                          <a:cs typeface="Arial" panose="020B0604020202020204" pitchFamily="34" charset="0"/>
                        </a:rPr>
                        <a:t>PostgreDB</a:t>
                      </a:r>
                      <a:r>
                        <a:rPr lang="en-SG" sz="1400" u="none" dirty="0" smtClean="0">
                          <a:effectLst/>
                          <a:latin typeface="Calibri" panose="020F0502020204030204" pitchFamily="34" charset="0"/>
                          <a:ea typeface="Calibri" panose="020F0502020204030204" pitchFamily="34" charset="0"/>
                          <a:cs typeface="Arial" panose="020B0604020202020204" pitchFamily="34" charset="0"/>
                        </a:rPr>
                        <a:t>)</a:t>
                      </a:r>
                      <a:endParaRPr lang="en-SG" sz="1400" u="none" dirty="0" smtClean="0">
                        <a:effectLst/>
                        <a:latin typeface="+mn-lt"/>
                        <a:ea typeface="+mn-ea"/>
                        <a:cs typeface="+mn-cs"/>
                      </a:endParaRPr>
                    </a:p>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400" u="none" dirty="0" smtClean="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nchor="b"/>
                </a:tc>
                <a:extLst>
                  <a:ext uri="{0D108BD9-81ED-4DB2-BD59-A6C34878D82A}">
                    <a16:rowId xmlns:a16="http://schemas.microsoft.com/office/drawing/2014/main" xmlns="" val="4156508073"/>
                  </a:ext>
                </a:extLst>
              </a:tr>
              <a:tr h="1338352">
                <a:tc>
                  <a:txBody>
                    <a:bodyPr/>
                    <a:lstStyle/>
                    <a:p>
                      <a:pPr marL="0" marR="0" algn="ctr">
                        <a:lnSpc>
                          <a:spcPct val="107000"/>
                        </a:lnSpc>
                        <a:spcBef>
                          <a:spcPts val="0"/>
                        </a:spcBef>
                        <a:spcAft>
                          <a:spcPts val="0"/>
                        </a:spcAft>
                      </a:pPr>
                      <a:r>
                        <a:rPr lang="en-SG" sz="1400" dirty="0" smtClean="0">
                          <a:solidFill>
                            <a:schemeClr val="bg1"/>
                          </a:solidFill>
                          <a:effectLst/>
                        </a:rPr>
                        <a:t>3 Room</a:t>
                      </a:r>
                      <a:endParaRPr lang="en-US" sz="14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nchor="ctr" anchorCtr="1"/>
                </a:tc>
                <a:tc>
                  <a:txBody>
                    <a:bodyPr/>
                    <a:lstStyle/>
                    <a:p>
                      <a:pPr marL="0" marR="0" indent="0" algn="l">
                        <a:lnSpc>
                          <a:spcPct val="107000"/>
                        </a:lnSpc>
                        <a:spcBef>
                          <a:spcPts val="0"/>
                        </a:spcBef>
                        <a:spcAft>
                          <a:spcPts val="0"/>
                        </a:spcAft>
                        <a:buFont typeface="Arial" panose="020B0604020202020204" pitchFamily="34" charset="0"/>
                        <a:buNone/>
                      </a:pPr>
                      <a:r>
                        <a:rPr lang="en-US" sz="1400" dirty="0" smtClean="0">
                          <a:effectLst/>
                          <a:latin typeface="Calibri" panose="020F0502020204030204" pitchFamily="34" charset="0"/>
                          <a:ea typeface="Calibri" panose="020F0502020204030204" pitchFamily="34" charset="0"/>
                          <a:cs typeface="Arial" panose="020B0604020202020204" pitchFamily="34" charset="0"/>
                        </a:rPr>
                        <a:t>Thru the data analysis, it was found that Resale 3 room HDB</a:t>
                      </a: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 flat</a:t>
                      </a:r>
                      <a:endParaRPr lang="en-US" sz="1400" dirty="0" smtClean="0">
                        <a:effectLst/>
                        <a:latin typeface="Calibri" panose="020F0502020204030204" pitchFamily="34" charset="0"/>
                        <a:ea typeface="Calibri" panose="020F0502020204030204" pitchFamily="34" charset="0"/>
                        <a:cs typeface="Arial" panose="020B0604020202020204" pitchFamily="34" charset="0"/>
                      </a:endParaRPr>
                    </a:p>
                    <a:p>
                      <a:pPr marL="342900" marR="0" indent="-342900" algn="l">
                        <a:lnSpc>
                          <a:spcPct val="107000"/>
                        </a:lnSpc>
                        <a:spcBef>
                          <a:spcPts val="0"/>
                        </a:spcBef>
                        <a:spcAft>
                          <a:spcPts val="0"/>
                        </a:spcAft>
                        <a:buFont typeface="Arial" panose="020B0604020202020204" pitchFamily="34" charset="0"/>
                        <a:buChar char="•"/>
                      </a:pPr>
                      <a:r>
                        <a:rPr lang="en-US" sz="1400" dirty="0" smtClean="0">
                          <a:effectLst/>
                          <a:latin typeface="Calibri" panose="020F0502020204030204" pitchFamily="34" charset="0"/>
                          <a:ea typeface="Calibri" panose="020F0502020204030204" pitchFamily="34" charset="0"/>
                          <a:cs typeface="Arial" panose="020B0604020202020204" pitchFamily="34" charset="0"/>
                        </a:rPr>
                        <a:t>Price</a:t>
                      </a: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 appreciation has been fast and furious between 2021 and 2023</a:t>
                      </a:r>
                      <a:endParaRPr lang="en-US" sz="1400" dirty="0" smtClean="0">
                        <a:effectLst/>
                        <a:latin typeface="Calibri" panose="020F0502020204030204" pitchFamily="34" charset="0"/>
                        <a:ea typeface="Calibri" panose="020F0502020204030204" pitchFamily="34" charset="0"/>
                        <a:cs typeface="Arial" panose="020B0604020202020204" pitchFamily="34" charset="0"/>
                      </a:endParaRPr>
                    </a:p>
                    <a:p>
                      <a:pPr marL="342900" marR="0" indent="-342900" algn="l">
                        <a:lnSpc>
                          <a:spcPct val="107000"/>
                        </a:lnSpc>
                        <a:spcBef>
                          <a:spcPts val="0"/>
                        </a:spcBef>
                        <a:spcAft>
                          <a:spcPts val="0"/>
                        </a:spcAft>
                        <a:buFont typeface="Arial" panose="020B0604020202020204" pitchFamily="34" charset="0"/>
                        <a:buChar char="•"/>
                      </a:pPr>
                      <a:r>
                        <a:rPr lang="en-US" sz="1400" dirty="0" smtClean="0">
                          <a:effectLst/>
                          <a:latin typeface="Calibri" panose="020F0502020204030204" pitchFamily="34" charset="0"/>
                          <a:ea typeface="Calibri" panose="020F0502020204030204" pitchFamily="34" charset="0"/>
                          <a:cs typeface="Arial" panose="020B0604020202020204" pitchFamily="34" charset="0"/>
                        </a:rPr>
                        <a:t>Still</a:t>
                      </a: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 remain affordable to the general public in SG</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342900" marR="0" indent="-342900" algn="l">
                        <a:lnSpc>
                          <a:spcPct val="107000"/>
                        </a:lnSpc>
                        <a:spcBef>
                          <a:spcPts val="0"/>
                        </a:spcBef>
                        <a:spcAft>
                          <a:spcPts val="0"/>
                        </a:spcAft>
                        <a:buFont typeface="Arial" panose="020B0604020202020204" pitchFamily="34" charset="0"/>
                        <a:buChar char="•"/>
                      </a:pPr>
                      <a:r>
                        <a:rPr lang="en-US" sz="1400" dirty="0" smtClean="0">
                          <a:effectLst/>
                          <a:latin typeface="Calibri" panose="020F0502020204030204" pitchFamily="34" charset="0"/>
                          <a:ea typeface="Calibri" panose="020F0502020204030204" pitchFamily="34" charset="0"/>
                          <a:cs typeface="Arial" panose="020B0604020202020204" pitchFamily="34" charset="0"/>
                        </a:rPr>
                        <a:t>No additional subsidy is required</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xmlns="" val="3151723494"/>
                  </a:ext>
                </a:extLst>
              </a:tr>
              <a:tr h="1495514">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SG" sz="1400" dirty="0">
                        <a:solidFill>
                          <a:schemeClr val="bg1"/>
                        </a:solidFill>
                        <a:effectLst/>
                      </a:endParaRPr>
                    </a:p>
                    <a:p>
                      <a:pPr marL="0" marR="0" algn="ctr">
                        <a:lnSpc>
                          <a:spcPct val="107000"/>
                        </a:lnSpc>
                        <a:spcBef>
                          <a:spcPts val="0"/>
                        </a:spcBef>
                        <a:spcAft>
                          <a:spcPts val="0"/>
                        </a:spcAft>
                      </a:pPr>
                      <a:r>
                        <a:rPr lang="en-SG" sz="1400" dirty="0" smtClean="0">
                          <a:solidFill>
                            <a:schemeClr val="bg1"/>
                          </a:solidFill>
                          <a:effectLst/>
                        </a:rPr>
                        <a:t>4 Room</a:t>
                      </a:r>
                      <a:endParaRPr lang="en-US" sz="14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nchor="ctr" anchorCtr="1"/>
                </a:tc>
                <a:tc>
                  <a:txBody>
                    <a:bodyPr/>
                    <a:lstStyle/>
                    <a:p>
                      <a:pPr marL="0" marR="0" indent="0" algn="l">
                        <a:lnSpc>
                          <a:spcPct val="107000"/>
                        </a:lnSpc>
                        <a:spcBef>
                          <a:spcPts val="0"/>
                        </a:spcBef>
                        <a:spcAft>
                          <a:spcPts val="0"/>
                        </a:spcAft>
                        <a:buFont typeface="Arial" panose="020B0604020202020204" pitchFamily="34" charset="0"/>
                        <a:buNone/>
                      </a:pPr>
                      <a:r>
                        <a:rPr lang="en-US" sz="1400" dirty="0" smtClean="0">
                          <a:effectLst/>
                          <a:latin typeface="Calibri" panose="020F0502020204030204" pitchFamily="34" charset="0"/>
                          <a:ea typeface="Calibri" panose="020F0502020204030204" pitchFamily="34" charset="0"/>
                          <a:cs typeface="Arial" panose="020B0604020202020204" pitchFamily="34" charset="0"/>
                        </a:rPr>
                        <a:t>Thru the data analysis, it was found that Resale 4 room HDB</a:t>
                      </a: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 flat</a:t>
                      </a:r>
                      <a:endParaRPr lang="en-US" sz="1400" dirty="0" smtClean="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l" defTabSz="914400" rtl="0" eaLnBrk="1" fontAlgn="auto" latinLnBrk="0" hangingPunct="1">
                        <a:lnSpc>
                          <a:spcPct val="107000"/>
                        </a:lnSpc>
                        <a:spcBef>
                          <a:spcPts val="0"/>
                        </a:spcBef>
                        <a:spcAft>
                          <a:spcPts val="0"/>
                        </a:spcAft>
                        <a:buClrTx/>
                        <a:buSzTx/>
                        <a:buFont typeface="Arial" panose="020B0604020202020204" pitchFamily="34" charset="0"/>
                        <a:buChar char="•"/>
                        <a:tabLst/>
                        <a:defRPr/>
                      </a:pPr>
                      <a:r>
                        <a:rPr lang="en-US" sz="1400" dirty="0" smtClean="0">
                          <a:effectLst/>
                          <a:latin typeface="Calibri" panose="020F0502020204030204" pitchFamily="34" charset="0"/>
                          <a:ea typeface="Calibri" panose="020F0502020204030204" pitchFamily="34" charset="0"/>
                          <a:cs typeface="Arial" panose="020B0604020202020204" pitchFamily="34" charset="0"/>
                        </a:rPr>
                        <a:t>Price</a:t>
                      </a: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 appreciation has been fast and furious between 2021 and 2023</a:t>
                      </a:r>
                      <a:endParaRPr lang="en-US" sz="1400" dirty="0" smtClean="0">
                        <a:effectLst/>
                        <a:latin typeface="Calibri" panose="020F0502020204030204" pitchFamily="34" charset="0"/>
                        <a:ea typeface="Calibri" panose="020F0502020204030204" pitchFamily="34" charset="0"/>
                        <a:cs typeface="Arial" panose="020B0604020202020204" pitchFamily="34" charset="0"/>
                      </a:endParaRPr>
                    </a:p>
                    <a:p>
                      <a:pPr marL="342900" marR="0" indent="-342900" algn="l">
                        <a:lnSpc>
                          <a:spcPct val="107000"/>
                        </a:lnSpc>
                        <a:spcBef>
                          <a:spcPts val="0"/>
                        </a:spcBef>
                        <a:spcAft>
                          <a:spcPts val="0"/>
                        </a:spcAft>
                        <a:buFont typeface="Arial" panose="020B0604020202020204" pitchFamily="34" charset="0"/>
                        <a:buChar char="•"/>
                      </a:pPr>
                      <a:r>
                        <a:rPr lang="en-US" sz="1400" dirty="0" smtClean="0">
                          <a:effectLst/>
                          <a:latin typeface="Calibri" panose="020F0502020204030204" pitchFamily="34" charset="0"/>
                          <a:ea typeface="Calibri" panose="020F0502020204030204" pitchFamily="34" charset="0"/>
                          <a:cs typeface="Arial" panose="020B0604020202020204" pitchFamily="34" charset="0"/>
                        </a:rPr>
                        <a:t>Addition subsidy of 370.51% would lessen the burden of young couples to maintain monthly mortgage</a:t>
                      </a: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 loan at less than 30% of their monthly income</a:t>
                      </a:r>
                    </a:p>
                    <a:p>
                      <a:pPr marL="342900" marR="0" indent="-342900" algn="l">
                        <a:lnSpc>
                          <a:spcPct val="107000"/>
                        </a:lnSpc>
                        <a:spcBef>
                          <a:spcPts val="0"/>
                        </a:spcBef>
                        <a:spcAft>
                          <a:spcPts val="0"/>
                        </a:spcAft>
                        <a:buFont typeface="Arial" panose="020B0604020202020204" pitchFamily="34" charset="0"/>
                        <a:buChar char="•"/>
                      </a:pP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This is due to the fact that some BTO 5 room flats in certain areas are selling above $500K or higher in the recent years</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xmlns="" val="2594631207"/>
                  </a:ext>
                </a:extLst>
              </a:tr>
              <a:tr h="1665176">
                <a:tc>
                  <a:txBody>
                    <a:bodyPr/>
                    <a:lstStyle/>
                    <a:p>
                      <a:pPr marL="0" marR="0" algn="ctr">
                        <a:lnSpc>
                          <a:spcPct val="107000"/>
                        </a:lnSpc>
                        <a:spcBef>
                          <a:spcPts val="0"/>
                        </a:spcBef>
                        <a:spcAft>
                          <a:spcPts val="0"/>
                        </a:spcAft>
                      </a:pPr>
                      <a:r>
                        <a:rPr lang="en-US" sz="1400" dirty="0" smtClean="0">
                          <a:solidFill>
                            <a:schemeClr val="bg1"/>
                          </a:solidFill>
                          <a:effectLst/>
                          <a:latin typeface="Calibri" panose="020F0502020204030204" pitchFamily="34" charset="0"/>
                          <a:ea typeface="Calibri" panose="020F0502020204030204" pitchFamily="34" charset="0"/>
                          <a:cs typeface="Arial" panose="020B0604020202020204" pitchFamily="34" charset="0"/>
                        </a:rPr>
                        <a:t>5 Room</a:t>
                      </a:r>
                      <a:endParaRPr lang="en-US" sz="14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nchor="ctr" anchorCtr="1"/>
                </a:tc>
                <a:tc>
                  <a:txBody>
                    <a:bodyPr/>
                    <a:lstStyle/>
                    <a:p>
                      <a:pPr marL="0" marR="0" indent="0" algn="l">
                        <a:lnSpc>
                          <a:spcPct val="107000"/>
                        </a:lnSpc>
                        <a:spcBef>
                          <a:spcPts val="0"/>
                        </a:spcBef>
                        <a:spcAft>
                          <a:spcPts val="0"/>
                        </a:spcAft>
                        <a:buFont typeface="Arial" panose="020B0604020202020204" pitchFamily="34" charset="0"/>
                        <a:buNone/>
                      </a:pPr>
                      <a:r>
                        <a:rPr lang="en-US" sz="1400" dirty="0" smtClean="0">
                          <a:effectLst/>
                          <a:latin typeface="Calibri" panose="020F0502020204030204" pitchFamily="34" charset="0"/>
                          <a:ea typeface="Calibri" panose="020F0502020204030204" pitchFamily="34" charset="0"/>
                          <a:cs typeface="Arial" panose="020B0604020202020204" pitchFamily="34" charset="0"/>
                        </a:rPr>
                        <a:t>Thru the data analysis, it was found that Resale 5 room HDB</a:t>
                      </a: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 flat</a:t>
                      </a:r>
                      <a:endParaRPr lang="en-US" sz="1400" dirty="0" smtClean="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l" defTabSz="914400" rtl="0" eaLnBrk="1" fontAlgn="auto" latinLnBrk="0" hangingPunct="1">
                        <a:lnSpc>
                          <a:spcPct val="107000"/>
                        </a:lnSpc>
                        <a:spcBef>
                          <a:spcPts val="0"/>
                        </a:spcBef>
                        <a:spcAft>
                          <a:spcPts val="0"/>
                        </a:spcAft>
                        <a:buClrTx/>
                        <a:buSzTx/>
                        <a:buFont typeface="Arial" panose="020B0604020202020204" pitchFamily="34" charset="0"/>
                        <a:buChar char="•"/>
                        <a:tabLst/>
                        <a:defRPr/>
                      </a:pPr>
                      <a:r>
                        <a:rPr lang="en-US" sz="1400" dirty="0" smtClean="0">
                          <a:effectLst/>
                          <a:latin typeface="Calibri" panose="020F0502020204030204" pitchFamily="34" charset="0"/>
                          <a:ea typeface="Calibri" panose="020F0502020204030204" pitchFamily="34" charset="0"/>
                          <a:cs typeface="Arial" panose="020B0604020202020204" pitchFamily="34" charset="0"/>
                        </a:rPr>
                        <a:t>Price</a:t>
                      </a: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 appreciation has been fast and furious between 2021 and 2023</a:t>
                      </a:r>
                      <a:endParaRPr lang="en-US" sz="1400" dirty="0" smtClean="0">
                        <a:effectLst/>
                        <a:latin typeface="Calibri" panose="020F0502020204030204" pitchFamily="34" charset="0"/>
                        <a:ea typeface="Calibri" panose="020F0502020204030204" pitchFamily="34" charset="0"/>
                        <a:cs typeface="Arial" panose="020B0604020202020204" pitchFamily="34" charset="0"/>
                      </a:endParaRPr>
                    </a:p>
                    <a:p>
                      <a:pPr marL="342900" marR="0" indent="-342900" algn="l">
                        <a:lnSpc>
                          <a:spcPct val="107000"/>
                        </a:lnSpc>
                        <a:spcBef>
                          <a:spcPts val="0"/>
                        </a:spcBef>
                        <a:spcAft>
                          <a:spcPts val="0"/>
                        </a:spcAft>
                        <a:buFont typeface="Arial" panose="020B0604020202020204" pitchFamily="34" charset="0"/>
                        <a:buChar char="•"/>
                      </a:pPr>
                      <a:r>
                        <a:rPr lang="en-US" sz="1400" dirty="0" smtClean="0">
                          <a:effectLst/>
                          <a:latin typeface="Calibri" panose="020F0502020204030204" pitchFamily="34" charset="0"/>
                          <a:ea typeface="Calibri" panose="020F0502020204030204" pitchFamily="34" charset="0"/>
                          <a:cs typeface="Arial" panose="020B0604020202020204" pitchFamily="34" charset="0"/>
                        </a:rPr>
                        <a:t>Addition subsidy of 553.86% would lessen the burden of young couples to maintain monthly mortgage</a:t>
                      </a: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 loan at less than 30% of their monthly income</a:t>
                      </a:r>
                    </a:p>
                    <a:p>
                      <a:pPr marL="342900" marR="0" indent="-342900" algn="l">
                        <a:lnSpc>
                          <a:spcPct val="107000"/>
                        </a:lnSpc>
                        <a:spcBef>
                          <a:spcPts val="0"/>
                        </a:spcBef>
                        <a:spcAft>
                          <a:spcPts val="0"/>
                        </a:spcAft>
                        <a:buFont typeface="Arial" panose="020B0604020202020204" pitchFamily="34" charset="0"/>
                        <a:buChar char="•"/>
                      </a:pP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This is due to the fact that some BTO 5 room flats in certain areas are selling above $700K or higher in the recent years</a:t>
                      </a:r>
                      <a:endParaRPr lang="en-US" sz="1400" dirty="0" smtClean="0">
                        <a:effectLst/>
                        <a:latin typeface="Calibri" panose="020F0502020204030204" pitchFamily="34" charset="0"/>
                        <a:ea typeface="Calibri" panose="020F0502020204030204" pitchFamily="34" charset="0"/>
                        <a:cs typeface="Arial" panose="020B0604020202020204" pitchFamily="34" charset="0"/>
                      </a:endParaRPr>
                    </a:p>
                    <a:p>
                      <a:pPr marL="342900" marR="0" indent="-342900" algn="l">
                        <a:lnSpc>
                          <a:spcPct val="107000"/>
                        </a:lnSpc>
                        <a:spcBef>
                          <a:spcPts val="0"/>
                        </a:spcBef>
                        <a:spcAft>
                          <a:spcPts val="0"/>
                        </a:spcAft>
                        <a:buFont typeface="Arial" panose="020B0604020202020204" pitchFamily="34" charset="0"/>
                        <a:buChar char="•"/>
                      </a:pP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nchor="ctr"/>
                </a:tc>
              </a:tr>
            </a:tbl>
          </a:graphicData>
        </a:graphic>
      </p:graphicFrame>
    </p:spTree>
    <p:extLst>
      <p:ext uri="{BB962C8B-B14F-4D97-AF65-F5344CB8AC3E}">
        <p14:creationId xmlns:p14="http://schemas.microsoft.com/office/powerpoint/2010/main" val="27579938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xmlns="" id="{581E8936-2270-47FE-94A4-398CB123EF90}"/>
              </a:ext>
            </a:extLst>
          </p:cNvPr>
          <p:cNvSpPr>
            <a:spLocks noGrp="1"/>
          </p:cNvSpPr>
          <p:nvPr>
            <p:ph type="title"/>
          </p:nvPr>
        </p:nvSpPr>
        <p:spPr>
          <a:xfrm>
            <a:off x="258094" y="3983456"/>
            <a:ext cx="9985709" cy="1562959"/>
          </a:xfrm>
        </p:spPr>
        <p:txBody>
          <a:bodyPr/>
          <a:lstStyle/>
          <a:p>
            <a:r>
              <a:rPr lang="en-US" dirty="0" smtClean="0"/>
              <a:t>Conclusion</a:t>
            </a:r>
            <a:endParaRPr lang="en-US" dirty="0"/>
          </a:p>
        </p:txBody>
      </p:sp>
      <p:pic>
        <p:nvPicPr>
          <p:cNvPr id="16" name="Picture Placeholder 15" descr="Data Points Digital background">
            <a:extLst>
              <a:ext uri="{FF2B5EF4-FFF2-40B4-BE49-F238E27FC236}">
                <a16:creationId xmlns:a16="http://schemas.microsoft.com/office/drawing/2014/main" xmlns=""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3776472"/>
          </a:xfrm>
        </p:spPr>
      </p:pic>
      <p:sp>
        <p:nvSpPr>
          <p:cNvPr id="6" name="Slide Number Placeholder 5">
            <a:extLst>
              <a:ext uri="{FF2B5EF4-FFF2-40B4-BE49-F238E27FC236}">
                <a16:creationId xmlns:a16="http://schemas.microsoft.com/office/drawing/2014/main" xmlns=""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31</a:t>
            </a:fld>
            <a:endParaRPr lang="en-US"/>
          </a:p>
        </p:txBody>
      </p:sp>
    </p:spTree>
    <p:extLst>
      <p:ext uri="{BB962C8B-B14F-4D97-AF65-F5344CB8AC3E}">
        <p14:creationId xmlns:p14="http://schemas.microsoft.com/office/powerpoint/2010/main" val="35215613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47788B34-4190-4916-9048-47720EA5ABF1}"/>
              </a:ext>
            </a:extLst>
          </p:cNvPr>
          <p:cNvSpPr>
            <a:spLocks noGrp="1"/>
          </p:cNvSpPr>
          <p:nvPr>
            <p:ph type="title"/>
          </p:nvPr>
        </p:nvSpPr>
        <p:spPr>
          <a:xfrm>
            <a:off x="226123" y="421089"/>
            <a:ext cx="6507964" cy="1091517"/>
          </a:xfrm>
        </p:spPr>
        <p:txBody>
          <a:bodyPr/>
          <a:lstStyle/>
          <a:p>
            <a:r>
              <a:rPr lang="en-US" dirty="0"/>
              <a:t>Conclusion</a:t>
            </a:r>
          </a:p>
        </p:txBody>
      </p:sp>
      <p:sp>
        <p:nvSpPr>
          <p:cNvPr id="9" name="Content Placeholder 8">
            <a:extLst>
              <a:ext uri="{FF2B5EF4-FFF2-40B4-BE49-F238E27FC236}">
                <a16:creationId xmlns:a16="http://schemas.microsoft.com/office/drawing/2014/main" xmlns="" id="{8598ECEC-4413-4244-8F21-0076EC511806}"/>
              </a:ext>
            </a:extLst>
          </p:cNvPr>
          <p:cNvSpPr>
            <a:spLocks noGrp="1"/>
          </p:cNvSpPr>
          <p:nvPr>
            <p:ph sz="half" idx="2"/>
          </p:nvPr>
        </p:nvSpPr>
        <p:spPr>
          <a:xfrm>
            <a:off x="162369" y="1512606"/>
            <a:ext cx="11938475" cy="4006777"/>
          </a:xfrm>
        </p:spPr>
        <p:txBody>
          <a:bodyPr>
            <a:normAutofit/>
          </a:bodyPr>
          <a:lstStyle/>
          <a:p>
            <a:pPr marL="0" lvl="0" indent="0">
              <a:buNone/>
            </a:pPr>
            <a:r>
              <a:rPr lang="en-US" sz="2400" dirty="0"/>
              <a:t>From this project, we discovered </a:t>
            </a:r>
            <a:r>
              <a:rPr lang="en-US" sz="2400" dirty="0" smtClean="0"/>
              <a:t>the following by using data analysis to assess HDB affordability:</a:t>
            </a:r>
          </a:p>
          <a:p>
            <a:pPr lvl="0"/>
            <a:r>
              <a:rPr lang="en-US" sz="2400" dirty="0" smtClean="0"/>
              <a:t>Price </a:t>
            </a:r>
            <a:r>
              <a:rPr lang="en-US" sz="2400" dirty="0"/>
              <a:t>appreciation of HDB </a:t>
            </a:r>
            <a:r>
              <a:rPr lang="en-US" sz="2400" dirty="0" smtClean="0"/>
              <a:t>flats (3, 4, 5 room) is in tandem with the </a:t>
            </a:r>
            <a:r>
              <a:rPr lang="en-US" sz="2400" dirty="0"/>
              <a:t>gross monthly income of </a:t>
            </a:r>
            <a:r>
              <a:rPr lang="en-US" sz="2400" dirty="0" smtClean="0"/>
              <a:t>population in SG.</a:t>
            </a:r>
            <a:endParaRPr lang="en-US" sz="2400" dirty="0"/>
          </a:p>
          <a:p>
            <a:r>
              <a:rPr lang="en-US" sz="2400" dirty="0" smtClean="0"/>
              <a:t>SG </a:t>
            </a:r>
            <a:r>
              <a:rPr lang="en-US" sz="2400" dirty="0" err="1" smtClean="0"/>
              <a:t>Gov</a:t>
            </a:r>
            <a:r>
              <a:rPr lang="en-US" sz="2400" dirty="0" smtClean="0"/>
              <a:t> and HDB need to monitor and control the prices of BTO 5 room HDB flats to ensure that they remain affordable to the general public in SG.</a:t>
            </a:r>
          </a:p>
          <a:p>
            <a:r>
              <a:rPr lang="en-US" sz="2400" dirty="0"/>
              <a:t>SG </a:t>
            </a:r>
            <a:r>
              <a:rPr lang="en-US" sz="2400" dirty="0" err="1"/>
              <a:t>Gov</a:t>
            </a:r>
            <a:r>
              <a:rPr lang="en-US" sz="2400" dirty="0"/>
              <a:t> and HDB need to </a:t>
            </a:r>
            <a:r>
              <a:rPr lang="en-US" sz="2400" dirty="0" smtClean="0"/>
              <a:t>do more to control </a:t>
            </a:r>
            <a:r>
              <a:rPr lang="en-US" sz="2400" dirty="0"/>
              <a:t>the prices of </a:t>
            </a:r>
            <a:r>
              <a:rPr lang="en-US" sz="2400" dirty="0" smtClean="0"/>
              <a:t>Resale 4 and 5 room HDB </a:t>
            </a:r>
            <a:r>
              <a:rPr lang="en-US" sz="2400" dirty="0"/>
              <a:t>flats to ensure that they remain affordable to the general public in </a:t>
            </a:r>
            <a:r>
              <a:rPr lang="en-US" sz="2400" dirty="0" smtClean="0"/>
              <a:t>SG.</a:t>
            </a:r>
            <a:endParaRPr lang="en-US" sz="2400" dirty="0"/>
          </a:p>
          <a:p>
            <a:endParaRPr lang="en-US" sz="2400" dirty="0"/>
          </a:p>
          <a:p>
            <a:pPr marL="0" lvl="0" indent="0">
              <a:buNone/>
            </a:pPr>
            <a:endParaRPr lang="en-US" sz="2400" dirty="0"/>
          </a:p>
          <a:p>
            <a:pPr lvl="0"/>
            <a:endParaRPr lang="en-US" sz="2400" dirty="0"/>
          </a:p>
          <a:p>
            <a:endParaRPr lang="en-US" sz="2400" dirty="0"/>
          </a:p>
        </p:txBody>
      </p:sp>
      <p:sp>
        <p:nvSpPr>
          <p:cNvPr id="16" name="Slide Number Placeholder 15">
            <a:extLst>
              <a:ext uri="{FF2B5EF4-FFF2-40B4-BE49-F238E27FC236}">
                <a16:creationId xmlns:a16="http://schemas.microsoft.com/office/drawing/2014/main" xmlns="" id="{CF0A8666-4477-461C-A79D-E91232EE973E}"/>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32</a:t>
            </a:fld>
            <a:endParaRPr lang="en-US"/>
          </a:p>
        </p:txBody>
      </p:sp>
    </p:spTree>
    <p:extLst>
      <p:ext uri="{BB962C8B-B14F-4D97-AF65-F5344CB8AC3E}">
        <p14:creationId xmlns:p14="http://schemas.microsoft.com/office/powerpoint/2010/main" val="31779134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xmlns="" id="{F8FAEED9-1ECD-45F9-87A0-9394BAEABB79}"/>
              </a:ext>
            </a:extLst>
          </p:cNvPr>
          <p:cNvSpPr>
            <a:spLocks noGrp="1"/>
          </p:cNvSpPr>
          <p:nvPr>
            <p:ph type="ctrTitle"/>
          </p:nvPr>
        </p:nvSpPr>
        <p:spPr>
          <a:xfrm>
            <a:off x="550863" y="549275"/>
            <a:ext cx="5437187" cy="2986234"/>
          </a:xfrm>
        </p:spPr>
        <p:txBody>
          <a:bodyPr/>
          <a:lstStyle/>
          <a:p>
            <a:r>
              <a:rPr lang="en-US" dirty="0" smtClean="0"/>
              <a:t>The End</a:t>
            </a:r>
            <a:endParaRPr lang="en-US" dirty="0"/>
          </a:p>
        </p:txBody>
      </p:sp>
      <p:pic>
        <p:nvPicPr>
          <p:cNvPr id="27" name="Picture Placeholder 26" descr="Data Points Digital background">
            <a:extLst>
              <a:ext uri="{FF2B5EF4-FFF2-40B4-BE49-F238E27FC236}">
                <a16:creationId xmlns:a16="http://schemas.microsoft.com/office/drawing/2014/main" xmlns=""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xmlns=""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6" name="Slide Number Placeholder 5">
            <a:extLst>
              <a:ext uri="{FF2B5EF4-FFF2-40B4-BE49-F238E27FC236}">
                <a16:creationId xmlns:a16="http://schemas.microsoft.com/office/drawing/2014/main" xmlns=""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33</a:t>
            </a:fld>
            <a:endParaRPr lang="en-US"/>
          </a:p>
        </p:txBody>
      </p:sp>
    </p:spTree>
    <p:extLst>
      <p:ext uri="{BB962C8B-B14F-4D97-AF65-F5344CB8AC3E}">
        <p14:creationId xmlns:p14="http://schemas.microsoft.com/office/powerpoint/2010/main" val="32477988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xmlns="" id="{D10F3D66-0109-4903-90B9-66D0E288F721}"/>
              </a:ext>
              <a:ext uri="{C183D7F6-B498-43B3-948B-1728B52AA6E4}">
                <adec:decorative xmlns:adec="http://schemas.microsoft.com/office/drawing/2017/decorative" xmlns=""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xmlns=""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xmlns=""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xmlns="" id="{4B18D636-CC10-4B1E-AA38-419DCCF2D9C9}"/>
              </a:ext>
            </a:extLst>
          </p:cNvPr>
          <p:cNvSpPr>
            <a:spLocks noGrp="1"/>
          </p:cNvSpPr>
          <p:nvPr>
            <p:ph type="title"/>
          </p:nvPr>
        </p:nvSpPr>
        <p:spPr>
          <a:xfrm>
            <a:off x="127466" y="501151"/>
            <a:ext cx="4348309" cy="1332000"/>
          </a:xfrm>
        </p:spPr>
        <p:txBody>
          <a:bodyPr>
            <a:normAutofit/>
          </a:bodyPr>
          <a:lstStyle/>
          <a:p>
            <a:pPr algn="ctr"/>
            <a:r>
              <a:rPr lang="en-US" dirty="0"/>
              <a:t>Introduction </a:t>
            </a:r>
          </a:p>
        </p:txBody>
      </p:sp>
      <p:sp>
        <p:nvSpPr>
          <p:cNvPr id="10" name="Content Placeholder 9">
            <a:extLst>
              <a:ext uri="{FF2B5EF4-FFF2-40B4-BE49-F238E27FC236}">
                <a16:creationId xmlns:a16="http://schemas.microsoft.com/office/drawing/2014/main" xmlns="" id="{1DB251F7-EBE7-46AC-A920-FFE2C5AF68EA}"/>
              </a:ext>
            </a:extLst>
          </p:cNvPr>
          <p:cNvSpPr>
            <a:spLocks noGrp="1"/>
          </p:cNvSpPr>
          <p:nvPr>
            <p:ph sz="half" idx="2"/>
          </p:nvPr>
        </p:nvSpPr>
        <p:spPr>
          <a:xfrm>
            <a:off x="482497" y="1600624"/>
            <a:ext cx="11254144" cy="4405121"/>
          </a:xfrm>
        </p:spPr>
        <p:txBody>
          <a:bodyPr/>
          <a:lstStyle/>
          <a:p>
            <a:r>
              <a:rPr lang="en-US" sz="2000" dirty="0" smtClean="0"/>
              <a:t>HDB </a:t>
            </a:r>
            <a:r>
              <a:rPr lang="en-US" sz="2000" dirty="0"/>
              <a:t>flat is a type of public housing in Singapore, built and managed by the Housing &amp; Development Board (HDB). These flats are home to over 80% of Singapore’s residents, providing affordable and well-designed housing options ranging from studio apartments to executive flats</a:t>
            </a:r>
            <a:r>
              <a:rPr lang="en-US" sz="2000" dirty="0" smtClean="0"/>
              <a:t>.  </a:t>
            </a:r>
            <a:r>
              <a:rPr lang="en-US" sz="2000" dirty="0"/>
              <a:t>They are a key part of Singapore’s urban planning, promoting community living while ensuring quality and affordability for residents</a:t>
            </a:r>
            <a:r>
              <a:rPr lang="en-US" sz="2000" dirty="0" smtClean="0"/>
              <a:t>.</a:t>
            </a:r>
          </a:p>
          <a:p>
            <a:r>
              <a:rPr lang="en-US" sz="2000" dirty="0" smtClean="0">
                <a:effectLst/>
                <a:latin typeface="Calibri" panose="020F0502020204030204" pitchFamily="34" charset="0"/>
                <a:ea typeface="SimSun" panose="02010600030101010101" pitchFamily="2" charset="-122"/>
                <a:cs typeface="Arial" panose="020B0604020202020204" pitchFamily="34" charset="0"/>
              </a:rPr>
              <a:t>In this project, we will assess and measure the affordability of the HDB flats (3, 4 &amp; 5 room) based on gross monthly income.</a:t>
            </a:r>
          </a:p>
          <a:p>
            <a:r>
              <a:rPr lang="en-US" sz="2000" dirty="0" smtClean="0">
                <a:latin typeface="Calibri" panose="020F0502020204030204" pitchFamily="34" charset="0"/>
                <a:ea typeface="SimSun" panose="02010600030101010101" pitchFamily="2" charset="-122"/>
                <a:cs typeface="Arial" panose="020B0604020202020204" pitchFamily="34" charset="0"/>
              </a:rPr>
              <a:t>In addition, we will also calculate the additional </a:t>
            </a:r>
            <a:r>
              <a:rPr lang="en-US" sz="2000" dirty="0">
                <a:latin typeface="Calibri" panose="020F0502020204030204" pitchFamily="34" charset="0"/>
                <a:ea typeface="SimSun" panose="02010600030101010101" pitchFamily="2" charset="-122"/>
                <a:cs typeface="Arial" panose="020B0604020202020204" pitchFamily="34" charset="0"/>
              </a:rPr>
              <a:t>subsidy </a:t>
            </a:r>
            <a:r>
              <a:rPr lang="en-US" sz="2000" dirty="0" smtClean="0">
                <a:latin typeface="Calibri" panose="020F0502020204030204" pitchFamily="34" charset="0"/>
                <a:ea typeface="SimSun" panose="02010600030101010101" pitchFamily="2" charset="-122"/>
                <a:cs typeface="Arial" panose="020B0604020202020204" pitchFamily="34" charset="0"/>
              </a:rPr>
              <a:t>in </a:t>
            </a:r>
            <a:r>
              <a:rPr lang="en-US" sz="2000" dirty="0">
                <a:latin typeface="Calibri" panose="020F0502020204030204" pitchFamily="34" charset="0"/>
                <a:ea typeface="SimSun" panose="02010600030101010101" pitchFamily="2" charset="-122"/>
                <a:cs typeface="Arial" panose="020B0604020202020204" pitchFamily="34" charset="0"/>
              </a:rPr>
              <a:t>order to achieve Mortgage Servicing Ratio (MSR) not exceeding 30% of gross monthly salary by HDB </a:t>
            </a:r>
            <a:r>
              <a:rPr lang="en-US" sz="2000" dirty="0" smtClean="0">
                <a:latin typeface="Calibri" panose="020F0502020204030204" pitchFamily="34" charset="0"/>
                <a:ea typeface="SimSun" panose="02010600030101010101" pitchFamily="2" charset="-122"/>
                <a:cs typeface="Arial" panose="020B0604020202020204" pitchFamily="34" charset="0"/>
              </a:rPr>
              <a:t>standard.</a:t>
            </a:r>
            <a:endParaRPr lang="en-SG" sz="2000" dirty="0">
              <a:effectLst/>
              <a:latin typeface="Calibri" panose="020F0502020204030204" pitchFamily="34" charset="0"/>
              <a:ea typeface="SimSun" panose="02010600030101010101" pitchFamily="2" charset="-122"/>
              <a:cs typeface="Arial" panose="020B0604020202020204" pitchFamily="34" charset="0"/>
            </a:endParaRPr>
          </a:p>
        </p:txBody>
      </p:sp>
      <p:sp>
        <p:nvSpPr>
          <p:cNvPr id="6" name="Slide Number Placeholder 5">
            <a:extLst>
              <a:ext uri="{FF2B5EF4-FFF2-40B4-BE49-F238E27FC236}">
                <a16:creationId xmlns:a16="http://schemas.microsoft.com/office/drawing/2014/main" xmlns=""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4</a:t>
            </a:fld>
            <a:endParaRPr lang="en-US"/>
          </a:p>
        </p:txBody>
      </p:sp>
      <p:sp>
        <p:nvSpPr>
          <p:cNvPr id="22" name="Freeform: Shape 21">
            <a:extLst>
              <a:ext uri="{FF2B5EF4-FFF2-40B4-BE49-F238E27FC236}">
                <a16:creationId xmlns:a16="http://schemas.microsoft.com/office/drawing/2014/main" xmlns="" id="{C6F3814E-455F-456B-B1AF-7B993965A2C0}"/>
              </a:ext>
              <a:ext uri="{C183D7F6-B498-43B3-948B-1728B52AA6E4}">
                <adec:decorative xmlns:adec="http://schemas.microsoft.com/office/drawing/2017/decorative" xmlns=""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5005613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xmlns=""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15" name="Title 14">
            <a:extLst>
              <a:ext uri="{FF2B5EF4-FFF2-40B4-BE49-F238E27FC236}">
                <a16:creationId xmlns:a16="http://schemas.microsoft.com/office/drawing/2014/main" xmlns="" id="{40F1DF5B-353A-4270-8C10-6A1509441174}"/>
              </a:ext>
            </a:extLst>
          </p:cNvPr>
          <p:cNvSpPr>
            <a:spLocks noGrp="1"/>
          </p:cNvSpPr>
          <p:nvPr>
            <p:ph type="ctrTitle"/>
          </p:nvPr>
        </p:nvSpPr>
        <p:spPr>
          <a:xfrm>
            <a:off x="517464" y="1837345"/>
            <a:ext cx="5437187" cy="2094981"/>
          </a:xfrm>
        </p:spPr>
        <p:txBody>
          <a:bodyPr vert="horz" wrap="square" lIns="0" tIns="0" rIns="0" bIns="0" rtlCol="0" anchor="b" anchorCtr="0">
            <a:normAutofit/>
          </a:bodyPr>
          <a:lstStyle/>
          <a:p>
            <a:pPr>
              <a:lnSpc>
                <a:spcPct val="100000"/>
              </a:lnSpc>
            </a:pPr>
            <a:r>
              <a:rPr lang="en-US" sz="6400" kern="1200" dirty="0" smtClean="0">
                <a:solidFill>
                  <a:schemeClr val="tx1"/>
                </a:solidFill>
                <a:latin typeface="+mj-lt"/>
                <a:ea typeface="+mj-ea"/>
                <a:cs typeface="+mj-cs"/>
              </a:rPr>
              <a:t>Issues </a:t>
            </a:r>
            <a:r>
              <a:rPr lang="en-US" sz="6400" kern="1200" dirty="0">
                <a:solidFill>
                  <a:schemeClr val="tx1"/>
                </a:solidFill>
                <a:latin typeface="+mj-lt"/>
                <a:ea typeface="+mj-ea"/>
                <a:cs typeface="+mj-cs"/>
              </a:rPr>
              <a:t>&amp; Objectives</a:t>
            </a:r>
          </a:p>
        </p:txBody>
      </p:sp>
      <p:sp>
        <p:nvSpPr>
          <p:cNvPr id="4" name="Slide Number Placeholder 3">
            <a:extLst>
              <a:ext uri="{FF2B5EF4-FFF2-40B4-BE49-F238E27FC236}">
                <a16:creationId xmlns:a16="http://schemas.microsoft.com/office/drawing/2014/main" xmlns="" id="{E1E7D98D-6710-41D2-B258-E1A1059D29F8}"/>
              </a:ext>
            </a:extLst>
          </p:cNvPr>
          <p:cNvSpPr>
            <a:spLocks noGrp="1"/>
          </p:cNvSpPr>
          <p:nvPr>
            <p:ph type="sldNum" sz="quarter" idx="12"/>
          </p:nvPr>
        </p:nvSpPr>
        <p:spPr/>
        <p:txBody>
          <a:bodyPr/>
          <a:lstStyle/>
          <a:p>
            <a:fld id="{DBA1B0FB-D917-4C8C-928F-313BD683BF39}" type="slidenum">
              <a:rPr lang="en-US" smtClean="0"/>
              <a:t>5</a:t>
            </a:fld>
            <a:endParaRPr lang="en-US"/>
          </a:p>
        </p:txBody>
      </p:sp>
    </p:spTree>
    <p:extLst>
      <p:ext uri="{BB962C8B-B14F-4D97-AF65-F5344CB8AC3E}">
        <p14:creationId xmlns:p14="http://schemas.microsoft.com/office/powerpoint/2010/main" val="10928240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xmlns="" id="{D10F3D66-0109-4903-90B9-66D0E288F721}"/>
              </a:ext>
              <a:ext uri="{C183D7F6-B498-43B3-948B-1728B52AA6E4}">
                <adec:decorative xmlns:adec="http://schemas.microsoft.com/office/drawing/2017/decorative" xmlns=""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xmlns=""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xmlns=""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xmlns="" id="{4B18D636-CC10-4B1E-AA38-419DCCF2D9C9}"/>
              </a:ext>
            </a:extLst>
          </p:cNvPr>
          <p:cNvSpPr>
            <a:spLocks noGrp="1"/>
          </p:cNvSpPr>
          <p:nvPr>
            <p:ph type="title"/>
          </p:nvPr>
        </p:nvSpPr>
        <p:spPr>
          <a:xfrm>
            <a:off x="362148" y="542315"/>
            <a:ext cx="9437404" cy="1332000"/>
          </a:xfrm>
        </p:spPr>
        <p:txBody>
          <a:bodyPr>
            <a:normAutofit/>
          </a:bodyPr>
          <a:lstStyle/>
          <a:p>
            <a:r>
              <a:rPr lang="en-US" dirty="0" smtClean="0"/>
              <a:t>Issues </a:t>
            </a:r>
            <a:r>
              <a:rPr lang="en-US" dirty="0"/>
              <a:t>&amp; Objectives </a:t>
            </a:r>
          </a:p>
        </p:txBody>
      </p:sp>
      <p:sp>
        <p:nvSpPr>
          <p:cNvPr id="9" name="Text Placeholder 8">
            <a:extLst>
              <a:ext uri="{FF2B5EF4-FFF2-40B4-BE49-F238E27FC236}">
                <a16:creationId xmlns:a16="http://schemas.microsoft.com/office/drawing/2014/main" xmlns="" id="{0D098C43-2F2A-4100-89BC-5931039293FA}"/>
              </a:ext>
            </a:extLst>
          </p:cNvPr>
          <p:cNvSpPr>
            <a:spLocks noGrp="1"/>
          </p:cNvSpPr>
          <p:nvPr>
            <p:ph type="body" idx="1"/>
          </p:nvPr>
        </p:nvSpPr>
        <p:spPr>
          <a:xfrm>
            <a:off x="362148" y="1208315"/>
            <a:ext cx="5437186" cy="535354"/>
          </a:xfrm>
        </p:spPr>
        <p:txBody>
          <a:bodyPr/>
          <a:lstStyle/>
          <a:p>
            <a:r>
              <a:rPr lang="en-US" dirty="0" smtClean="0"/>
              <a:t>issues</a:t>
            </a:r>
            <a:endParaRPr lang="en-US" dirty="0"/>
          </a:p>
        </p:txBody>
      </p:sp>
      <p:sp>
        <p:nvSpPr>
          <p:cNvPr id="11" name="Text Placeholder 10">
            <a:extLst>
              <a:ext uri="{FF2B5EF4-FFF2-40B4-BE49-F238E27FC236}">
                <a16:creationId xmlns:a16="http://schemas.microsoft.com/office/drawing/2014/main" xmlns="" id="{60726BA7-44D6-4116-90E3-38325026EAAD}"/>
              </a:ext>
            </a:extLst>
          </p:cNvPr>
          <p:cNvSpPr>
            <a:spLocks noGrp="1"/>
          </p:cNvSpPr>
          <p:nvPr>
            <p:ph type="body" sz="quarter" idx="3"/>
          </p:nvPr>
        </p:nvSpPr>
        <p:spPr>
          <a:xfrm>
            <a:off x="6647859" y="1164572"/>
            <a:ext cx="5436392" cy="535354"/>
          </a:xfrm>
        </p:spPr>
        <p:txBody>
          <a:bodyPr/>
          <a:lstStyle/>
          <a:p>
            <a:r>
              <a:rPr lang="en-US" dirty="0" smtClean="0"/>
              <a:t>objectives</a:t>
            </a:r>
            <a:endParaRPr lang="en-US" dirty="0"/>
          </a:p>
        </p:txBody>
      </p:sp>
      <p:sp>
        <p:nvSpPr>
          <p:cNvPr id="6" name="Slide Number Placeholder 5">
            <a:extLst>
              <a:ext uri="{FF2B5EF4-FFF2-40B4-BE49-F238E27FC236}">
                <a16:creationId xmlns:a16="http://schemas.microsoft.com/office/drawing/2014/main" xmlns=""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6</a:t>
            </a:fld>
            <a:endParaRPr lang="en-US"/>
          </a:p>
        </p:txBody>
      </p:sp>
      <p:sp>
        <p:nvSpPr>
          <p:cNvPr id="22" name="Freeform: Shape 21">
            <a:extLst>
              <a:ext uri="{FF2B5EF4-FFF2-40B4-BE49-F238E27FC236}">
                <a16:creationId xmlns:a16="http://schemas.microsoft.com/office/drawing/2014/main" xmlns="" id="{C6F3814E-455F-456B-B1AF-7B993965A2C0}"/>
              </a:ext>
              <a:ext uri="{C183D7F6-B498-43B3-948B-1728B52AA6E4}">
                <adec:decorative xmlns:adec="http://schemas.microsoft.com/office/drawing/2017/decorative" xmlns=""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extBox 1">
            <a:extLst>
              <a:ext uri="{FF2B5EF4-FFF2-40B4-BE49-F238E27FC236}">
                <a16:creationId xmlns:a16="http://schemas.microsoft.com/office/drawing/2014/main" xmlns="" id="{845EF2A3-A8A5-D1E2-CAF8-69A0B7B97F94}"/>
              </a:ext>
            </a:extLst>
          </p:cNvPr>
          <p:cNvSpPr txBox="1"/>
          <p:nvPr/>
        </p:nvSpPr>
        <p:spPr>
          <a:xfrm>
            <a:off x="-184214" y="4672895"/>
            <a:ext cx="11967096" cy="1841402"/>
          </a:xfrm>
          <a:prstGeom prst="rect">
            <a:avLst/>
          </a:prstGeom>
          <a:noFill/>
        </p:spPr>
        <p:txBody>
          <a:bodyPr wrap="square" rtlCol="0">
            <a:spAutoFit/>
          </a:bodyPr>
          <a:lstStyle/>
          <a:p>
            <a:pPr marL="457200">
              <a:lnSpc>
                <a:spcPct val="107000"/>
              </a:lnSpc>
            </a:pPr>
            <a:r>
              <a:rPr lang="en-SG" sz="1400" cap="all" spc="200" dirty="0"/>
              <a:t>Data Analytic Objective</a:t>
            </a:r>
          </a:p>
          <a:p>
            <a:pPr marL="457200">
              <a:lnSpc>
                <a:spcPct val="107000"/>
              </a:lnSpc>
            </a:pPr>
            <a:endParaRPr lang="en-SG" sz="1400" cap="all" spc="200" dirty="0"/>
          </a:p>
          <a:p>
            <a:pPr marL="742950" indent="-285750">
              <a:lnSpc>
                <a:spcPct val="107000"/>
              </a:lnSpc>
              <a:spcAft>
                <a:spcPts val="800"/>
              </a:spcAft>
              <a:buFont typeface="Arial" panose="020B0604020202020204" pitchFamily="34" charset="0"/>
              <a:buChar char="•"/>
            </a:pPr>
            <a:r>
              <a:rPr lang="en-US" dirty="0">
                <a:solidFill>
                  <a:schemeClr val="tx1">
                    <a:alpha val="60000"/>
                  </a:schemeClr>
                </a:solidFill>
                <a:latin typeface="Calibri" panose="020F0502020204030204" pitchFamily="34" charset="0"/>
                <a:ea typeface="DengXian" panose="02010600030101010101" pitchFamily="2" charset="-122"/>
                <a:cs typeface="Times New Roman" panose="02020603050405020304" pitchFamily="18" charset="0"/>
              </a:rPr>
              <a:t>To </a:t>
            </a:r>
            <a:r>
              <a:rPr lang="en-US" dirty="0" smtClean="0">
                <a:solidFill>
                  <a:schemeClr val="tx1">
                    <a:alpha val="60000"/>
                  </a:schemeClr>
                </a:solidFill>
                <a:latin typeface="Calibri" panose="020F0502020204030204" pitchFamily="34" charset="0"/>
                <a:ea typeface="DengXian" panose="02010600030101010101" pitchFamily="2" charset="-122"/>
                <a:cs typeface="Times New Roman" panose="02020603050405020304" pitchFamily="18" charset="0"/>
              </a:rPr>
              <a:t>import </a:t>
            </a:r>
            <a:r>
              <a:rPr lang="en-US" dirty="0">
                <a:solidFill>
                  <a:schemeClr val="tx1">
                    <a:alpha val="60000"/>
                  </a:schemeClr>
                </a:solidFill>
                <a:latin typeface="Calibri" panose="020F0502020204030204" pitchFamily="34" charset="0"/>
                <a:ea typeface="DengXian" panose="02010600030101010101" pitchFamily="2" charset="-122"/>
                <a:cs typeface="Times New Roman" panose="02020603050405020304" pitchFamily="18" charset="0"/>
              </a:rPr>
              <a:t>the relevant </a:t>
            </a:r>
            <a:r>
              <a:rPr lang="en-US" dirty="0" smtClean="0">
                <a:solidFill>
                  <a:schemeClr val="tx1">
                    <a:alpha val="60000"/>
                  </a:schemeClr>
                </a:solidFill>
                <a:latin typeface="Calibri" panose="020F0502020204030204" pitchFamily="34" charset="0"/>
                <a:ea typeface="DengXian" panose="02010600030101010101" pitchFamily="2" charset="-122"/>
                <a:cs typeface="Times New Roman" panose="02020603050405020304" pitchFamily="18" charset="0"/>
              </a:rPr>
              <a:t>data entities and datasets from relevant SG </a:t>
            </a:r>
            <a:r>
              <a:rPr lang="en-US" dirty="0" err="1" smtClean="0">
                <a:solidFill>
                  <a:schemeClr val="tx1">
                    <a:alpha val="60000"/>
                  </a:schemeClr>
                </a:solidFill>
                <a:latin typeface="Calibri" panose="020F0502020204030204" pitchFamily="34" charset="0"/>
                <a:ea typeface="DengXian" panose="02010600030101010101" pitchFamily="2" charset="-122"/>
                <a:cs typeface="Times New Roman" panose="02020603050405020304" pitchFamily="18" charset="0"/>
              </a:rPr>
              <a:t>Gov</a:t>
            </a:r>
            <a:r>
              <a:rPr lang="en-US" dirty="0" smtClean="0">
                <a:solidFill>
                  <a:schemeClr val="tx1">
                    <a:alpha val="60000"/>
                  </a:schemeClr>
                </a:solidFill>
                <a:latin typeface="Calibri" panose="020F0502020204030204" pitchFamily="34" charset="0"/>
                <a:ea typeface="DengXian" panose="02010600030101010101" pitchFamily="2" charset="-122"/>
                <a:cs typeface="Times New Roman" panose="02020603050405020304" pitchFamily="18" charset="0"/>
              </a:rPr>
              <a:t> agency websites and import them into </a:t>
            </a:r>
            <a:r>
              <a:rPr lang="en-US" dirty="0" err="1" smtClean="0">
                <a:solidFill>
                  <a:schemeClr val="tx1">
                    <a:alpha val="60000"/>
                  </a:schemeClr>
                </a:solidFill>
                <a:latin typeface="Calibri" panose="020F0502020204030204" pitchFamily="34" charset="0"/>
                <a:ea typeface="DengXian" panose="02010600030101010101" pitchFamily="2" charset="-122"/>
                <a:cs typeface="Times New Roman" panose="02020603050405020304" pitchFamily="18" charset="0"/>
              </a:rPr>
              <a:t>PostgreDB</a:t>
            </a:r>
            <a:r>
              <a:rPr lang="en-US" dirty="0" smtClean="0">
                <a:solidFill>
                  <a:schemeClr val="tx1">
                    <a:alpha val="60000"/>
                  </a:schemeClr>
                </a:solidFill>
                <a:latin typeface="Calibri" panose="020F0502020204030204" pitchFamily="34" charset="0"/>
                <a:ea typeface="DengXian" panose="02010600030101010101" pitchFamily="2" charset="-122"/>
                <a:cs typeface="Times New Roman" panose="02020603050405020304" pitchFamily="18" charset="0"/>
              </a:rPr>
              <a:t>.</a:t>
            </a:r>
            <a:endParaRPr lang="en-US" dirty="0">
              <a:solidFill>
                <a:schemeClr val="tx1">
                  <a:alpha val="60000"/>
                </a:schemeClr>
              </a:solidFill>
              <a:latin typeface="Calibri" panose="020F0502020204030204" pitchFamily="34" charset="0"/>
              <a:ea typeface="DengXian" panose="02010600030101010101" pitchFamily="2" charset="-122"/>
              <a:cs typeface="Times New Roman" panose="02020603050405020304" pitchFamily="18" charset="0"/>
            </a:endParaRPr>
          </a:p>
          <a:p>
            <a:pPr marL="742950" indent="-285750">
              <a:lnSpc>
                <a:spcPct val="107000"/>
              </a:lnSpc>
              <a:spcAft>
                <a:spcPts val="800"/>
              </a:spcAft>
              <a:buFont typeface="Arial" panose="020B0604020202020204" pitchFamily="34" charset="0"/>
              <a:buChar char="•"/>
            </a:pPr>
            <a:r>
              <a:rPr lang="en-US" dirty="0" smtClean="0">
                <a:solidFill>
                  <a:schemeClr val="tx1">
                    <a:alpha val="60000"/>
                  </a:schemeClr>
                </a:solidFill>
                <a:latin typeface="Calibri" panose="020F0502020204030204" pitchFamily="34" charset="0"/>
                <a:ea typeface="DengXian" panose="02010600030101010101" pitchFamily="2" charset="-122"/>
                <a:cs typeface="Times New Roman" panose="02020603050405020304" pitchFamily="18" charset="0"/>
              </a:rPr>
              <a:t>Apply </a:t>
            </a:r>
            <a:r>
              <a:rPr lang="en-US" dirty="0">
                <a:solidFill>
                  <a:schemeClr val="tx1">
                    <a:alpha val="60000"/>
                  </a:schemeClr>
                </a:solidFill>
                <a:latin typeface="Calibri" panose="020F0502020204030204" pitchFamily="34" charset="0"/>
                <a:ea typeface="DengXian" panose="02010600030101010101" pitchFamily="2" charset="-122"/>
                <a:cs typeface="Times New Roman" panose="02020603050405020304" pitchFamily="18" charset="0"/>
              </a:rPr>
              <a:t>the </a:t>
            </a:r>
            <a:r>
              <a:rPr lang="en-US" dirty="0" smtClean="0">
                <a:solidFill>
                  <a:schemeClr val="tx1">
                    <a:alpha val="60000"/>
                  </a:schemeClr>
                </a:solidFill>
                <a:latin typeface="Calibri" panose="020F0502020204030204" pitchFamily="34" charset="0"/>
                <a:ea typeface="DengXian" panose="02010600030101010101" pitchFamily="2" charset="-122"/>
                <a:cs typeface="Times New Roman" panose="02020603050405020304" pitchFamily="18" charset="0"/>
              </a:rPr>
              <a:t>appropriate data science functionality of </a:t>
            </a:r>
            <a:r>
              <a:rPr lang="en-US" dirty="0">
                <a:solidFill>
                  <a:schemeClr val="tx1">
                    <a:alpha val="60000"/>
                  </a:schemeClr>
                </a:solidFill>
                <a:latin typeface="Calibri" panose="020F0502020204030204" pitchFamily="34" charset="0"/>
                <a:ea typeface="DengXian" panose="02010600030101010101" pitchFamily="2" charset="-122"/>
                <a:cs typeface="Times New Roman" panose="02020603050405020304" pitchFamily="18" charset="0"/>
              </a:rPr>
              <a:t>Pandas </a:t>
            </a:r>
            <a:r>
              <a:rPr lang="en-US" dirty="0" smtClean="0">
                <a:solidFill>
                  <a:schemeClr val="tx1">
                    <a:alpha val="60000"/>
                  </a:schemeClr>
                </a:solidFill>
                <a:latin typeface="Calibri" panose="020F0502020204030204" pitchFamily="34" charset="0"/>
                <a:ea typeface="DengXian" panose="02010600030101010101" pitchFamily="2" charset="-122"/>
                <a:cs typeface="Times New Roman" panose="02020603050405020304" pitchFamily="18" charset="0"/>
              </a:rPr>
              <a:t>and </a:t>
            </a:r>
            <a:r>
              <a:rPr lang="en-US" dirty="0" err="1" smtClean="0">
                <a:solidFill>
                  <a:schemeClr val="tx1">
                    <a:alpha val="60000"/>
                  </a:schemeClr>
                </a:solidFill>
                <a:latin typeface="Calibri" panose="020F0502020204030204" pitchFamily="34" charset="0"/>
                <a:ea typeface="DengXian" panose="02010600030101010101" pitchFamily="2" charset="-122"/>
                <a:cs typeface="Times New Roman" panose="02020603050405020304" pitchFamily="18" charset="0"/>
              </a:rPr>
              <a:t>Seaborn</a:t>
            </a:r>
            <a:r>
              <a:rPr lang="en-US" dirty="0" smtClean="0">
                <a:solidFill>
                  <a:schemeClr val="tx1">
                    <a:alpha val="60000"/>
                  </a:schemeClr>
                </a:solidFill>
                <a:latin typeface="Calibri" panose="020F0502020204030204" pitchFamily="34" charset="0"/>
                <a:ea typeface="DengXian" panose="02010600030101010101" pitchFamily="2" charset="-122"/>
                <a:cs typeface="Times New Roman" panose="02020603050405020304" pitchFamily="18" charset="0"/>
              </a:rPr>
              <a:t> on Python </a:t>
            </a:r>
            <a:r>
              <a:rPr lang="en-US" dirty="0">
                <a:solidFill>
                  <a:schemeClr val="tx1">
                    <a:alpha val="60000"/>
                  </a:schemeClr>
                </a:solidFill>
                <a:latin typeface="Calibri" panose="020F0502020204030204" pitchFamily="34" charset="0"/>
                <a:ea typeface="DengXian" panose="02010600030101010101" pitchFamily="2" charset="-122"/>
                <a:cs typeface="Times New Roman" panose="02020603050405020304" pitchFamily="18" charset="0"/>
              </a:rPr>
              <a:t>to dissect and </a:t>
            </a:r>
            <a:r>
              <a:rPr lang="en-US" dirty="0" smtClean="0">
                <a:solidFill>
                  <a:schemeClr val="tx1">
                    <a:alpha val="60000"/>
                  </a:schemeClr>
                </a:solidFill>
                <a:latin typeface="Calibri" panose="020F0502020204030204" pitchFamily="34" charset="0"/>
                <a:ea typeface="DengXian" panose="02010600030101010101" pitchFamily="2" charset="-122"/>
                <a:cs typeface="Times New Roman" panose="02020603050405020304" pitchFamily="18" charset="0"/>
              </a:rPr>
              <a:t>achieve the objectives for this interim project.</a:t>
            </a:r>
            <a:endParaRPr lang="en-SG" dirty="0">
              <a:solidFill>
                <a:schemeClr val="tx1">
                  <a:alpha val="60000"/>
                </a:schemeClr>
              </a:solidFill>
              <a:latin typeface="Calibri" panose="020F0502020204030204" pitchFamily="34" charset="0"/>
              <a:ea typeface="DengXian" panose="02010600030101010101" pitchFamily="2" charset="-122"/>
              <a:cs typeface="Times New Roman" panose="02020603050405020304" pitchFamily="18" charset="0"/>
            </a:endParaRPr>
          </a:p>
        </p:txBody>
      </p:sp>
      <p:sp>
        <p:nvSpPr>
          <p:cNvPr id="5" name="Content Placeholder 9">
            <a:extLst>
              <a:ext uri="{FF2B5EF4-FFF2-40B4-BE49-F238E27FC236}">
                <a16:creationId xmlns:a16="http://schemas.microsoft.com/office/drawing/2014/main" xmlns="" id="{6E98BB30-1A5B-D083-3E54-0C3CB303792F}"/>
              </a:ext>
            </a:extLst>
          </p:cNvPr>
          <p:cNvSpPr>
            <a:spLocks noGrp="1"/>
          </p:cNvSpPr>
          <p:nvPr>
            <p:ph sz="half" idx="2"/>
          </p:nvPr>
        </p:nvSpPr>
        <p:spPr>
          <a:xfrm>
            <a:off x="188780" y="1856067"/>
            <a:ext cx="5803369" cy="2686182"/>
          </a:xfrm>
        </p:spPr>
        <p:txBody>
          <a:bodyPr/>
          <a:lstStyle/>
          <a:p>
            <a:pPr marL="457200" algn="just">
              <a:lnSpc>
                <a:spcPct val="107000"/>
              </a:lnSpc>
              <a:spcAft>
                <a:spcPts val="800"/>
              </a:spcAft>
            </a:pPr>
            <a:r>
              <a:rPr lang="en-US" sz="1800" dirty="0" smtClean="0">
                <a:effectLst/>
                <a:latin typeface="Calibri" panose="020F0502020204030204" pitchFamily="34" charset="0"/>
                <a:ea typeface="DengXian" panose="02010600030101010101" pitchFamily="2" charset="-122"/>
                <a:cs typeface="Times New Roman" panose="02020603050405020304" pitchFamily="18" charset="0"/>
              </a:rPr>
              <a:t>HDB price </a:t>
            </a:r>
            <a:r>
              <a:rPr lang="en-US" sz="1800" dirty="0" smtClean="0">
                <a:latin typeface="Calibri" panose="020F0502020204030204" pitchFamily="34" charset="0"/>
                <a:ea typeface="DengXian" panose="02010600030101010101" pitchFamily="2" charset="-122"/>
                <a:cs typeface="Times New Roman" panose="02020603050405020304" pitchFamily="18" charset="0"/>
              </a:rPr>
              <a:t>has been rising fast and furious on a yearly basis, many are concerned if HDB is still affordable</a:t>
            </a:r>
            <a:r>
              <a:rPr lang="en-US" sz="1800" dirty="0">
                <a:latin typeface="Calibri" panose="020F0502020204030204" pitchFamily="34" charset="0"/>
                <a:ea typeface="DengXian" panose="02010600030101010101" pitchFamily="2" charset="-122"/>
                <a:cs typeface="Times New Roman" panose="02020603050405020304" pitchFamily="18" charset="0"/>
              </a:rPr>
              <a:t> </a:t>
            </a:r>
            <a:r>
              <a:rPr lang="en-US" sz="1800" dirty="0" smtClean="0">
                <a:latin typeface="Calibri" panose="020F0502020204030204" pitchFamily="34" charset="0"/>
                <a:ea typeface="DengXian" panose="02010600030101010101" pitchFamily="2" charset="-122"/>
                <a:cs typeface="Times New Roman" panose="02020603050405020304" pitchFamily="18" charset="0"/>
              </a:rPr>
              <a:t>to average Singaporeans</a:t>
            </a:r>
            <a:endParaRPr lang="en-SG" sz="1800" dirty="0">
              <a:latin typeface="Calibri" panose="020F0502020204030204" pitchFamily="34" charset="0"/>
              <a:ea typeface="DengXian" panose="02010600030101010101" pitchFamily="2" charset="-122"/>
              <a:cs typeface="Times New Roman" panose="02020603050405020304" pitchFamily="18" charset="0"/>
            </a:endParaRPr>
          </a:p>
          <a:p>
            <a:pPr marL="457200" algn="just">
              <a:lnSpc>
                <a:spcPct val="107000"/>
              </a:lnSpc>
              <a:spcAft>
                <a:spcPts val="800"/>
              </a:spcAft>
            </a:pPr>
            <a:r>
              <a:rPr lang="en-US" sz="1800" dirty="0" smtClean="0">
                <a:effectLst/>
                <a:latin typeface="Calibri" panose="020F0502020204030204" pitchFamily="34" charset="0"/>
                <a:ea typeface="DengXian" panose="02010600030101010101" pitchFamily="2" charset="-122"/>
                <a:cs typeface="Times New Roman" panose="02020603050405020304" pitchFamily="18" charset="0"/>
              </a:rPr>
              <a:t>Many first timers with low if not zero CPF savings and personal savings are concerned about servicing their monthly mortgages for the BTO flats, what is the additional subsidy that the SG government could provide to  lessen their burden</a:t>
            </a:r>
            <a:r>
              <a:rPr lang="en-SG" sz="1800" dirty="0" smtClean="0">
                <a:effectLst/>
                <a:latin typeface="Calibri" panose="020F0502020204030204" pitchFamily="34" charset="0"/>
                <a:ea typeface="DengXian" panose="02010600030101010101" pitchFamily="2" charset="-122"/>
                <a:cs typeface="Times New Roman" panose="02020603050405020304" pitchFamily="18" charset="0"/>
              </a:rPr>
              <a:t>. </a:t>
            </a:r>
            <a:endParaRPr lang="en-SG" sz="1800" dirty="0">
              <a:effectLst/>
              <a:latin typeface="Calibri" panose="020F0502020204030204" pitchFamily="34" charset="0"/>
              <a:ea typeface="DengXian" panose="02010600030101010101" pitchFamily="2" charset="-122"/>
              <a:cs typeface="Times New Roman" panose="02020603050405020304" pitchFamily="18" charset="0"/>
            </a:endParaRPr>
          </a:p>
        </p:txBody>
      </p:sp>
      <p:sp>
        <p:nvSpPr>
          <p:cNvPr id="14" name="Content Placeholder 11">
            <a:extLst>
              <a:ext uri="{FF2B5EF4-FFF2-40B4-BE49-F238E27FC236}">
                <a16:creationId xmlns:a16="http://schemas.microsoft.com/office/drawing/2014/main" xmlns="" id="{40598DCB-F795-F0AF-BF11-EFC70F825B36}"/>
              </a:ext>
            </a:extLst>
          </p:cNvPr>
          <p:cNvSpPr>
            <a:spLocks noGrp="1"/>
          </p:cNvSpPr>
          <p:nvPr>
            <p:ph sz="quarter" idx="4"/>
          </p:nvPr>
        </p:nvSpPr>
        <p:spPr>
          <a:xfrm>
            <a:off x="6503350" y="1822820"/>
            <a:ext cx="5499868" cy="2373166"/>
          </a:xfrm>
        </p:spPr>
        <p:txBody>
          <a:bodyPr/>
          <a:lstStyle/>
          <a:p>
            <a:r>
              <a:rPr lang="en-US" sz="1800" dirty="0" smtClean="0">
                <a:latin typeface="Calibri" panose="020F0502020204030204" pitchFamily="34" charset="0"/>
                <a:ea typeface="SimSun" panose="02010600030101010101" pitchFamily="2" charset="-122"/>
                <a:cs typeface="Arial" panose="020B0604020202020204" pitchFamily="34" charset="0"/>
              </a:rPr>
              <a:t>Measure </a:t>
            </a:r>
            <a:r>
              <a:rPr lang="en-US" sz="1800" dirty="0">
                <a:latin typeface="Calibri" panose="020F0502020204030204" pitchFamily="34" charset="0"/>
                <a:ea typeface="SimSun" panose="02010600030101010101" pitchFamily="2" charset="-122"/>
                <a:cs typeface="Arial" panose="020B0604020202020204" pitchFamily="34" charset="0"/>
              </a:rPr>
              <a:t>the affordability of the HDB flats (3, 4 , 5 room) based on gross monthly income</a:t>
            </a:r>
            <a:r>
              <a:rPr lang="en-SG" sz="1800" dirty="0" smtClean="0">
                <a:effectLst/>
                <a:latin typeface="Calibri" panose="020F0502020204030204" pitchFamily="34" charset="0"/>
                <a:ea typeface="DengXian" panose="02010600030101010101" pitchFamily="2" charset="-122"/>
                <a:cs typeface="Times New Roman" panose="02020603050405020304" pitchFamily="18" charset="0"/>
              </a:rPr>
              <a:t>.</a:t>
            </a:r>
            <a:endParaRPr lang="en-SG" sz="1800" dirty="0">
              <a:effectLst/>
              <a:latin typeface="Calibri" panose="020F0502020204030204" pitchFamily="34" charset="0"/>
              <a:ea typeface="DengXian" panose="02010600030101010101" pitchFamily="2" charset="-122"/>
              <a:cs typeface="Times New Roman" panose="02020603050405020304" pitchFamily="18" charset="0"/>
            </a:endParaRPr>
          </a:p>
          <a:p>
            <a:r>
              <a:rPr lang="en-US" sz="1800" dirty="0" smtClean="0">
                <a:latin typeface="Calibri" panose="020F0502020204030204" pitchFamily="34" charset="0"/>
                <a:ea typeface="SimSun" panose="02010600030101010101" pitchFamily="2" charset="-122"/>
                <a:cs typeface="Arial" panose="020B0604020202020204" pitchFamily="34" charset="0"/>
              </a:rPr>
              <a:t>Calculate </a:t>
            </a:r>
            <a:r>
              <a:rPr lang="en-US" sz="1800" dirty="0">
                <a:latin typeface="Calibri" panose="020F0502020204030204" pitchFamily="34" charset="0"/>
                <a:ea typeface="SimSun" panose="02010600030101010101" pitchFamily="2" charset="-122"/>
                <a:cs typeface="Arial" panose="020B0604020202020204" pitchFamily="34" charset="0"/>
              </a:rPr>
              <a:t>the additional subsidy in order to achieve Mortgage Servicing Ratio (MSR) not exceeding 30% of gross monthly salary by HDB standard</a:t>
            </a:r>
            <a:r>
              <a:rPr lang="en-SG" sz="1800" dirty="0" smtClean="0">
                <a:effectLst/>
                <a:latin typeface="Calibri" panose="020F0502020204030204" pitchFamily="34" charset="0"/>
                <a:ea typeface="DengXian" panose="02010600030101010101" pitchFamily="2" charset="-122"/>
                <a:cs typeface="Times New Roman" panose="02020603050405020304" pitchFamily="18" charset="0"/>
              </a:rPr>
              <a:t>.</a:t>
            </a:r>
            <a:endParaRPr lang="en-US" dirty="0"/>
          </a:p>
          <a:p>
            <a:endParaRPr lang="en-US" dirty="0"/>
          </a:p>
        </p:txBody>
      </p:sp>
    </p:spTree>
    <p:extLst>
      <p:ext uri="{BB962C8B-B14F-4D97-AF65-F5344CB8AC3E}">
        <p14:creationId xmlns:p14="http://schemas.microsoft.com/office/powerpoint/2010/main" val="258109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xmlns=""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15" name="Title 14">
            <a:extLst>
              <a:ext uri="{FF2B5EF4-FFF2-40B4-BE49-F238E27FC236}">
                <a16:creationId xmlns:a16="http://schemas.microsoft.com/office/drawing/2014/main" xmlns="" id="{40F1DF5B-353A-4270-8C10-6A1509441174}"/>
              </a:ext>
            </a:extLst>
          </p:cNvPr>
          <p:cNvSpPr>
            <a:spLocks noGrp="1"/>
          </p:cNvSpPr>
          <p:nvPr>
            <p:ph type="ctrTitle"/>
          </p:nvPr>
        </p:nvSpPr>
        <p:spPr>
          <a:xfrm>
            <a:off x="529466" y="851513"/>
            <a:ext cx="9621401"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Data </a:t>
            </a:r>
            <a:br>
              <a:rPr lang="en-US" sz="6400" kern="1200" dirty="0">
                <a:solidFill>
                  <a:schemeClr val="tx1"/>
                </a:solidFill>
                <a:latin typeface="+mj-lt"/>
                <a:ea typeface="+mj-ea"/>
                <a:cs typeface="+mj-cs"/>
              </a:rPr>
            </a:br>
            <a:r>
              <a:rPr lang="en-US" sz="6400" kern="1200" dirty="0">
                <a:solidFill>
                  <a:schemeClr val="tx1"/>
                </a:solidFill>
                <a:latin typeface="+mj-lt"/>
                <a:ea typeface="+mj-ea"/>
                <a:cs typeface="+mj-cs"/>
              </a:rPr>
              <a:t>Understanding</a:t>
            </a:r>
          </a:p>
        </p:txBody>
      </p:sp>
      <p:sp>
        <p:nvSpPr>
          <p:cNvPr id="4" name="Slide Number Placeholder 3">
            <a:extLst>
              <a:ext uri="{FF2B5EF4-FFF2-40B4-BE49-F238E27FC236}">
                <a16:creationId xmlns:a16="http://schemas.microsoft.com/office/drawing/2014/main" xmlns="" id="{E1E7D98D-6710-41D2-B258-E1A1059D29F8}"/>
              </a:ext>
            </a:extLst>
          </p:cNvPr>
          <p:cNvSpPr>
            <a:spLocks noGrp="1"/>
          </p:cNvSpPr>
          <p:nvPr>
            <p:ph type="sldNum" sz="quarter" idx="12"/>
          </p:nvPr>
        </p:nvSpPr>
        <p:spPr/>
        <p:txBody>
          <a:bodyPr/>
          <a:lstStyle/>
          <a:p>
            <a:fld id="{DBA1B0FB-D917-4C8C-928F-313BD683BF39}" type="slidenum">
              <a:rPr lang="en-US" smtClean="0"/>
              <a:t>7</a:t>
            </a:fld>
            <a:endParaRPr lang="en-US"/>
          </a:p>
        </p:txBody>
      </p:sp>
    </p:spTree>
    <p:extLst>
      <p:ext uri="{BB962C8B-B14F-4D97-AF65-F5344CB8AC3E}">
        <p14:creationId xmlns:p14="http://schemas.microsoft.com/office/powerpoint/2010/main" val="1277684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3E174092-82D3-44E0-8948-4096232ED0A7}"/>
              </a:ext>
            </a:extLst>
          </p:cNvPr>
          <p:cNvSpPr>
            <a:spLocks noGrp="1"/>
          </p:cNvSpPr>
          <p:nvPr>
            <p:ph type="title"/>
          </p:nvPr>
        </p:nvSpPr>
        <p:spPr>
          <a:xfrm>
            <a:off x="211742" y="309593"/>
            <a:ext cx="11091600" cy="1332000"/>
          </a:xfrm>
        </p:spPr>
        <p:txBody>
          <a:bodyPr/>
          <a:lstStyle/>
          <a:p>
            <a:r>
              <a:rPr lang="en-US" dirty="0" smtClean="0"/>
              <a:t>Data Files (</a:t>
            </a:r>
            <a:r>
              <a:rPr lang="en-US" dirty="0" err="1" smtClean="0"/>
              <a:t>Gov</a:t>
            </a:r>
            <a:r>
              <a:rPr lang="en-US" dirty="0" smtClean="0"/>
              <a:t> SG Sources)</a:t>
            </a:r>
            <a:endParaRPr lang="en-US" dirty="0"/>
          </a:p>
        </p:txBody>
      </p:sp>
      <p:sp>
        <p:nvSpPr>
          <p:cNvPr id="6" name="Slide Number Placeholder 5">
            <a:extLst>
              <a:ext uri="{FF2B5EF4-FFF2-40B4-BE49-F238E27FC236}">
                <a16:creationId xmlns:a16="http://schemas.microsoft.com/office/drawing/2014/main" xmlns="" id="{705C33DF-36C9-49E9-B48D-A320B179C4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8</a:t>
            </a:fld>
            <a:endParaRPr lang="en-US"/>
          </a:p>
        </p:txBody>
      </p:sp>
      <p:graphicFrame>
        <p:nvGraphicFramePr>
          <p:cNvPr id="2" name="Table 1">
            <a:extLst>
              <a:ext uri="{FF2B5EF4-FFF2-40B4-BE49-F238E27FC236}">
                <a16:creationId xmlns:a16="http://schemas.microsoft.com/office/drawing/2014/main" xmlns="" id="{82BB0AF6-8D3C-3AF2-EB43-93C8D827111B}"/>
              </a:ext>
            </a:extLst>
          </p:cNvPr>
          <p:cNvGraphicFramePr>
            <a:graphicFrameLocks noGrp="1"/>
          </p:cNvGraphicFramePr>
          <p:nvPr>
            <p:extLst>
              <p:ext uri="{D42A27DB-BD31-4B8C-83A1-F6EECF244321}">
                <p14:modId xmlns:p14="http://schemas.microsoft.com/office/powerpoint/2010/main" val="2509685240"/>
              </p:ext>
            </p:extLst>
          </p:nvPr>
        </p:nvGraphicFramePr>
        <p:xfrm>
          <a:off x="211742" y="1150930"/>
          <a:ext cx="11735279" cy="5092146"/>
        </p:xfrm>
        <a:graphic>
          <a:graphicData uri="http://schemas.openxmlformats.org/drawingml/2006/table">
            <a:tbl>
              <a:tblPr firstRow="1" firstCol="1" bandRow="1">
                <a:tableStyleId>{5C22544A-7EE6-4342-B048-85BDC9FD1C3A}</a:tableStyleId>
              </a:tblPr>
              <a:tblGrid>
                <a:gridCol w="4216259">
                  <a:extLst>
                    <a:ext uri="{9D8B030D-6E8A-4147-A177-3AD203B41FA5}">
                      <a16:colId xmlns:a16="http://schemas.microsoft.com/office/drawing/2014/main" xmlns="" val="2876190232"/>
                    </a:ext>
                  </a:extLst>
                </a:gridCol>
                <a:gridCol w="4007142">
                  <a:extLst>
                    <a:ext uri="{9D8B030D-6E8A-4147-A177-3AD203B41FA5}">
                      <a16:colId xmlns:a16="http://schemas.microsoft.com/office/drawing/2014/main" xmlns="" val="1703481977"/>
                    </a:ext>
                  </a:extLst>
                </a:gridCol>
                <a:gridCol w="3511878">
                  <a:extLst>
                    <a:ext uri="{9D8B030D-6E8A-4147-A177-3AD203B41FA5}">
                      <a16:colId xmlns:a16="http://schemas.microsoft.com/office/drawing/2014/main" xmlns="" val="1833398673"/>
                    </a:ext>
                  </a:extLst>
                </a:gridCol>
              </a:tblGrid>
              <a:tr h="1252042">
                <a:tc>
                  <a:txBody>
                    <a:bodyPr/>
                    <a:lstStyle/>
                    <a:p>
                      <a:pPr marL="0" marR="0">
                        <a:lnSpc>
                          <a:spcPct val="107000"/>
                        </a:lnSpc>
                        <a:spcBef>
                          <a:spcPts val="0"/>
                        </a:spcBef>
                        <a:spcAft>
                          <a:spcPts val="0"/>
                        </a:spcAft>
                      </a:pPr>
                      <a:r>
                        <a:rPr lang="en-SG" sz="1600" dirty="0" smtClean="0">
                          <a:effectLst/>
                        </a:rPr>
                        <a:t>Data File</a:t>
                      </a:r>
                      <a:endParaRPr lang="en-US" sz="16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SG" sz="1600" dirty="0">
                          <a:effectLst/>
                        </a:rPr>
                        <a:t>Data description</a:t>
                      </a:r>
                      <a:endParaRPr lang="en-US" sz="16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latin typeface="Calibri" panose="020F0502020204030204" pitchFamily="34" charset="0"/>
                          <a:ea typeface="DengXian" panose="02010600030101010101" pitchFamily="2" charset="-122"/>
                          <a:cs typeface="Times New Roman" panose="02020603050405020304" pitchFamily="18" charset="0"/>
                        </a:rPr>
                        <a:t>Resource URL</a:t>
                      </a:r>
                    </a:p>
                  </a:txBody>
                  <a:tcPr marL="68580" marR="68580" marT="0" marB="0"/>
                </a:tc>
                <a:extLst>
                  <a:ext uri="{0D108BD9-81ED-4DB2-BD59-A6C34878D82A}">
                    <a16:rowId xmlns:a16="http://schemas.microsoft.com/office/drawing/2014/main" xmlns="" val="3524570621"/>
                  </a:ext>
                </a:extLst>
              </a:tr>
              <a:tr h="882189">
                <a:tc>
                  <a:txBody>
                    <a:bodyPr/>
                    <a:lstStyle/>
                    <a:p>
                      <a:pPr marL="0" marR="0">
                        <a:lnSpc>
                          <a:spcPct val="107000"/>
                        </a:lnSpc>
                        <a:spcBef>
                          <a:spcPts val="0"/>
                        </a:spcBef>
                        <a:spcAft>
                          <a:spcPts val="0"/>
                        </a:spcAft>
                      </a:pPr>
                      <a:r>
                        <a:rPr lang="en-SG" sz="1400" b="0" dirty="0" smtClean="0">
                          <a:solidFill>
                            <a:schemeClr val="bg1"/>
                          </a:solidFill>
                          <a:effectLst/>
                          <a:latin typeface="+mn-lt"/>
                        </a:rPr>
                        <a:t>BTOPriceRangeofHDBFlatsOffered.csv</a:t>
                      </a:r>
                      <a:endParaRPr lang="en-US" sz="1400" b="0" dirty="0">
                        <a:solidFill>
                          <a:schemeClr val="bg1"/>
                        </a:solidFill>
                        <a:effectLst/>
                        <a:latin typeface="+mn-lt"/>
                        <a:ea typeface="DengXian" panose="02010600030101010101" pitchFamily="2" charset="-122"/>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SG" sz="1600" dirty="0">
                          <a:effectLst/>
                        </a:rPr>
                        <a:t>Constitutes </a:t>
                      </a:r>
                      <a:r>
                        <a:rPr lang="en-SG" sz="1600" dirty="0" smtClean="0">
                          <a:effectLst/>
                        </a:rPr>
                        <a:t>different transacted prices of BTO flats</a:t>
                      </a:r>
                      <a:r>
                        <a:rPr lang="en-SG" sz="1600" baseline="0" dirty="0" smtClean="0">
                          <a:effectLst/>
                        </a:rPr>
                        <a:t> in SG offered by HDB </a:t>
                      </a:r>
                      <a:r>
                        <a:rPr lang="en-SG" sz="1600" dirty="0" smtClean="0">
                          <a:effectLst/>
                        </a:rPr>
                        <a:t>for</a:t>
                      </a:r>
                      <a:r>
                        <a:rPr lang="en-SG" sz="1600" baseline="0" dirty="0" smtClean="0">
                          <a:effectLst/>
                        </a:rPr>
                        <a:t> the past decade</a:t>
                      </a:r>
                      <a:endParaRPr lang="en-US" sz="1600" dirty="0" smtClean="0">
                        <a:effectLst/>
                        <a:latin typeface="Calibri" panose="020F0502020204030204" pitchFamily="34" charset="0"/>
                        <a:ea typeface="DengXian" panose="02010600030101010101" pitchFamily="2" charset="-122"/>
                        <a:cs typeface="Times New Roman" panose="02020603050405020304" pitchFamily="18" charset="0"/>
                      </a:endParaRPr>
                    </a:p>
                    <a:p>
                      <a:pPr marL="0" marR="0">
                        <a:lnSpc>
                          <a:spcPct val="107000"/>
                        </a:lnSpc>
                        <a:spcBef>
                          <a:spcPts val="0"/>
                        </a:spcBef>
                        <a:spcAft>
                          <a:spcPts val="0"/>
                        </a:spcAft>
                      </a:pPr>
                      <a:endParaRPr lang="en-US" sz="16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smtClean="0">
                          <a:effectLst/>
                          <a:latin typeface="Calibri" panose="020F0502020204030204" pitchFamily="34" charset="0"/>
                          <a:ea typeface="DengXian" panose="02010600030101010101" pitchFamily="2" charset="-122"/>
                          <a:cs typeface="Times New Roman" panose="02020603050405020304" pitchFamily="18" charset="0"/>
                          <a:hlinkClick r:id="rId2"/>
                        </a:rPr>
                        <a:t>https://data.gov.sg/datasets?topics=housing&amp;page=1&amp;resultId=d_2d493bdcc1d9a44828b6e71cb095b88d</a:t>
                      </a:r>
                      <a:endParaRPr lang="en-US" sz="16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1570892224"/>
                  </a:ext>
                </a:extLst>
              </a:tr>
              <a:tr h="813592">
                <a:tc>
                  <a:txBody>
                    <a:bodyPr/>
                    <a:lstStyle/>
                    <a:p>
                      <a:pPr marL="0" marR="0">
                        <a:lnSpc>
                          <a:spcPct val="107000"/>
                        </a:lnSpc>
                        <a:spcBef>
                          <a:spcPts val="0"/>
                        </a:spcBef>
                        <a:spcAft>
                          <a:spcPts val="0"/>
                        </a:spcAft>
                      </a:pPr>
                      <a:r>
                        <a:rPr lang="en-SG" sz="1400" b="0" dirty="0" smtClean="0">
                          <a:solidFill>
                            <a:schemeClr val="bg1"/>
                          </a:solidFill>
                          <a:effectLst/>
                          <a:latin typeface="+mn-lt"/>
                        </a:rPr>
                        <a:t>Median-resale-prices-from-2Q2007-to-4Q2024.csv</a:t>
                      </a:r>
                      <a:endParaRPr lang="en-US" sz="1400" b="0" dirty="0">
                        <a:solidFill>
                          <a:schemeClr val="bg1"/>
                        </a:solidFill>
                        <a:effectLst/>
                        <a:latin typeface="+mn-lt"/>
                        <a:ea typeface="DengXian" panose="02010600030101010101" pitchFamily="2" charset="-122"/>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SG" sz="1600" dirty="0" smtClean="0">
                          <a:effectLst/>
                        </a:rPr>
                        <a:t>Constitutes different transacted prices of resale flats</a:t>
                      </a:r>
                      <a:r>
                        <a:rPr lang="en-SG" sz="1600" baseline="0" dirty="0" smtClean="0">
                          <a:effectLst/>
                        </a:rPr>
                        <a:t> in SG </a:t>
                      </a:r>
                      <a:r>
                        <a:rPr lang="en-SG" sz="1600" dirty="0" smtClean="0">
                          <a:effectLst/>
                        </a:rPr>
                        <a:t>for</a:t>
                      </a:r>
                      <a:r>
                        <a:rPr lang="en-SG" sz="1600" baseline="0" dirty="0" smtClean="0">
                          <a:effectLst/>
                        </a:rPr>
                        <a:t> the past decade</a:t>
                      </a:r>
                      <a:endParaRPr lang="en-US" sz="16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smtClean="0">
                          <a:effectLst/>
                          <a:latin typeface="Calibri" panose="020F0502020204030204" pitchFamily="34" charset="0"/>
                          <a:ea typeface="DengXian" panose="02010600030101010101" pitchFamily="2" charset="-122"/>
                          <a:cs typeface="Times New Roman" panose="02020603050405020304" pitchFamily="18" charset="0"/>
                          <a:hlinkClick r:id="rId3"/>
                        </a:rPr>
                        <a:t>https://www.hdb.gov.sg/-/media/doc/EAPG-CSC/Median-resale-prices-for-registered-resale-applications-from-2Q2007-to-4Q2024_.ashx</a:t>
                      </a:r>
                      <a:endParaRPr lang="en-US" sz="16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986538352"/>
                  </a:ext>
                </a:extLst>
              </a:tr>
              <a:tr h="870543">
                <a:tc>
                  <a:txBody>
                    <a:bodyPr/>
                    <a:lstStyle/>
                    <a:p>
                      <a:pPr marL="0" marR="0">
                        <a:lnSpc>
                          <a:spcPct val="107000"/>
                        </a:lnSpc>
                        <a:spcBef>
                          <a:spcPts val="0"/>
                        </a:spcBef>
                        <a:spcAft>
                          <a:spcPts val="0"/>
                        </a:spcAft>
                      </a:pPr>
                      <a:r>
                        <a:rPr lang="en-US" sz="1400" b="0" dirty="0" smtClean="0">
                          <a:solidFill>
                            <a:schemeClr val="bg1"/>
                          </a:solidFill>
                          <a:effectLst/>
                          <a:latin typeface="+mn-lt"/>
                          <a:ea typeface="DengXian" panose="02010600030101010101" pitchFamily="2" charset="-122"/>
                          <a:cs typeface="Times New Roman" panose="02020603050405020304" pitchFamily="18" charset="0"/>
                        </a:rPr>
                        <a:t>GrossMonthlyIncomeFull-TimeEmployedResidents_Final.csv</a:t>
                      </a:r>
                      <a:endParaRPr lang="en-US" sz="1400" b="0" dirty="0">
                        <a:solidFill>
                          <a:schemeClr val="bg1"/>
                        </a:solidFill>
                        <a:effectLst/>
                        <a:latin typeface="+mn-lt"/>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SG" sz="1600" dirty="0">
                          <a:effectLst/>
                        </a:rPr>
                        <a:t>Constitutes </a:t>
                      </a:r>
                      <a:r>
                        <a:rPr lang="en-SG" sz="1600" dirty="0" smtClean="0">
                          <a:effectLst/>
                        </a:rPr>
                        <a:t>different gross monthly income for</a:t>
                      </a:r>
                      <a:r>
                        <a:rPr lang="en-SG" sz="1600" baseline="0" dirty="0" smtClean="0">
                          <a:effectLst/>
                        </a:rPr>
                        <a:t> the past decade</a:t>
                      </a:r>
                      <a:endParaRPr lang="en-US" sz="16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smtClean="0">
                          <a:effectLst/>
                          <a:latin typeface="Calibri" panose="020F0502020204030204" pitchFamily="34" charset="0"/>
                          <a:ea typeface="DengXian" panose="02010600030101010101" pitchFamily="2" charset="-122"/>
                          <a:cs typeface="Times New Roman" panose="02020603050405020304" pitchFamily="18" charset="0"/>
                          <a:hlinkClick r:id="rId4"/>
                        </a:rPr>
                        <a:t>https://stats.mom.gov.sg/iMAS_Tables1/CSV/mrsd_43_FT_Res_income.zip</a:t>
                      </a:r>
                      <a:endParaRPr lang="en-US" sz="16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1447508707"/>
                  </a:ext>
                </a:extLst>
              </a:tr>
              <a:tr h="935848">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SG" sz="1400" b="0" dirty="0" smtClean="0">
                          <a:solidFill>
                            <a:schemeClr val="bg1"/>
                          </a:solidFill>
                          <a:effectLst/>
                          <a:latin typeface="+mn-lt"/>
                        </a:rPr>
                        <a:t>EHG-amount-Couples-and-Families-Aug-2024_Final.csv</a:t>
                      </a:r>
                    </a:p>
                    <a:p>
                      <a:pPr marL="0" marR="0">
                        <a:lnSpc>
                          <a:spcPct val="107000"/>
                        </a:lnSpc>
                        <a:spcBef>
                          <a:spcPts val="0"/>
                        </a:spcBef>
                        <a:spcAft>
                          <a:spcPts val="0"/>
                        </a:spcAft>
                      </a:pPr>
                      <a:endParaRPr lang="en-US" sz="1400" dirty="0">
                        <a:solidFill>
                          <a:schemeClr val="bg1"/>
                        </a:solidFill>
                        <a:effectLst/>
                        <a:latin typeface="+mn-lt"/>
                        <a:ea typeface="DengXian" panose="02010600030101010101" pitchFamily="2" charset="-122"/>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SG" sz="1600" dirty="0" smtClean="0">
                          <a:effectLst/>
                        </a:rPr>
                        <a:t>Constitutes different enhanced housing grant for various monthly housing income for</a:t>
                      </a:r>
                      <a:r>
                        <a:rPr lang="en-SG" sz="1600" baseline="0" dirty="0" smtClean="0">
                          <a:effectLst/>
                        </a:rPr>
                        <a:t> the past decade</a:t>
                      </a:r>
                      <a:endParaRPr lang="en-US" sz="1600" dirty="0" smtClean="0">
                        <a:effectLst/>
                        <a:latin typeface="Calibri" panose="020F0502020204030204" pitchFamily="34" charset="0"/>
                        <a:ea typeface="DengXian" panose="02010600030101010101" pitchFamily="2" charset="-122"/>
                        <a:cs typeface="Times New Roman" panose="02020603050405020304" pitchFamily="18" charset="0"/>
                      </a:endParaRPr>
                    </a:p>
                    <a:p>
                      <a:pPr marL="0" marR="0">
                        <a:lnSpc>
                          <a:spcPct val="107000"/>
                        </a:lnSpc>
                        <a:spcBef>
                          <a:spcPts val="0"/>
                        </a:spcBef>
                        <a:spcAft>
                          <a:spcPts val="0"/>
                        </a:spcAft>
                      </a:pPr>
                      <a:endParaRPr lang="en-US" sz="16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smtClean="0">
                          <a:effectLst/>
                          <a:latin typeface="Calibri" panose="020F0502020204030204" pitchFamily="34" charset="0"/>
                          <a:ea typeface="DengXian" panose="02010600030101010101" pitchFamily="2" charset="-122"/>
                          <a:cs typeface="Times New Roman" panose="02020603050405020304" pitchFamily="18" charset="0"/>
                          <a:hlinkClick r:id="rId5"/>
                        </a:rPr>
                        <a:t>https://www.hdb.gov.sg/cs/infoweb/-/media/doc/EAPG-CSC/EHG-amount-Couples-and-Families-Aug-2024.ashx</a:t>
                      </a:r>
                      <a:endParaRPr lang="en-US" sz="16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29585097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3E174092-82D3-44E0-8948-4096232ED0A7}"/>
              </a:ext>
            </a:extLst>
          </p:cNvPr>
          <p:cNvSpPr>
            <a:spLocks noGrp="1"/>
          </p:cNvSpPr>
          <p:nvPr>
            <p:ph type="title"/>
          </p:nvPr>
        </p:nvSpPr>
        <p:spPr>
          <a:xfrm>
            <a:off x="211741" y="309593"/>
            <a:ext cx="12042927" cy="1332000"/>
          </a:xfrm>
        </p:spPr>
        <p:txBody>
          <a:bodyPr/>
          <a:lstStyle/>
          <a:p>
            <a:r>
              <a:rPr lang="en-US" dirty="0" smtClean="0"/>
              <a:t>DB Entity </a:t>
            </a:r>
            <a:r>
              <a:rPr lang="en-US" dirty="0"/>
              <a:t>After Data </a:t>
            </a:r>
            <a:r>
              <a:rPr lang="en-US" dirty="0" smtClean="0"/>
              <a:t>Extraction &amp; Transformation</a:t>
            </a:r>
            <a:endParaRPr lang="en-US" dirty="0"/>
          </a:p>
        </p:txBody>
      </p:sp>
      <p:sp>
        <p:nvSpPr>
          <p:cNvPr id="6" name="Slide Number Placeholder 5">
            <a:extLst>
              <a:ext uri="{FF2B5EF4-FFF2-40B4-BE49-F238E27FC236}">
                <a16:creationId xmlns:a16="http://schemas.microsoft.com/office/drawing/2014/main" xmlns="" id="{705C33DF-36C9-49E9-B48D-A320B179C4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9</a:t>
            </a:fld>
            <a:endParaRPr lang="en-US"/>
          </a:p>
        </p:txBody>
      </p:sp>
      <p:graphicFrame>
        <p:nvGraphicFramePr>
          <p:cNvPr id="2" name="Table 1">
            <a:extLst>
              <a:ext uri="{FF2B5EF4-FFF2-40B4-BE49-F238E27FC236}">
                <a16:creationId xmlns:a16="http://schemas.microsoft.com/office/drawing/2014/main" xmlns="" id="{82BB0AF6-8D3C-3AF2-EB43-93C8D827111B}"/>
              </a:ext>
            </a:extLst>
          </p:cNvPr>
          <p:cNvGraphicFramePr>
            <a:graphicFrameLocks noGrp="1"/>
          </p:cNvGraphicFramePr>
          <p:nvPr>
            <p:extLst>
              <p:ext uri="{D42A27DB-BD31-4B8C-83A1-F6EECF244321}">
                <p14:modId xmlns:p14="http://schemas.microsoft.com/office/powerpoint/2010/main" val="2849727233"/>
              </p:ext>
            </p:extLst>
          </p:nvPr>
        </p:nvGraphicFramePr>
        <p:xfrm>
          <a:off x="211741" y="1697295"/>
          <a:ext cx="11675458" cy="4351524"/>
        </p:xfrm>
        <a:graphic>
          <a:graphicData uri="http://schemas.openxmlformats.org/drawingml/2006/table">
            <a:tbl>
              <a:tblPr firstRow="1" firstCol="1" bandRow="1">
                <a:tableStyleId>{5C22544A-7EE6-4342-B048-85BDC9FD1C3A}</a:tableStyleId>
              </a:tblPr>
              <a:tblGrid>
                <a:gridCol w="3112573">
                  <a:extLst>
                    <a:ext uri="{9D8B030D-6E8A-4147-A177-3AD203B41FA5}">
                      <a16:colId xmlns:a16="http://schemas.microsoft.com/office/drawing/2014/main" xmlns="" val="2876190232"/>
                    </a:ext>
                  </a:extLst>
                </a:gridCol>
                <a:gridCol w="8562885">
                  <a:extLst>
                    <a:ext uri="{9D8B030D-6E8A-4147-A177-3AD203B41FA5}">
                      <a16:colId xmlns:a16="http://schemas.microsoft.com/office/drawing/2014/main" xmlns="" val="1703481977"/>
                    </a:ext>
                  </a:extLst>
                </a:gridCol>
              </a:tblGrid>
              <a:tr h="849352">
                <a:tc>
                  <a:txBody>
                    <a:bodyPr/>
                    <a:lstStyle/>
                    <a:p>
                      <a:pPr marL="0" marR="0">
                        <a:lnSpc>
                          <a:spcPct val="107000"/>
                        </a:lnSpc>
                        <a:spcBef>
                          <a:spcPts val="0"/>
                        </a:spcBef>
                        <a:spcAft>
                          <a:spcPts val="0"/>
                        </a:spcAft>
                      </a:pPr>
                      <a:r>
                        <a:rPr lang="en-SG" sz="1600" dirty="0" smtClean="0">
                          <a:effectLst/>
                        </a:rPr>
                        <a:t>DB Entity to </a:t>
                      </a:r>
                      <a:r>
                        <a:rPr lang="en-SG" sz="1600" dirty="0">
                          <a:effectLst/>
                        </a:rPr>
                        <a:t>be </a:t>
                      </a:r>
                      <a:r>
                        <a:rPr lang="en-SG" sz="1600" dirty="0" smtClean="0">
                          <a:effectLst/>
                        </a:rPr>
                        <a:t>used (</a:t>
                      </a:r>
                      <a:r>
                        <a:rPr lang="en-SG" sz="1600" dirty="0" err="1" smtClean="0">
                          <a:effectLst/>
                        </a:rPr>
                        <a:t>PostgreDB</a:t>
                      </a:r>
                      <a:r>
                        <a:rPr lang="en-SG" sz="1600" dirty="0" smtClean="0">
                          <a:effectLst/>
                        </a:rPr>
                        <a:t>)</a:t>
                      </a:r>
                      <a:endParaRPr lang="en-US" sz="16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SG" sz="1600" dirty="0" smtClean="0">
                          <a:effectLst/>
                        </a:rPr>
                        <a:t>Description</a:t>
                      </a:r>
                      <a:endParaRPr lang="en-US" sz="16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3524570621"/>
                  </a:ext>
                </a:extLst>
              </a:tr>
              <a:tr h="882189">
                <a:tc>
                  <a:txBody>
                    <a:bodyPr/>
                    <a:lstStyle/>
                    <a:p>
                      <a:pPr marL="0" marR="0">
                        <a:lnSpc>
                          <a:spcPct val="107000"/>
                        </a:lnSpc>
                        <a:spcBef>
                          <a:spcPts val="0"/>
                        </a:spcBef>
                        <a:spcAft>
                          <a:spcPts val="0"/>
                        </a:spcAft>
                      </a:pPr>
                      <a:r>
                        <a:rPr lang="en-SG" sz="1600" b="0" dirty="0" err="1" smtClean="0">
                          <a:solidFill>
                            <a:schemeClr val="bg1"/>
                          </a:solidFill>
                          <a:effectLst/>
                        </a:rPr>
                        <a:t>MedianBTOFlatPrices</a:t>
                      </a:r>
                      <a:endParaRPr lang="en-US" sz="1600" b="0" dirty="0">
                        <a:solidFill>
                          <a:schemeClr val="bg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SG" sz="1600" dirty="0" smtClean="0">
                          <a:effectLst/>
                        </a:rPr>
                        <a:t>Constitutes different transacted prices of BTO flats</a:t>
                      </a:r>
                      <a:r>
                        <a:rPr lang="en-SG" sz="1600" baseline="0" dirty="0" smtClean="0">
                          <a:effectLst/>
                        </a:rPr>
                        <a:t> (3, 4, 5 room) and </a:t>
                      </a:r>
                      <a:r>
                        <a:rPr lang="en-SG" sz="1600" dirty="0" smtClean="0">
                          <a:effectLst/>
                        </a:rPr>
                        <a:t>appreciation of the prices</a:t>
                      </a:r>
                      <a:r>
                        <a:rPr lang="en-SG" sz="1600" baseline="0" dirty="0" smtClean="0">
                          <a:effectLst/>
                        </a:rPr>
                        <a:t> in percentage in SG </a:t>
                      </a:r>
                      <a:r>
                        <a:rPr lang="en-SG" sz="1600" dirty="0" smtClean="0">
                          <a:effectLst/>
                        </a:rPr>
                        <a:t>for</a:t>
                      </a:r>
                      <a:r>
                        <a:rPr lang="en-SG" sz="1600" baseline="0" dirty="0" smtClean="0">
                          <a:effectLst/>
                        </a:rPr>
                        <a:t> the past decade</a:t>
                      </a:r>
                      <a:endParaRPr lang="en-US" sz="16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1570892224"/>
                  </a:ext>
                </a:extLst>
              </a:tr>
              <a:tr h="813592">
                <a:tc>
                  <a:txBody>
                    <a:bodyPr/>
                    <a:lstStyle/>
                    <a:p>
                      <a:pPr marL="0" marR="0">
                        <a:lnSpc>
                          <a:spcPct val="107000"/>
                        </a:lnSpc>
                        <a:spcBef>
                          <a:spcPts val="0"/>
                        </a:spcBef>
                        <a:spcAft>
                          <a:spcPts val="0"/>
                        </a:spcAft>
                      </a:pPr>
                      <a:r>
                        <a:rPr lang="en-SG" sz="1600" b="0" dirty="0" err="1" smtClean="0">
                          <a:solidFill>
                            <a:schemeClr val="bg1"/>
                          </a:solidFill>
                          <a:effectLst/>
                        </a:rPr>
                        <a:t>MedianResaleFlatPrices</a:t>
                      </a:r>
                      <a:endParaRPr lang="en-US" sz="1600" b="0" dirty="0">
                        <a:solidFill>
                          <a:schemeClr val="bg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SG" sz="1600" dirty="0" smtClean="0">
                          <a:effectLst/>
                        </a:rPr>
                        <a:t>Constitutes different transacted prices of resale flats</a:t>
                      </a:r>
                      <a:r>
                        <a:rPr lang="en-SG" sz="1600" baseline="0" dirty="0" smtClean="0">
                          <a:effectLst/>
                        </a:rPr>
                        <a:t> (3, 4, 5 room) and </a:t>
                      </a:r>
                      <a:r>
                        <a:rPr lang="en-SG" sz="1600" dirty="0" smtClean="0">
                          <a:effectLst/>
                        </a:rPr>
                        <a:t>appreciation of the prices</a:t>
                      </a:r>
                      <a:r>
                        <a:rPr lang="en-SG" sz="1600" baseline="0" dirty="0" smtClean="0">
                          <a:effectLst/>
                        </a:rPr>
                        <a:t> in percentage in SG </a:t>
                      </a:r>
                      <a:r>
                        <a:rPr lang="en-SG" sz="1600" dirty="0" smtClean="0">
                          <a:effectLst/>
                        </a:rPr>
                        <a:t>for</a:t>
                      </a:r>
                      <a:r>
                        <a:rPr lang="en-SG" sz="1600" baseline="0" dirty="0" smtClean="0">
                          <a:effectLst/>
                        </a:rPr>
                        <a:t> the past decade</a:t>
                      </a:r>
                      <a:endParaRPr lang="en-US" sz="16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986538352"/>
                  </a:ext>
                </a:extLst>
              </a:tr>
              <a:tr h="870543">
                <a:tc>
                  <a:txBody>
                    <a:bodyPr/>
                    <a:lstStyle/>
                    <a:p>
                      <a:pPr marL="0" marR="0">
                        <a:lnSpc>
                          <a:spcPct val="107000"/>
                        </a:lnSpc>
                        <a:spcBef>
                          <a:spcPts val="0"/>
                        </a:spcBef>
                        <a:spcAft>
                          <a:spcPts val="0"/>
                        </a:spcAft>
                      </a:pPr>
                      <a:r>
                        <a:rPr lang="en-SG" sz="1600" b="0" dirty="0" err="1" smtClean="0">
                          <a:solidFill>
                            <a:schemeClr val="bg1"/>
                          </a:solidFill>
                          <a:effectLst/>
                        </a:rPr>
                        <a:t>GrossMonthlyIncomeFullTime</a:t>
                      </a:r>
                      <a:endParaRPr lang="en-US" sz="1600" b="0" dirty="0">
                        <a:solidFill>
                          <a:schemeClr val="bg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SG" sz="1600" dirty="0" smtClean="0">
                          <a:effectLst/>
                        </a:rPr>
                        <a:t>Constitutes appreciation</a:t>
                      </a:r>
                      <a:r>
                        <a:rPr lang="en-SG" sz="1600" baseline="0" dirty="0" smtClean="0">
                          <a:effectLst/>
                        </a:rPr>
                        <a:t> in percentage for the </a:t>
                      </a:r>
                      <a:r>
                        <a:rPr lang="en-SG" sz="1600" dirty="0" smtClean="0">
                          <a:effectLst/>
                        </a:rPr>
                        <a:t>gross monthly income for</a:t>
                      </a:r>
                      <a:r>
                        <a:rPr lang="en-SG" sz="1600" baseline="0" dirty="0" smtClean="0">
                          <a:effectLst/>
                        </a:rPr>
                        <a:t> the past decade</a:t>
                      </a:r>
                      <a:endParaRPr lang="en-US" sz="1600" dirty="0" smtClean="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1447508707"/>
                  </a:ext>
                </a:extLst>
              </a:tr>
              <a:tr h="935848">
                <a:tc>
                  <a:txBody>
                    <a:bodyPr/>
                    <a:lstStyle/>
                    <a:p>
                      <a:pPr marL="0" marR="0">
                        <a:lnSpc>
                          <a:spcPct val="107000"/>
                        </a:lnSpc>
                        <a:spcBef>
                          <a:spcPts val="0"/>
                        </a:spcBef>
                        <a:spcAft>
                          <a:spcPts val="0"/>
                        </a:spcAft>
                      </a:pPr>
                      <a:r>
                        <a:rPr lang="en-US" sz="1600" b="0" dirty="0" err="1" smtClean="0">
                          <a:solidFill>
                            <a:schemeClr val="bg1"/>
                          </a:solidFill>
                          <a:effectLst/>
                          <a:latin typeface="Calibri" panose="020F0502020204030204" pitchFamily="34" charset="0"/>
                          <a:ea typeface="DengXian" panose="02010600030101010101" pitchFamily="2" charset="-122"/>
                          <a:cs typeface="Times New Roman" panose="02020603050405020304" pitchFamily="18" charset="0"/>
                        </a:rPr>
                        <a:t>Enhanced_CPF_Housing_Grant</a:t>
                      </a:r>
                      <a:endParaRPr lang="en-US" sz="1600" b="0" dirty="0">
                        <a:solidFill>
                          <a:schemeClr val="bg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SG" sz="1600" dirty="0" smtClean="0">
                          <a:effectLst/>
                        </a:rPr>
                        <a:t>Constitutes enhanced housing grant for different monthly housing income for</a:t>
                      </a:r>
                      <a:r>
                        <a:rPr lang="en-SG" sz="1600" baseline="0" dirty="0" smtClean="0">
                          <a:effectLst/>
                        </a:rPr>
                        <a:t> the past decade</a:t>
                      </a:r>
                      <a:endParaRPr lang="en-US" sz="1600" dirty="0" smtClean="0">
                        <a:effectLst/>
                        <a:latin typeface="Calibri" panose="020F0502020204030204" pitchFamily="34" charset="0"/>
                        <a:ea typeface="DengXian" panose="02010600030101010101" pitchFamily="2" charset="-122"/>
                        <a:cs typeface="Times New Roman" panose="02020603050405020304" pitchFamily="18" charset="0"/>
                      </a:endParaRPr>
                    </a:p>
                    <a:p>
                      <a:pPr marL="0" marR="0">
                        <a:lnSpc>
                          <a:spcPct val="107000"/>
                        </a:lnSpc>
                        <a:spcBef>
                          <a:spcPts val="0"/>
                        </a:spcBef>
                        <a:spcAft>
                          <a:spcPts val="0"/>
                        </a:spcAft>
                      </a:pPr>
                      <a:endParaRPr lang="en-US" sz="16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3154161228"/>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04751AB-E840-446F-8D49-E697067EC887}">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{C472D9E4-BBAA-4474-92C8-BA3675D6BFA4}tf33713516_win32</Template>
  <TotalTime>2088</TotalTime>
  <Words>1340</Words>
  <Application>Microsoft Office PowerPoint</Application>
  <PresentationFormat>Widescreen</PresentationFormat>
  <Paragraphs>220</Paragraphs>
  <Slides>33</Slides>
  <Notes>21</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33</vt:i4>
      </vt:variant>
    </vt:vector>
  </HeadingPairs>
  <TitlesOfParts>
    <vt:vector size="42" baseType="lpstr">
      <vt:lpstr>DengXian</vt:lpstr>
      <vt:lpstr>SimSun</vt:lpstr>
      <vt:lpstr>Walbaum Display</vt:lpstr>
      <vt:lpstr>Arial</vt:lpstr>
      <vt:lpstr>Calibri</vt:lpstr>
      <vt:lpstr>Gill Sans MT</vt:lpstr>
      <vt:lpstr>Times New Roman</vt:lpstr>
      <vt:lpstr>3DFloatVTI</vt:lpstr>
      <vt:lpstr>Macro-Enabled Worksheet</vt:lpstr>
      <vt:lpstr>Interim Project Presentation </vt:lpstr>
      <vt:lpstr>Agenda</vt:lpstr>
      <vt:lpstr>Introduction</vt:lpstr>
      <vt:lpstr>Introduction </vt:lpstr>
      <vt:lpstr>Issues &amp; Objectives</vt:lpstr>
      <vt:lpstr>Issues &amp; Objectives </vt:lpstr>
      <vt:lpstr>Data  Understanding</vt:lpstr>
      <vt:lpstr>Data Files (Gov SG Sources)</vt:lpstr>
      <vt:lpstr>DB Entity After Data Extraction &amp; Transformation</vt:lpstr>
      <vt:lpstr>Entity Relationship Diagram (PostgreDB)</vt:lpstr>
      <vt:lpstr>MedianBTOFlatPrices Table</vt:lpstr>
      <vt:lpstr>MedianResaleFlatPrices Table</vt:lpstr>
      <vt:lpstr>GrossMonthlyIncomeFullTime Table</vt:lpstr>
      <vt:lpstr>Enhanced_CPF_Housing_Grant Table</vt:lpstr>
      <vt:lpstr>ETL Process Flow</vt:lpstr>
      <vt:lpstr>ETL Process Flow</vt:lpstr>
      <vt:lpstr>Python Modules</vt:lpstr>
      <vt:lpstr>Python Modules</vt:lpstr>
      <vt:lpstr>Analyzed Result</vt:lpstr>
      <vt:lpstr>Average BTO HDB Price from 2013 to 2023 in SG</vt:lpstr>
      <vt:lpstr>Average Resale HDB Price from 2013 to 2023 in SG</vt:lpstr>
      <vt:lpstr>Gross Monthly Income from 2013 to 2023 in SG</vt:lpstr>
      <vt:lpstr>BTO Flat Price Appreciation VS Gross Salary Increment</vt:lpstr>
      <vt:lpstr>Resale Flat Price Appreciation VS Gross Salary Increment</vt:lpstr>
      <vt:lpstr>Enhanced CPF Housing Grant</vt:lpstr>
      <vt:lpstr>Additional Subsidy Computation Logic Flow</vt:lpstr>
      <vt:lpstr>Compute Additional Subsidy SG Gov Could Provide for BTO Flats</vt:lpstr>
      <vt:lpstr>Compute Additional Subsidy SG Gov Could Provide for Resale Flats</vt:lpstr>
      <vt:lpstr>Analyzed Result</vt:lpstr>
      <vt:lpstr>Analyzed Result</vt:lpstr>
      <vt:lpstr>Conclusion</vt:lpstr>
      <vt:lpstr>Conclusion</vt:lpstr>
      <vt:lpstr>The End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Analytic Project Presentation</dc:title>
  <dc:creator>David Ching</dc:creator>
  <cp:lastModifiedBy>Microsoft account</cp:lastModifiedBy>
  <cp:revision>483</cp:revision>
  <dcterms:created xsi:type="dcterms:W3CDTF">2022-08-04T15:42:21Z</dcterms:created>
  <dcterms:modified xsi:type="dcterms:W3CDTF">2025-04-04T13:50:33Z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