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3"/>
  </p:notesMasterIdLst>
  <p:handoutMasterIdLst>
    <p:handoutMasterId r:id="rId34"/>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515" r:id="rId22"/>
    <p:sldId id="516" r:id="rId23"/>
    <p:sldId id="483" r:id="rId24"/>
    <p:sldId id="510" r:id="rId25"/>
    <p:sldId id="511" r:id="rId26"/>
    <p:sldId id="514" r:id="rId27"/>
    <p:sldId id="415" r:id="rId28"/>
    <p:sldId id="513" r:id="rId29"/>
    <p:sldId id="321" r:id="rId30"/>
    <p:sldId id="392" r:id="rId31"/>
    <p:sldId id="3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4/4/2025</a:t>
            </a:fld>
            <a:endParaRPr lang="en-US"/>
          </a:p>
        </p:txBody>
      </p:sp>
      <p:sp>
        <p:nvSpPr>
          <p:cNvPr id="4" name="Footer Placeholder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14.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5.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2593791" y="704649"/>
            <a:ext cx="6473775" cy="6089257"/>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696825" y="653633"/>
            <a:ext cx="6344625" cy="6103046"/>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 xmlns:a16="http://schemas.microsoft.com/office/drawing/2014/main"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75"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48"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24</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Tree>
    <p:extLst>
      <p:ext uri="{BB962C8B-B14F-4D97-AF65-F5344CB8AC3E}">
        <p14:creationId xmlns:p14="http://schemas.microsoft.com/office/powerpoint/2010/main" val="3521561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 xmlns:a16="http://schemas.microsoft.com/office/drawing/2014/main"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3177913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 xmlns:a16="http://schemas.microsoft.com/office/drawing/2014/main"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 xmlns:a16="http://schemas.microsoft.com/office/drawing/2014/main"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 xmlns:a16="http://schemas.microsoft.com/office/drawing/2014/main"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 xmlns:a16="http://schemas.microsoft.com/office/drawing/2014/main"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 xmlns:a16="http://schemas.microsoft.com/office/drawing/2014/main"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 xmlns:a16="http://schemas.microsoft.com/office/drawing/2014/main" val="2876190232"/>
                    </a:ext>
                  </a:extLst>
                </a:gridCol>
                <a:gridCol w="4007142">
                  <a:extLst>
                    <a:ext uri="{9D8B030D-6E8A-4147-A177-3AD203B41FA5}">
                      <a16:colId xmlns="" xmlns:a16="http://schemas.microsoft.com/office/drawing/2014/main" val="1703481977"/>
                    </a:ext>
                  </a:extLst>
                </a:gridCol>
                <a:gridCol w="3511878">
                  <a:extLst>
                    <a:ext uri="{9D8B030D-6E8A-4147-A177-3AD203B41FA5}">
                      <a16:colId xmlns="" xmlns:a16="http://schemas.microsoft.com/office/drawing/2014/main"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 xmlns:a16="http://schemas.microsoft.com/office/drawing/2014/main" val="2876190232"/>
                    </a:ext>
                  </a:extLst>
                </a:gridCol>
                <a:gridCol w="8562885">
                  <a:extLst>
                    <a:ext uri="{9D8B030D-6E8A-4147-A177-3AD203B41FA5}">
                      <a16:colId xmlns="" xmlns:a16="http://schemas.microsoft.com/office/drawing/2014/main"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1959</TotalTime>
  <Words>1235</Words>
  <Application>Microsoft Office PowerPoint</Application>
  <PresentationFormat>Widescreen</PresentationFormat>
  <Paragraphs>169</Paragraphs>
  <Slides>28</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Average BTO HDB Price from 2013 to 2023 in SG</vt:lpstr>
      <vt:lpstr>Average Resale HDB Price from 2013 to 2023 in SG</vt:lpstr>
      <vt:lpstr>BTO Flat Price Appreciation VS Gross Salary Increment</vt:lpstr>
      <vt:lpstr>Resale Flat Price Appreciation VS Gross Salary Increment</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475</cp:revision>
  <dcterms:created xsi:type="dcterms:W3CDTF">2022-08-04T15:42:21Z</dcterms:created>
  <dcterms:modified xsi:type="dcterms:W3CDTF">2025-04-04T02:49:13Z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