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1"/>
  </p:notesMasterIdLst>
  <p:handoutMasterIdLst>
    <p:handoutMasterId r:id="rId32"/>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483" r:id="rId22"/>
    <p:sldId id="510" r:id="rId23"/>
    <p:sldId id="511" r:id="rId24"/>
    <p:sldId id="514" r:id="rId25"/>
    <p:sldId id="415" r:id="rId26"/>
    <p:sldId id="513" r:id="rId27"/>
    <p:sldId id="321" r:id="rId28"/>
    <p:sldId id="392" r:id="rId29"/>
    <p:sldId id="39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4/3/2025</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2.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3.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2" name="Picture 1"/>
          <p:cNvPicPr>
            <a:picLocks noChangeAspect="1"/>
          </p:cNvPicPr>
          <p:nvPr/>
        </p:nvPicPr>
        <p:blipFill>
          <a:blip r:embed="rId2"/>
          <a:stretch>
            <a:fillRect/>
          </a:stretch>
        </p:blipFill>
        <p:spPr>
          <a:xfrm>
            <a:off x="232070" y="1881275"/>
            <a:ext cx="11648282" cy="2707817"/>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4" name="Picture 3"/>
          <p:cNvPicPr>
            <a:picLocks noChangeAspect="1"/>
          </p:cNvPicPr>
          <p:nvPr/>
        </p:nvPicPr>
        <p:blipFill>
          <a:blip r:embed="rId2"/>
          <a:stretch>
            <a:fillRect/>
          </a:stretch>
        </p:blipFill>
        <p:spPr>
          <a:xfrm>
            <a:off x="1843711" y="1947862"/>
            <a:ext cx="8453886" cy="4418754"/>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3155790" y="2010770"/>
            <a:ext cx="5857875" cy="417195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132288" y="1133155"/>
            <a:ext cx="10010112" cy="5340060"/>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003557" y="1061726"/>
            <a:ext cx="10389412" cy="544548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 xmlns:a16="http://schemas.microsoft.com/office/drawing/2014/main"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47544" y="3303659"/>
            <a:ext cx="7415924" cy="2082972"/>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2198791718"/>
              </p:ext>
            </p:extLst>
          </p:nvPr>
        </p:nvGraphicFramePr>
        <p:xfrm>
          <a:off x="434412" y="5996011"/>
          <a:ext cx="814828" cy="687511"/>
        </p:xfrm>
        <a:graphic>
          <a:graphicData uri="http://schemas.openxmlformats.org/presentationml/2006/ole">
            <mc:AlternateContent xmlns:mc="http://schemas.openxmlformats.org/markup-compatibility/2006">
              <mc:Choice xmlns:v="urn:schemas-microsoft-com:vml" Requires="v">
                <p:oleObj spid="_x0000_s4158"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4412" y="5996011"/>
                        <a:ext cx="814828" cy="687511"/>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41363"/>
            <a:ext cx="8299042" cy="2205499"/>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3336453820"/>
              </p:ext>
            </p:extLst>
          </p:nvPr>
        </p:nvGraphicFramePr>
        <p:xfrm>
          <a:off x="494231" y="6045232"/>
          <a:ext cx="719272" cy="606886"/>
        </p:xfrm>
        <a:graphic>
          <a:graphicData uri="http://schemas.openxmlformats.org/presentationml/2006/ole">
            <mc:AlternateContent xmlns:mc="http://schemas.openxmlformats.org/markup-compatibility/2006">
              <mc:Choice xmlns:v="urn:schemas-microsoft-com:vml" Requires="v">
                <p:oleObj spid="_x0000_s5131"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94231" y="6045232"/>
                        <a:ext cx="719272" cy="60688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22</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1071972769"/>
              </p:ext>
            </p:extLst>
          </p:nvPr>
        </p:nvGraphicFramePr>
        <p:xfrm>
          <a:off x="190497" y="1265048"/>
          <a:ext cx="11594154" cy="4955036"/>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22.87%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231.24%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23</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3224050592"/>
              </p:ext>
            </p:extLst>
          </p:nvPr>
        </p:nvGraphicFramePr>
        <p:xfrm>
          <a:off x="190497" y="1265048"/>
          <a:ext cx="11594154" cy="4955036"/>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marginally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50.3%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364.53%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518.44%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521561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 xmlns:a16="http://schemas.microsoft.com/office/drawing/2014/main" id="{8598ECEC-4413-4244-8F21-0076EC511806}"/>
              </a:ext>
            </a:extLst>
          </p:cNvPr>
          <p:cNvSpPr>
            <a:spLocks noGrp="1"/>
          </p:cNvSpPr>
          <p:nvPr>
            <p:ph sz="half" idx="2"/>
          </p:nvPr>
        </p:nvSpPr>
        <p:spPr>
          <a:xfrm>
            <a:off x="145279" y="1881274"/>
            <a:ext cx="11793196" cy="4006777"/>
          </a:xfrm>
        </p:spPr>
        <p:txBody>
          <a:bodyPr>
            <a:normAutofit fontScale="92500" lnSpcReduction="20000"/>
          </a:bodyPr>
          <a:lstStyle/>
          <a:p>
            <a:pPr marL="0" lvl="0" indent="0">
              <a:buNone/>
            </a:pPr>
            <a:r>
              <a:rPr lang="en-US" sz="2400" dirty="0"/>
              <a:t>From this project, we discovered </a:t>
            </a:r>
            <a:r>
              <a:rPr lang="en-US" sz="2400" dirty="0" smtClean="0"/>
              <a:t>the following by using data science technology and analysis</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Computation of addition subsidy rate for HDB </a:t>
            </a:r>
            <a:r>
              <a:rPr lang="en-US" sz="2400" dirty="0"/>
              <a:t>flats (3, 4, 5 room) </a:t>
            </a:r>
            <a:r>
              <a:rPr lang="en-US" sz="2400" dirty="0" smtClean="0"/>
              <a:t>to achieve </a:t>
            </a:r>
            <a:r>
              <a:rPr lang="en-US" sz="2400" dirty="0"/>
              <a:t>Mortgage Servicing Ratio (MSR) not exceeding 30% of gross monthly salary (Based on 25 years loan period</a:t>
            </a:r>
            <a:r>
              <a:rPr lang="en-US" sz="2400" dirty="0" smtClean="0"/>
              <a:t>).</a:t>
            </a:r>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3177913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 xmlns:a16="http://schemas.microsoft.com/office/drawing/2014/main"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 xmlns:a16="http://schemas.microsoft.com/office/drawing/2014/main"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 xmlns:a16="http://schemas.microsoft.com/office/drawing/2014/main"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 xmlns:a16="http://schemas.microsoft.com/office/drawing/2014/main"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 xmlns:a16="http://schemas.microsoft.com/office/drawing/2014/main"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 xmlns:a16="http://schemas.microsoft.com/office/drawing/2014/main" val="2876190232"/>
                    </a:ext>
                  </a:extLst>
                </a:gridCol>
                <a:gridCol w="4007142">
                  <a:extLst>
                    <a:ext uri="{9D8B030D-6E8A-4147-A177-3AD203B41FA5}">
                      <a16:colId xmlns="" xmlns:a16="http://schemas.microsoft.com/office/drawing/2014/main" val="1703481977"/>
                    </a:ext>
                  </a:extLst>
                </a:gridCol>
                <a:gridCol w="3511878">
                  <a:extLst>
                    <a:ext uri="{9D8B030D-6E8A-4147-A177-3AD203B41FA5}">
                      <a16:colId xmlns="" xmlns:a16="http://schemas.microsoft.com/office/drawing/2014/main"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 xmlns:a16="http://schemas.microsoft.com/office/drawing/2014/main" val="2876190232"/>
                    </a:ext>
                  </a:extLst>
                </a:gridCol>
                <a:gridCol w="8562885">
                  <a:extLst>
                    <a:ext uri="{9D8B030D-6E8A-4147-A177-3AD203B41FA5}">
                      <a16:colId xmlns="" xmlns:a16="http://schemas.microsoft.com/office/drawing/2014/main"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1905</TotalTime>
  <Words>1288</Words>
  <Application>Microsoft Office PowerPoint</Application>
  <PresentationFormat>Widescreen</PresentationFormat>
  <Paragraphs>162</Paragraphs>
  <Slides>26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BTO Flat Price Appreciation VS Gross Salary Increment</vt:lpstr>
      <vt:lpstr>Resale Flat Price Appreciation VS Gross Salary Increment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458</cp:revision>
  <dcterms:created xsi:type="dcterms:W3CDTF">2022-08-04T15:42:21Z</dcterms:created>
  <dcterms:modified xsi:type="dcterms:W3CDTF">2025-04-03T11:43:59Z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