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0"/>
  </p:notesMasterIdLst>
  <p:handoutMasterIdLst>
    <p:handoutMasterId r:id="rId41"/>
  </p:handoutMasterIdLst>
  <p:sldIdLst>
    <p:sldId id="257" r:id="rId5"/>
    <p:sldId id="389" r:id="rId6"/>
    <p:sldId id="384" r:id="rId7"/>
    <p:sldId id="393" r:id="rId8"/>
    <p:sldId id="395" r:id="rId9"/>
    <p:sldId id="394" r:id="rId10"/>
    <p:sldId id="476" r:id="rId11"/>
    <p:sldId id="475" r:id="rId12"/>
    <p:sldId id="521" r:id="rId13"/>
    <p:sldId id="520" r:id="rId14"/>
    <p:sldId id="473" r:id="rId15"/>
    <p:sldId id="474" r:id="rId16"/>
    <p:sldId id="509" r:id="rId17"/>
    <p:sldId id="417" r:id="rId18"/>
    <p:sldId id="478" r:id="rId19"/>
    <p:sldId id="512" r:id="rId20"/>
    <p:sldId id="479" r:id="rId21"/>
    <p:sldId id="480" r:id="rId22"/>
    <p:sldId id="472" r:id="rId23"/>
    <p:sldId id="515" r:id="rId24"/>
    <p:sldId id="516" r:id="rId25"/>
    <p:sldId id="517" r:id="rId26"/>
    <p:sldId id="483" r:id="rId27"/>
    <p:sldId id="510" r:id="rId28"/>
    <p:sldId id="518" r:id="rId29"/>
    <p:sldId id="519" r:id="rId30"/>
    <p:sldId id="511" r:id="rId31"/>
    <p:sldId id="514" r:id="rId32"/>
    <p:sldId id="415" r:id="rId33"/>
    <p:sldId id="513" r:id="rId34"/>
    <p:sldId id="321" r:id="rId35"/>
    <p:sldId id="392" r:id="rId36"/>
    <p:sldId id="522" r:id="rId37"/>
    <p:sldId id="523" r:id="rId38"/>
    <p:sldId id="3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4/8/2025</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502137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40726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2995375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99931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31</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33</a:t>
            </a:fld>
            <a:endParaRPr lang="en-US"/>
          </a:p>
        </p:txBody>
      </p:sp>
    </p:spTree>
    <p:extLst>
      <p:ext uri="{BB962C8B-B14F-4D97-AF65-F5344CB8AC3E}">
        <p14:creationId xmlns:p14="http://schemas.microsoft.com/office/powerpoint/2010/main" val="245063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189757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366988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notesSlide" Target="../notesSlides/notesSlide19.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notesSlide" Target="../notesSlides/notesSlide20.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6.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Python Modules</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smtClean="0"/>
              <a:t>These Python modules are required for the Interim Project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1" name="Table 10">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4013095661"/>
              </p:ext>
            </p:extLst>
          </p:nvPr>
        </p:nvGraphicFramePr>
        <p:xfrm>
          <a:off x="3971892" y="1723340"/>
          <a:ext cx="3018568" cy="4174752"/>
        </p:xfrm>
        <a:graphic>
          <a:graphicData uri="http://schemas.openxmlformats.org/drawingml/2006/table">
            <a:tbl>
              <a:tblPr firstRow="1" firstCol="1" bandRow="1">
                <a:tableStyleId>{5C22544A-7EE6-4342-B048-85BDC9FD1C3A}</a:tableStyleId>
              </a:tblPr>
              <a:tblGrid>
                <a:gridCol w="489013">
                  <a:extLst>
                    <a:ext uri="{9D8B030D-6E8A-4147-A177-3AD203B41FA5}">
                      <a16:colId xmlns:a16="http://schemas.microsoft.com/office/drawing/2014/main" xmlns="" val="2876190232"/>
                    </a:ext>
                  </a:extLst>
                </a:gridCol>
                <a:gridCol w="2529555">
                  <a:extLst>
                    <a:ext uri="{9D8B030D-6E8A-4147-A177-3AD203B41FA5}">
                      <a16:colId xmlns:a16="http://schemas.microsoft.com/office/drawing/2014/main" xmlns="" val="1703481977"/>
                    </a:ext>
                  </a:extLst>
                </a:gridCol>
              </a:tblGrid>
              <a:tr h="211860">
                <a:tc>
                  <a:txBody>
                    <a:bodyPr/>
                    <a:lstStyle/>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Python</a:t>
                      </a:r>
                      <a:r>
                        <a:rPr lang="en-SG" sz="1600" baseline="0" dirty="0" smtClean="0">
                          <a:effectLst/>
                        </a:rPr>
                        <a:t> Module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209455">
                <a:tc>
                  <a:txBody>
                    <a:bodyPr/>
                    <a:lstStyle/>
                    <a:p>
                      <a:pPr marL="0" marR="0">
                        <a:lnSpc>
                          <a:spcPct val="107000"/>
                        </a:lnSpc>
                        <a:spcBef>
                          <a:spcPts val="0"/>
                        </a:spcBef>
                        <a:spcAft>
                          <a:spcPts val="0"/>
                        </a:spcAft>
                      </a:pPr>
                      <a:r>
                        <a:rPr lang="en-SG" sz="1400" b="0" dirty="0" smtClean="0">
                          <a:solidFill>
                            <a:schemeClr val="bg1"/>
                          </a:solidFill>
                          <a:effectLst/>
                          <a:latin typeface="+mn-lt"/>
                        </a:rPr>
                        <a:t>(1)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numpy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202424">
                <a:tc>
                  <a:txBody>
                    <a:bodyPr/>
                    <a:lstStyle/>
                    <a:p>
                      <a:pPr marL="0" marR="0">
                        <a:lnSpc>
                          <a:spcPct val="107000"/>
                        </a:lnSpc>
                        <a:spcBef>
                          <a:spcPts val="0"/>
                        </a:spcBef>
                        <a:spcAft>
                          <a:spcPts val="0"/>
                        </a:spcAft>
                      </a:pPr>
                      <a:r>
                        <a:rPr lang="en-SG" sz="1400" b="0" dirty="0" smtClean="0">
                          <a:solidFill>
                            <a:schemeClr val="bg1"/>
                          </a:solidFill>
                          <a:effectLst/>
                          <a:latin typeface="+mn-lt"/>
                        </a:rPr>
                        <a:t>(2)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matplotlib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os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(4)</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pandas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(5)</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pathlib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(6)</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psycopg2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PyPDF2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requests</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seaborn</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selenium</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(9)</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shutil</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(10)</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sqlalchemy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time</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tabula</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zipfile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4980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12776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3368567635"/>
              </p:ext>
            </p:extLst>
          </p:nvPr>
        </p:nvGraphicFramePr>
        <p:xfrm>
          <a:off x="211742" y="975593"/>
          <a:ext cx="11735279" cy="4329967"/>
        </p:xfrm>
        <a:graphic>
          <a:graphicData uri="http://schemas.openxmlformats.org/drawingml/2006/table">
            <a:tbl>
              <a:tblPr firstRow="1" firstCol="1" bandRow="1">
                <a:tableStyleId>{5C22544A-7EE6-4342-B048-85BDC9FD1C3A}</a:tableStyleId>
              </a:tblPr>
              <a:tblGrid>
                <a:gridCol w="4216259">
                  <a:extLst>
                    <a:ext uri="{9D8B030D-6E8A-4147-A177-3AD203B41FA5}">
                      <a16:colId xmlns:a16="http://schemas.microsoft.com/office/drawing/2014/main" xmlns="" val="2876190232"/>
                    </a:ext>
                  </a:extLst>
                </a:gridCol>
                <a:gridCol w="4007142">
                  <a:extLst>
                    <a:ext uri="{9D8B030D-6E8A-4147-A177-3AD203B41FA5}">
                      <a16:colId xmlns:a16="http://schemas.microsoft.com/office/drawing/2014/main" xmlns="" val="1703481977"/>
                    </a:ext>
                  </a:extLst>
                </a:gridCol>
                <a:gridCol w="3511878">
                  <a:extLst>
                    <a:ext uri="{9D8B030D-6E8A-4147-A177-3AD203B41FA5}">
                      <a16:colId xmlns:a16="http://schemas.microsoft.com/office/drawing/2014/main" xmlns="" val="1833398673"/>
                    </a:ext>
                  </a:extLst>
                </a:gridCol>
              </a:tblGrid>
              <a:tr h="489863">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pic>
        <p:nvPicPr>
          <p:cNvPr id="3" name="Picture 2"/>
          <p:cNvPicPr>
            <a:picLocks noChangeAspect="1"/>
          </p:cNvPicPr>
          <p:nvPr/>
        </p:nvPicPr>
        <p:blipFill>
          <a:blip r:embed="rId6"/>
          <a:stretch>
            <a:fillRect/>
          </a:stretch>
        </p:blipFill>
        <p:spPr>
          <a:xfrm>
            <a:off x="2356735" y="5383851"/>
            <a:ext cx="7147433" cy="1380146"/>
          </a:xfrm>
          <a:prstGeom prst="rect">
            <a:avLst/>
          </a:prstGeom>
        </p:spPr>
      </p:pic>
    </p:spTree>
    <p:extLst>
      <p:ext uri="{BB962C8B-B14F-4D97-AF65-F5344CB8AC3E}">
        <p14:creationId xmlns:p14="http://schemas.microsoft.com/office/powerpoint/2010/main" val="2958509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614183806"/>
              </p:ext>
            </p:extLst>
          </p:nvPr>
        </p:nvGraphicFramePr>
        <p:xfrm>
          <a:off x="211741" y="1697296"/>
          <a:ext cx="11675458" cy="2261341"/>
        </p:xfrm>
        <a:graphic>
          <a:graphicData uri="http://schemas.openxmlformats.org/drawingml/2006/table">
            <a:tbl>
              <a:tblPr firstRow="1" firstCol="1" bandRow="1">
                <a:tableStyleId>{5C22544A-7EE6-4342-B048-85BDC9FD1C3A}</a:tableStyleId>
              </a:tblPr>
              <a:tblGrid>
                <a:gridCol w="3112573">
                  <a:extLst>
                    <a:ext uri="{9D8B030D-6E8A-4147-A177-3AD203B41FA5}">
                      <a16:colId xmlns:a16="http://schemas.microsoft.com/office/drawing/2014/main" xmlns="" val="2876190232"/>
                    </a:ext>
                  </a:extLst>
                </a:gridCol>
                <a:gridCol w="8562885">
                  <a:extLst>
                    <a:ext uri="{9D8B030D-6E8A-4147-A177-3AD203B41FA5}">
                      <a16:colId xmlns:a16="http://schemas.microsoft.com/office/drawing/2014/main" xmlns="" val="1703481977"/>
                    </a:ext>
                  </a:extLst>
                </a:gridCol>
              </a:tblGrid>
              <a:tr h="482790">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482790">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497983">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347906">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347906">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pic>
        <p:nvPicPr>
          <p:cNvPr id="4" name="Picture 3"/>
          <p:cNvPicPr>
            <a:picLocks noChangeAspect="1"/>
          </p:cNvPicPr>
          <p:nvPr/>
        </p:nvPicPr>
        <p:blipFill>
          <a:blip r:embed="rId2"/>
          <a:stretch>
            <a:fillRect/>
          </a:stretch>
        </p:blipFill>
        <p:spPr>
          <a:xfrm>
            <a:off x="3309537" y="4014340"/>
            <a:ext cx="4518803" cy="2753929"/>
          </a:xfrm>
          <a:prstGeom prst="rect">
            <a:avLst/>
          </a:prstGeom>
        </p:spPr>
      </p:pic>
    </p:spTree>
    <p:extLst>
      <p:ext uri="{BB962C8B-B14F-4D97-AF65-F5344CB8AC3E}">
        <p14:creationId xmlns:p14="http://schemas.microsoft.com/office/powerpoint/2010/main" val="315416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2" name="Picture 1"/>
          <p:cNvPicPr>
            <a:picLocks noChangeAspect="1"/>
          </p:cNvPicPr>
          <p:nvPr/>
        </p:nvPicPr>
        <p:blipFill>
          <a:blip r:embed="rId2"/>
          <a:stretch>
            <a:fillRect/>
          </a:stretch>
        </p:blipFill>
        <p:spPr>
          <a:xfrm>
            <a:off x="335053" y="1636519"/>
            <a:ext cx="11306084" cy="3140579"/>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pic>
        <p:nvPicPr>
          <p:cNvPr id="4" name="Picture 3"/>
          <p:cNvPicPr>
            <a:picLocks noChangeAspect="1"/>
          </p:cNvPicPr>
          <p:nvPr/>
        </p:nvPicPr>
        <p:blipFill>
          <a:blip r:embed="rId2"/>
          <a:stretch>
            <a:fillRect/>
          </a:stretch>
        </p:blipFill>
        <p:spPr>
          <a:xfrm>
            <a:off x="3015774" y="807603"/>
            <a:ext cx="6145317" cy="5923081"/>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pic>
        <p:nvPicPr>
          <p:cNvPr id="2" name="Picture 1"/>
          <p:cNvPicPr>
            <a:picLocks noChangeAspect="1"/>
          </p:cNvPicPr>
          <p:nvPr/>
        </p:nvPicPr>
        <p:blipFill>
          <a:blip r:embed="rId2"/>
          <a:stretch>
            <a:fillRect/>
          </a:stretch>
        </p:blipFill>
        <p:spPr>
          <a:xfrm>
            <a:off x="3081337" y="726281"/>
            <a:ext cx="6192439" cy="6016351"/>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pic>
        <p:nvPicPr>
          <p:cNvPr id="2" name="Picture 1"/>
          <p:cNvPicPr>
            <a:picLocks noChangeAspect="1"/>
          </p:cNvPicPr>
          <p:nvPr/>
        </p:nvPicPr>
        <p:blipFill>
          <a:blip r:embed="rId2"/>
          <a:stretch>
            <a:fillRect/>
          </a:stretch>
        </p:blipFill>
        <p:spPr>
          <a:xfrm>
            <a:off x="1776812" y="1216974"/>
            <a:ext cx="8437161" cy="385068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pic>
        <p:nvPicPr>
          <p:cNvPr id="2" name="Picture 1"/>
          <p:cNvPicPr>
            <a:picLocks noChangeAspect="1"/>
          </p:cNvPicPr>
          <p:nvPr/>
        </p:nvPicPr>
        <p:blipFill>
          <a:blip r:embed="rId2"/>
          <a:stretch>
            <a:fillRect/>
          </a:stretch>
        </p:blipFill>
        <p:spPr>
          <a:xfrm>
            <a:off x="2297838" y="1192983"/>
            <a:ext cx="7825479" cy="4865985"/>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Analysis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19</a:t>
            </a:fld>
            <a:endParaRPr lang="en-US"/>
          </a:p>
        </p:txBody>
      </p:sp>
    </p:spTree>
    <p:extLst>
      <p:ext uri="{BB962C8B-B14F-4D97-AF65-F5344CB8AC3E}">
        <p14:creationId xmlns:p14="http://schemas.microsoft.com/office/powerpoint/2010/main" val="2097554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321285" y="1801687"/>
            <a:ext cx="11128594" cy="4112003"/>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p>
          <a:p>
            <a:pPr marL="342900" indent="-342900">
              <a:buFont typeface="Arial" panose="020B0604020202020204" pitchFamily="34" charset="0"/>
              <a:buChar char="•"/>
            </a:pPr>
            <a:r>
              <a:rPr lang="en-US" sz="1400" dirty="0"/>
              <a:t>ETL Process Flow</a:t>
            </a:r>
          </a:p>
          <a:p>
            <a:pPr marL="342900" indent="-342900">
              <a:buFont typeface="Arial" panose="020B0604020202020204" pitchFamily="34" charset="0"/>
              <a:buChar char="•"/>
            </a:pPr>
            <a:r>
              <a:rPr lang="en-US" sz="1400" dirty="0"/>
              <a:t>Python Modules</a:t>
            </a:r>
          </a:p>
          <a:p>
            <a:pPr marL="342900" indent="-342900">
              <a:buFont typeface="Arial" panose="020B0604020202020204" pitchFamily="34" charset="0"/>
              <a:buChar char="•"/>
            </a:pPr>
            <a:r>
              <a:rPr lang="en-US" sz="1400" dirty="0" smtClean="0"/>
              <a:t>Dataset </a:t>
            </a:r>
            <a:r>
              <a:rPr lang="en-US" sz="1400" dirty="0"/>
              <a:t>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Analysis</a:t>
            </a:r>
            <a:endParaRPr lang="en-US" sz="1400" dirty="0"/>
          </a:p>
          <a:p>
            <a:pPr marL="342900" indent="-342900">
              <a:buFont typeface="Arial" panose="020B0604020202020204" pitchFamily="34" charset="0"/>
              <a:buChar char="•"/>
            </a:pPr>
            <a:r>
              <a:rPr lang="en-US" sz="1400" dirty="0" smtClean="0"/>
              <a:t>Conclusion</a:t>
            </a:r>
          </a:p>
          <a:p>
            <a:pPr marL="342900" indent="-342900">
              <a:buFont typeface="Arial" panose="020B0604020202020204" pitchFamily="34" charset="0"/>
              <a:buChar char="•"/>
            </a:pPr>
            <a:r>
              <a:rPr lang="en-US" sz="1400" dirty="0" smtClean="0"/>
              <a:t>Challenges</a:t>
            </a:r>
            <a:endParaRPr lang="en-US" sz="1400" dirty="0"/>
          </a:p>
        </p:txBody>
      </p:sp>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126838" y="738864"/>
            <a:ext cx="6190731" cy="5922236"/>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03730" y="717847"/>
            <a:ext cx="6431173" cy="6041877"/>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smtClean="0"/>
              <a:t>Gross Monthly Income </a:t>
            </a:r>
            <a:r>
              <a:rPr lang="en-US" sz="3600" b="1" dirty="0"/>
              <a:t>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921837" y="747410"/>
            <a:ext cx="6397537" cy="5913690"/>
          </a:xfrm>
          <a:prstGeom prst="rect">
            <a:avLst/>
          </a:prstGeom>
        </p:spPr>
      </p:pic>
    </p:spTree>
    <p:extLst>
      <p:ext uri="{BB962C8B-B14F-4D97-AF65-F5344CB8AC3E}">
        <p14:creationId xmlns:p14="http://schemas.microsoft.com/office/powerpoint/2010/main" val="24779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9747695" cy="1332000"/>
          </a:xfrm>
        </p:spPr>
        <p:txBody>
          <a:bodyPr>
            <a:normAutofit/>
          </a:bodyPr>
          <a:lstStyle/>
          <a:p>
            <a:r>
              <a:rPr lang="en-US" sz="3600" dirty="0" smtClean="0"/>
              <a:t>Enhanced CPF Housing Grant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345628" y="765125"/>
            <a:ext cx="9648825" cy="5895975"/>
          </a:xfrm>
          <a:prstGeom prst="rect">
            <a:avLst/>
          </a:prstGeom>
        </p:spPr>
      </p:pic>
    </p:spTree>
    <p:extLst>
      <p:ext uri="{BB962C8B-B14F-4D97-AF65-F5344CB8AC3E}">
        <p14:creationId xmlns:p14="http://schemas.microsoft.com/office/powerpoint/2010/main" val="2496952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11642221" cy="1332000"/>
          </a:xfrm>
        </p:spPr>
        <p:txBody>
          <a:bodyPr>
            <a:normAutofit/>
          </a:bodyPr>
          <a:lstStyle/>
          <a:p>
            <a:r>
              <a:rPr lang="en-US" sz="3600" dirty="0">
                <a:latin typeface="Calibri" panose="020F0502020204030204" pitchFamily="34" charset="0"/>
                <a:ea typeface="DengXian" panose="02010600030101010101" pitchFamily="2" charset="-122"/>
                <a:cs typeface="Times New Roman" panose="02020603050405020304" pitchFamily="18" charset="0"/>
              </a:rPr>
              <a:t>Additional Subsidy </a:t>
            </a:r>
            <a:r>
              <a:rPr lang="en-US" sz="3600" dirty="0" smtClean="0">
                <a:latin typeface="Calibri" panose="020F0502020204030204" pitchFamily="34" charset="0"/>
                <a:ea typeface="DengXian" panose="02010600030101010101" pitchFamily="2" charset="-122"/>
                <a:cs typeface="Times New Roman" panose="02020603050405020304" pitchFamily="18" charset="0"/>
              </a:rPr>
              <a:t>Computation Logic Flow</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5014697" y="842924"/>
            <a:ext cx="3155081" cy="5916800"/>
          </a:xfrm>
          <a:prstGeom prst="rect">
            <a:avLst/>
          </a:prstGeom>
        </p:spPr>
      </p:pic>
    </p:spTree>
    <p:extLst>
      <p:ext uri="{BB962C8B-B14F-4D97-AF65-F5344CB8AC3E}">
        <p14:creationId xmlns:p14="http://schemas.microsoft.com/office/powerpoint/2010/main" val="2923102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205"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78"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29</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30</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3484724647"/>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$600K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31</a:t>
            </a:fld>
            <a:endParaRPr lang="en-US"/>
          </a:p>
        </p:txBody>
      </p:sp>
    </p:spTree>
    <p:extLst>
      <p:ext uri="{BB962C8B-B14F-4D97-AF65-F5344CB8AC3E}">
        <p14:creationId xmlns:p14="http://schemas.microsoft.com/office/powerpoint/2010/main" val="3521561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a16="http://schemas.microsoft.com/office/drawing/2014/main" xmlns="" id="{8598ECEC-4413-4244-8F21-0076EC511806}"/>
              </a:ext>
            </a:extLst>
          </p:cNvPr>
          <p:cNvSpPr>
            <a:spLocks noGrp="1"/>
          </p:cNvSpPr>
          <p:nvPr>
            <p:ph sz="half" idx="2"/>
          </p:nvPr>
        </p:nvSpPr>
        <p:spPr>
          <a:xfrm>
            <a:off x="162369" y="1512606"/>
            <a:ext cx="11938475" cy="4006777"/>
          </a:xfrm>
        </p:spPr>
        <p:txBody>
          <a:bodyPr>
            <a:normAutofit fontScale="70000" lnSpcReduction="20000"/>
          </a:bodyPr>
          <a:lstStyle/>
          <a:p>
            <a:pPr marL="0" lvl="0" indent="0">
              <a:buNone/>
            </a:pPr>
            <a:r>
              <a:rPr lang="en-US" sz="2400" dirty="0"/>
              <a:t>From this project, </a:t>
            </a:r>
            <a:r>
              <a:rPr lang="en-US" sz="2400" dirty="0" smtClean="0"/>
              <a:t>by using data analysis to assess HDB </a:t>
            </a:r>
            <a:r>
              <a:rPr lang="en-US" sz="2400" dirty="0"/>
              <a:t>affordability, we discovered the following :</a:t>
            </a:r>
            <a:endParaRPr lang="en-US" sz="2400" dirty="0" smtClean="0"/>
          </a:p>
          <a:p>
            <a:pPr lvl="0"/>
            <a:r>
              <a:rPr lang="en-US" sz="2400" dirty="0" smtClean="0"/>
              <a:t>It offers </a:t>
            </a:r>
            <a:r>
              <a:rPr lang="en-US" sz="2400" dirty="0"/>
              <a:t>a data-driven approach to understanding housing trends and their impact on residents.</a:t>
            </a:r>
          </a:p>
          <a:p>
            <a:r>
              <a:rPr lang="en-US" sz="2400" dirty="0"/>
              <a:t>By analyzing </a:t>
            </a:r>
            <a:r>
              <a:rPr lang="en-US" sz="2400" dirty="0" smtClean="0"/>
              <a:t>the historical </a:t>
            </a:r>
            <a:r>
              <a:rPr lang="en-US" sz="2400" dirty="0"/>
              <a:t>BTO and resale prices, household income levels and loan interest rates, </a:t>
            </a:r>
            <a:r>
              <a:rPr lang="en-US" sz="2400" dirty="0" smtClean="0"/>
              <a:t>we can </a:t>
            </a:r>
            <a:r>
              <a:rPr lang="en-US" sz="2400" dirty="0"/>
              <a:t>identify patterns and make informed </a:t>
            </a:r>
            <a:r>
              <a:rPr lang="en-US" sz="2400" dirty="0" smtClean="0"/>
              <a:t>decisions.</a:t>
            </a:r>
          </a:p>
          <a:p>
            <a:r>
              <a:rPr lang="en-US" sz="2400" dirty="0"/>
              <a:t>Through </a:t>
            </a:r>
            <a:r>
              <a:rPr lang="en-US" sz="2400" dirty="0" smtClean="0"/>
              <a:t>data visualization </a:t>
            </a:r>
            <a:r>
              <a:rPr lang="en-US" sz="2400" dirty="0"/>
              <a:t>and </a:t>
            </a:r>
            <a:r>
              <a:rPr lang="en-US" sz="2400" dirty="0" smtClean="0"/>
              <a:t>statistical analysis, </a:t>
            </a:r>
            <a:r>
              <a:rPr lang="en-US" sz="2400" dirty="0"/>
              <a:t>we can evaluate whether housing prices are</a:t>
            </a:r>
          </a:p>
          <a:p>
            <a:pPr lvl="1"/>
            <a:r>
              <a:rPr lang="en-US" sz="2400" dirty="0"/>
              <a:t>keeping pace with income growth</a:t>
            </a:r>
          </a:p>
          <a:p>
            <a:pPr lvl="1"/>
            <a:r>
              <a:rPr lang="en-US" sz="2400" dirty="0"/>
              <a:t>detect areas of rising unaffordability</a:t>
            </a:r>
          </a:p>
          <a:p>
            <a:pPr lvl="1"/>
            <a:r>
              <a:rPr lang="en-US" sz="2400" dirty="0"/>
              <a:t>calculate subsidy rate to achieve Mortgage Servicing Ratio (MSR)</a:t>
            </a:r>
            <a:endParaRPr lang="en-US" sz="2400" dirty="0" smtClean="0"/>
          </a:p>
          <a:p>
            <a:r>
              <a:rPr lang="en-US" sz="2400" dirty="0" smtClean="0"/>
              <a:t>This will aid </a:t>
            </a:r>
            <a:r>
              <a:rPr lang="en-US" sz="2400" dirty="0"/>
              <a:t>policymakers in designing effective housing policies </a:t>
            </a:r>
            <a:r>
              <a:rPr lang="en-US" sz="2400" dirty="0" smtClean="0"/>
              <a:t>and ensure </a:t>
            </a:r>
            <a:r>
              <a:rPr lang="en-US" sz="2400" dirty="0"/>
              <a:t>a more equitable and sustainable housing market by aligning housing costs with the financial realities of Singaporeans</a:t>
            </a:r>
            <a:r>
              <a:rPr lang="en-US" sz="2400" dirty="0" smtClean="0"/>
              <a:t>.</a:t>
            </a:r>
          </a:p>
          <a:p>
            <a:endParaRPr lang="en-US" sz="2400" dirty="0" smtClean="0"/>
          </a:p>
          <a:p>
            <a:pPr marL="457200" lvl="1" indent="0">
              <a:buNone/>
            </a:pPr>
            <a:endParaRPr lang="en-US" sz="2400" dirty="0" smtClean="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177913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258094" y="3983456"/>
            <a:ext cx="9985709" cy="1562959"/>
          </a:xfrm>
        </p:spPr>
        <p:txBody>
          <a:bodyPr/>
          <a:lstStyle/>
          <a:p>
            <a:r>
              <a:rPr lang="en-US" dirty="0" smtClean="0"/>
              <a:t>Challenges</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970633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226123" y="421089"/>
            <a:ext cx="6507964" cy="1091517"/>
          </a:xfrm>
        </p:spPr>
        <p:txBody>
          <a:bodyPr/>
          <a:lstStyle/>
          <a:p>
            <a:r>
              <a:rPr lang="en-US" dirty="0" smtClean="0"/>
              <a:t>Challenges</a:t>
            </a:r>
            <a:endParaRPr lang="en-US"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
        <p:nvSpPr>
          <p:cNvPr id="2" name="Content Placeholder 1"/>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801902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35</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a16="http://schemas.microsoft.com/office/drawing/2014/main" xmlns=""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a16="http://schemas.microsoft.com/office/drawing/2014/main" xmlns=""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xmlns=""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a16="http://schemas.microsoft.com/office/drawing/2014/main" xmlns=""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a16="http://schemas.microsoft.com/office/drawing/2014/main" xmlns=""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00298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Python Modules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58826590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2426</TotalTime>
  <Words>1361</Words>
  <Application>Microsoft Office PowerPoint</Application>
  <PresentationFormat>Widescreen</PresentationFormat>
  <Paragraphs>232</Paragraphs>
  <Slides>35</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ETL Process Flow</vt:lpstr>
      <vt:lpstr>ETL Process Flow</vt:lpstr>
      <vt:lpstr>Python Modules</vt:lpstr>
      <vt:lpstr>Python Modules</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Analysis</vt:lpstr>
      <vt:lpstr>Average BTO HDB Price from 2013 to 2023 in SG</vt:lpstr>
      <vt:lpstr>Average Resale HDB Price from 2013 to 2023 in SG</vt:lpstr>
      <vt:lpstr>Gross Monthly Income from 2013 to 2023 in SG</vt:lpstr>
      <vt:lpstr>BTO Flat Price Appreciation VS Gross Salary Increment</vt:lpstr>
      <vt:lpstr>Resale Flat Price Appreciation VS Gross Salary Increment</vt:lpstr>
      <vt:lpstr>Enhanced CPF Housing Grant</vt:lpstr>
      <vt:lpstr>Additional Subsidy Computation Logic Flow</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Challenges</vt:lpstr>
      <vt:lpstr>Challenges</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502</cp:revision>
  <dcterms:created xsi:type="dcterms:W3CDTF">2022-08-04T15:42:21Z</dcterms:created>
  <dcterms:modified xsi:type="dcterms:W3CDTF">2025-04-08T14:54:40Z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