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7" r:id="rId1"/>
  </p:sldMasterIdLst>
  <p:notesMasterIdLst>
    <p:notesMasterId r:id="rId4"/>
  </p:notesMasterIdLst>
  <p:handoutMasterIdLst>
    <p:handoutMasterId r:id="rId5"/>
  </p:handoutMasterIdLst>
  <p:sldIdLst>
    <p:sldId id="392" r:id="rId2"/>
    <p:sldId id="393" r:id="rId3"/>
  </p:sldIdLst>
  <p:sldSz cx="9144000" cy="6858000" type="screen4x3"/>
  <p:notesSz cx="6883400" cy="9906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sz="1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sz="1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sz="1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sz="1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B2B2B2"/>
    <a:srgbClr val="FF9966"/>
    <a:srgbClr val="F4F3EB"/>
    <a:srgbClr val="F0EEEB"/>
    <a:srgbClr val="00A000"/>
    <a:srgbClr val="A40508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84E427A-3D55-4303-BF80-6455036E1DE7}" styleName="佈景主題樣式 1 - 輔色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275" autoAdjust="0"/>
    <p:restoredTop sz="91475" autoAdjust="0"/>
  </p:normalViewPr>
  <p:slideViewPr>
    <p:cSldViewPr>
      <p:cViewPr varScale="1">
        <p:scale>
          <a:sx n="102" d="100"/>
          <a:sy n="102" d="100"/>
        </p:scale>
        <p:origin x="1480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65536" y="13457817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3552" cy="495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22" tIns="47261" rIns="94522" bIns="47261" numCol="1" anchor="t" anchorCtr="0" compatLnSpc="1">
            <a:prstTxWarp prst="textNoShape">
              <a:avLst/>
            </a:prstTxWarp>
          </a:bodyPr>
          <a:lstStyle>
            <a:lvl1pPr>
              <a:defRPr kumimoji="0" sz="1200" smtClean="0">
                <a:latin typeface="Tahoma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99849" y="0"/>
            <a:ext cx="2983551" cy="495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22" tIns="47261" rIns="94522" bIns="47261" numCol="1" anchor="t" anchorCtr="0" compatLnSpc="1">
            <a:prstTxWarp prst="textNoShape">
              <a:avLst/>
            </a:prstTxWarp>
          </a:bodyPr>
          <a:lstStyle>
            <a:lvl1pPr algn="r">
              <a:defRPr kumimoji="0" sz="1200" smtClean="0">
                <a:latin typeface="Tahoma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10616"/>
            <a:ext cx="2983552" cy="495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22" tIns="47261" rIns="94522" bIns="47261" numCol="1" anchor="b" anchorCtr="0" compatLnSpc="1">
            <a:prstTxWarp prst="textNoShape">
              <a:avLst/>
            </a:prstTxWarp>
          </a:bodyPr>
          <a:lstStyle>
            <a:lvl1pPr>
              <a:defRPr kumimoji="0" sz="1200" smtClean="0">
                <a:latin typeface="Tahoma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99849" y="9410616"/>
            <a:ext cx="2983551" cy="495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22" tIns="47261" rIns="94522" bIns="47261" numCol="1" anchor="b" anchorCtr="0" compatLnSpc="1">
            <a:prstTxWarp prst="textNoShape">
              <a:avLst/>
            </a:prstTxWarp>
          </a:bodyPr>
          <a:lstStyle>
            <a:lvl1pPr algn="r">
              <a:defRPr kumimoji="0" sz="1200" smtClean="0">
                <a:latin typeface="Tahoma" pitchFamily="34" charset="0"/>
              </a:defRPr>
            </a:lvl1pPr>
          </a:lstStyle>
          <a:p>
            <a:pPr>
              <a:defRPr/>
            </a:pPr>
            <a:fld id="{8A99FF4E-27F3-4D67-AB44-0EFA68F6B723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272619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3552" cy="495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22" tIns="47261" rIns="94522" bIns="47261" numCol="1" anchor="t" anchorCtr="0" compatLnSpc="1">
            <a:prstTxWarp prst="textNoShape">
              <a:avLst/>
            </a:prstTxWarp>
          </a:bodyPr>
          <a:lstStyle>
            <a:lvl1pPr>
              <a:defRPr kumimoji="0" sz="1200" smtClean="0">
                <a:latin typeface="Lucida Sans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99849" y="0"/>
            <a:ext cx="2983551" cy="495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22" tIns="47261" rIns="94522" bIns="47261" numCol="1" anchor="t" anchorCtr="0" compatLnSpc="1">
            <a:prstTxWarp prst="textNoShape">
              <a:avLst/>
            </a:prstTxWarp>
          </a:bodyPr>
          <a:lstStyle>
            <a:lvl1pPr algn="r">
              <a:defRPr kumimoji="0" sz="1200" smtClean="0">
                <a:latin typeface="Lucida Sans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65200" y="742950"/>
            <a:ext cx="4953000" cy="3714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13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7894" y="4706145"/>
            <a:ext cx="5047614" cy="4456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22" tIns="47261" rIns="94522" bIns="472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/>
              <a:t>Click to edit Master text styles</a:t>
            </a:r>
          </a:p>
          <a:p>
            <a:pPr lvl="1"/>
            <a:r>
              <a:rPr lang="en-US" altLang="zh-TW" noProof="0"/>
              <a:t>Second level</a:t>
            </a:r>
          </a:p>
          <a:p>
            <a:pPr lvl="2"/>
            <a:r>
              <a:rPr lang="en-US" altLang="zh-TW" noProof="0"/>
              <a:t>Third level</a:t>
            </a:r>
          </a:p>
          <a:p>
            <a:pPr lvl="3"/>
            <a:r>
              <a:rPr lang="en-US" altLang="zh-TW" noProof="0"/>
              <a:t>Fourth level</a:t>
            </a:r>
          </a:p>
          <a:p>
            <a:pPr lvl="4"/>
            <a:r>
              <a:rPr lang="en-US" altLang="zh-TW" noProof="0"/>
              <a:t>Fifth level</a:t>
            </a:r>
          </a:p>
        </p:txBody>
      </p:sp>
      <p:sp>
        <p:nvSpPr>
          <p:cNvPr id="1013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10616"/>
            <a:ext cx="2983552" cy="495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22" tIns="47261" rIns="94522" bIns="47261" numCol="1" anchor="b" anchorCtr="0" compatLnSpc="1">
            <a:prstTxWarp prst="textNoShape">
              <a:avLst/>
            </a:prstTxWarp>
          </a:bodyPr>
          <a:lstStyle>
            <a:lvl1pPr>
              <a:defRPr kumimoji="0" sz="1200" smtClean="0">
                <a:latin typeface="Lucida Sans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13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9849" y="9410616"/>
            <a:ext cx="2983551" cy="495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22" tIns="47261" rIns="94522" bIns="47261" numCol="1" anchor="b" anchorCtr="0" compatLnSpc="1">
            <a:prstTxWarp prst="textNoShape">
              <a:avLst/>
            </a:prstTxWarp>
          </a:bodyPr>
          <a:lstStyle>
            <a:lvl1pPr algn="r">
              <a:defRPr kumimoji="0" sz="1200" smtClean="0">
                <a:latin typeface="Lucida Sans" pitchFamily="34" charset="0"/>
              </a:defRPr>
            </a:lvl1pPr>
          </a:lstStyle>
          <a:p>
            <a:pPr>
              <a:defRPr/>
            </a:pPr>
            <a:fld id="{A2422F8C-2CCD-446F-95AC-F0D4397D21E2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356072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422F8C-2CCD-446F-95AC-F0D4397D21E2}" type="slidenum">
              <a:rPr lang="zh-TW" altLang="en-US" smtClean="0"/>
              <a:pPr>
                <a:defRPr/>
              </a:pPr>
              <a:t>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396716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422F8C-2CCD-446F-95AC-F0D4397D21E2}" type="slidenum">
              <a:rPr lang="zh-TW" altLang="en-US" smtClean="0"/>
              <a:pPr>
                <a:defRPr/>
              </a:pPr>
              <a:t>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12663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81000" y="990600"/>
            <a:ext cx="76200" cy="5105400"/>
          </a:xfrm>
          <a:prstGeom prst="rect">
            <a:avLst/>
          </a:prstGeom>
          <a:solidFill>
            <a:schemeClr val="bg2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0" lang="zh-TW" altLang="en-US" sz="2400"/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381000" y="304800"/>
            <a:ext cx="8391525" cy="5791200"/>
            <a:chOff x="240" y="192"/>
            <a:chExt cx="5286" cy="3648"/>
          </a:xfrm>
        </p:grpSpPr>
        <p:sp>
          <p:nvSpPr>
            <p:cNvPr id="6" name="Rectangle 9"/>
            <p:cNvSpPr>
              <a:spLocks noChangeArrowheads="1"/>
            </p:cNvSpPr>
            <p:nvPr/>
          </p:nvSpPr>
          <p:spPr bwMode="auto">
            <a:xfrm flipV="1">
              <a:off x="5236" y="192"/>
              <a:ext cx="288" cy="288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10800000" wrap="none" anchor="ctr"/>
            <a:lstStyle/>
            <a:p>
              <a:pPr algn="ctr">
                <a:defRPr/>
              </a:pPr>
              <a:endParaRPr kumimoji="0" lang="zh-TW" altLang="en-US" sz="2400"/>
            </a:p>
          </p:txBody>
        </p:sp>
        <p:sp>
          <p:nvSpPr>
            <p:cNvPr id="7" name="Rectangle 10"/>
            <p:cNvSpPr>
              <a:spLocks noChangeArrowheads="1"/>
            </p:cNvSpPr>
            <p:nvPr/>
          </p:nvSpPr>
          <p:spPr bwMode="auto">
            <a:xfrm flipV="1">
              <a:off x="240" y="192"/>
              <a:ext cx="5004" cy="288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en-US" sz="2400"/>
            </a:p>
          </p:txBody>
        </p:sp>
        <p:sp>
          <p:nvSpPr>
            <p:cNvPr id="8" name="Rectangle 11"/>
            <p:cNvSpPr>
              <a:spLocks noChangeArrowheads="1"/>
            </p:cNvSpPr>
            <p:nvPr/>
          </p:nvSpPr>
          <p:spPr bwMode="auto">
            <a:xfrm flipV="1">
              <a:off x="240" y="480"/>
              <a:ext cx="5004" cy="14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10800000" wrap="none" anchor="ctr"/>
            <a:lstStyle/>
            <a:p>
              <a:pPr algn="ctr">
                <a:defRPr/>
              </a:pPr>
              <a:endParaRPr kumimoji="0" lang="zh-TW" altLang="en-US" sz="2400"/>
            </a:p>
          </p:txBody>
        </p:sp>
        <p:sp>
          <p:nvSpPr>
            <p:cNvPr id="9" name="Rectangle 12"/>
            <p:cNvSpPr>
              <a:spLocks noChangeArrowheads="1"/>
            </p:cNvSpPr>
            <p:nvPr/>
          </p:nvSpPr>
          <p:spPr bwMode="auto">
            <a:xfrm flipV="1">
              <a:off x="5242" y="480"/>
              <a:ext cx="282" cy="14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en-US" sz="2400"/>
            </a:p>
          </p:txBody>
        </p:sp>
        <p:sp>
          <p:nvSpPr>
            <p:cNvPr id="10" name="Line 13"/>
            <p:cNvSpPr>
              <a:spLocks noChangeShapeType="1"/>
            </p:cNvSpPr>
            <p:nvPr/>
          </p:nvSpPr>
          <p:spPr bwMode="auto">
            <a:xfrm flipH="1">
              <a:off x="480" y="2256"/>
              <a:ext cx="48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11" name="Rectangle 14"/>
            <p:cNvSpPr>
              <a:spLocks noChangeArrowheads="1"/>
            </p:cNvSpPr>
            <p:nvPr/>
          </p:nvSpPr>
          <p:spPr bwMode="auto">
            <a:xfrm>
              <a:off x="240" y="192"/>
              <a:ext cx="5286" cy="364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en-US" sz="2400"/>
            </a:p>
          </p:txBody>
        </p:sp>
      </p:grpSp>
      <p:sp>
        <p:nvSpPr>
          <p:cNvPr id="136397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62000" y="1371600"/>
            <a:ext cx="7696200" cy="2057400"/>
          </a:xfrm>
        </p:spPr>
        <p:txBody>
          <a:bodyPr/>
          <a:lstStyle>
            <a:lvl1pPr>
              <a:defRPr sz="54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136397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762000" y="3765550"/>
            <a:ext cx="7696200" cy="20574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400"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12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3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4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 b="1" smtClean="0"/>
            </a:lvl1pPr>
          </a:lstStyle>
          <a:p>
            <a:pPr>
              <a:defRPr/>
            </a:pPr>
            <a:fld id="{CD0EDAFF-4EE0-4889-88B7-AD925C3E01AD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EB2EC2-D32B-418F-96FA-ECBE488F8274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533400"/>
            <a:ext cx="2057400" cy="5597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533400"/>
            <a:ext cx="6019800" cy="5597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1C46CF-9E7F-4E8D-A179-9E56189E397D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標題及文字在物件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457200" y="1828800"/>
            <a:ext cx="8229600" cy="207486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4056063"/>
            <a:ext cx="8229600" cy="207486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0913C7-3397-4993-97E9-64348A7AC4B1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4981A7-23DD-46F1-8CCB-38B73DEBD189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4513D9-E425-42F5-8D72-54C3A3067B21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828800"/>
            <a:ext cx="4038600" cy="4302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038600" cy="4302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C129F2-5056-40FC-867F-89022B8FD377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3D6702-D402-4668-A8CA-709434AAD5F8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BF87B2-F1AC-4659-AB93-F052492F9CDF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4606EB-BBA5-4702-8C28-F7A551EE95B3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CDDA41-7349-478F-A099-84CFEA2471E7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5947A1-006E-4F6C-B23D-3E15692A61CF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5334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28800"/>
            <a:ext cx="8229600" cy="430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3629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167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000" smtClean="0">
                <a:latin typeface="+mn-lt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3629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000" smtClean="0">
                <a:latin typeface="+mn-lt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3629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000" smtClean="0">
                <a:latin typeface="+mn-lt"/>
              </a:defRPr>
            </a:lvl1pPr>
          </a:lstStyle>
          <a:p>
            <a:pPr>
              <a:defRPr/>
            </a:pPr>
            <a:fld id="{E385CC42-89FB-4CAB-85B2-B90071FCB06F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  <p:grpSp>
        <p:nvGrpSpPr>
          <p:cNvPr id="2055" name="Group 7"/>
          <p:cNvGrpSpPr>
            <a:grpSpLocks/>
          </p:cNvGrpSpPr>
          <p:nvPr/>
        </p:nvGrpSpPr>
        <p:grpSpPr bwMode="auto">
          <a:xfrm>
            <a:off x="279400" y="152400"/>
            <a:ext cx="8686800" cy="1600200"/>
            <a:chOff x="176" y="96"/>
            <a:chExt cx="5472" cy="1008"/>
          </a:xfrm>
        </p:grpSpPr>
        <p:sp>
          <p:nvSpPr>
            <p:cNvPr id="1362952" name="Line 8"/>
            <p:cNvSpPr>
              <a:spLocks noChangeShapeType="1"/>
            </p:cNvSpPr>
            <p:nvPr/>
          </p:nvSpPr>
          <p:spPr bwMode="auto">
            <a:xfrm flipH="1">
              <a:off x="288" y="1104"/>
              <a:ext cx="52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1362953" name="Rectangle 9"/>
            <p:cNvSpPr>
              <a:spLocks noChangeArrowheads="1"/>
            </p:cNvSpPr>
            <p:nvPr/>
          </p:nvSpPr>
          <p:spPr bwMode="auto">
            <a:xfrm>
              <a:off x="5504" y="96"/>
              <a:ext cx="144" cy="14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en-US" sz="2400"/>
            </a:p>
          </p:txBody>
        </p:sp>
        <p:sp>
          <p:nvSpPr>
            <p:cNvPr id="1362954" name="Rectangle 10"/>
            <p:cNvSpPr>
              <a:spLocks noChangeArrowheads="1"/>
            </p:cNvSpPr>
            <p:nvPr/>
          </p:nvSpPr>
          <p:spPr bwMode="auto">
            <a:xfrm>
              <a:off x="176" y="96"/>
              <a:ext cx="5326" cy="14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en-US" sz="2400"/>
            </a:p>
          </p:txBody>
        </p:sp>
        <p:sp>
          <p:nvSpPr>
            <p:cNvPr id="1362955" name="Rectangle 11"/>
            <p:cNvSpPr>
              <a:spLocks noChangeArrowheads="1"/>
            </p:cNvSpPr>
            <p:nvPr/>
          </p:nvSpPr>
          <p:spPr bwMode="auto">
            <a:xfrm>
              <a:off x="176" y="240"/>
              <a:ext cx="5326" cy="88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en-US" sz="2400"/>
            </a:p>
          </p:txBody>
        </p:sp>
        <p:sp>
          <p:nvSpPr>
            <p:cNvPr id="1362956" name="Rectangle 12"/>
            <p:cNvSpPr>
              <a:spLocks noChangeArrowheads="1"/>
            </p:cNvSpPr>
            <p:nvPr/>
          </p:nvSpPr>
          <p:spPr bwMode="auto">
            <a:xfrm>
              <a:off x="5504" y="241"/>
              <a:ext cx="144" cy="8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en-US" sz="240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0000"/>
        <a:buFont typeface="Wingdings" pitchFamily="2" charset="2"/>
        <a:buChar char="o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2pPr>
      <a:lvl3pPr marL="1377950" indent="-468313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o"/>
        <a:defRPr kumimoji="1" sz="2000">
          <a:solidFill>
            <a:schemeClr val="tx1"/>
          </a:solidFill>
          <a:latin typeface="+mn-lt"/>
          <a:ea typeface="+mn-ea"/>
        </a:defRPr>
      </a:lvl3pPr>
      <a:lvl4pPr marL="1827213" indent="-4381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4pPr>
      <a:lvl5pPr marL="2297113" indent="-46831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kumimoji="1" sz="2000">
          <a:solidFill>
            <a:schemeClr val="tx1"/>
          </a:solidFill>
          <a:latin typeface="+mn-lt"/>
          <a:ea typeface="+mn-ea"/>
        </a:defRPr>
      </a:lvl5pPr>
      <a:lvl6pPr marL="27543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kumimoji="1" sz="2000">
          <a:solidFill>
            <a:schemeClr val="tx1"/>
          </a:solidFill>
          <a:latin typeface="+mn-lt"/>
          <a:ea typeface="+mn-ea"/>
        </a:defRPr>
      </a:lvl6pPr>
      <a:lvl7pPr marL="32115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kumimoji="1" sz="2000">
          <a:solidFill>
            <a:schemeClr val="tx1"/>
          </a:solidFill>
          <a:latin typeface="+mn-lt"/>
          <a:ea typeface="+mn-ea"/>
        </a:defRPr>
      </a:lvl7pPr>
      <a:lvl8pPr marL="36687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kumimoji="1" sz="2000">
          <a:solidFill>
            <a:schemeClr val="tx1"/>
          </a:solidFill>
          <a:latin typeface="+mn-lt"/>
          <a:ea typeface="+mn-ea"/>
        </a:defRPr>
      </a:lvl8pPr>
      <a:lvl9pPr marL="41259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CBA032-F10E-4F56-B48B-1F5F9E9FA1C1}" type="slidenum">
              <a:rPr lang="zh-TW" altLang="en-US"/>
              <a:pPr>
                <a:defRPr/>
              </a:pPr>
              <a:t>1</a:t>
            </a:fld>
            <a:endParaRPr lang="en-US" altLang="zh-TW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 dirty="0"/>
              <a:t>Programming Assignment 4 (1/2)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229600" cy="4724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400" b="1" dirty="0">
                <a:solidFill>
                  <a:srgbClr val="FF0000"/>
                </a:solidFill>
              </a:rPr>
              <a:t>HAC clustering</a:t>
            </a:r>
            <a:r>
              <a:rPr lang="en-US" altLang="zh-TW" sz="2400" dirty="0"/>
              <a:t>:</a:t>
            </a:r>
            <a:endParaRPr lang="en-US" altLang="zh-TW" sz="1000" dirty="0"/>
          </a:p>
          <a:p>
            <a:pPr lvl="1">
              <a:lnSpc>
                <a:spcPct val="90000"/>
              </a:lnSpc>
            </a:pPr>
            <a:r>
              <a:rPr lang="en-US" altLang="zh-TW" sz="2000" dirty="0"/>
              <a:t>Text collection:</a:t>
            </a:r>
          </a:p>
          <a:p>
            <a:pPr lvl="2">
              <a:lnSpc>
                <a:spcPct val="90000"/>
              </a:lnSpc>
            </a:pPr>
            <a:r>
              <a:rPr lang="en-US" altLang="zh-TW" sz="1800" dirty="0"/>
              <a:t>The 1095 news documents.</a:t>
            </a:r>
          </a:p>
          <a:p>
            <a:pPr lvl="2">
              <a:lnSpc>
                <a:spcPct val="90000"/>
              </a:lnSpc>
            </a:pPr>
            <a:endParaRPr lang="en-US" altLang="zh-TW" sz="1000" dirty="0"/>
          </a:p>
          <a:p>
            <a:pPr lvl="1">
              <a:lnSpc>
                <a:spcPct val="90000"/>
              </a:lnSpc>
            </a:pPr>
            <a:r>
              <a:rPr lang="en-US" altLang="zh-TW" sz="2000" i="1" dirty="0"/>
              <a:t>K </a:t>
            </a:r>
            <a:r>
              <a:rPr lang="en-US" altLang="zh-TW" sz="2000" dirty="0"/>
              <a:t>= 8, 13, and 20.</a:t>
            </a:r>
          </a:p>
          <a:p>
            <a:pPr lvl="2">
              <a:lnSpc>
                <a:spcPct val="90000"/>
              </a:lnSpc>
            </a:pPr>
            <a:r>
              <a:rPr lang="en-US" altLang="zh-TW" sz="1800" dirty="0"/>
              <a:t>Save each clustering result in a file – </a:t>
            </a:r>
            <a:r>
              <a:rPr lang="en-US" altLang="zh-TW" sz="1800" i="1" dirty="0"/>
              <a:t>K</a:t>
            </a:r>
            <a:r>
              <a:rPr lang="en-US" altLang="zh-TW" sz="1800" dirty="0"/>
              <a:t>.txt </a:t>
            </a:r>
            <a:r>
              <a:rPr lang="en-US" altLang="zh-TW" sz="1400" dirty="0"/>
              <a:t>(that is, 8.txt, 13.txt, and 20.txt)</a:t>
            </a:r>
            <a:r>
              <a:rPr lang="en-US" altLang="zh-TW" sz="1800" dirty="0"/>
              <a:t>.</a:t>
            </a:r>
          </a:p>
          <a:p>
            <a:pPr lvl="2">
              <a:lnSpc>
                <a:spcPct val="90000"/>
              </a:lnSpc>
            </a:pPr>
            <a:endParaRPr lang="en-US" altLang="zh-TW" sz="1600" dirty="0"/>
          </a:p>
          <a:p>
            <a:pPr lvl="2">
              <a:lnSpc>
                <a:spcPct val="90000"/>
              </a:lnSpc>
            </a:pPr>
            <a:endParaRPr lang="en-US" altLang="zh-TW" sz="700" dirty="0"/>
          </a:p>
          <a:p>
            <a:pPr lvl="2">
              <a:lnSpc>
                <a:spcPct val="90000"/>
              </a:lnSpc>
            </a:pPr>
            <a:endParaRPr lang="en-US" altLang="zh-TW" sz="1600" dirty="0"/>
          </a:p>
          <a:p>
            <a:pPr lvl="2">
              <a:lnSpc>
                <a:spcPct val="90000"/>
              </a:lnSpc>
            </a:pPr>
            <a:endParaRPr lang="en-US" altLang="zh-TW" sz="1600" dirty="0"/>
          </a:p>
          <a:p>
            <a:pPr lvl="2">
              <a:lnSpc>
                <a:spcPct val="90000"/>
              </a:lnSpc>
            </a:pPr>
            <a:endParaRPr lang="en-US" altLang="zh-TW" sz="1600" dirty="0"/>
          </a:p>
          <a:p>
            <a:pPr lvl="2">
              <a:lnSpc>
                <a:spcPct val="90000"/>
              </a:lnSpc>
            </a:pPr>
            <a:endParaRPr lang="en-US" altLang="zh-TW" sz="1600" dirty="0"/>
          </a:p>
          <a:p>
            <a:pPr lvl="2">
              <a:lnSpc>
                <a:spcPct val="90000"/>
              </a:lnSpc>
            </a:pPr>
            <a:endParaRPr lang="en-US" altLang="zh-TW" sz="1600" dirty="0"/>
          </a:p>
          <a:p>
            <a:pPr lvl="2">
              <a:lnSpc>
                <a:spcPct val="90000"/>
              </a:lnSpc>
            </a:pPr>
            <a:endParaRPr lang="en-US" altLang="zh-TW" sz="1600" dirty="0"/>
          </a:p>
          <a:p>
            <a:pPr lvl="2">
              <a:lnSpc>
                <a:spcPct val="90000"/>
              </a:lnSpc>
            </a:pPr>
            <a:endParaRPr lang="en-US" altLang="zh-TW" sz="1600" dirty="0"/>
          </a:p>
          <a:p>
            <a:pPr lvl="2">
              <a:lnSpc>
                <a:spcPct val="90000"/>
              </a:lnSpc>
            </a:pPr>
            <a:endParaRPr lang="en-US" altLang="zh-TW" sz="700" dirty="0"/>
          </a:p>
          <a:p>
            <a:pPr lvl="2">
              <a:lnSpc>
                <a:spcPct val="90000"/>
              </a:lnSpc>
            </a:pPr>
            <a:endParaRPr lang="en-US" altLang="zh-TW" sz="1600" dirty="0"/>
          </a:p>
        </p:txBody>
      </p:sp>
      <p:sp>
        <p:nvSpPr>
          <p:cNvPr id="10" name="AutoShape 4"/>
          <p:cNvSpPr>
            <a:spLocks noChangeArrowheads="1"/>
          </p:cNvSpPr>
          <p:nvPr/>
        </p:nvSpPr>
        <p:spPr bwMode="auto">
          <a:xfrm>
            <a:off x="3505118" y="3985606"/>
            <a:ext cx="2514600" cy="2362200"/>
          </a:xfrm>
          <a:prstGeom prst="foldedCorner">
            <a:avLst>
              <a:gd name="adj" fmla="val 12500"/>
            </a:avLst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TW" dirty="0"/>
              <a:t>3</a:t>
            </a:r>
          </a:p>
          <a:p>
            <a:r>
              <a:rPr lang="en-US" altLang="zh-TW" dirty="0"/>
              <a:t>18</a:t>
            </a:r>
          </a:p>
          <a:p>
            <a:r>
              <a:rPr lang="en-US" altLang="zh-TW" dirty="0"/>
              <a:t>247</a:t>
            </a:r>
          </a:p>
          <a:p>
            <a:endParaRPr lang="en-US" altLang="zh-TW" dirty="0"/>
          </a:p>
          <a:p>
            <a:r>
              <a:rPr lang="en-US" altLang="zh-TW" dirty="0"/>
              <a:t>1</a:t>
            </a:r>
          </a:p>
          <a:p>
            <a:r>
              <a:rPr lang="en-US" altLang="zh-TW" dirty="0"/>
              <a:t>15</a:t>
            </a:r>
          </a:p>
          <a:p>
            <a:r>
              <a:rPr lang="en-US" altLang="zh-TW" dirty="0"/>
              <a:t>79</a:t>
            </a:r>
          </a:p>
          <a:p>
            <a:endParaRPr lang="en-US" altLang="zh-TW" dirty="0"/>
          </a:p>
          <a:p>
            <a:r>
              <a:rPr lang="en-US" altLang="zh-TW" dirty="0"/>
              <a:t>…</a:t>
            </a:r>
            <a:endParaRPr lang="zh-TW" altLang="en-US" dirty="0"/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4419518" y="6367046"/>
            <a:ext cx="60144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600" i="1" dirty="0"/>
              <a:t>K</a:t>
            </a:r>
            <a:r>
              <a:rPr lang="en-US" altLang="zh-TW" sz="1600" dirty="0"/>
              <a:t>.txt</a:t>
            </a:r>
          </a:p>
        </p:txBody>
      </p:sp>
      <p:sp>
        <p:nvSpPr>
          <p:cNvPr id="15" name="橢圓 14"/>
          <p:cNvSpPr/>
          <p:nvPr/>
        </p:nvSpPr>
        <p:spPr bwMode="auto">
          <a:xfrm>
            <a:off x="3505118" y="3985606"/>
            <a:ext cx="381000" cy="762000"/>
          </a:xfrm>
          <a:prstGeom prst="ellipse">
            <a:avLst/>
          </a:prstGeom>
          <a:noFill/>
          <a:ln w="9525" cap="flat" cmpd="sng" algn="ctr">
            <a:solidFill>
              <a:schemeClr val="tx2">
                <a:lumMod val="50000"/>
                <a:lumOff val="50000"/>
              </a:schemeClr>
            </a:solidFill>
            <a:prstDash val="dash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6" name="橢圓 15"/>
          <p:cNvSpPr/>
          <p:nvPr/>
        </p:nvSpPr>
        <p:spPr bwMode="auto">
          <a:xfrm>
            <a:off x="3505118" y="4900006"/>
            <a:ext cx="381000" cy="762000"/>
          </a:xfrm>
          <a:prstGeom prst="ellipse">
            <a:avLst/>
          </a:prstGeom>
          <a:noFill/>
          <a:ln w="9525" cap="flat" cmpd="sng" algn="ctr">
            <a:solidFill>
              <a:schemeClr val="tx2">
                <a:lumMod val="50000"/>
                <a:lumOff val="50000"/>
              </a:schemeClr>
            </a:solidFill>
            <a:prstDash val="dash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4571918" y="4671406"/>
            <a:ext cx="1768433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zh-TW" dirty="0"/>
              <a:t>clusters are separated </a:t>
            </a:r>
          </a:p>
          <a:p>
            <a:r>
              <a:rPr lang="en-US" altLang="zh-TW" dirty="0"/>
              <a:t>by an empty line</a:t>
            </a:r>
            <a:endParaRPr lang="zh-TW" altLang="en-US" dirty="0"/>
          </a:p>
        </p:txBody>
      </p:sp>
      <p:cxnSp>
        <p:nvCxnSpPr>
          <p:cNvPr id="22" name="直線單箭頭接點 21"/>
          <p:cNvCxnSpPr>
            <a:stCxn id="19" idx="1"/>
          </p:cNvCxnSpPr>
          <p:nvPr/>
        </p:nvCxnSpPr>
        <p:spPr bwMode="auto">
          <a:xfrm rot="10800000">
            <a:off x="3809918" y="4823806"/>
            <a:ext cx="762000" cy="109210"/>
          </a:xfrm>
          <a:prstGeom prst="straightConnector1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arrow"/>
          </a:ln>
          <a:effectLst/>
        </p:spPr>
      </p:cxnSp>
      <p:cxnSp>
        <p:nvCxnSpPr>
          <p:cNvPr id="23" name="直線單箭頭接點 22"/>
          <p:cNvCxnSpPr>
            <a:stCxn id="19" idx="1"/>
          </p:cNvCxnSpPr>
          <p:nvPr/>
        </p:nvCxnSpPr>
        <p:spPr bwMode="auto">
          <a:xfrm rot="10800000" flipV="1">
            <a:off x="3733718" y="4933016"/>
            <a:ext cx="838200" cy="881390"/>
          </a:xfrm>
          <a:prstGeom prst="straightConnector1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arrow"/>
          </a:ln>
          <a:effectLst/>
        </p:spPr>
      </p:cxnSp>
      <p:sp>
        <p:nvSpPr>
          <p:cNvPr id="27" name="文字方塊 26"/>
          <p:cNvSpPr txBox="1"/>
          <p:nvPr/>
        </p:nvSpPr>
        <p:spPr>
          <a:xfrm>
            <a:off x="1447800" y="4577585"/>
            <a:ext cx="1600118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marL="0" lvl="3"/>
            <a:r>
              <a:rPr lang="en-US" altLang="zh-TW" sz="1600" dirty="0"/>
              <a:t>ascending order </a:t>
            </a:r>
          </a:p>
          <a:p>
            <a:pPr marL="0" lvl="3"/>
            <a:r>
              <a:rPr lang="en-US" altLang="zh-TW" sz="1600" dirty="0"/>
              <a:t>to </a:t>
            </a:r>
            <a:r>
              <a:rPr lang="en-US" altLang="zh-TW" sz="1600" dirty="0" err="1"/>
              <a:t>doc_id</a:t>
            </a:r>
            <a:r>
              <a:rPr lang="en-US" altLang="zh-TW" sz="1600" dirty="0"/>
              <a:t>.</a:t>
            </a:r>
          </a:p>
        </p:txBody>
      </p:sp>
      <p:cxnSp>
        <p:nvCxnSpPr>
          <p:cNvPr id="28" name="直線單箭頭接點 27"/>
          <p:cNvCxnSpPr>
            <a:stCxn id="27" idx="3"/>
            <a:endCxn id="15" idx="2"/>
          </p:cNvCxnSpPr>
          <p:nvPr/>
        </p:nvCxnSpPr>
        <p:spPr bwMode="auto">
          <a:xfrm flipV="1">
            <a:off x="3047918" y="4366606"/>
            <a:ext cx="457200" cy="503367"/>
          </a:xfrm>
          <a:prstGeom prst="straightConnector1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arrow"/>
          </a:ln>
          <a:effectLst/>
        </p:spPr>
      </p:cxnSp>
      <p:cxnSp>
        <p:nvCxnSpPr>
          <p:cNvPr id="31" name="直線單箭頭接點 30"/>
          <p:cNvCxnSpPr>
            <a:stCxn id="27" idx="3"/>
            <a:endCxn id="16" idx="2"/>
          </p:cNvCxnSpPr>
          <p:nvPr/>
        </p:nvCxnSpPr>
        <p:spPr bwMode="auto">
          <a:xfrm>
            <a:off x="3047918" y="4869973"/>
            <a:ext cx="457200" cy="411033"/>
          </a:xfrm>
          <a:prstGeom prst="straightConnector1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07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07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5" grpId="0" animBg="1"/>
      <p:bldP spid="16" grpId="0" animBg="1"/>
      <p:bldP spid="19" grpId="0" animBg="1"/>
      <p:bldP spid="2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/>
              <a:t>Programming Assignment 4 (2/2)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000" dirty="0"/>
              <a:t>TA will evaluate your clustering performances in terms of </a:t>
            </a:r>
            <a:r>
              <a:rPr lang="en-US" altLang="zh-TW" sz="2000" i="1" dirty="0"/>
              <a:t>precision</a:t>
            </a:r>
            <a:r>
              <a:rPr lang="en-US" altLang="zh-TW" sz="2000" dirty="0"/>
              <a:t>, </a:t>
            </a:r>
            <a:r>
              <a:rPr lang="en-US" altLang="zh-TW" sz="2000" i="1" dirty="0"/>
              <a:t>recall</a:t>
            </a:r>
            <a:r>
              <a:rPr lang="en-US" altLang="zh-TW" sz="2000" dirty="0"/>
              <a:t>, and </a:t>
            </a:r>
            <a:r>
              <a:rPr lang="en-US" altLang="zh-TW" sz="2000" i="1" dirty="0"/>
              <a:t>F</a:t>
            </a:r>
            <a:r>
              <a:rPr lang="en-US" altLang="zh-TW" sz="2000" i="1" baseline="-25000" dirty="0"/>
              <a:t>1</a:t>
            </a:r>
            <a:r>
              <a:rPr lang="en-US" altLang="zh-TW" sz="2000" i="1" dirty="0"/>
              <a:t> metrics</a:t>
            </a:r>
            <a:r>
              <a:rPr lang="en-US" altLang="zh-TW" sz="2000" dirty="0"/>
              <a:t>.</a:t>
            </a:r>
            <a:endParaRPr lang="en-US" altLang="zh-TW" sz="2400" dirty="0"/>
          </a:p>
          <a:p>
            <a:endParaRPr lang="en-US" altLang="zh-TW" sz="800" dirty="0"/>
          </a:p>
          <a:p>
            <a:r>
              <a:rPr lang="en-US" altLang="zh-TW" sz="2000" dirty="0"/>
              <a:t>Note:</a:t>
            </a:r>
          </a:p>
          <a:p>
            <a:pPr lvl="1"/>
            <a:r>
              <a:rPr lang="en-US" altLang="zh-TW" sz="1800" dirty="0"/>
              <a:t>Documents are represented as </a:t>
            </a:r>
            <a:r>
              <a:rPr lang="en-US" altLang="zh-TW" sz="1800" b="1" dirty="0">
                <a:solidFill>
                  <a:srgbClr val="FF0000"/>
                </a:solidFill>
              </a:rPr>
              <a:t>normalized</a:t>
            </a:r>
            <a:r>
              <a:rPr lang="en-US" altLang="zh-TW" sz="1800" dirty="0"/>
              <a:t> </a:t>
            </a:r>
            <a:r>
              <a:rPr lang="en-US" altLang="zh-TW" sz="1800" dirty="0" err="1"/>
              <a:t>tf-idf</a:t>
            </a:r>
            <a:r>
              <a:rPr lang="en-US" altLang="zh-TW" sz="1800" dirty="0"/>
              <a:t> vectors.</a:t>
            </a:r>
          </a:p>
          <a:p>
            <a:pPr lvl="2"/>
            <a:r>
              <a:rPr lang="en-US" altLang="zh-TW" sz="1400" dirty="0"/>
              <a:t>Remind your programming assignment 2.</a:t>
            </a:r>
          </a:p>
          <a:p>
            <a:pPr lvl="2"/>
            <a:endParaRPr lang="en-US" altLang="zh-TW" sz="400" dirty="0"/>
          </a:p>
          <a:p>
            <a:pPr lvl="1"/>
            <a:r>
              <a:rPr lang="en-US" altLang="zh-TW" sz="1800" b="1" dirty="0">
                <a:solidFill>
                  <a:srgbClr val="FF0000"/>
                </a:solidFill>
              </a:rPr>
              <a:t>Cosine similarity</a:t>
            </a:r>
            <a:r>
              <a:rPr lang="en-US" altLang="zh-TW" sz="1800" dirty="0">
                <a:solidFill>
                  <a:srgbClr val="FF0000"/>
                </a:solidFill>
              </a:rPr>
              <a:t> </a:t>
            </a:r>
            <a:r>
              <a:rPr lang="en-US" altLang="zh-TW" sz="1800" dirty="0"/>
              <a:t>for pair-wise document similarity.</a:t>
            </a:r>
          </a:p>
          <a:p>
            <a:pPr lvl="2"/>
            <a:endParaRPr lang="en-US" altLang="zh-TW" sz="400" dirty="0"/>
          </a:p>
          <a:p>
            <a:pPr lvl="1"/>
            <a:r>
              <a:rPr lang="en-US" altLang="zh-TW" sz="1800" dirty="0"/>
              <a:t>Similarity measure between clusters can be:</a:t>
            </a:r>
          </a:p>
          <a:p>
            <a:pPr lvl="2"/>
            <a:r>
              <a:rPr lang="en-US" altLang="zh-TW" dirty="0"/>
              <a:t> </a:t>
            </a:r>
            <a:r>
              <a:rPr lang="en-US" altLang="zh-TW" sz="1400" dirty="0"/>
              <a:t>single-link, complete-link, group-average, and centroid similarity.</a:t>
            </a:r>
          </a:p>
          <a:p>
            <a:pPr lvl="1"/>
            <a:r>
              <a:rPr lang="en-US" altLang="zh-TW" sz="1800" dirty="0"/>
              <a:t>To your clustering … you </a:t>
            </a:r>
            <a:r>
              <a:rPr lang="en-US" altLang="zh-TW" sz="1800" b="1" dirty="0">
                <a:solidFill>
                  <a:srgbClr val="FF0000"/>
                </a:solidFill>
              </a:rPr>
              <a:t>MAY</a:t>
            </a:r>
            <a:r>
              <a:rPr lang="en-US" altLang="zh-TW" sz="1800" dirty="0"/>
              <a:t> … </a:t>
            </a:r>
            <a:r>
              <a:rPr lang="en-US" altLang="zh-TW" sz="1400" dirty="0"/>
              <a:t>(15 bonus points)</a:t>
            </a:r>
            <a:endParaRPr lang="en-US" altLang="zh-TW" sz="1800" dirty="0"/>
          </a:p>
          <a:p>
            <a:pPr lvl="2"/>
            <a:r>
              <a:rPr lang="en-US" altLang="zh-TW" sz="1400" dirty="0"/>
              <a:t>Use </a:t>
            </a:r>
            <a:r>
              <a:rPr lang="en-US" altLang="zh-TW" sz="1400" b="1" u="sng" dirty="0">
                <a:solidFill>
                  <a:srgbClr val="FFC000"/>
                </a:solidFill>
              </a:rPr>
              <a:t>YOUR OWN</a:t>
            </a:r>
            <a:r>
              <a:rPr lang="en-US" altLang="zh-TW" sz="1400" dirty="0"/>
              <a:t> HEAP to</a:t>
            </a:r>
            <a:r>
              <a:rPr lang="zh-TW" altLang="en-US" sz="1400" dirty="0"/>
              <a:t> </a:t>
            </a:r>
            <a:r>
              <a:rPr lang="en-US" altLang="zh-TW" sz="1400" dirty="0"/>
              <a:t>speed up obtain the cluster pair with maximal similarity.</a:t>
            </a:r>
          </a:p>
          <a:p>
            <a:pPr lvl="1"/>
            <a:endParaRPr lang="en-US" altLang="zh-TW" sz="400" dirty="0"/>
          </a:p>
          <a:p>
            <a:pPr lvl="2">
              <a:lnSpc>
                <a:spcPct val="90000"/>
              </a:lnSpc>
            </a:pPr>
            <a:endParaRPr lang="en-US" altLang="zh-TW" sz="400" dirty="0"/>
          </a:p>
          <a:p>
            <a:pPr>
              <a:lnSpc>
                <a:spcPct val="90000"/>
              </a:lnSpc>
            </a:pPr>
            <a:r>
              <a:rPr lang="en-US" altLang="zh-TW" sz="2000" dirty="0"/>
              <a:t>Please zip and submit </a:t>
            </a:r>
            <a:r>
              <a:rPr lang="en-US" altLang="zh-TW" sz="2000" baseline="30000" dirty="0"/>
              <a:t>1.</a:t>
            </a:r>
            <a:r>
              <a:rPr lang="en-US" altLang="zh-TW" sz="2000" dirty="0"/>
              <a:t>your clustering results </a:t>
            </a:r>
            <a:r>
              <a:rPr lang="en-US" altLang="zh-TW" sz="1600" dirty="0"/>
              <a:t>(</a:t>
            </a:r>
            <a:r>
              <a:rPr lang="en-US" altLang="zh-TW" sz="1600" i="1" dirty="0"/>
              <a:t>K</a:t>
            </a:r>
            <a:r>
              <a:rPr lang="en-US" altLang="zh-TW" sz="1600" dirty="0"/>
              <a:t>.txt)</a:t>
            </a:r>
            <a:r>
              <a:rPr lang="en-US" altLang="zh-TW" sz="2000" dirty="0"/>
              <a:t>, </a:t>
            </a:r>
            <a:r>
              <a:rPr lang="en-US" altLang="zh-TW" sz="2000" baseline="30000" dirty="0"/>
              <a:t>2.</a:t>
            </a:r>
            <a:r>
              <a:rPr lang="en-US" altLang="zh-TW" sz="2000" dirty="0"/>
              <a:t>source code, and </a:t>
            </a:r>
            <a:r>
              <a:rPr lang="en-US" altLang="zh-TW" sz="2000" baseline="30000" dirty="0"/>
              <a:t>3.</a:t>
            </a:r>
            <a:r>
              <a:rPr lang="en-US" altLang="zh-TW" sz="2000" dirty="0"/>
              <a:t>a report to TA.</a:t>
            </a:r>
          </a:p>
          <a:p>
            <a:pPr lvl="1">
              <a:lnSpc>
                <a:spcPct val="90000"/>
              </a:lnSpc>
            </a:pPr>
            <a:r>
              <a:rPr lang="en-US" altLang="zh-TW" sz="1800" dirty="0"/>
              <a:t>3 weeks to complete, that is, </a:t>
            </a:r>
            <a:r>
              <a:rPr lang="en-US" altLang="zh-TW" sz="1800" b="1" dirty="0">
                <a:solidFill>
                  <a:srgbClr val="FF0000"/>
                </a:solidFill>
              </a:rPr>
              <a:t>2022/1/24</a:t>
            </a:r>
            <a:r>
              <a:rPr lang="en-US" altLang="zh-TW" sz="1800" dirty="0"/>
              <a:t>.</a:t>
            </a:r>
            <a:endParaRPr lang="zh-TW" altLang="en-US" sz="2000" dirty="0"/>
          </a:p>
          <a:p>
            <a:pPr lvl="1"/>
            <a:endParaRPr lang="en-US" altLang="zh-TW" sz="16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4981A7-23DD-46F1-8CCB-38B73DEBD189}" type="slidenum">
              <a:rPr lang="zh-TW" altLang="en-US" smtClean="0"/>
              <a:pPr>
                <a:defRPr/>
              </a:pPr>
              <a:t>2</a:t>
            </a:fld>
            <a:endParaRPr lang="en-US" altLang="zh-TW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Quadrant">
  <a:themeElements>
    <a:clrScheme name="Quadrant 2">
      <a:dk1>
        <a:srgbClr val="000000"/>
      </a:dk1>
      <a:lt1>
        <a:srgbClr val="FFFFFF"/>
      </a:lt1>
      <a:dk2>
        <a:srgbClr val="420000"/>
      </a:dk2>
      <a:lt2>
        <a:srgbClr val="660000"/>
      </a:lt2>
      <a:accent1>
        <a:srgbClr val="CCCC00"/>
      </a:accent1>
      <a:accent2>
        <a:srgbClr val="999966"/>
      </a:accent2>
      <a:accent3>
        <a:srgbClr val="FFFFFF"/>
      </a:accent3>
      <a:accent4>
        <a:srgbClr val="000000"/>
      </a:accent4>
      <a:accent5>
        <a:srgbClr val="E2E2AA"/>
      </a:accent5>
      <a:accent6>
        <a:srgbClr val="8A8A5C"/>
      </a:accent6>
      <a:hlink>
        <a:srgbClr val="996633"/>
      </a:hlink>
      <a:folHlink>
        <a:srgbClr val="993300"/>
      </a:folHlink>
    </a:clrScheme>
    <a:fontScheme name="Quadrant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bg1"/>
            </a:gs>
            <a:gs pos="100000">
              <a:schemeClr val="accent1"/>
            </a:gs>
          </a:gsLst>
          <a:lin ang="0" scaled="1"/>
        </a:gra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bg1"/>
            </a:gs>
            <a:gs pos="100000">
              <a:schemeClr val="accent1"/>
            </a:gs>
          </a:gsLst>
          <a:lin ang="0" scaled="1"/>
        </a:gra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Quadrant 1">
        <a:dk1>
          <a:srgbClr val="5C5674"/>
        </a:dk1>
        <a:lt1>
          <a:srgbClr val="FFFFFF"/>
        </a:lt1>
        <a:dk2>
          <a:srgbClr val="85986A"/>
        </a:dk2>
        <a:lt2>
          <a:srgbClr val="FFFFFF"/>
        </a:lt2>
        <a:accent1>
          <a:srgbClr val="666633"/>
        </a:accent1>
        <a:accent2>
          <a:srgbClr val="ADC5B8"/>
        </a:accent2>
        <a:accent3>
          <a:srgbClr val="C2CAB9"/>
        </a:accent3>
        <a:accent4>
          <a:srgbClr val="DADADA"/>
        </a:accent4>
        <a:accent5>
          <a:srgbClr val="B8B8AD"/>
        </a:accent5>
        <a:accent6>
          <a:srgbClr val="9CB2A6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2">
        <a:dk1>
          <a:srgbClr val="000000"/>
        </a:dk1>
        <a:lt1>
          <a:srgbClr val="FFFFFF"/>
        </a:lt1>
        <a:dk2>
          <a:srgbClr val="420000"/>
        </a:dk2>
        <a:lt2>
          <a:srgbClr val="660000"/>
        </a:lt2>
        <a:accent1>
          <a:srgbClr val="CCCC00"/>
        </a:accent1>
        <a:accent2>
          <a:srgbClr val="999966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8A8A5C"/>
        </a:accent6>
        <a:hlink>
          <a:srgbClr val="996633"/>
        </a:hlink>
        <a:folHlink>
          <a:srgbClr val="99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3">
        <a:dk1>
          <a:srgbClr val="618052"/>
        </a:dk1>
        <a:lt1>
          <a:srgbClr val="FFFFE3"/>
        </a:lt1>
        <a:dk2>
          <a:srgbClr val="162E36"/>
        </a:dk2>
        <a:lt2>
          <a:srgbClr val="FFFFFF"/>
        </a:lt2>
        <a:accent1>
          <a:srgbClr val="336699"/>
        </a:accent1>
        <a:accent2>
          <a:srgbClr val="69888B"/>
        </a:accent2>
        <a:accent3>
          <a:srgbClr val="ABADAE"/>
        </a:accent3>
        <a:accent4>
          <a:srgbClr val="DADAC2"/>
        </a:accent4>
        <a:accent5>
          <a:srgbClr val="ADB8CA"/>
        </a:accent5>
        <a:accent6>
          <a:srgbClr val="5E7B7D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4">
        <a:dk1>
          <a:srgbClr val="000000"/>
        </a:dk1>
        <a:lt1>
          <a:srgbClr val="FFFFFF"/>
        </a:lt1>
        <a:dk2>
          <a:srgbClr val="000000"/>
        </a:dk2>
        <a:lt2>
          <a:srgbClr val="CC0000"/>
        </a:lt2>
        <a:accent1>
          <a:srgbClr val="FFCC00"/>
        </a:accent1>
        <a:accent2>
          <a:srgbClr val="3366CC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2D5CB9"/>
        </a:accent6>
        <a:hlink>
          <a:srgbClr val="666699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5">
        <a:dk1>
          <a:srgbClr val="666699"/>
        </a:dk1>
        <a:lt1>
          <a:srgbClr val="FFFFFF"/>
        </a:lt1>
        <a:dk2>
          <a:srgbClr val="000033"/>
        </a:dk2>
        <a:lt2>
          <a:srgbClr val="FFFFFF"/>
        </a:lt2>
        <a:accent1>
          <a:srgbClr val="9966FF"/>
        </a:accent1>
        <a:accent2>
          <a:srgbClr val="CCCCFF"/>
        </a:accent2>
        <a:accent3>
          <a:srgbClr val="AAAAAD"/>
        </a:accent3>
        <a:accent4>
          <a:srgbClr val="DADADA"/>
        </a:accent4>
        <a:accent5>
          <a:srgbClr val="CAB8FF"/>
        </a:accent5>
        <a:accent6>
          <a:srgbClr val="B9B9E7"/>
        </a:accent6>
        <a:hlink>
          <a:srgbClr val="CCCC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6">
        <a:dk1>
          <a:srgbClr val="000000"/>
        </a:dk1>
        <a:lt1>
          <a:srgbClr val="FFFFFF"/>
        </a:lt1>
        <a:dk2>
          <a:srgbClr val="000000"/>
        </a:dk2>
        <a:lt2>
          <a:srgbClr val="669966"/>
        </a:lt2>
        <a:accent1>
          <a:srgbClr val="CCCC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8AB9"/>
        </a:accent6>
        <a:hlink>
          <a:srgbClr val="000066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7">
        <a:dk1>
          <a:srgbClr val="0099CC"/>
        </a:dk1>
        <a:lt1>
          <a:srgbClr val="FFFFFF"/>
        </a:lt1>
        <a:dk2>
          <a:srgbClr val="000099"/>
        </a:dk2>
        <a:lt2>
          <a:srgbClr val="FFFFFF"/>
        </a:lt2>
        <a:accent1>
          <a:srgbClr val="0099CC"/>
        </a:accent1>
        <a:accent2>
          <a:srgbClr val="6600FF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5C00E7"/>
        </a:accent6>
        <a:hlink>
          <a:srgbClr val="FFCC00"/>
        </a:hlink>
        <a:folHlink>
          <a:srgbClr val="00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8">
        <a:dk1>
          <a:srgbClr val="000033"/>
        </a:dk1>
        <a:lt1>
          <a:srgbClr val="FFFFFF"/>
        </a:lt1>
        <a:dk2>
          <a:srgbClr val="003366"/>
        </a:dk2>
        <a:lt2>
          <a:srgbClr val="275C6D"/>
        </a:lt2>
        <a:accent1>
          <a:srgbClr val="A7D2DF"/>
        </a:accent1>
        <a:accent2>
          <a:srgbClr val="108DA6"/>
        </a:accent2>
        <a:accent3>
          <a:srgbClr val="FFFFFF"/>
        </a:accent3>
        <a:accent4>
          <a:srgbClr val="00002A"/>
        </a:accent4>
        <a:accent5>
          <a:srgbClr val="D0E5EC"/>
        </a:accent5>
        <a:accent6>
          <a:srgbClr val="0D7F96"/>
        </a:accent6>
        <a:hlink>
          <a:srgbClr val="666699"/>
        </a:hlink>
        <a:folHlink>
          <a:srgbClr val="99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9">
        <a:dk1>
          <a:srgbClr val="CC3300"/>
        </a:dk1>
        <a:lt1>
          <a:srgbClr val="FFFFFF"/>
        </a:lt1>
        <a:dk2>
          <a:srgbClr val="000000"/>
        </a:dk2>
        <a:lt2>
          <a:srgbClr val="FFFFCC"/>
        </a:lt2>
        <a:accent1>
          <a:srgbClr val="FF9900"/>
        </a:accent1>
        <a:accent2>
          <a:srgbClr val="993300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8A2D00"/>
        </a:accent6>
        <a:hlink>
          <a:srgbClr val="CEC5A2"/>
        </a:hlink>
        <a:folHlink>
          <a:srgbClr val="DDDDDD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Quadrant</Template>
  <TotalTime>17047</TotalTime>
  <Words>210</Words>
  <Application>Microsoft Macintosh PowerPoint</Application>
  <PresentationFormat>如螢幕大小 (4:3)</PresentationFormat>
  <Paragraphs>51</Paragraphs>
  <Slides>2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8" baseType="lpstr">
      <vt:lpstr>Arial</vt:lpstr>
      <vt:lpstr>Lucida Sans</vt:lpstr>
      <vt:lpstr>Tahoma</vt:lpstr>
      <vt:lpstr>Times New Roman</vt:lpstr>
      <vt:lpstr>Wingdings</vt:lpstr>
      <vt:lpstr>Quadrant</vt:lpstr>
      <vt:lpstr>Programming Assignment 4 (1/2)</vt:lpstr>
      <vt:lpstr>Programming Assignment 4 (2/2)</vt:lpstr>
    </vt:vector>
  </TitlesOfParts>
  <Company>Dept. of IM, NTU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02 - the term vocabulary</dc:title>
  <dc:creator>Chien Chin Chen</dc:creator>
  <cp:lastModifiedBy>Microsoft Office User</cp:lastModifiedBy>
  <cp:revision>1406</cp:revision>
  <cp:lastPrinted>1601-01-01T00:00:00Z</cp:lastPrinted>
  <dcterms:created xsi:type="dcterms:W3CDTF">2002-09-18T16:13:07Z</dcterms:created>
  <dcterms:modified xsi:type="dcterms:W3CDTF">2022-01-16T11:55:56Z</dcterms:modified>
</cp:coreProperties>
</file>