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86" r:id="rId7"/>
    <p:sldId id="285" r:id="rId8"/>
    <p:sldId id="276" r:id="rId9"/>
    <p:sldId id="287" r:id="rId10"/>
    <p:sldId id="279" r:id="rId11"/>
    <p:sldId id="281" r:id="rId12"/>
    <p:sldId id="283" r:id="rId13"/>
    <p:sldId id="284" r:id="rId14"/>
    <p:sldId id="282" r:id="rId15"/>
    <p:sldId id="267" r:id="rId16"/>
    <p:sldId id="269" r:id="rId17"/>
    <p:sldId id="270" r:id="rId18"/>
    <p:sldId id="272" r:id="rId19"/>
    <p:sldId id="274" r:id="rId20"/>
    <p:sldId id="275" r:id="rId21"/>
    <p:sldId id="271" r:id="rId22"/>
    <p:sldId id="273" r:id="rId23"/>
    <p:sldId id="265"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2A972-317D-1667-9217-42A83B261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E9CE248-0E4E-CD12-99A4-1E6D1A1DAF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354582C8-796A-2EFE-0525-81F0EFA53FA3}"/>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5" name="Footer Placeholder 4">
            <a:extLst>
              <a:ext uri="{FF2B5EF4-FFF2-40B4-BE49-F238E27FC236}">
                <a16:creationId xmlns:a16="http://schemas.microsoft.com/office/drawing/2014/main" id="{017B3CA1-1E7C-602F-BDA9-54037F049CF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96D5286-91F8-0D7D-A87C-4B5071EBA84D}"/>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423947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277D-A257-3406-6DC1-550CE1358E2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A54FDB0-EFBC-2CC8-1B55-2CA8829E2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96D9A83-EFDB-E8F3-E72F-236AFFC9AA4F}"/>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5" name="Footer Placeholder 4">
            <a:extLst>
              <a:ext uri="{FF2B5EF4-FFF2-40B4-BE49-F238E27FC236}">
                <a16:creationId xmlns:a16="http://schemas.microsoft.com/office/drawing/2014/main" id="{206C6578-6ADA-9D40-972A-4807D6A4E90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FFEAA3D-9F7E-D895-EBBD-89FE6D5DE031}"/>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10827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597D58-5E4C-9AA0-9189-F91937E3A4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B202C03-ECB6-AB18-CD32-BA39DB8FF3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54936A-62A0-D35C-83D7-B1B8ABA83D93}"/>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5" name="Footer Placeholder 4">
            <a:extLst>
              <a:ext uri="{FF2B5EF4-FFF2-40B4-BE49-F238E27FC236}">
                <a16:creationId xmlns:a16="http://schemas.microsoft.com/office/drawing/2014/main" id="{57487B4F-FF4C-024D-5706-E55EE3CC13B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C90C0B-0906-528A-E64F-5B593BBCA099}"/>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83196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0F65-16E5-81C8-CC79-3C60576097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4D8DF44-D6F2-09BE-5DB1-8BD364E9F8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6BB03F6-D647-B7EC-13FC-49A95CC43EB8}"/>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5" name="Footer Placeholder 4">
            <a:extLst>
              <a:ext uri="{FF2B5EF4-FFF2-40B4-BE49-F238E27FC236}">
                <a16:creationId xmlns:a16="http://schemas.microsoft.com/office/drawing/2014/main" id="{67AD2518-9DCC-6B1A-57D9-770C891322E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836C29E-93A9-C5EC-1EAD-C26E2602125B}"/>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12601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D51B-1277-7D56-712D-DFF13E333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31636F2-12C5-B1BA-E441-3861B9EB21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BCE115-2B88-E09B-1AB8-2B1F002DD2E9}"/>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5" name="Footer Placeholder 4">
            <a:extLst>
              <a:ext uri="{FF2B5EF4-FFF2-40B4-BE49-F238E27FC236}">
                <a16:creationId xmlns:a16="http://schemas.microsoft.com/office/drawing/2014/main" id="{856B9573-396C-3C47-8B2A-28824E651CD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5EDA2E-5981-8540-9A8C-28EAD1823B28}"/>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15447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38C2-BE82-C78F-3B49-89D61DB7F04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7D131EE-856F-F74F-63CF-891FC6E61F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54F2466-FB99-D2A0-5525-32F7798F34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7B2A747-F964-B06B-664D-AECEEA0DCDF3}"/>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6" name="Footer Placeholder 5">
            <a:extLst>
              <a:ext uri="{FF2B5EF4-FFF2-40B4-BE49-F238E27FC236}">
                <a16:creationId xmlns:a16="http://schemas.microsoft.com/office/drawing/2014/main" id="{AC665860-C871-77E9-B9F7-ADFEECACF31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2ADBF72-6BF2-CB7C-E322-8AAFDF807973}"/>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4103598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DBCC-B571-32AA-970F-FEBD60D7668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E82AC59-9A73-5F84-8F3C-5C06062DB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EA2F5-E1C1-699E-6CF7-DE34DE4C93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2AF5910-2135-80F6-B5DB-4FD98368B7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6963E-430A-B43C-5AA7-01CD8C8D8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504B2DA-A24A-876E-CA7E-41CB24148AB5}"/>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8" name="Footer Placeholder 7">
            <a:extLst>
              <a:ext uri="{FF2B5EF4-FFF2-40B4-BE49-F238E27FC236}">
                <a16:creationId xmlns:a16="http://schemas.microsoft.com/office/drawing/2014/main" id="{A0CDEE27-1871-327D-1C8D-D9A4871AC0B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B56BFB7-417C-DB49-7185-8E6AF151D864}"/>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37213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265F-3C6D-5395-8BE9-3A50331701B8}"/>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167B443B-225E-69E3-CDE0-CFBD320A2714}"/>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4" name="Footer Placeholder 3">
            <a:extLst>
              <a:ext uri="{FF2B5EF4-FFF2-40B4-BE49-F238E27FC236}">
                <a16:creationId xmlns:a16="http://schemas.microsoft.com/office/drawing/2014/main" id="{215C3202-8F9B-18D0-14BB-E9515753E23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5D09F356-BE62-BF9A-1928-75873B7FD27D}"/>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2018972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DFE98A-8E02-CB3B-789A-0C2DF301DE3C}"/>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3" name="Footer Placeholder 2">
            <a:extLst>
              <a:ext uri="{FF2B5EF4-FFF2-40B4-BE49-F238E27FC236}">
                <a16:creationId xmlns:a16="http://schemas.microsoft.com/office/drawing/2014/main" id="{76636CA7-4211-D93C-06F6-596B2D26084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C3352AE-462D-A92C-4398-FA01765B921A}"/>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365812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FA88-4C56-145E-618D-1CE5A6B94C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C8AC2C89-4365-2DDA-C913-E2D2E3D615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A65BB6D4-5E81-5134-0F74-3E117CF27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3F368-8EB8-E100-E67F-4238B1FF22F1}"/>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6" name="Footer Placeholder 5">
            <a:extLst>
              <a:ext uri="{FF2B5EF4-FFF2-40B4-BE49-F238E27FC236}">
                <a16:creationId xmlns:a16="http://schemas.microsoft.com/office/drawing/2014/main" id="{CC876996-75B4-105E-0EF0-2B9760EB070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83B31D1-8126-84D8-64EB-A225BF2431AC}"/>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75431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B3435-E89E-EBDC-2224-DBF9D0084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37B3106-C6E5-A63E-411E-AC43C8E0E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0A37658A-E7A5-7345-37B6-FE5C8A075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D89DB-F263-853E-DD62-552EF121D4EA}"/>
              </a:ext>
            </a:extLst>
          </p:cNvPr>
          <p:cNvSpPr>
            <a:spLocks noGrp="1"/>
          </p:cNvSpPr>
          <p:nvPr>
            <p:ph type="dt" sz="half" idx="10"/>
          </p:nvPr>
        </p:nvSpPr>
        <p:spPr/>
        <p:txBody>
          <a:bodyPr/>
          <a:lstStyle/>
          <a:p>
            <a:fld id="{1EBBED0B-1E07-46FF-B886-71F2FEFD99A1}" type="datetimeFigureOut">
              <a:rPr lang="en-SG" smtClean="0"/>
              <a:t>23/10/2023</a:t>
            </a:fld>
            <a:endParaRPr lang="en-SG"/>
          </a:p>
        </p:txBody>
      </p:sp>
      <p:sp>
        <p:nvSpPr>
          <p:cNvPr id="6" name="Footer Placeholder 5">
            <a:extLst>
              <a:ext uri="{FF2B5EF4-FFF2-40B4-BE49-F238E27FC236}">
                <a16:creationId xmlns:a16="http://schemas.microsoft.com/office/drawing/2014/main" id="{7DF0097B-EA3B-390F-3736-A01736F711A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04223C8-AF37-5D59-6519-326544418760}"/>
              </a:ext>
            </a:extLst>
          </p:cNvPr>
          <p:cNvSpPr>
            <a:spLocks noGrp="1"/>
          </p:cNvSpPr>
          <p:nvPr>
            <p:ph type="sldNum" sz="quarter" idx="12"/>
          </p:nvPr>
        </p:nvSpPr>
        <p:spPr/>
        <p:txBody>
          <a:bodyPr/>
          <a:lstStyle/>
          <a:p>
            <a:fld id="{6E736717-2550-4780-878D-4D25E2D63AB0}" type="slidenum">
              <a:rPr lang="en-SG" smtClean="0"/>
              <a:t>‹#›</a:t>
            </a:fld>
            <a:endParaRPr lang="en-SG"/>
          </a:p>
        </p:txBody>
      </p:sp>
    </p:spTree>
    <p:extLst>
      <p:ext uri="{BB962C8B-B14F-4D97-AF65-F5344CB8AC3E}">
        <p14:creationId xmlns:p14="http://schemas.microsoft.com/office/powerpoint/2010/main" val="40656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75323B-5048-4426-33C6-B3CF40CB7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B78EFF9-69D9-E500-C3FF-575C2D26A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5D818A0-133E-52C9-10B0-C3EE2B590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BED0B-1E07-46FF-B886-71F2FEFD99A1}" type="datetimeFigureOut">
              <a:rPr lang="en-SG" smtClean="0"/>
              <a:t>23/10/2023</a:t>
            </a:fld>
            <a:endParaRPr lang="en-SG"/>
          </a:p>
        </p:txBody>
      </p:sp>
      <p:sp>
        <p:nvSpPr>
          <p:cNvPr id="5" name="Footer Placeholder 4">
            <a:extLst>
              <a:ext uri="{FF2B5EF4-FFF2-40B4-BE49-F238E27FC236}">
                <a16:creationId xmlns:a16="http://schemas.microsoft.com/office/drawing/2014/main" id="{4100F9FD-B981-FD25-23FA-3C974428A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25F814E-6E90-8440-F74D-4C100EEF2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36717-2550-4780-878D-4D25E2D63AB0}" type="slidenum">
              <a:rPr lang="en-SG" smtClean="0"/>
              <a:t>‹#›</a:t>
            </a:fld>
            <a:endParaRPr lang="en-SG"/>
          </a:p>
        </p:txBody>
      </p:sp>
    </p:spTree>
    <p:extLst>
      <p:ext uri="{BB962C8B-B14F-4D97-AF65-F5344CB8AC3E}">
        <p14:creationId xmlns:p14="http://schemas.microsoft.com/office/powerpoint/2010/main" val="200911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5501-9789-3BC2-5F0F-105201D62B7D}"/>
              </a:ext>
            </a:extLst>
          </p:cNvPr>
          <p:cNvSpPr>
            <a:spLocks noGrp="1"/>
          </p:cNvSpPr>
          <p:nvPr>
            <p:ph type="ctrTitle"/>
          </p:nvPr>
        </p:nvSpPr>
        <p:spPr/>
        <p:txBody>
          <a:bodyPr>
            <a:normAutofit/>
          </a:bodyPr>
          <a:lstStyle/>
          <a:p>
            <a:r>
              <a:rPr lang="en-SG" sz="4000" dirty="0"/>
              <a:t>Personal Loan Conversion Prediction Model</a:t>
            </a:r>
          </a:p>
        </p:txBody>
      </p:sp>
      <p:sp>
        <p:nvSpPr>
          <p:cNvPr id="3" name="Subtitle 2">
            <a:extLst>
              <a:ext uri="{FF2B5EF4-FFF2-40B4-BE49-F238E27FC236}">
                <a16:creationId xmlns:a16="http://schemas.microsoft.com/office/drawing/2014/main" id="{20C17CF1-800E-5774-12E6-83260B9AB9DF}"/>
              </a:ext>
            </a:extLst>
          </p:cNvPr>
          <p:cNvSpPr>
            <a:spLocks noGrp="1"/>
          </p:cNvSpPr>
          <p:nvPr>
            <p:ph type="subTitle" idx="1"/>
          </p:nvPr>
        </p:nvSpPr>
        <p:spPr/>
        <p:txBody>
          <a:bodyPr/>
          <a:lstStyle/>
          <a:p>
            <a:r>
              <a:rPr lang="en-SG" dirty="0"/>
              <a:t>By Ching Jie</a:t>
            </a:r>
          </a:p>
        </p:txBody>
      </p:sp>
    </p:spTree>
    <p:extLst>
      <p:ext uri="{BB962C8B-B14F-4D97-AF65-F5344CB8AC3E}">
        <p14:creationId xmlns:p14="http://schemas.microsoft.com/office/powerpoint/2010/main" val="35278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8866-4C7F-B59E-4520-6E823DE3DB00}"/>
              </a:ext>
            </a:extLst>
          </p:cNvPr>
          <p:cNvSpPr>
            <a:spLocks noGrp="1"/>
          </p:cNvSpPr>
          <p:nvPr>
            <p:ph type="title"/>
          </p:nvPr>
        </p:nvSpPr>
        <p:spPr>
          <a:xfrm>
            <a:off x="544586" y="22761"/>
            <a:ext cx="10515600" cy="1325563"/>
          </a:xfrm>
        </p:spPr>
        <p:txBody>
          <a:bodyPr>
            <a:normAutofit/>
          </a:bodyPr>
          <a:lstStyle/>
          <a:p>
            <a:r>
              <a:rPr lang="en-SG" sz="3200" dirty="0"/>
              <a:t>Model Outcome 2 (Decision Tree)</a:t>
            </a:r>
          </a:p>
        </p:txBody>
      </p:sp>
      <p:graphicFrame>
        <p:nvGraphicFramePr>
          <p:cNvPr id="7" name="Table 6">
            <a:extLst>
              <a:ext uri="{FF2B5EF4-FFF2-40B4-BE49-F238E27FC236}">
                <a16:creationId xmlns:a16="http://schemas.microsoft.com/office/drawing/2014/main" id="{D4FD587D-094B-D634-A543-E3D063FD6B50}"/>
              </a:ext>
            </a:extLst>
          </p:cNvPr>
          <p:cNvGraphicFramePr>
            <a:graphicFrameLocks noGrp="1"/>
          </p:cNvGraphicFramePr>
          <p:nvPr>
            <p:extLst>
              <p:ext uri="{D42A27DB-BD31-4B8C-83A1-F6EECF244321}">
                <p14:modId xmlns:p14="http://schemas.microsoft.com/office/powerpoint/2010/main" val="2896441010"/>
              </p:ext>
            </p:extLst>
          </p:nvPr>
        </p:nvGraphicFramePr>
        <p:xfrm>
          <a:off x="471830" y="4327161"/>
          <a:ext cx="4776965" cy="837801"/>
        </p:xfrm>
        <a:graphic>
          <a:graphicData uri="http://schemas.openxmlformats.org/drawingml/2006/table">
            <a:tbl>
              <a:tblPr firstRow="1" bandRow="1">
                <a:tableStyleId>{5C22544A-7EE6-4342-B048-85BDC9FD1C3A}</a:tableStyleId>
              </a:tblPr>
              <a:tblGrid>
                <a:gridCol w="837870">
                  <a:extLst>
                    <a:ext uri="{9D8B030D-6E8A-4147-A177-3AD203B41FA5}">
                      <a16:colId xmlns:a16="http://schemas.microsoft.com/office/drawing/2014/main" val="4033745386"/>
                    </a:ext>
                  </a:extLst>
                </a:gridCol>
                <a:gridCol w="806506">
                  <a:extLst>
                    <a:ext uri="{9D8B030D-6E8A-4147-A177-3AD203B41FA5}">
                      <a16:colId xmlns:a16="http://schemas.microsoft.com/office/drawing/2014/main" val="4137959506"/>
                    </a:ext>
                  </a:extLst>
                </a:gridCol>
                <a:gridCol w="1196608">
                  <a:extLst>
                    <a:ext uri="{9D8B030D-6E8A-4147-A177-3AD203B41FA5}">
                      <a16:colId xmlns:a16="http://schemas.microsoft.com/office/drawing/2014/main" val="1782838244"/>
                    </a:ext>
                  </a:extLst>
                </a:gridCol>
                <a:gridCol w="900640">
                  <a:extLst>
                    <a:ext uri="{9D8B030D-6E8A-4147-A177-3AD203B41FA5}">
                      <a16:colId xmlns:a16="http://schemas.microsoft.com/office/drawing/2014/main" val="2865807919"/>
                    </a:ext>
                  </a:extLst>
                </a:gridCol>
                <a:gridCol w="1035341">
                  <a:extLst>
                    <a:ext uri="{9D8B030D-6E8A-4147-A177-3AD203B41FA5}">
                      <a16:colId xmlns:a16="http://schemas.microsoft.com/office/drawing/2014/main" val="1477893477"/>
                    </a:ext>
                  </a:extLst>
                </a:gridCol>
              </a:tblGrid>
              <a:tr h="279267">
                <a:tc>
                  <a:txBody>
                    <a:bodyPr/>
                    <a:lstStyle/>
                    <a:p>
                      <a:r>
                        <a:rPr lang="en-SG" sz="1200" dirty="0"/>
                        <a:t>Data</a:t>
                      </a:r>
                    </a:p>
                  </a:txBody>
                  <a:tcPr/>
                </a:tc>
                <a:tc>
                  <a:txBody>
                    <a:bodyPr/>
                    <a:lstStyle/>
                    <a:p>
                      <a:r>
                        <a:rPr lang="en-SG" sz="1200" dirty="0"/>
                        <a:t>Count (N)</a:t>
                      </a:r>
                    </a:p>
                  </a:txBody>
                  <a:tcPr/>
                </a:tc>
                <a:tc>
                  <a:txBody>
                    <a:bodyPr/>
                    <a:lstStyle/>
                    <a:p>
                      <a:r>
                        <a:rPr lang="en-SG" sz="1200" dirty="0"/>
                        <a:t>AUC-ROC Score</a:t>
                      </a:r>
                    </a:p>
                  </a:txBody>
                  <a:tcPr/>
                </a:tc>
                <a:tc>
                  <a:txBody>
                    <a:bodyPr/>
                    <a:lstStyle/>
                    <a:p>
                      <a:r>
                        <a:rPr lang="en-SG" sz="1200" dirty="0"/>
                        <a:t>Gini Score</a:t>
                      </a:r>
                    </a:p>
                  </a:txBody>
                  <a:tcPr/>
                </a:tc>
                <a:tc>
                  <a:txBody>
                    <a:bodyPr/>
                    <a:lstStyle/>
                    <a:p>
                      <a:r>
                        <a:rPr lang="en-SG" sz="1200" dirty="0"/>
                        <a:t>Precision</a:t>
                      </a:r>
                    </a:p>
                  </a:txBody>
                  <a:tcPr/>
                </a:tc>
                <a:extLst>
                  <a:ext uri="{0D108BD9-81ED-4DB2-BD59-A6C34878D82A}">
                    <a16:rowId xmlns:a16="http://schemas.microsoft.com/office/drawing/2014/main" val="3278169734"/>
                  </a:ext>
                </a:extLst>
              </a:tr>
              <a:tr h="279267">
                <a:tc>
                  <a:txBody>
                    <a:bodyPr/>
                    <a:lstStyle/>
                    <a:p>
                      <a:r>
                        <a:rPr lang="en-SG" sz="1200" b="1" dirty="0"/>
                        <a:t>Training</a:t>
                      </a:r>
                    </a:p>
                  </a:txBody>
                  <a:tcPr/>
                </a:tc>
                <a:tc>
                  <a:txBody>
                    <a:bodyPr/>
                    <a:lstStyle/>
                    <a:p>
                      <a:r>
                        <a:rPr lang="en-SG" sz="1200" b="1" dirty="0"/>
                        <a:t>3330</a:t>
                      </a:r>
                    </a:p>
                  </a:txBody>
                  <a:tcPr/>
                </a:tc>
                <a:tc>
                  <a:txBody>
                    <a:bodyPr/>
                    <a:lstStyle/>
                    <a:p>
                      <a:r>
                        <a:rPr lang="en-SG" sz="1200" b="1" dirty="0"/>
                        <a:t>99.5%</a:t>
                      </a:r>
                    </a:p>
                  </a:txBody>
                  <a:tcPr/>
                </a:tc>
                <a:tc>
                  <a:txBody>
                    <a:bodyPr/>
                    <a:lstStyle/>
                    <a:p>
                      <a:r>
                        <a:rPr lang="en-SG" sz="1200" b="1" dirty="0"/>
                        <a:t>99.1%</a:t>
                      </a:r>
                    </a:p>
                  </a:txBody>
                  <a:tcPr/>
                </a:tc>
                <a:tc>
                  <a:txBody>
                    <a:bodyPr/>
                    <a:lstStyle/>
                    <a:p>
                      <a:r>
                        <a:rPr lang="en-SG" sz="1200" b="1" dirty="0"/>
                        <a:t>85.4%</a:t>
                      </a:r>
                    </a:p>
                  </a:txBody>
                  <a:tcPr/>
                </a:tc>
                <a:extLst>
                  <a:ext uri="{0D108BD9-81ED-4DB2-BD59-A6C34878D82A}">
                    <a16:rowId xmlns:a16="http://schemas.microsoft.com/office/drawing/2014/main" val="3145739028"/>
                  </a:ext>
                </a:extLst>
              </a:tr>
              <a:tr h="279267">
                <a:tc>
                  <a:txBody>
                    <a:bodyPr/>
                    <a:lstStyle/>
                    <a:p>
                      <a:r>
                        <a:rPr lang="en-SG" sz="1200" b="1" dirty="0"/>
                        <a:t>Testing</a:t>
                      </a:r>
                    </a:p>
                  </a:txBody>
                  <a:tcPr/>
                </a:tc>
                <a:tc>
                  <a:txBody>
                    <a:bodyPr/>
                    <a:lstStyle/>
                    <a:p>
                      <a:r>
                        <a:rPr lang="en-SG" sz="1200" b="1" dirty="0"/>
                        <a:t>1641</a:t>
                      </a:r>
                    </a:p>
                  </a:txBody>
                  <a:tcPr/>
                </a:tc>
                <a:tc>
                  <a:txBody>
                    <a:bodyPr/>
                    <a:lstStyle/>
                    <a:p>
                      <a:r>
                        <a:rPr lang="en-SG" sz="1200" b="1" dirty="0"/>
                        <a:t>98.7%</a:t>
                      </a:r>
                    </a:p>
                  </a:txBody>
                  <a:tcPr/>
                </a:tc>
                <a:tc>
                  <a:txBody>
                    <a:bodyPr/>
                    <a:lstStyle/>
                    <a:p>
                      <a:r>
                        <a:rPr lang="en-SG" sz="1200" b="1" dirty="0"/>
                        <a:t>97.5%</a:t>
                      </a:r>
                    </a:p>
                  </a:txBody>
                  <a:tcPr/>
                </a:tc>
                <a:tc>
                  <a:txBody>
                    <a:bodyPr/>
                    <a:lstStyle/>
                    <a:p>
                      <a:r>
                        <a:rPr lang="en-SG" sz="1200" b="1" dirty="0"/>
                        <a:t>86.0%</a:t>
                      </a:r>
                    </a:p>
                  </a:txBody>
                  <a:tcPr/>
                </a:tc>
                <a:extLst>
                  <a:ext uri="{0D108BD9-81ED-4DB2-BD59-A6C34878D82A}">
                    <a16:rowId xmlns:a16="http://schemas.microsoft.com/office/drawing/2014/main" val="2398543533"/>
                  </a:ext>
                </a:extLst>
              </a:tr>
            </a:tbl>
          </a:graphicData>
        </a:graphic>
      </p:graphicFrame>
      <p:pic>
        <p:nvPicPr>
          <p:cNvPr id="1030" name="Picture 6">
            <a:extLst>
              <a:ext uri="{FF2B5EF4-FFF2-40B4-BE49-F238E27FC236}">
                <a16:creationId xmlns:a16="http://schemas.microsoft.com/office/drawing/2014/main" id="{7D100E4D-FFD6-9F0A-F816-71E5EE3A4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718" y="1206525"/>
            <a:ext cx="3565623" cy="285374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0BA431F-4844-79AA-7A7E-24B144DDC5BB}"/>
              </a:ext>
            </a:extLst>
          </p:cNvPr>
          <p:cNvPicPr>
            <a:picLocks noChangeAspect="1"/>
          </p:cNvPicPr>
          <p:nvPr/>
        </p:nvPicPr>
        <p:blipFill>
          <a:blip r:embed="rId3"/>
          <a:stretch>
            <a:fillRect/>
          </a:stretch>
        </p:blipFill>
        <p:spPr>
          <a:xfrm>
            <a:off x="8221661" y="3664362"/>
            <a:ext cx="1833685" cy="791819"/>
          </a:xfrm>
          <a:prstGeom prst="rect">
            <a:avLst/>
          </a:prstGeom>
        </p:spPr>
      </p:pic>
      <p:sp>
        <p:nvSpPr>
          <p:cNvPr id="12" name="TextBox 11">
            <a:extLst>
              <a:ext uri="{FF2B5EF4-FFF2-40B4-BE49-F238E27FC236}">
                <a16:creationId xmlns:a16="http://schemas.microsoft.com/office/drawing/2014/main" id="{5F6F44BB-F6AD-EC94-0AEF-5FD8325EED78}"/>
              </a:ext>
            </a:extLst>
          </p:cNvPr>
          <p:cNvSpPr txBox="1"/>
          <p:nvPr/>
        </p:nvSpPr>
        <p:spPr>
          <a:xfrm>
            <a:off x="5802386" y="1443841"/>
            <a:ext cx="6094602" cy="3970318"/>
          </a:xfrm>
          <a:prstGeom prst="rect">
            <a:avLst/>
          </a:prstGeom>
          <a:noFill/>
        </p:spPr>
        <p:txBody>
          <a:bodyPr wrap="square">
            <a:spAutoFit/>
          </a:bodyPr>
          <a:lstStyle/>
          <a:p>
            <a:r>
              <a:rPr lang="en-SG" sz="1400" dirty="0"/>
              <a:t>AUC-ROC and Gini Score are extremely high. </a:t>
            </a:r>
          </a:p>
          <a:p>
            <a:endParaRPr lang="en-SG" sz="1400" b="1" dirty="0"/>
          </a:p>
          <a:p>
            <a:r>
              <a:rPr lang="en-SG" sz="1400" b="1" dirty="0"/>
              <a:t>AUC-ROC and Gini Score of 98.7%, 97.5% on validation sample respectively show that the model is well-trained and proven to differentiate which customers will convert from liability customers to personal loan customers after targeted marketing campaign.</a:t>
            </a:r>
            <a:endParaRPr lang="en-SG" sz="1400" dirty="0"/>
          </a:p>
          <a:p>
            <a:pPr lvl="1"/>
            <a:endParaRPr lang="en-SG" sz="1400" dirty="0"/>
          </a:p>
          <a:p>
            <a:r>
              <a:rPr lang="en-SG" sz="1400" dirty="0"/>
              <a:t>From the confusion matrix, we can also see that out of 1,641 customers, </a:t>
            </a:r>
            <a:r>
              <a:rPr lang="en-SG" sz="1400" u="sng" dirty="0"/>
              <a:t>only</a:t>
            </a:r>
            <a:r>
              <a:rPr lang="en-SG" sz="1400" dirty="0"/>
              <a:t> 43 customers are wrongly predicted</a:t>
            </a:r>
          </a:p>
          <a:p>
            <a:endParaRPr lang="en-SG" sz="1400" dirty="0"/>
          </a:p>
          <a:p>
            <a:pPr marL="285750" indent="-285750">
              <a:buFont typeface="Arial" panose="020B0604020202020204" pitchFamily="34" charset="0"/>
              <a:buChar char="•"/>
            </a:pPr>
            <a:r>
              <a:rPr lang="en-SG" sz="1400" b="1" dirty="0"/>
              <a:t>129 True Positive</a:t>
            </a:r>
          </a:p>
          <a:p>
            <a:pPr marL="285750" indent="-285750">
              <a:buFont typeface="Arial" panose="020B0604020202020204" pitchFamily="34" charset="0"/>
              <a:buChar char="•"/>
            </a:pPr>
            <a:r>
              <a:rPr lang="en-SG" sz="1400" b="1" dirty="0"/>
              <a:t>1482 True Negative</a:t>
            </a:r>
          </a:p>
          <a:p>
            <a:pPr marL="285750" indent="-285750">
              <a:buFont typeface="Arial" panose="020B0604020202020204" pitchFamily="34" charset="0"/>
              <a:buChar char="•"/>
            </a:pPr>
            <a:r>
              <a:rPr lang="en-SG" sz="1400" b="1" dirty="0"/>
              <a:t>21 False Positive</a:t>
            </a:r>
          </a:p>
          <a:p>
            <a:pPr marL="285750" indent="-285750">
              <a:buFont typeface="Arial" panose="020B0604020202020204" pitchFamily="34" charset="0"/>
              <a:buChar char="•"/>
            </a:pPr>
            <a:r>
              <a:rPr lang="en-SG" sz="1400" b="1" dirty="0"/>
              <a:t>9 False Negative</a:t>
            </a:r>
          </a:p>
          <a:p>
            <a:pPr lvl="1"/>
            <a:endParaRPr lang="en-SG" sz="1400" dirty="0"/>
          </a:p>
          <a:p>
            <a:pPr lvl="1"/>
            <a:endParaRPr lang="en-SG" sz="1400" dirty="0"/>
          </a:p>
          <a:p>
            <a:pPr marL="0" indent="0">
              <a:buNone/>
            </a:pPr>
            <a:r>
              <a:rPr lang="en-SG" sz="1400" dirty="0"/>
              <a:t>Model is performing better than first Model. In every way possible. (AR Score, Gini, FP, FN)</a:t>
            </a:r>
          </a:p>
        </p:txBody>
      </p:sp>
      <p:sp>
        <p:nvSpPr>
          <p:cNvPr id="15" name="TextBox 14">
            <a:extLst>
              <a:ext uri="{FF2B5EF4-FFF2-40B4-BE49-F238E27FC236}">
                <a16:creationId xmlns:a16="http://schemas.microsoft.com/office/drawing/2014/main" id="{7BD37BF6-82F9-6E3C-B660-FB367C501E81}"/>
              </a:ext>
            </a:extLst>
          </p:cNvPr>
          <p:cNvSpPr txBox="1"/>
          <p:nvPr/>
        </p:nvSpPr>
        <p:spPr>
          <a:xfrm>
            <a:off x="544585" y="5651475"/>
            <a:ext cx="3188515" cy="892552"/>
          </a:xfrm>
          <a:prstGeom prst="rect">
            <a:avLst/>
          </a:prstGeom>
          <a:noFill/>
        </p:spPr>
        <p:txBody>
          <a:bodyPr wrap="square" rtlCol="0">
            <a:spAutoFit/>
          </a:bodyPr>
          <a:lstStyle/>
          <a:p>
            <a:r>
              <a:rPr lang="en-SG" sz="1400" dirty="0"/>
              <a:t>70-30 train-test split.</a:t>
            </a:r>
          </a:p>
          <a:p>
            <a:endParaRPr lang="en-SG" sz="1400" dirty="0"/>
          </a:p>
          <a:p>
            <a:r>
              <a:rPr lang="en-SG" sz="1100" dirty="0">
                <a:latin typeface="+mj-lt"/>
              </a:rPr>
              <a:t>Usually will conduct 5-fold cross validation, but due to time constraint.</a:t>
            </a:r>
          </a:p>
        </p:txBody>
      </p:sp>
    </p:spTree>
    <p:extLst>
      <p:ext uri="{BB962C8B-B14F-4D97-AF65-F5344CB8AC3E}">
        <p14:creationId xmlns:p14="http://schemas.microsoft.com/office/powerpoint/2010/main" val="1427537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E651-A674-7C5C-DB5B-3CC64C5FF33E}"/>
              </a:ext>
            </a:extLst>
          </p:cNvPr>
          <p:cNvSpPr>
            <a:spLocks noGrp="1"/>
          </p:cNvSpPr>
          <p:nvPr>
            <p:ph type="title"/>
          </p:nvPr>
        </p:nvSpPr>
        <p:spPr>
          <a:xfrm>
            <a:off x="167081" y="-139032"/>
            <a:ext cx="10515600" cy="1325563"/>
          </a:xfrm>
        </p:spPr>
        <p:txBody>
          <a:bodyPr>
            <a:normAutofit/>
          </a:bodyPr>
          <a:lstStyle/>
          <a:p>
            <a:r>
              <a:rPr lang="en-SG" sz="3200" dirty="0"/>
              <a:t>Understanding Decision Tree outcome for Model 2</a:t>
            </a:r>
          </a:p>
        </p:txBody>
      </p:sp>
      <p:grpSp>
        <p:nvGrpSpPr>
          <p:cNvPr id="14" name="Group 13">
            <a:extLst>
              <a:ext uri="{FF2B5EF4-FFF2-40B4-BE49-F238E27FC236}">
                <a16:creationId xmlns:a16="http://schemas.microsoft.com/office/drawing/2014/main" id="{2609AE00-E692-926F-BE29-170F00DCF5CA}"/>
              </a:ext>
            </a:extLst>
          </p:cNvPr>
          <p:cNvGrpSpPr/>
          <p:nvPr/>
        </p:nvGrpSpPr>
        <p:grpSpPr>
          <a:xfrm>
            <a:off x="300506" y="877421"/>
            <a:ext cx="8306305" cy="4818704"/>
            <a:chOff x="2104141" y="818698"/>
            <a:chExt cx="9182249" cy="5363988"/>
          </a:xfrm>
        </p:grpSpPr>
        <p:pic>
          <p:nvPicPr>
            <p:cNvPr id="4098" name="Picture 2">
              <a:extLst>
                <a:ext uri="{FF2B5EF4-FFF2-40B4-BE49-F238E27FC236}">
                  <a16:creationId xmlns:a16="http://schemas.microsoft.com/office/drawing/2014/main" id="{17F9A36F-80B3-6E12-9B00-B0873805B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4141" y="818698"/>
              <a:ext cx="7735246" cy="536398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B20CEAB-B1B4-FC37-98D3-5BDAE4F6E8A3}"/>
                </a:ext>
              </a:extLst>
            </p:cNvPr>
            <p:cNvSpPr/>
            <p:nvPr/>
          </p:nvSpPr>
          <p:spPr>
            <a:xfrm>
              <a:off x="5301843" y="1090568"/>
              <a:ext cx="1367405" cy="838900"/>
            </a:xfrm>
            <a:prstGeom prst="ellipse">
              <a:avLst/>
            </a:prstGeom>
            <a:noFill/>
            <a:ln>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Rounded Corners 3">
              <a:extLst>
                <a:ext uri="{FF2B5EF4-FFF2-40B4-BE49-F238E27FC236}">
                  <a16:creationId xmlns:a16="http://schemas.microsoft.com/office/drawing/2014/main" id="{3D9F849F-2115-6C8A-9BEA-A1E4A3ED9C71}"/>
                </a:ext>
              </a:extLst>
            </p:cNvPr>
            <p:cNvSpPr/>
            <p:nvPr/>
          </p:nvSpPr>
          <p:spPr>
            <a:xfrm>
              <a:off x="3351501" y="2474755"/>
              <a:ext cx="5163325" cy="738106"/>
            </a:xfrm>
            <a:prstGeom prst="round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Rounded Corners 4">
              <a:extLst>
                <a:ext uri="{FF2B5EF4-FFF2-40B4-BE49-F238E27FC236}">
                  <a16:creationId xmlns:a16="http://schemas.microsoft.com/office/drawing/2014/main" id="{009A0BB5-A041-FB95-B12A-FD64FCBBD9D8}"/>
                </a:ext>
              </a:extLst>
            </p:cNvPr>
            <p:cNvSpPr/>
            <p:nvPr/>
          </p:nvSpPr>
          <p:spPr>
            <a:xfrm>
              <a:off x="2178655" y="5050172"/>
              <a:ext cx="7560963" cy="784583"/>
            </a:xfrm>
            <a:prstGeom prst="roundRect">
              <a:avLst/>
            </a:prstGeom>
            <a:noFill/>
            <a:ln>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Rounded Corners 5">
              <a:extLst>
                <a:ext uri="{FF2B5EF4-FFF2-40B4-BE49-F238E27FC236}">
                  <a16:creationId xmlns:a16="http://schemas.microsoft.com/office/drawing/2014/main" id="{F4670A66-B379-CC99-5F2D-BC1A1D79D965}"/>
                </a:ext>
              </a:extLst>
            </p:cNvPr>
            <p:cNvSpPr/>
            <p:nvPr/>
          </p:nvSpPr>
          <p:spPr>
            <a:xfrm>
              <a:off x="2550453" y="3810443"/>
              <a:ext cx="6794883" cy="694442"/>
            </a:xfrm>
            <a:prstGeom prst="roundRect">
              <a:avLst/>
            </a:prstGeom>
            <a:noFill/>
            <a:ln>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B1A2B4E7-5592-B79B-DA8F-ECDBF0B37A34}"/>
                </a:ext>
              </a:extLst>
            </p:cNvPr>
            <p:cNvSpPr txBox="1"/>
            <p:nvPr/>
          </p:nvSpPr>
          <p:spPr>
            <a:xfrm>
              <a:off x="6734164" y="1329383"/>
              <a:ext cx="1266737" cy="307776"/>
            </a:xfrm>
            <a:prstGeom prst="rect">
              <a:avLst/>
            </a:prstGeom>
            <a:noFill/>
          </p:spPr>
          <p:txBody>
            <a:bodyPr wrap="square" rtlCol="0">
              <a:spAutoFit/>
            </a:bodyPr>
            <a:lstStyle/>
            <a:p>
              <a:r>
                <a:rPr lang="en-SG" sz="1200" b="1" dirty="0">
                  <a:solidFill>
                    <a:schemeClr val="accent2"/>
                  </a:solidFill>
                  <a:latin typeface="Arial" panose="020B0604020202020204" pitchFamily="34" charset="0"/>
                  <a:cs typeface="Arial" panose="020B0604020202020204" pitchFamily="34" charset="0"/>
                </a:rPr>
                <a:t>Root Node</a:t>
              </a:r>
            </a:p>
          </p:txBody>
        </p:sp>
        <p:sp>
          <p:nvSpPr>
            <p:cNvPr id="11" name="TextBox 10">
              <a:extLst>
                <a:ext uri="{FF2B5EF4-FFF2-40B4-BE49-F238E27FC236}">
                  <a16:creationId xmlns:a16="http://schemas.microsoft.com/office/drawing/2014/main" id="{7F807D2F-ACFE-F166-7B9B-BB147AAA0F9C}"/>
                </a:ext>
              </a:extLst>
            </p:cNvPr>
            <p:cNvSpPr txBox="1"/>
            <p:nvPr/>
          </p:nvSpPr>
          <p:spPr>
            <a:xfrm>
              <a:off x="8563112" y="2676622"/>
              <a:ext cx="1564449" cy="307776"/>
            </a:xfrm>
            <a:prstGeom prst="rect">
              <a:avLst/>
            </a:prstGeom>
            <a:noFill/>
          </p:spPr>
          <p:txBody>
            <a:bodyPr wrap="square" rtlCol="0">
              <a:spAutoFit/>
            </a:bodyPr>
            <a:lstStyle/>
            <a:p>
              <a:r>
                <a:rPr lang="en-SG" sz="1200" b="1" dirty="0">
                  <a:solidFill>
                    <a:srgbClr val="00B0F0"/>
                  </a:solidFill>
                  <a:latin typeface="Arial" panose="020B0604020202020204" pitchFamily="34" charset="0"/>
                  <a:cs typeface="Arial" panose="020B0604020202020204" pitchFamily="34" charset="0"/>
                </a:rPr>
                <a:t>Decision Nodes</a:t>
              </a:r>
            </a:p>
          </p:txBody>
        </p:sp>
        <p:sp>
          <p:nvSpPr>
            <p:cNvPr id="12" name="TextBox 11">
              <a:extLst>
                <a:ext uri="{FF2B5EF4-FFF2-40B4-BE49-F238E27FC236}">
                  <a16:creationId xmlns:a16="http://schemas.microsoft.com/office/drawing/2014/main" id="{93B09499-20EF-4F4B-26C5-A392DE758C80}"/>
                </a:ext>
              </a:extLst>
            </p:cNvPr>
            <p:cNvSpPr txBox="1"/>
            <p:nvPr/>
          </p:nvSpPr>
          <p:spPr>
            <a:xfrm>
              <a:off x="9536234" y="4003775"/>
              <a:ext cx="1564449" cy="307777"/>
            </a:xfrm>
            <a:prstGeom prst="rect">
              <a:avLst/>
            </a:prstGeom>
            <a:noFill/>
          </p:spPr>
          <p:txBody>
            <a:bodyPr wrap="square" rtlCol="0">
              <a:spAutoFit/>
            </a:bodyPr>
            <a:lstStyle/>
            <a:p>
              <a:r>
                <a:rPr lang="en-SG" sz="1200" b="1" dirty="0">
                  <a:solidFill>
                    <a:srgbClr val="00B0F0"/>
                  </a:solidFill>
                  <a:latin typeface="Arial" panose="020B0604020202020204" pitchFamily="34" charset="0"/>
                  <a:cs typeface="Arial" panose="020B0604020202020204" pitchFamily="34" charset="0"/>
                </a:rPr>
                <a:t>Decision Nodes</a:t>
              </a:r>
            </a:p>
          </p:txBody>
        </p:sp>
        <p:sp>
          <p:nvSpPr>
            <p:cNvPr id="13" name="TextBox 12">
              <a:extLst>
                <a:ext uri="{FF2B5EF4-FFF2-40B4-BE49-F238E27FC236}">
                  <a16:creationId xmlns:a16="http://schemas.microsoft.com/office/drawing/2014/main" id="{E3320B10-6534-8BFC-07FC-0A4766345417}"/>
                </a:ext>
              </a:extLst>
            </p:cNvPr>
            <p:cNvSpPr txBox="1"/>
            <p:nvPr/>
          </p:nvSpPr>
          <p:spPr>
            <a:xfrm>
              <a:off x="9839387" y="5288574"/>
              <a:ext cx="1447003" cy="307776"/>
            </a:xfrm>
            <a:prstGeom prst="rect">
              <a:avLst/>
            </a:prstGeom>
            <a:noFill/>
          </p:spPr>
          <p:txBody>
            <a:bodyPr wrap="square" rtlCol="0">
              <a:spAutoFit/>
            </a:bodyPr>
            <a:lstStyle/>
            <a:p>
              <a:r>
                <a:rPr lang="en-SG" sz="1200" b="1" dirty="0">
                  <a:solidFill>
                    <a:schemeClr val="accent6"/>
                  </a:solidFill>
                  <a:latin typeface="Arial" panose="020B0604020202020204" pitchFamily="34" charset="0"/>
                  <a:cs typeface="Arial" panose="020B0604020202020204" pitchFamily="34" charset="0"/>
                </a:rPr>
                <a:t>Leaf Nodes</a:t>
              </a:r>
            </a:p>
          </p:txBody>
        </p:sp>
      </p:grpSp>
      <p:sp>
        <p:nvSpPr>
          <p:cNvPr id="15" name="TextBox 14">
            <a:extLst>
              <a:ext uri="{FF2B5EF4-FFF2-40B4-BE49-F238E27FC236}">
                <a16:creationId xmlns:a16="http://schemas.microsoft.com/office/drawing/2014/main" id="{8223FA81-110A-74A7-AA70-5BE3A4238006}"/>
              </a:ext>
            </a:extLst>
          </p:cNvPr>
          <p:cNvSpPr txBox="1"/>
          <p:nvPr/>
        </p:nvSpPr>
        <p:spPr>
          <a:xfrm>
            <a:off x="8623954" y="1613118"/>
            <a:ext cx="3133094" cy="1815882"/>
          </a:xfrm>
          <a:prstGeom prst="rect">
            <a:avLst/>
          </a:prstGeom>
          <a:noFill/>
        </p:spPr>
        <p:txBody>
          <a:bodyPr wrap="square" rtlCol="0">
            <a:spAutoFit/>
          </a:bodyPr>
          <a:lstStyle/>
          <a:p>
            <a:r>
              <a:rPr lang="en-SG" sz="1400" dirty="0"/>
              <a:t>Decision Tree visualization shows that the </a:t>
            </a:r>
            <a:r>
              <a:rPr lang="en-SG" sz="1400" b="1" dirty="0"/>
              <a:t>most important </a:t>
            </a:r>
            <a:r>
              <a:rPr lang="en-SG" sz="1400" dirty="0"/>
              <a:t>factor in differentiating a customer converting into personal loan customer is </a:t>
            </a:r>
            <a:r>
              <a:rPr lang="en-SG" sz="1400" b="1" dirty="0"/>
              <a:t>Income </a:t>
            </a:r>
            <a:r>
              <a:rPr lang="en-SG" sz="1400" dirty="0"/>
              <a:t>(Root Node). </a:t>
            </a:r>
          </a:p>
          <a:p>
            <a:endParaRPr lang="en-SG" sz="1400" dirty="0"/>
          </a:p>
          <a:p>
            <a:r>
              <a:rPr lang="en-SG" sz="1400" dirty="0"/>
              <a:t>Followed by </a:t>
            </a:r>
            <a:r>
              <a:rPr lang="en-SG" sz="1400" b="1" dirty="0"/>
              <a:t>Education </a:t>
            </a:r>
            <a:r>
              <a:rPr lang="en-SG" sz="1400" dirty="0"/>
              <a:t>and </a:t>
            </a:r>
            <a:r>
              <a:rPr lang="en-SG" sz="1400" b="1" dirty="0"/>
              <a:t>Credit Card Average Spending</a:t>
            </a:r>
            <a:r>
              <a:rPr lang="en-SG" sz="1400" dirty="0"/>
              <a:t>.</a:t>
            </a:r>
          </a:p>
        </p:txBody>
      </p:sp>
    </p:spTree>
    <p:extLst>
      <p:ext uri="{BB962C8B-B14F-4D97-AF65-F5344CB8AC3E}">
        <p14:creationId xmlns:p14="http://schemas.microsoft.com/office/powerpoint/2010/main" val="3240101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E651-A674-7C5C-DB5B-3CC64C5FF33E}"/>
              </a:ext>
            </a:extLst>
          </p:cNvPr>
          <p:cNvSpPr>
            <a:spLocks noGrp="1"/>
          </p:cNvSpPr>
          <p:nvPr>
            <p:ph type="title"/>
          </p:nvPr>
        </p:nvSpPr>
        <p:spPr>
          <a:xfrm>
            <a:off x="167081" y="-139032"/>
            <a:ext cx="10515600" cy="1325563"/>
          </a:xfrm>
        </p:spPr>
        <p:txBody>
          <a:bodyPr>
            <a:normAutofit/>
          </a:bodyPr>
          <a:lstStyle/>
          <a:p>
            <a:r>
              <a:rPr lang="en-SG" sz="3200" dirty="0"/>
              <a:t>Comparing Logistic Regression and Decision Tree</a:t>
            </a:r>
          </a:p>
        </p:txBody>
      </p:sp>
      <p:pic>
        <p:nvPicPr>
          <p:cNvPr id="23" name="Picture 2">
            <a:extLst>
              <a:ext uri="{FF2B5EF4-FFF2-40B4-BE49-F238E27FC236}">
                <a16:creationId xmlns:a16="http://schemas.microsoft.com/office/drawing/2014/main" id="{09D9A867-B5DC-7C14-80F8-236079B33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49" y="890158"/>
            <a:ext cx="3314093" cy="26524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624320B-47D0-C38A-D744-A77B2F9FF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2868" y="890157"/>
            <a:ext cx="3314093" cy="2652435"/>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94D03259-36C7-805D-F67B-61CD46FFFF06}"/>
              </a:ext>
            </a:extLst>
          </p:cNvPr>
          <p:cNvSpPr txBox="1"/>
          <p:nvPr/>
        </p:nvSpPr>
        <p:spPr>
          <a:xfrm>
            <a:off x="257148" y="5182642"/>
            <a:ext cx="9465691" cy="1169551"/>
          </a:xfrm>
          <a:prstGeom prst="rect">
            <a:avLst/>
          </a:prstGeom>
          <a:noFill/>
        </p:spPr>
        <p:txBody>
          <a:bodyPr wrap="square" rtlCol="0">
            <a:spAutoFit/>
          </a:bodyPr>
          <a:lstStyle/>
          <a:p>
            <a:r>
              <a:rPr lang="en-SG" sz="1400" dirty="0"/>
              <a:t>Logistic Regression perform slightly worse than Decision Tree in terms of AUC-ROC Score, Gini Score, FP, FN as well as Precision. </a:t>
            </a:r>
          </a:p>
          <a:p>
            <a:endParaRPr lang="en-SG" sz="1400" dirty="0"/>
          </a:p>
          <a:p>
            <a:r>
              <a:rPr lang="en-SG" sz="1400" dirty="0"/>
              <a:t>It also requires a much longer time to build the model since there are a lot more data processing to build a good logistic regression model. (i.e., Standardizing of units across all variables, fine-classing and looking at </a:t>
            </a:r>
            <a:r>
              <a:rPr lang="en-SG" sz="1400" dirty="0" err="1"/>
              <a:t>WoE</a:t>
            </a:r>
            <a:r>
              <a:rPr lang="en-SG" sz="1400" dirty="0"/>
              <a:t> to see if there’s any credit intuition or linear relationship with the predictor variable, and also the need to coarse-class some bins together. )</a:t>
            </a:r>
          </a:p>
        </p:txBody>
      </p:sp>
      <p:graphicFrame>
        <p:nvGraphicFramePr>
          <p:cNvPr id="26" name="Table 25">
            <a:extLst>
              <a:ext uri="{FF2B5EF4-FFF2-40B4-BE49-F238E27FC236}">
                <a16:creationId xmlns:a16="http://schemas.microsoft.com/office/drawing/2014/main" id="{94F35F9C-E7B7-723A-DC18-3285065D9F26}"/>
              </a:ext>
            </a:extLst>
          </p:cNvPr>
          <p:cNvGraphicFramePr>
            <a:graphicFrameLocks noGrp="1"/>
          </p:cNvGraphicFramePr>
          <p:nvPr>
            <p:extLst>
              <p:ext uri="{D42A27DB-BD31-4B8C-83A1-F6EECF244321}">
                <p14:modId xmlns:p14="http://schemas.microsoft.com/office/powerpoint/2010/main" val="2295114413"/>
              </p:ext>
            </p:extLst>
          </p:nvPr>
        </p:nvGraphicFramePr>
        <p:xfrm>
          <a:off x="349428" y="3826065"/>
          <a:ext cx="6244320" cy="1073105"/>
        </p:xfrm>
        <a:graphic>
          <a:graphicData uri="http://schemas.openxmlformats.org/drawingml/2006/table">
            <a:tbl>
              <a:tblPr firstRow="1" bandRow="1">
                <a:tableStyleId>{5C22544A-7EE6-4342-B048-85BDC9FD1C3A}</a:tableStyleId>
              </a:tblPr>
              <a:tblGrid>
                <a:gridCol w="1095241">
                  <a:extLst>
                    <a:ext uri="{9D8B030D-6E8A-4147-A177-3AD203B41FA5}">
                      <a16:colId xmlns:a16="http://schemas.microsoft.com/office/drawing/2014/main" val="4033745386"/>
                    </a:ext>
                  </a:extLst>
                </a:gridCol>
                <a:gridCol w="1054243">
                  <a:extLst>
                    <a:ext uri="{9D8B030D-6E8A-4147-A177-3AD203B41FA5}">
                      <a16:colId xmlns:a16="http://schemas.microsoft.com/office/drawing/2014/main" val="4137959506"/>
                    </a:ext>
                  </a:extLst>
                </a:gridCol>
                <a:gridCol w="1564174">
                  <a:extLst>
                    <a:ext uri="{9D8B030D-6E8A-4147-A177-3AD203B41FA5}">
                      <a16:colId xmlns:a16="http://schemas.microsoft.com/office/drawing/2014/main" val="1782838244"/>
                    </a:ext>
                  </a:extLst>
                </a:gridCol>
                <a:gridCol w="1177292">
                  <a:extLst>
                    <a:ext uri="{9D8B030D-6E8A-4147-A177-3AD203B41FA5}">
                      <a16:colId xmlns:a16="http://schemas.microsoft.com/office/drawing/2014/main" val="2865807919"/>
                    </a:ext>
                  </a:extLst>
                </a:gridCol>
                <a:gridCol w="1353370">
                  <a:extLst>
                    <a:ext uri="{9D8B030D-6E8A-4147-A177-3AD203B41FA5}">
                      <a16:colId xmlns:a16="http://schemas.microsoft.com/office/drawing/2014/main" val="1477893477"/>
                    </a:ext>
                  </a:extLst>
                </a:gridCol>
              </a:tblGrid>
              <a:tr h="266857">
                <a:tc>
                  <a:txBody>
                    <a:bodyPr/>
                    <a:lstStyle/>
                    <a:p>
                      <a:r>
                        <a:rPr lang="en-SG" sz="1050" dirty="0"/>
                        <a:t>Model</a:t>
                      </a:r>
                    </a:p>
                  </a:txBody>
                  <a:tcPr/>
                </a:tc>
                <a:tc>
                  <a:txBody>
                    <a:bodyPr/>
                    <a:lstStyle/>
                    <a:p>
                      <a:r>
                        <a:rPr lang="en-SG" sz="1050" dirty="0"/>
                        <a:t>Count (N)</a:t>
                      </a:r>
                    </a:p>
                  </a:txBody>
                  <a:tcPr/>
                </a:tc>
                <a:tc>
                  <a:txBody>
                    <a:bodyPr/>
                    <a:lstStyle/>
                    <a:p>
                      <a:r>
                        <a:rPr lang="en-SG" sz="1050" dirty="0"/>
                        <a:t>AUC-ROC Score</a:t>
                      </a:r>
                    </a:p>
                  </a:txBody>
                  <a:tcPr/>
                </a:tc>
                <a:tc>
                  <a:txBody>
                    <a:bodyPr/>
                    <a:lstStyle/>
                    <a:p>
                      <a:r>
                        <a:rPr lang="en-SG" sz="1050" dirty="0"/>
                        <a:t>Gini Score</a:t>
                      </a:r>
                    </a:p>
                  </a:txBody>
                  <a:tcPr/>
                </a:tc>
                <a:tc>
                  <a:txBody>
                    <a:bodyPr/>
                    <a:lstStyle/>
                    <a:p>
                      <a:r>
                        <a:rPr lang="en-SG" sz="1050" dirty="0"/>
                        <a:t>Precision</a:t>
                      </a:r>
                    </a:p>
                  </a:txBody>
                  <a:tcPr/>
                </a:tc>
                <a:extLst>
                  <a:ext uri="{0D108BD9-81ED-4DB2-BD59-A6C34878D82A}">
                    <a16:rowId xmlns:a16="http://schemas.microsoft.com/office/drawing/2014/main" val="3278169734"/>
                  </a:ext>
                </a:extLst>
              </a:tr>
              <a:tr h="453089">
                <a:tc>
                  <a:txBody>
                    <a:bodyPr/>
                    <a:lstStyle/>
                    <a:p>
                      <a:r>
                        <a:rPr lang="en-SG" sz="1050" b="1" dirty="0"/>
                        <a:t>Logistic Regression</a:t>
                      </a:r>
                    </a:p>
                  </a:txBody>
                  <a:tcPr/>
                </a:tc>
                <a:tc>
                  <a:txBody>
                    <a:bodyPr/>
                    <a:lstStyle/>
                    <a:p>
                      <a:r>
                        <a:rPr lang="en-SG" sz="1050" b="1" dirty="0"/>
                        <a:t>1641</a:t>
                      </a:r>
                    </a:p>
                  </a:txBody>
                  <a:tcPr/>
                </a:tc>
                <a:tc>
                  <a:txBody>
                    <a:bodyPr/>
                    <a:lstStyle/>
                    <a:p>
                      <a:r>
                        <a:rPr lang="en-SG" sz="1050" b="1" dirty="0"/>
                        <a:t>97.5%</a:t>
                      </a:r>
                    </a:p>
                  </a:txBody>
                  <a:tcPr/>
                </a:tc>
                <a:tc>
                  <a:txBody>
                    <a:bodyPr/>
                    <a:lstStyle/>
                    <a:p>
                      <a:r>
                        <a:rPr lang="en-SG" sz="1050" b="1" dirty="0"/>
                        <a:t>94.9%</a:t>
                      </a:r>
                    </a:p>
                  </a:txBody>
                  <a:tcPr/>
                </a:tc>
                <a:tc>
                  <a:txBody>
                    <a:bodyPr/>
                    <a:lstStyle/>
                    <a:p>
                      <a:r>
                        <a:rPr lang="en-SG" sz="1050" b="1" dirty="0"/>
                        <a:t>80.0%</a:t>
                      </a:r>
                    </a:p>
                  </a:txBody>
                  <a:tcPr/>
                </a:tc>
                <a:extLst>
                  <a:ext uri="{0D108BD9-81ED-4DB2-BD59-A6C34878D82A}">
                    <a16:rowId xmlns:a16="http://schemas.microsoft.com/office/drawing/2014/main" val="3145739028"/>
                  </a:ext>
                </a:extLst>
              </a:tr>
              <a:tr h="353159">
                <a:tc>
                  <a:txBody>
                    <a:bodyPr/>
                    <a:lstStyle/>
                    <a:p>
                      <a:r>
                        <a:rPr lang="en-SG" sz="1050" b="1" dirty="0"/>
                        <a:t>Decision Tree</a:t>
                      </a:r>
                    </a:p>
                  </a:txBody>
                  <a:tcPr/>
                </a:tc>
                <a:tc>
                  <a:txBody>
                    <a:bodyPr/>
                    <a:lstStyle/>
                    <a:p>
                      <a:r>
                        <a:rPr lang="en-SG" sz="1050" b="1" dirty="0"/>
                        <a:t>1641</a:t>
                      </a:r>
                    </a:p>
                  </a:txBody>
                  <a:tcPr/>
                </a:tc>
                <a:tc>
                  <a:txBody>
                    <a:bodyPr/>
                    <a:lstStyle/>
                    <a:p>
                      <a:r>
                        <a:rPr lang="en-SG" sz="1050" b="1" dirty="0"/>
                        <a:t>98.7%</a:t>
                      </a:r>
                    </a:p>
                  </a:txBody>
                  <a:tcPr/>
                </a:tc>
                <a:tc>
                  <a:txBody>
                    <a:bodyPr/>
                    <a:lstStyle/>
                    <a:p>
                      <a:r>
                        <a:rPr lang="en-SG" sz="1050" b="1" dirty="0"/>
                        <a:t>97.5%</a:t>
                      </a:r>
                    </a:p>
                  </a:txBody>
                  <a:tcPr/>
                </a:tc>
                <a:tc>
                  <a:txBody>
                    <a:bodyPr/>
                    <a:lstStyle/>
                    <a:p>
                      <a:r>
                        <a:rPr lang="en-SG" sz="1050" b="1" dirty="0"/>
                        <a:t>86.0%</a:t>
                      </a:r>
                    </a:p>
                  </a:txBody>
                  <a:tcPr/>
                </a:tc>
                <a:extLst>
                  <a:ext uri="{0D108BD9-81ED-4DB2-BD59-A6C34878D82A}">
                    <a16:rowId xmlns:a16="http://schemas.microsoft.com/office/drawing/2014/main" val="2398543533"/>
                  </a:ext>
                </a:extLst>
              </a:tr>
            </a:tbl>
          </a:graphicData>
        </a:graphic>
      </p:graphicFrame>
      <p:pic>
        <p:nvPicPr>
          <p:cNvPr id="27" name="Picture 26">
            <a:extLst>
              <a:ext uri="{FF2B5EF4-FFF2-40B4-BE49-F238E27FC236}">
                <a16:creationId xmlns:a16="http://schemas.microsoft.com/office/drawing/2014/main" id="{782CA60F-9AB8-2BDF-27F3-5138D89391B8}"/>
              </a:ext>
            </a:extLst>
          </p:cNvPr>
          <p:cNvPicPr>
            <a:picLocks noChangeAspect="1"/>
          </p:cNvPicPr>
          <p:nvPr/>
        </p:nvPicPr>
        <p:blipFill>
          <a:blip r:embed="rId4"/>
          <a:stretch>
            <a:fillRect/>
          </a:stretch>
        </p:blipFill>
        <p:spPr>
          <a:xfrm>
            <a:off x="9345208" y="3994295"/>
            <a:ext cx="2095500" cy="904875"/>
          </a:xfrm>
          <a:prstGeom prst="rect">
            <a:avLst/>
          </a:prstGeom>
        </p:spPr>
      </p:pic>
      <p:pic>
        <p:nvPicPr>
          <p:cNvPr id="28" name="Picture 27">
            <a:extLst>
              <a:ext uri="{FF2B5EF4-FFF2-40B4-BE49-F238E27FC236}">
                <a16:creationId xmlns:a16="http://schemas.microsoft.com/office/drawing/2014/main" id="{A3597B60-D960-6376-43BC-B847AE0FE154}"/>
              </a:ext>
            </a:extLst>
          </p:cNvPr>
          <p:cNvPicPr>
            <a:picLocks noChangeAspect="1"/>
          </p:cNvPicPr>
          <p:nvPr/>
        </p:nvPicPr>
        <p:blipFill>
          <a:blip r:embed="rId5"/>
          <a:stretch>
            <a:fillRect/>
          </a:stretch>
        </p:blipFill>
        <p:spPr>
          <a:xfrm>
            <a:off x="7126961" y="4084782"/>
            <a:ext cx="1857375" cy="723900"/>
          </a:xfrm>
          <a:prstGeom prst="rect">
            <a:avLst/>
          </a:prstGeom>
        </p:spPr>
      </p:pic>
      <p:sp>
        <p:nvSpPr>
          <p:cNvPr id="29" name="TextBox 28">
            <a:extLst>
              <a:ext uri="{FF2B5EF4-FFF2-40B4-BE49-F238E27FC236}">
                <a16:creationId xmlns:a16="http://schemas.microsoft.com/office/drawing/2014/main" id="{E49FC83B-CA8E-C067-FEF8-CFE9681747BF}"/>
              </a:ext>
            </a:extLst>
          </p:cNvPr>
          <p:cNvSpPr txBox="1"/>
          <p:nvPr/>
        </p:nvSpPr>
        <p:spPr>
          <a:xfrm>
            <a:off x="7093278" y="3833797"/>
            <a:ext cx="1505311" cy="276999"/>
          </a:xfrm>
          <a:prstGeom prst="rect">
            <a:avLst/>
          </a:prstGeom>
          <a:noFill/>
        </p:spPr>
        <p:txBody>
          <a:bodyPr wrap="square" rtlCol="0">
            <a:spAutoFit/>
          </a:bodyPr>
          <a:lstStyle/>
          <a:p>
            <a:r>
              <a:rPr lang="en-SG" sz="1200" u="sng" dirty="0"/>
              <a:t>Logistic Regression</a:t>
            </a:r>
          </a:p>
        </p:txBody>
      </p:sp>
      <p:sp>
        <p:nvSpPr>
          <p:cNvPr id="30" name="TextBox 29">
            <a:extLst>
              <a:ext uri="{FF2B5EF4-FFF2-40B4-BE49-F238E27FC236}">
                <a16:creationId xmlns:a16="http://schemas.microsoft.com/office/drawing/2014/main" id="{C53FD225-F24F-E3FB-28F4-19F7EB0C36EB}"/>
              </a:ext>
            </a:extLst>
          </p:cNvPr>
          <p:cNvSpPr txBox="1"/>
          <p:nvPr/>
        </p:nvSpPr>
        <p:spPr>
          <a:xfrm>
            <a:off x="9284203" y="3813086"/>
            <a:ext cx="1505311" cy="276999"/>
          </a:xfrm>
          <a:prstGeom prst="rect">
            <a:avLst/>
          </a:prstGeom>
          <a:noFill/>
        </p:spPr>
        <p:txBody>
          <a:bodyPr wrap="square" rtlCol="0">
            <a:spAutoFit/>
          </a:bodyPr>
          <a:lstStyle/>
          <a:p>
            <a:r>
              <a:rPr lang="en-SG" sz="1200" u="sng" dirty="0"/>
              <a:t>Decision Tree</a:t>
            </a:r>
          </a:p>
        </p:txBody>
      </p:sp>
    </p:spTree>
    <p:extLst>
      <p:ext uri="{BB962C8B-B14F-4D97-AF65-F5344CB8AC3E}">
        <p14:creationId xmlns:p14="http://schemas.microsoft.com/office/powerpoint/2010/main" val="404003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E651-A674-7C5C-DB5B-3CC64C5FF33E}"/>
              </a:ext>
            </a:extLst>
          </p:cNvPr>
          <p:cNvSpPr>
            <a:spLocks noGrp="1"/>
          </p:cNvSpPr>
          <p:nvPr>
            <p:ph type="title"/>
          </p:nvPr>
        </p:nvSpPr>
        <p:spPr>
          <a:xfrm>
            <a:off x="167081" y="-139032"/>
            <a:ext cx="10515600" cy="1325563"/>
          </a:xfrm>
        </p:spPr>
        <p:txBody>
          <a:bodyPr>
            <a:normAutofit/>
          </a:bodyPr>
          <a:lstStyle/>
          <a:p>
            <a:r>
              <a:rPr lang="en-SG" sz="3200" dirty="0"/>
              <a:t>Comparing Model 1 and Model 2</a:t>
            </a:r>
          </a:p>
        </p:txBody>
      </p:sp>
      <p:pic>
        <p:nvPicPr>
          <p:cNvPr id="3" name="Picture 2">
            <a:extLst>
              <a:ext uri="{FF2B5EF4-FFF2-40B4-BE49-F238E27FC236}">
                <a16:creationId xmlns:a16="http://schemas.microsoft.com/office/drawing/2014/main" id="{DAAA0D25-D2D4-82AE-D823-CDA68227AFE8}"/>
              </a:ext>
            </a:extLst>
          </p:cNvPr>
          <p:cNvPicPr>
            <a:picLocks noChangeAspect="1"/>
          </p:cNvPicPr>
          <p:nvPr/>
        </p:nvPicPr>
        <p:blipFill>
          <a:blip r:embed="rId2"/>
          <a:stretch>
            <a:fillRect/>
          </a:stretch>
        </p:blipFill>
        <p:spPr>
          <a:xfrm>
            <a:off x="378387" y="1265514"/>
            <a:ext cx="4134069" cy="2098472"/>
          </a:xfrm>
          <a:prstGeom prst="rect">
            <a:avLst/>
          </a:prstGeom>
        </p:spPr>
      </p:pic>
      <p:pic>
        <p:nvPicPr>
          <p:cNvPr id="7" name="Picture 6">
            <a:extLst>
              <a:ext uri="{FF2B5EF4-FFF2-40B4-BE49-F238E27FC236}">
                <a16:creationId xmlns:a16="http://schemas.microsoft.com/office/drawing/2014/main" id="{AF1620BD-43EE-C7FF-138E-59B90270B7A2}"/>
              </a:ext>
            </a:extLst>
          </p:cNvPr>
          <p:cNvPicPr>
            <a:picLocks noChangeAspect="1"/>
          </p:cNvPicPr>
          <p:nvPr/>
        </p:nvPicPr>
        <p:blipFill>
          <a:blip r:embed="rId3"/>
          <a:stretch>
            <a:fillRect/>
          </a:stretch>
        </p:blipFill>
        <p:spPr>
          <a:xfrm>
            <a:off x="5595717" y="1186531"/>
            <a:ext cx="4647239" cy="2198759"/>
          </a:xfrm>
          <a:prstGeom prst="rect">
            <a:avLst/>
          </a:prstGeom>
        </p:spPr>
      </p:pic>
      <p:sp>
        <p:nvSpPr>
          <p:cNvPr id="8" name="TextBox 7">
            <a:extLst>
              <a:ext uri="{FF2B5EF4-FFF2-40B4-BE49-F238E27FC236}">
                <a16:creationId xmlns:a16="http://schemas.microsoft.com/office/drawing/2014/main" id="{CB85D8F9-7984-B1B5-3FD9-34D7EE59F9A0}"/>
              </a:ext>
            </a:extLst>
          </p:cNvPr>
          <p:cNvSpPr txBox="1"/>
          <p:nvPr/>
        </p:nvSpPr>
        <p:spPr>
          <a:xfrm>
            <a:off x="378386" y="4105664"/>
            <a:ext cx="9864571" cy="1384995"/>
          </a:xfrm>
          <a:prstGeom prst="rect">
            <a:avLst/>
          </a:prstGeom>
          <a:noFill/>
        </p:spPr>
        <p:txBody>
          <a:bodyPr wrap="square" rtlCol="0">
            <a:spAutoFit/>
          </a:bodyPr>
          <a:lstStyle/>
          <a:p>
            <a:r>
              <a:rPr lang="en-SG" sz="1400" dirty="0"/>
              <a:t>Both models predict that Income and Education are the most important factor to predict whether a customers would want to convert. </a:t>
            </a:r>
          </a:p>
          <a:p>
            <a:endParaRPr lang="en-SG" sz="1400" dirty="0"/>
          </a:p>
          <a:p>
            <a:pPr marL="285750" indent="-285750">
              <a:buFont typeface="Arial" panose="020B0604020202020204" pitchFamily="34" charset="0"/>
              <a:buChar char="•"/>
            </a:pPr>
            <a:r>
              <a:rPr lang="en-SG" sz="1400" dirty="0"/>
              <a:t>For </a:t>
            </a:r>
            <a:r>
              <a:rPr lang="en-SG" sz="1400" b="1" dirty="0"/>
              <a:t>logistic regression</a:t>
            </a:r>
            <a:r>
              <a:rPr lang="en-SG" sz="1400" dirty="0"/>
              <a:t>, there is more emphasis on </a:t>
            </a:r>
            <a:r>
              <a:rPr lang="en-SG" sz="1400" b="1" dirty="0"/>
              <a:t>Income</a:t>
            </a:r>
            <a:r>
              <a:rPr lang="en-SG" sz="1400" dirty="0"/>
              <a:t>, </a:t>
            </a:r>
            <a:r>
              <a:rPr lang="en-SG" sz="1400" b="1" dirty="0"/>
              <a:t>Education</a:t>
            </a:r>
            <a:r>
              <a:rPr lang="en-SG" sz="1400" dirty="0"/>
              <a:t> and </a:t>
            </a:r>
            <a:r>
              <a:rPr lang="en-SG" sz="1400" b="1" dirty="0"/>
              <a:t>Family Size</a:t>
            </a:r>
            <a:r>
              <a:rPr lang="en-SG" sz="1400" dirty="0"/>
              <a:t>.</a:t>
            </a:r>
          </a:p>
          <a:p>
            <a:endParaRPr lang="en-SG" sz="1400" dirty="0"/>
          </a:p>
          <a:p>
            <a:pPr marL="285750" indent="-285750">
              <a:buFont typeface="Arial" panose="020B0604020202020204" pitchFamily="34" charset="0"/>
              <a:buChar char="•"/>
            </a:pPr>
            <a:r>
              <a:rPr lang="en-SG" sz="1400" dirty="0"/>
              <a:t>For </a:t>
            </a:r>
            <a:r>
              <a:rPr lang="en-SG" sz="1400" b="1" dirty="0"/>
              <a:t>decision tree</a:t>
            </a:r>
            <a:r>
              <a:rPr lang="en-SG" sz="1400" dirty="0"/>
              <a:t>, there is more emphasis on </a:t>
            </a:r>
            <a:r>
              <a:rPr lang="en-SG" sz="1400" b="1" dirty="0"/>
              <a:t>Income</a:t>
            </a:r>
            <a:r>
              <a:rPr lang="en-SG" sz="1400" dirty="0"/>
              <a:t>, </a:t>
            </a:r>
            <a:r>
              <a:rPr lang="en-SG" sz="1400" b="1" dirty="0"/>
              <a:t>Education</a:t>
            </a:r>
            <a:r>
              <a:rPr lang="en-SG" sz="1400" dirty="0"/>
              <a:t> and </a:t>
            </a:r>
            <a:r>
              <a:rPr lang="en-SG" sz="1400" b="1" dirty="0"/>
              <a:t>Credit Card Average Spending</a:t>
            </a:r>
            <a:r>
              <a:rPr lang="en-SG" sz="1400" dirty="0"/>
              <a:t> according to how the tree is split via Gini index. </a:t>
            </a:r>
          </a:p>
        </p:txBody>
      </p:sp>
    </p:spTree>
    <p:extLst>
      <p:ext uri="{BB962C8B-B14F-4D97-AF65-F5344CB8AC3E}">
        <p14:creationId xmlns:p14="http://schemas.microsoft.com/office/powerpoint/2010/main" val="63711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E651-A674-7C5C-DB5B-3CC64C5FF33E}"/>
              </a:ext>
            </a:extLst>
          </p:cNvPr>
          <p:cNvSpPr>
            <a:spLocks noGrp="1"/>
          </p:cNvSpPr>
          <p:nvPr>
            <p:ph type="title"/>
          </p:nvPr>
        </p:nvSpPr>
        <p:spPr>
          <a:xfrm>
            <a:off x="167081" y="-139032"/>
            <a:ext cx="10515600" cy="1325563"/>
          </a:xfrm>
        </p:spPr>
        <p:txBody>
          <a:bodyPr>
            <a:normAutofit/>
          </a:bodyPr>
          <a:lstStyle/>
          <a:p>
            <a:r>
              <a:rPr lang="en-SG" sz="3200" dirty="0"/>
              <a:t>Recommendations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7C4AC86-515A-10B2-A0B1-8F592974E2E5}"/>
                  </a:ext>
                </a:extLst>
              </p:cNvPr>
              <p:cNvSpPr txBox="1"/>
              <p:nvPr/>
            </p:nvSpPr>
            <p:spPr>
              <a:xfrm>
                <a:off x="285226" y="1040235"/>
                <a:ext cx="11417416" cy="5047536"/>
              </a:xfrm>
              <a:prstGeom prst="rect">
                <a:avLst/>
              </a:prstGeom>
              <a:noFill/>
            </p:spPr>
            <p:txBody>
              <a:bodyPr wrap="square" rtlCol="0">
                <a:spAutoFit/>
              </a:bodyPr>
              <a:lstStyle/>
              <a:p>
                <a:r>
                  <a:rPr lang="en-SG" sz="1400" dirty="0"/>
                  <a:t>In terms of modelling, Decision Tree would be an easier way to model, and produce a higher AR, Gini score. (99% AR)</a:t>
                </a:r>
              </a:p>
              <a:p>
                <a:r>
                  <a:rPr lang="en-SG" sz="1400" dirty="0"/>
                  <a:t>The visualization can also show how the tree splits its nodes, and its Gini Index can be calculated easily by hand as well. </a:t>
                </a:r>
              </a:p>
              <a:p>
                <a:endParaRPr lang="en-SG" sz="1400" dirty="0"/>
              </a:p>
              <a:p>
                <a:r>
                  <a:rPr lang="en-SG" sz="1400" dirty="0"/>
                  <a:t>For Logistic Regression, it is a lot more difficult to build an accurate model. Initially when I built the model with all the standardized factors, the AR is at 90% with 44 cases of False Positive. After looking at each variable </a:t>
                </a:r>
                <a:r>
                  <a:rPr lang="en-SG" sz="1400" dirty="0" err="1"/>
                  <a:t>WoE</a:t>
                </a:r>
                <a:r>
                  <a:rPr lang="en-SG" sz="1400" dirty="0"/>
                  <a:t>, IV and coarse class certain bins together to form a closer linear relationship with the predictor variable, the AR improves to 97.5% with only 30 cases of False Positive. </a:t>
                </a:r>
              </a:p>
              <a:p>
                <a:endParaRPr lang="en-SG" sz="1400" dirty="0"/>
              </a:p>
              <a:p>
                <a:r>
                  <a:rPr lang="en-SG" sz="1400" dirty="0"/>
                  <a:t>However, if the goal is to build an easily interpretable model, and 1 can easily calculate the probability of a customer by hand based on their features, then Logistic Regression would be a better choice. Its coefficients means for each unit increase in variable, the log-odds of </a:t>
                </a:r>
                <a14:m>
                  <m:oMath xmlns:m="http://schemas.openxmlformats.org/officeDocument/2006/math">
                    <m:r>
                      <a:rPr lang="en-SG" sz="1100" b="0" i="0" dirty="0" smtClean="0">
                        <a:latin typeface="Cambria Math" panose="02040503050406030204" pitchFamily="18" charset="0"/>
                      </a:rPr>
                      <m:t>(</m:t>
                    </m:r>
                    <m:r>
                      <a:rPr lang="en-SG" sz="1100" i="1" dirty="0" smtClean="0">
                        <a:latin typeface="Cambria Math" panose="02040503050406030204" pitchFamily="18" charset="0"/>
                      </a:rPr>
                      <m:t>𝒴</m:t>
                    </m:r>
                    <m:r>
                      <a:rPr lang="en-SG" sz="1100" b="0" i="1" dirty="0" smtClean="0">
                        <a:latin typeface="Cambria Math" panose="02040503050406030204" pitchFamily="18" charset="0"/>
                      </a:rPr>
                      <m:t>)</m:t>
                    </m:r>
                  </m:oMath>
                </a14:m>
                <a:r>
                  <a:rPr lang="en-SG" sz="1400" dirty="0"/>
                  <a:t> == 1 increase by the coefficient value, assuming that the variable is continuous. </a:t>
                </a:r>
              </a:p>
              <a:p>
                <a:endParaRPr lang="en-SG" sz="1400" dirty="0"/>
              </a:p>
              <a:p>
                <a:r>
                  <a:rPr lang="en-SG" sz="1400" dirty="0"/>
                  <a:t>Both models computed that </a:t>
                </a:r>
                <a:r>
                  <a:rPr lang="en-SG" sz="1400" b="1" dirty="0"/>
                  <a:t>Income</a:t>
                </a:r>
                <a:r>
                  <a:rPr lang="en-SG" sz="1400" dirty="0"/>
                  <a:t> and </a:t>
                </a:r>
                <a:r>
                  <a:rPr lang="en-SG" sz="1400" b="1" dirty="0"/>
                  <a:t>Education</a:t>
                </a:r>
                <a:r>
                  <a:rPr lang="en-SG" sz="1400" dirty="0"/>
                  <a:t> are the greatest deciding factor on predicting whether a customer would convert from deposit to personal loan customer. </a:t>
                </a:r>
              </a:p>
              <a:p>
                <a:endParaRPr lang="en-SG" sz="1400" dirty="0"/>
              </a:p>
              <a:p>
                <a:r>
                  <a:rPr lang="en-SG" sz="1400" dirty="0"/>
                  <a:t>Hence, we should focus on targeting the marketing campaign towards higher income group or people with higher education if we want to have a higher success rate. Usually in real world context, these groups of people are not mutually exclusive as generally higher education people would have higher income. But, after running the correlation, it appears that they have slight inverse linear relationship with each other in this dataset (-0.19 correlation). </a:t>
                </a:r>
              </a:p>
              <a:p>
                <a:endParaRPr lang="en-SG" sz="1400" dirty="0"/>
              </a:p>
              <a:p>
                <a:r>
                  <a:rPr lang="en-SG" sz="1400" dirty="0"/>
                  <a:t>Since the goal is to maximize conversion rates, it will be ideal to market for Higher Income level customers first since they have higher coefficient in Logistic Regression model and higher importance in Decision Tree model. </a:t>
                </a:r>
              </a:p>
              <a:p>
                <a:endParaRPr lang="en-SG" sz="1400" dirty="0"/>
              </a:p>
              <a:p>
                <a:r>
                  <a:rPr lang="en-SG" sz="1400" dirty="0"/>
                  <a:t>We can further run an A/B test in the future to see which group (Higher Income or Higher Education) responds better to our marketing efforts. This will provide important insights into which segment is more receptive towards our personal loan offers.</a:t>
                </a:r>
              </a:p>
            </p:txBody>
          </p:sp>
        </mc:Choice>
        <mc:Fallback>
          <p:sp>
            <p:nvSpPr>
              <p:cNvPr id="14" name="TextBox 13">
                <a:extLst>
                  <a:ext uri="{FF2B5EF4-FFF2-40B4-BE49-F238E27FC236}">
                    <a16:creationId xmlns:a16="http://schemas.microsoft.com/office/drawing/2014/main" id="{27C4AC86-515A-10B2-A0B1-8F592974E2E5}"/>
                  </a:ext>
                </a:extLst>
              </p:cNvPr>
              <p:cNvSpPr txBox="1">
                <a:spLocks noRot="1" noChangeAspect="1" noMove="1" noResize="1" noEditPoints="1" noAdjustHandles="1" noChangeArrowheads="1" noChangeShapeType="1" noTextEdit="1"/>
              </p:cNvSpPr>
              <p:nvPr/>
            </p:nvSpPr>
            <p:spPr>
              <a:xfrm>
                <a:off x="285226" y="1040235"/>
                <a:ext cx="11417416" cy="5047536"/>
              </a:xfrm>
              <a:prstGeom prst="rect">
                <a:avLst/>
              </a:prstGeom>
              <a:blipFill>
                <a:blip r:embed="rId2"/>
                <a:stretch>
                  <a:fillRect l="-160" t="-242" r="-320" b="-242"/>
                </a:stretch>
              </a:blipFill>
            </p:spPr>
            <p:txBody>
              <a:bodyPr/>
              <a:lstStyle/>
              <a:p>
                <a:r>
                  <a:rPr lang="en-SG">
                    <a:noFill/>
                  </a:rPr>
                  <a:t> </a:t>
                </a:r>
              </a:p>
            </p:txBody>
          </p:sp>
        </mc:Fallback>
      </mc:AlternateContent>
    </p:spTree>
    <p:extLst>
      <p:ext uri="{BB962C8B-B14F-4D97-AF65-F5344CB8AC3E}">
        <p14:creationId xmlns:p14="http://schemas.microsoft.com/office/powerpoint/2010/main" val="417771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p:txBody>
          <a:bodyPr>
            <a:normAutofit fontScale="92500" lnSpcReduction="10000"/>
          </a:bodyPr>
          <a:lstStyle/>
          <a:p>
            <a:r>
              <a:rPr lang="en-SG" sz="1800" b="1" dirty="0"/>
              <a:t>For Education (Keep and Coarse-Class ‘Graduate’ with ‘Advanced Degree’)</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r>
              <a:rPr lang="en-SG" sz="1800" b="1" dirty="0"/>
              <a:t>Trend: As Education level increases, chance of personal loan also increases.</a:t>
            </a:r>
          </a:p>
          <a:p>
            <a:r>
              <a:rPr lang="en-SG" sz="1800" dirty="0"/>
              <a:t>Coarse-Class ‘Graduate’ with ‘Advanced Degree’ to improve the model performance.</a:t>
            </a:r>
          </a:p>
        </p:txBody>
      </p:sp>
      <p:pic>
        <p:nvPicPr>
          <p:cNvPr id="5" name="Picture 4">
            <a:extLst>
              <a:ext uri="{FF2B5EF4-FFF2-40B4-BE49-F238E27FC236}">
                <a16:creationId xmlns:a16="http://schemas.microsoft.com/office/drawing/2014/main" id="{5B53E478-44A5-E6A7-DCEA-E2AE0448B38A}"/>
              </a:ext>
            </a:extLst>
          </p:cNvPr>
          <p:cNvPicPr>
            <a:picLocks noChangeAspect="1"/>
          </p:cNvPicPr>
          <p:nvPr/>
        </p:nvPicPr>
        <p:blipFill>
          <a:blip r:embed="rId2"/>
          <a:stretch>
            <a:fillRect/>
          </a:stretch>
        </p:blipFill>
        <p:spPr>
          <a:xfrm>
            <a:off x="981512" y="2300136"/>
            <a:ext cx="6241503" cy="3026873"/>
          </a:xfrm>
          <a:prstGeom prst="rect">
            <a:avLst/>
          </a:prstGeom>
        </p:spPr>
      </p:pic>
    </p:spTree>
    <p:extLst>
      <p:ext uri="{BB962C8B-B14F-4D97-AF65-F5344CB8AC3E}">
        <p14:creationId xmlns:p14="http://schemas.microsoft.com/office/powerpoint/2010/main" val="1806300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a:xfrm>
            <a:off x="838200" y="1825625"/>
            <a:ext cx="10515600" cy="4801678"/>
          </a:xfrm>
        </p:spPr>
        <p:txBody>
          <a:bodyPr>
            <a:normAutofit fontScale="92500" lnSpcReduction="10000"/>
          </a:bodyPr>
          <a:lstStyle/>
          <a:p>
            <a:r>
              <a:rPr lang="en-SG" sz="1800" b="1" dirty="0"/>
              <a:t>For Family Size (Keep and Coarse-Class size of 3 and 4)</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r>
              <a:rPr lang="en-SG" sz="1800" dirty="0" err="1"/>
              <a:t>WoE</a:t>
            </a:r>
            <a:r>
              <a:rPr lang="en-SG" sz="1800" dirty="0"/>
              <a:t> trend is reversed for family of 3 and 4. </a:t>
            </a:r>
          </a:p>
          <a:p>
            <a:r>
              <a:rPr lang="en-SG" sz="1800" b="1" dirty="0"/>
              <a:t>Trend: As family size increases, chance of personal loan also increases.</a:t>
            </a:r>
          </a:p>
          <a:p>
            <a:r>
              <a:rPr lang="en-SG" sz="1800" dirty="0"/>
              <a:t>Coarse-Class size of 3 and 4 together to improve model performance. Treat 3 as 3++ family size</a:t>
            </a:r>
          </a:p>
        </p:txBody>
      </p:sp>
      <p:pic>
        <p:nvPicPr>
          <p:cNvPr id="8" name="Picture 7">
            <a:extLst>
              <a:ext uri="{FF2B5EF4-FFF2-40B4-BE49-F238E27FC236}">
                <a16:creationId xmlns:a16="http://schemas.microsoft.com/office/drawing/2014/main" id="{66D66AAF-901E-12FA-2B8C-BDCC92F24DE2}"/>
              </a:ext>
            </a:extLst>
          </p:cNvPr>
          <p:cNvPicPr>
            <a:picLocks noChangeAspect="1"/>
          </p:cNvPicPr>
          <p:nvPr/>
        </p:nvPicPr>
        <p:blipFill>
          <a:blip r:embed="rId2"/>
          <a:stretch>
            <a:fillRect/>
          </a:stretch>
        </p:blipFill>
        <p:spPr>
          <a:xfrm>
            <a:off x="838200" y="2372593"/>
            <a:ext cx="5409550" cy="2787924"/>
          </a:xfrm>
          <a:prstGeom prst="rect">
            <a:avLst/>
          </a:prstGeom>
        </p:spPr>
      </p:pic>
    </p:spTree>
    <p:extLst>
      <p:ext uri="{BB962C8B-B14F-4D97-AF65-F5344CB8AC3E}">
        <p14:creationId xmlns:p14="http://schemas.microsoft.com/office/powerpoint/2010/main" val="881596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a:xfrm>
            <a:off x="838200" y="1825625"/>
            <a:ext cx="10515600" cy="4667250"/>
          </a:xfrm>
        </p:spPr>
        <p:txBody>
          <a:bodyPr>
            <a:normAutofit lnSpcReduction="10000"/>
          </a:bodyPr>
          <a:lstStyle/>
          <a:p>
            <a:r>
              <a:rPr lang="en-SG" sz="1800" b="1" dirty="0"/>
              <a:t>For Deposit Account (Keep)</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r>
              <a:rPr lang="en-SG" sz="1800" b="1" dirty="0"/>
              <a:t>Trend: Has Deposit Account, chance of personal loan increases.</a:t>
            </a:r>
          </a:p>
          <a:p>
            <a:r>
              <a:rPr lang="en-SG" sz="1800" dirty="0"/>
              <a:t>Good </a:t>
            </a:r>
            <a:r>
              <a:rPr lang="en-SG" sz="1800" dirty="0" err="1"/>
              <a:t>WoE</a:t>
            </a:r>
            <a:r>
              <a:rPr lang="en-SG" sz="1800" dirty="0"/>
              <a:t> difference between the 2 categories</a:t>
            </a:r>
          </a:p>
        </p:txBody>
      </p:sp>
      <p:pic>
        <p:nvPicPr>
          <p:cNvPr id="5" name="Picture 4">
            <a:extLst>
              <a:ext uri="{FF2B5EF4-FFF2-40B4-BE49-F238E27FC236}">
                <a16:creationId xmlns:a16="http://schemas.microsoft.com/office/drawing/2014/main" id="{0794A5ED-ABB8-1413-1A20-D98C935B0764}"/>
              </a:ext>
            </a:extLst>
          </p:cNvPr>
          <p:cNvPicPr>
            <a:picLocks noChangeAspect="1"/>
          </p:cNvPicPr>
          <p:nvPr/>
        </p:nvPicPr>
        <p:blipFill>
          <a:blip r:embed="rId2"/>
          <a:stretch>
            <a:fillRect/>
          </a:stretch>
        </p:blipFill>
        <p:spPr>
          <a:xfrm>
            <a:off x="838200" y="2319726"/>
            <a:ext cx="6421016" cy="3015137"/>
          </a:xfrm>
          <a:prstGeom prst="rect">
            <a:avLst/>
          </a:prstGeom>
        </p:spPr>
      </p:pic>
    </p:spTree>
    <p:extLst>
      <p:ext uri="{BB962C8B-B14F-4D97-AF65-F5344CB8AC3E}">
        <p14:creationId xmlns:p14="http://schemas.microsoft.com/office/powerpoint/2010/main" val="2720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p:txBody>
          <a:bodyPr>
            <a:normAutofit fontScale="92500" lnSpcReduction="10000"/>
          </a:bodyPr>
          <a:lstStyle/>
          <a:p>
            <a:r>
              <a:rPr lang="en-SG" sz="1800" b="1" dirty="0"/>
              <a:t>For Investment Account (Keep)</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r>
              <a:rPr lang="en-SG" sz="1800" dirty="0"/>
              <a:t>Weak Information Value</a:t>
            </a:r>
          </a:p>
          <a:p>
            <a:r>
              <a:rPr lang="en-SG" sz="1800" dirty="0" err="1"/>
              <a:t>WoE</a:t>
            </a:r>
            <a:r>
              <a:rPr lang="en-SG" sz="1800" dirty="0"/>
              <a:t> trend is okay. Decided to keep after running multiple simulations. Seem to improve the model very slightly.</a:t>
            </a:r>
          </a:p>
        </p:txBody>
      </p:sp>
      <p:pic>
        <p:nvPicPr>
          <p:cNvPr id="5" name="Picture 4">
            <a:extLst>
              <a:ext uri="{FF2B5EF4-FFF2-40B4-BE49-F238E27FC236}">
                <a16:creationId xmlns:a16="http://schemas.microsoft.com/office/drawing/2014/main" id="{9663D70C-A156-735C-0C52-B5F7E24A5325}"/>
              </a:ext>
            </a:extLst>
          </p:cNvPr>
          <p:cNvPicPr>
            <a:picLocks noChangeAspect="1"/>
          </p:cNvPicPr>
          <p:nvPr/>
        </p:nvPicPr>
        <p:blipFill>
          <a:blip r:embed="rId2"/>
          <a:stretch>
            <a:fillRect/>
          </a:stretch>
        </p:blipFill>
        <p:spPr>
          <a:xfrm>
            <a:off x="838200" y="2326044"/>
            <a:ext cx="6802988" cy="3097900"/>
          </a:xfrm>
          <a:prstGeom prst="rect">
            <a:avLst/>
          </a:prstGeom>
        </p:spPr>
      </p:pic>
    </p:spTree>
    <p:extLst>
      <p:ext uri="{BB962C8B-B14F-4D97-AF65-F5344CB8AC3E}">
        <p14:creationId xmlns:p14="http://schemas.microsoft.com/office/powerpoint/2010/main" val="1722943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a:xfrm>
            <a:off x="838200" y="1825625"/>
            <a:ext cx="10515600" cy="4667250"/>
          </a:xfrm>
        </p:spPr>
        <p:txBody>
          <a:bodyPr>
            <a:normAutofit lnSpcReduction="10000"/>
          </a:bodyPr>
          <a:lstStyle/>
          <a:p>
            <a:r>
              <a:rPr lang="en-SG" sz="1800" b="1" dirty="0"/>
              <a:t>For Income (Keep, but coarse class)</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pPr marL="0" indent="0">
              <a:buNone/>
            </a:pPr>
            <a:endParaRPr lang="en-SG" sz="1800" b="1" dirty="0"/>
          </a:p>
          <a:p>
            <a:r>
              <a:rPr lang="en-SG" sz="1800" b="1" dirty="0"/>
              <a:t>Trend: As Income level increases, chance of personal loan also increases.</a:t>
            </a:r>
          </a:p>
          <a:p>
            <a:r>
              <a:rPr lang="en-SG" sz="1800" dirty="0"/>
              <a:t>Coarse class income with &lt;= 52 with </a:t>
            </a:r>
            <a:r>
              <a:rPr lang="en-SG" sz="1800" dirty="0" err="1"/>
              <a:t>WoE</a:t>
            </a:r>
            <a:r>
              <a:rPr lang="en-SG" sz="1800" dirty="0"/>
              <a:t> of (52.0, 64.0]        -- Details in the code provided. </a:t>
            </a:r>
          </a:p>
          <a:p>
            <a:r>
              <a:rPr lang="en-SG" sz="1800" dirty="0"/>
              <a:t>Improved the model drastically by doing the above adjustment. (91% to 95% Gini Score)</a:t>
            </a:r>
          </a:p>
        </p:txBody>
      </p:sp>
      <p:pic>
        <p:nvPicPr>
          <p:cNvPr id="5" name="Picture 4">
            <a:extLst>
              <a:ext uri="{FF2B5EF4-FFF2-40B4-BE49-F238E27FC236}">
                <a16:creationId xmlns:a16="http://schemas.microsoft.com/office/drawing/2014/main" id="{8BCFDF9C-D56B-38D8-DC3D-CEEBC056A7AD}"/>
              </a:ext>
            </a:extLst>
          </p:cNvPr>
          <p:cNvPicPr>
            <a:picLocks noChangeAspect="1"/>
          </p:cNvPicPr>
          <p:nvPr/>
        </p:nvPicPr>
        <p:blipFill>
          <a:blip r:embed="rId2"/>
          <a:stretch>
            <a:fillRect/>
          </a:stretch>
        </p:blipFill>
        <p:spPr>
          <a:xfrm>
            <a:off x="838200" y="2266882"/>
            <a:ext cx="7459921" cy="2842853"/>
          </a:xfrm>
          <a:prstGeom prst="rect">
            <a:avLst/>
          </a:prstGeom>
        </p:spPr>
      </p:pic>
    </p:spTree>
    <p:extLst>
      <p:ext uri="{BB962C8B-B14F-4D97-AF65-F5344CB8AC3E}">
        <p14:creationId xmlns:p14="http://schemas.microsoft.com/office/powerpoint/2010/main" val="298555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B5AD-3834-1746-8AC6-6AC2FF5B03FF}"/>
              </a:ext>
            </a:extLst>
          </p:cNvPr>
          <p:cNvSpPr>
            <a:spLocks noGrp="1"/>
          </p:cNvSpPr>
          <p:nvPr>
            <p:ph type="title"/>
          </p:nvPr>
        </p:nvSpPr>
        <p:spPr/>
        <p:txBody>
          <a:bodyPr>
            <a:normAutofit/>
          </a:bodyPr>
          <a:lstStyle/>
          <a:p>
            <a:r>
              <a:rPr lang="en-SG" sz="3200" dirty="0"/>
              <a:t>Content</a:t>
            </a:r>
          </a:p>
        </p:txBody>
      </p:sp>
      <p:sp>
        <p:nvSpPr>
          <p:cNvPr id="3" name="Content Placeholder 2">
            <a:extLst>
              <a:ext uri="{FF2B5EF4-FFF2-40B4-BE49-F238E27FC236}">
                <a16:creationId xmlns:a16="http://schemas.microsoft.com/office/drawing/2014/main" id="{DA3141FB-EB31-AB11-2BB7-ECBA6E4C40F5}"/>
              </a:ext>
            </a:extLst>
          </p:cNvPr>
          <p:cNvSpPr>
            <a:spLocks noGrp="1"/>
          </p:cNvSpPr>
          <p:nvPr>
            <p:ph idx="1"/>
          </p:nvPr>
        </p:nvSpPr>
        <p:spPr/>
        <p:txBody>
          <a:bodyPr>
            <a:normAutofit/>
          </a:bodyPr>
          <a:lstStyle/>
          <a:p>
            <a:r>
              <a:rPr lang="en-SG" sz="2000" dirty="0"/>
              <a:t>Metrics to assess models</a:t>
            </a:r>
          </a:p>
          <a:p>
            <a:r>
              <a:rPr lang="en-SG" sz="2000" dirty="0"/>
              <a:t>Modelling Approach 1 (Logistic Regression)</a:t>
            </a:r>
          </a:p>
          <a:p>
            <a:r>
              <a:rPr lang="en-SG" sz="2000" dirty="0"/>
              <a:t>Modelling Approach 2 (Decision Tree)</a:t>
            </a:r>
          </a:p>
          <a:p>
            <a:r>
              <a:rPr lang="en-SG" sz="2000" dirty="0"/>
              <a:t>Comparison between both modelling</a:t>
            </a:r>
          </a:p>
          <a:p>
            <a:r>
              <a:rPr lang="en-SG" sz="2000" dirty="0"/>
              <a:t>Recommendation</a:t>
            </a:r>
          </a:p>
          <a:p>
            <a:r>
              <a:rPr lang="en-SG" sz="2000" dirty="0"/>
              <a:t>Appendix (Details on Single Factor Analysis and Data Processing Steps for Model 1)</a:t>
            </a:r>
          </a:p>
          <a:p>
            <a:endParaRPr lang="en-SG" sz="2000" dirty="0"/>
          </a:p>
          <a:p>
            <a:pPr marL="0" indent="0">
              <a:buNone/>
            </a:pPr>
            <a:endParaRPr lang="en-SG" sz="2000" dirty="0"/>
          </a:p>
        </p:txBody>
      </p:sp>
    </p:spTree>
    <p:extLst>
      <p:ext uri="{BB962C8B-B14F-4D97-AF65-F5344CB8AC3E}">
        <p14:creationId xmlns:p14="http://schemas.microsoft.com/office/powerpoint/2010/main" val="409918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a:xfrm>
            <a:off x="838200" y="1825625"/>
            <a:ext cx="10515600" cy="4667250"/>
          </a:xfrm>
        </p:spPr>
        <p:txBody>
          <a:bodyPr>
            <a:normAutofit lnSpcReduction="10000"/>
          </a:bodyPr>
          <a:lstStyle/>
          <a:p>
            <a:r>
              <a:rPr lang="en-SG" sz="1800" b="1" dirty="0"/>
              <a:t>For </a:t>
            </a:r>
            <a:r>
              <a:rPr lang="en-SG" sz="1800" b="1" dirty="0" err="1"/>
              <a:t>CCAvgSpending</a:t>
            </a:r>
            <a:r>
              <a:rPr lang="en-SG" sz="1800" b="1" dirty="0"/>
              <a:t> (Keep, but coarse class)</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pPr marL="0" indent="0">
              <a:buNone/>
            </a:pPr>
            <a:endParaRPr lang="en-SG" sz="1800" b="1" dirty="0"/>
          </a:p>
          <a:p>
            <a:r>
              <a:rPr lang="en-SG" sz="1800" b="1" dirty="0"/>
              <a:t>Trend: As Credit Card spending increases from certain level, chance of personal loan also increases.</a:t>
            </a:r>
          </a:p>
          <a:p>
            <a:r>
              <a:rPr lang="en-SG" sz="1800" dirty="0"/>
              <a:t>Coarse class bins from </a:t>
            </a:r>
            <a:r>
              <a:rPr lang="en-US" sz="1800" dirty="0"/>
              <a:t>bins from (-0.001 TO 1.1], (1.1 TO 2.3] </a:t>
            </a:r>
            <a:r>
              <a:rPr lang="en-SG" sz="1800" dirty="0"/>
              <a:t>-- Details in the code provided. </a:t>
            </a:r>
          </a:p>
          <a:p>
            <a:r>
              <a:rPr lang="en-SG" sz="1800" dirty="0"/>
              <a:t>Improved the model substantially as well. Helped to reduce FN rate from simulations. </a:t>
            </a:r>
          </a:p>
        </p:txBody>
      </p:sp>
      <p:pic>
        <p:nvPicPr>
          <p:cNvPr id="6" name="Picture 5">
            <a:extLst>
              <a:ext uri="{FF2B5EF4-FFF2-40B4-BE49-F238E27FC236}">
                <a16:creationId xmlns:a16="http://schemas.microsoft.com/office/drawing/2014/main" id="{367009B0-D93F-06FF-3E75-E5F3AFF5DA56}"/>
              </a:ext>
            </a:extLst>
          </p:cNvPr>
          <p:cNvPicPr>
            <a:picLocks noChangeAspect="1"/>
          </p:cNvPicPr>
          <p:nvPr/>
        </p:nvPicPr>
        <p:blipFill>
          <a:blip r:embed="rId2"/>
          <a:stretch>
            <a:fillRect/>
          </a:stretch>
        </p:blipFill>
        <p:spPr>
          <a:xfrm>
            <a:off x="933061" y="2227586"/>
            <a:ext cx="7287208" cy="2739401"/>
          </a:xfrm>
          <a:prstGeom prst="rect">
            <a:avLst/>
          </a:prstGeom>
        </p:spPr>
      </p:pic>
    </p:spTree>
    <p:extLst>
      <p:ext uri="{BB962C8B-B14F-4D97-AF65-F5344CB8AC3E}">
        <p14:creationId xmlns:p14="http://schemas.microsoft.com/office/powerpoint/2010/main" val="877629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p:txBody>
          <a:bodyPr>
            <a:normAutofit fontScale="92500" lnSpcReduction="10000"/>
          </a:bodyPr>
          <a:lstStyle/>
          <a:p>
            <a:r>
              <a:rPr lang="en-SG" sz="1800" b="1" dirty="0"/>
              <a:t>For </a:t>
            </a:r>
            <a:r>
              <a:rPr lang="en-SG" sz="1800" b="1" dirty="0" err="1"/>
              <a:t>InternetBanking</a:t>
            </a:r>
            <a:r>
              <a:rPr lang="en-SG" sz="1800" b="1" dirty="0"/>
              <a:t> (Drop)</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r>
              <a:rPr lang="en-SG" sz="1800" dirty="0"/>
              <a:t>Weak Information Value</a:t>
            </a:r>
          </a:p>
          <a:p>
            <a:r>
              <a:rPr lang="en-SG" sz="1800" dirty="0" err="1"/>
              <a:t>WoE</a:t>
            </a:r>
            <a:r>
              <a:rPr lang="en-SG" sz="1800" dirty="0"/>
              <a:t> difference is very slight, no clear trend.</a:t>
            </a:r>
          </a:p>
        </p:txBody>
      </p:sp>
      <p:pic>
        <p:nvPicPr>
          <p:cNvPr id="6" name="Picture 5">
            <a:extLst>
              <a:ext uri="{FF2B5EF4-FFF2-40B4-BE49-F238E27FC236}">
                <a16:creationId xmlns:a16="http://schemas.microsoft.com/office/drawing/2014/main" id="{6961A6D5-F112-3FDC-8F8E-02D9D79C06B7}"/>
              </a:ext>
            </a:extLst>
          </p:cNvPr>
          <p:cNvPicPr>
            <a:picLocks noChangeAspect="1"/>
          </p:cNvPicPr>
          <p:nvPr/>
        </p:nvPicPr>
        <p:blipFill>
          <a:blip r:embed="rId2"/>
          <a:stretch>
            <a:fillRect/>
          </a:stretch>
        </p:blipFill>
        <p:spPr>
          <a:xfrm>
            <a:off x="1015481" y="2339683"/>
            <a:ext cx="6514322" cy="2991453"/>
          </a:xfrm>
          <a:prstGeom prst="rect">
            <a:avLst/>
          </a:prstGeom>
        </p:spPr>
      </p:pic>
    </p:spTree>
    <p:extLst>
      <p:ext uri="{BB962C8B-B14F-4D97-AF65-F5344CB8AC3E}">
        <p14:creationId xmlns:p14="http://schemas.microsoft.com/office/powerpoint/2010/main" val="1614749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B567F-4DE1-0CF9-4520-45D6CED272E1}"/>
              </a:ext>
            </a:extLst>
          </p:cNvPr>
          <p:cNvSpPr>
            <a:spLocks noGrp="1"/>
          </p:cNvSpPr>
          <p:nvPr>
            <p:ph type="title"/>
          </p:nvPr>
        </p:nvSpPr>
        <p:spPr/>
        <p:txBody>
          <a:bodyPr>
            <a:normAutofit/>
          </a:bodyPr>
          <a:lstStyle/>
          <a:p>
            <a:r>
              <a:rPr lang="en-SG" sz="3200" dirty="0"/>
              <a:t>Single Factor Analysis (Weight Of Evidence)</a:t>
            </a:r>
          </a:p>
        </p:txBody>
      </p:sp>
      <p:sp>
        <p:nvSpPr>
          <p:cNvPr id="3" name="Content Placeholder 2">
            <a:extLst>
              <a:ext uri="{FF2B5EF4-FFF2-40B4-BE49-F238E27FC236}">
                <a16:creationId xmlns:a16="http://schemas.microsoft.com/office/drawing/2014/main" id="{6672E127-9CF2-218B-C86C-B5B454F56BF6}"/>
              </a:ext>
            </a:extLst>
          </p:cNvPr>
          <p:cNvSpPr>
            <a:spLocks noGrp="1"/>
          </p:cNvSpPr>
          <p:nvPr>
            <p:ph idx="1"/>
          </p:nvPr>
        </p:nvSpPr>
        <p:spPr/>
        <p:txBody>
          <a:bodyPr>
            <a:normAutofit fontScale="92500" lnSpcReduction="10000"/>
          </a:bodyPr>
          <a:lstStyle/>
          <a:p>
            <a:r>
              <a:rPr lang="en-SG" sz="1800" b="1" dirty="0"/>
              <a:t>For Experience (Drop)</a:t>
            </a:r>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endParaRPr lang="en-SG" sz="1800" b="1" dirty="0"/>
          </a:p>
          <a:p>
            <a:r>
              <a:rPr lang="en-SG" sz="1800" dirty="0"/>
              <a:t>Bin Variable into 10 Bins, No noticeable </a:t>
            </a:r>
            <a:r>
              <a:rPr lang="en-SG" sz="1800" dirty="0" err="1"/>
              <a:t>WoE</a:t>
            </a:r>
            <a:r>
              <a:rPr lang="en-SG" sz="1800" dirty="0"/>
              <a:t> trend at all. </a:t>
            </a:r>
          </a:p>
          <a:p>
            <a:r>
              <a:rPr lang="en-SG" sz="1800" dirty="0"/>
              <a:t>Dropped. </a:t>
            </a:r>
          </a:p>
        </p:txBody>
      </p:sp>
      <p:pic>
        <p:nvPicPr>
          <p:cNvPr id="8" name="Picture 7">
            <a:extLst>
              <a:ext uri="{FF2B5EF4-FFF2-40B4-BE49-F238E27FC236}">
                <a16:creationId xmlns:a16="http://schemas.microsoft.com/office/drawing/2014/main" id="{43CE3A5F-12C9-3DAF-0F27-E14DCE7D5835}"/>
              </a:ext>
            </a:extLst>
          </p:cNvPr>
          <p:cNvPicPr>
            <a:picLocks noChangeAspect="1"/>
          </p:cNvPicPr>
          <p:nvPr/>
        </p:nvPicPr>
        <p:blipFill>
          <a:blip r:embed="rId2"/>
          <a:stretch>
            <a:fillRect/>
          </a:stretch>
        </p:blipFill>
        <p:spPr>
          <a:xfrm>
            <a:off x="979713" y="2312847"/>
            <a:ext cx="8030547" cy="3040980"/>
          </a:xfrm>
          <a:prstGeom prst="rect">
            <a:avLst/>
          </a:prstGeom>
        </p:spPr>
      </p:pic>
    </p:spTree>
    <p:extLst>
      <p:ext uri="{BB962C8B-B14F-4D97-AF65-F5344CB8AC3E}">
        <p14:creationId xmlns:p14="http://schemas.microsoft.com/office/powerpoint/2010/main" val="642116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D9E2-578E-FE2E-8583-B47F1F8977CD}"/>
              </a:ext>
            </a:extLst>
          </p:cNvPr>
          <p:cNvSpPr>
            <a:spLocks noGrp="1"/>
          </p:cNvSpPr>
          <p:nvPr>
            <p:ph type="title"/>
          </p:nvPr>
        </p:nvSpPr>
        <p:spPr/>
        <p:txBody>
          <a:bodyPr>
            <a:normAutofit/>
          </a:bodyPr>
          <a:lstStyle/>
          <a:p>
            <a:r>
              <a:rPr lang="en-SG" sz="3200" dirty="0"/>
              <a:t>Data Processing Steps</a:t>
            </a:r>
          </a:p>
        </p:txBody>
      </p:sp>
      <p:sp>
        <p:nvSpPr>
          <p:cNvPr id="3" name="Content Placeholder 2">
            <a:extLst>
              <a:ext uri="{FF2B5EF4-FFF2-40B4-BE49-F238E27FC236}">
                <a16:creationId xmlns:a16="http://schemas.microsoft.com/office/drawing/2014/main" id="{DDBD2B60-F356-7FE6-0E0D-AB97858EC67C}"/>
              </a:ext>
            </a:extLst>
          </p:cNvPr>
          <p:cNvSpPr>
            <a:spLocks noGrp="1"/>
          </p:cNvSpPr>
          <p:nvPr>
            <p:ph idx="1"/>
          </p:nvPr>
        </p:nvSpPr>
        <p:spPr/>
        <p:txBody>
          <a:bodyPr>
            <a:normAutofit/>
          </a:bodyPr>
          <a:lstStyle/>
          <a:p>
            <a:r>
              <a:rPr lang="en-SG" sz="1800" dirty="0"/>
              <a:t>Check for Null Values</a:t>
            </a:r>
          </a:p>
          <a:p>
            <a:pPr lvl="1"/>
            <a:r>
              <a:rPr lang="en-SG" sz="1400" dirty="0"/>
              <a:t>Eliminate as the count is insignificant, &lt; 5% of total dataset. </a:t>
            </a:r>
          </a:p>
          <a:p>
            <a:pPr lvl="1"/>
            <a:endParaRPr lang="en-SG" sz="1400" dirty="0"/>
          </a:p>
          <a:p>
            <a:pPr lvl="1"/>
            <a:endParaRPr lang="en-SG" sz="1400" dirty="0"/>
          </a:p>
          <a:p>
            <a:pPr lvl="1"/>
            <a:endParaRPr lang="en-SG" sz="1400" dirty="0"/>
          </a:p>
          <a:p>
            <a:pPr lvl="1"/>
            <a:endParaRPr lang="en-SG" sz="1400" dirty="0"/>
          </a:p>
          <a:p>
            <a:pPr lvl="1"/>
            <a:endParaRPr lang="en-SG" sz="1400" dirty="0"/>
          </a:p>
          <a:p>
            <a:r>
              <a:rPr lang="en-SG" sz="1800" dirty="0"/>
              <a:t>Hot-Encode Categorical Variables</a:t>
            </a:r>
          </a:p>
          <a:p>
            <a:pPr lvl="1"/>
            <a:r>
              <a:rPr lang="en-SG" sz="1400" dirty="0"/>
              <a:t>Personal Loan                      (No = 0, Yes = 0)</a:t>
            </a:r>
          </a:p>
          <a:p>
            <a:pPr lvl="1"/>
            <a:r>
              <a:rPr lang="en-SG" sz="1400" dirty="0"/>
              <a:t>Investment Account           (No = 0, Yes = 0)</a:t>
            </a:r>
          </a:p>
          <a:p>
            <a:pPr lvl="1"/>
            <a:r>
              <a:rPr lang="en-SG" sz="1400" dirty="0"/>
              <a:t>Deposit Account                 (No = 0, Yes = 0)</a:t>
            </a:r>
          </a:p>
          <a:p>
            <a:pPr lvl="1"/>
            <a:r>
              <a:rPr lang="en-SG" sz="1400" dirty="0" err="1"/>
              <a:t>InternetBanking</a:t>
            </a:r>
            <a:r>
              <a:rPr lang="en-SG" sz="1400" dirty="0"/>
              <a:t>                  (No = 0, Yes = 0)</a:t>
            </a:r>
          </a:p>
          <a:p>
            <a:pPr marL="457200" lvl="1" indent="0">
              <a:buNone/>
            </a:pPr>
            <a:endParaRPr lang="en-SG" sz="1800" dirty="0"/>
          </a:p>
          <a:p>
            <a:r>
              <a:rPr lang="en-SG" sz="1800" dirty="0"/>
              <a:t>Encode Ordinal Variable</a:t>
            </a:r>
          </a:p>
          <a:p>
            <a:pPr lvl="1"/>
            <a:r>
              <a:rPr lang="en-SG" sz="1400" dirty="0"/>
              <a:t>Education                             (Undergrad = 0, Graduate = 1, Advanced Degree = 2)</a:t>
            </a:r>
          </a:p>
        </p:txBody>
      </p:sp>
      <p:pic>
        <p:nvPicPr>
          <p:cNvPr id="7" name="Picture 6">
            <a:extLst>
              <a:ext uri="{FF2B5EF4-FFF2-40B4-BE49-F238E27FC236}">
                <a16:creationId xmlns:a16="http://schemas.microsoft.com/office/drawing/2014/main" id="{4801BDD6-C3C2-CBA9-363F-A32A23CA242A}"/>
              </a:ext>
            </a:extLst>
          </p:cNvPr>
          <p:cNvPicPr>
            <a:picLocks noChangeAspect="1"/>
          </p:cNvPicPr>
          <p:nvPr/>
        </p:nvPicPr>
        <p:blipFill>
          <a:blip r:embed="rId2"/>
          <a:stretch>
            <a:fillRect/>
          </a:stretch>
        </p:blipFill>
        <p:spPr>
          <a:xfrm>
            <a:off x="1252829" y="2628900"/>
            <a:ext cx="1885950" cy="800100"/>
          </a:xfrm>
          <a:prstGeom prst="rect">
            <a:avLst/>
          </a:prstGeom>
        </p:spPr>
      </p:pic>
    </p:spTree>
    <p:extLst>
      <p:ext uri="{BB962C8B-B14F-4D97-AF65-F5344CB8AC3E}">
        <p14:creationId xmlns:p14="http://schemas.microsoft.com/office/powerpoint/2010/main" val="41520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D9E2-578E-FE2E-8583-B47F1F8977CD}"/>
              </a:ext>
            </a:extLst>
          </p:cNvPr>
          <p:cNvSpPr>
            <a:spLocks noGrp="1"/>
          </p:cNvSpPr>
          <p:nvPr>
            <p:ph type="title"/>
          </p:nvPr>
        </p:nvSpPr>
        <p:spPr/>
        <p:txBody>
          <a:bodyPr>
            <a:normAutofit/>
          </a:bodyPr>
          <a:lstStyle/>
          <a:p>
            <a:r>
              <a:rPr lang="en-SG" sz="3200" dirty="0"/>
              <a:t>Data Processing Steps</a:t>
            </a:r>
          </a:p>
        </p:txBody>
      </p:sp>
      <p:sp>
        <p:nvSpPr>
          <p:cNvPr id="3" name="Content Placeholder 2">
            <a:extLst>
              <a:ext uri="{FF2B5EF4-FFF2-40B4-BE49-F238E27FC236}">
                <a16:creationId xmlns:a16="http://schemas.microsoft.com/office/drawing/2014/main" id="{DDBD2B60-F356-7FE6-0E0D-AB97858EC67C}"/>
              </a:ext>
            </a:extLst>
          </p:cNvPr>
          <p:cNvSpPr>
            <a:spLocks noGrp="1"/>
          </p:cNvSpPr>
          <p:nvPr>
            <p:ph idx="1"/>
          </p:nvPr>
        </p:nvSpPr>
        <p:spPr>
          <a:xfrm>
            <a:off x="838199" y="1519587"/>
            <a:ext cx="11258725" cy="4973288"/>
          </a:xfrm>
        </p:spPr>
        <p:txBody>
          <a:bodyPr>
            <a:normAutofit/>
          </a:bodyPr>
          <a:lstStyle/>
          <a:p>
            <a:r>
              <a:rPr lang="en-SG" sz="1800" dirty="0"/>
              <a:t>Remove correlated variables (</a:t>
            </a:r>
            <a:r>
              <a:rPr lang="en-SG" sz="1800" b="1" dirty="0"/>
              <a:t>Age</a:t>
            </a:r>
            <a:r>
              <a:rPr lang="en-SG" sz="1800" dirty="0"/>
              <a:t>)</a:t>
            </a:r>
          </a:p>
          <a:p>
            <a:endParaRPr lang="en-SG" sz="1800" dirty="0"/>
          </a:p>
          <a:p>
            <a:endParaRPr lang="en-SG" sz="1800" dirty="0"/>
          </a:p>
          <a:p>
            <a:endParaRPr lang="en-SG" sz="1800" dirty="0"/>
          </a:p>
          <a:p>
            <a:endParaRPr lang="en-SG" sz="1800" dirty="0"/>
          </a:p>
          <a:p>
            <a:endParaRPr lang="en-SG" sz="1800" dirty="0"/>
          </a:p>
          <a:p>
            <a:endParaRPr lang="en-SG" sz="1800" dirty="0"/>
          </a:p>
          <a:p>
            <a:endParaRPr lang="en-SG" sz="1800" dirty="0"/>
          </a:p>
          <a:p>
            <a:endParaRPr lang="en-SG" sz="1800" dirty="0"/>
          </a:p>
          <a:p>
            <a:endParaRPr lang="en-SG" sz="1800" dirty="0"/>
          </a:p>
          <a:p>
            <a:r>
              <a:rPr lang="en-SG" sz="1800" dirty="0"/>
              <a:t>Remove ID and postal Code. No intuition behind these variables. </a:t>
            </a:r>
          </a:p>
          <a:p>
            <a:r>
              <a:rPr lang="en-SG" sz="1800" dirty="0"/>
              <a:t>Remove Highly Concentrated Variable (Mortgage) -&gt; 69% with 0 value, and is highly statistical insignificance (p-value)</a:t>
            </a:r>
          </a:p>
          <a:p>
            <a:r>
              <a:rPr lang="en-SG" sz="1800" dirty="0"/>
              <a:t>Perform Single Factor Analysis on all variables by checking on their </a:t>
            </a:r>
            <a:r>
              <a:rPr lang="en-SG" sz="1800" dirty="0" err="1"/>
              <a:t>WoE</a:t>
            </a:r>
            <a:r>
              <a:rPr lang="en-SG" sz="1800" dirty="0"/>
              <a:t> and Information Value.</a:t>
            </a:r>
          </a:p>
          <a:p>
            <a:endParaRPr lang="en-SG" sz="1800" dirty="0"/>
          </a:p>
        </p:txBody>
      </p:sp>
      <p:pic>
        <p:nvPicPr>
          <p:cNvPr id="5" name="Picture 4">
            <a:extLst>
              <a:ext uri="{FF2B5EF4-FFF2-40B4-BE49-F238E27FC236}">
                <a16:creationId xmlns:a16="http://schemas.microsoft.com/office/drawing/2014/main" id="{89D40596-87AB-D90C-EB2B-CE5D38905FC3}"/>
              </a:ext>
            </a:extLst>
          </p:cNvPr>
          <p:cNvPicPr>
            <a:picLocks noChangeAspect="1"/>
          </p:cNvPicPr>
          <p:nvPr/>
        </p:nvPicPr>
        <p:blipFill>
          <a:blip r:embed="rId2"/>
          <a:stretch>
            <a:fillRect/>
          </a:stretch>
        </p:blipFill>
        <p:spPr>
          <a:xfrm>
            <a:off x="1018920" y="2263225"/>
            <a:ext cx="5952331" cy="3075188"/>
          </a:xfrm>
          <a:prstGeom prst="rect">
            <a:avLst/>
          </a:prstGeom>
        </p:spPr>
      </p:pic>
    </p:spTree>
    <p:extLst>
      <p:ext uri="{BB962C8B-B14F-4D97-AF65-F5344CB8AC3E}">
        <p14:creationId xmlns:p14="http://schemas.microsoft.com/office/powerpoint/2010/main" val="67431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C1CA-3FD6-084F-BCBC-853D84306386}"/>
              </a:ext>
            </a:extLst>
          </p:cNvPr>
          <p:cNvSpPr>
            <a:spLocks noGrp="1"/>
          </p:cNvSpPr>
          <p:nvPr>
            <p:ph type="title"/>
          </p:nvPr>
        </p:nvSpPr>
        <p:spPr/>
        <p:txBody>
          <a:bodyPr>
            <a:normAutofit/>
          </a:bodyPr>
          <a:lstStyle/>
          <a:p>
            <a:r>
              <a:rPr lang="en-SG" sz="3200" dirty="0"/>
              <a:t>Metrics used to assess model</a:t>
            </a:r>
          </a:p>
        </p:txBody>
      </p:sp>
      <p:sp>
        <p:nvSpPr>
          <p:cNvPr id="3" name="Content Placeholder 2">
            <a:extLst>
              <a:ext uri="{FF2B5EF4-FFF2-40B4-BE49-F238E27FC236}">
                <a16:creationId xmlns:a16="http://schemas.microsoft.com/office/drawing/2014/main" id="{6F8EB83D-1F7D-B008-4CBC-735485990C0B}"/>
              </a:ext>
            </a:extLst>
          </p:cNvPr>
          <p:cNvSpPr>
            <a:spLocks noGrp="1"/>
          </p:cNvSpPr>
          <p:nvPr>
            <p:ph idx="1"/>
          </p:nvPr>
        </p:nvSpPr>
        <p:spPr/>
        <p:txBody>
          <a:bodyPr>
            <a:normAutofit/>
          </a:bodyPr>
          <a:lstStyle/>
          <a:p>
            <a:r>
              <a:rPr lang="en-SG" sz="1800" b="1" dirty="0"/>
              <a:t>AUC Score and Gini Score</a:t>
            </a:r>
          </a:p>
          <a:p>
            <a:pPr marL="0" indent="0">
              <a:buNone/>
            </a:pPr>
            <a:endParaRPr lang="en-SG" sz="1800" dirty="0"/>
          </a:p>
          <a:p>
            <a:pPr lvl="1"/>
            <a:r>
              <a:rPr lang="en-SG" sz="1400" dirty="0"/>
              <a:t>Since the model is highly imbalanced, with estimated 10% conversion rate (Personal Loan == 1), it is more ideal to use AUC-ROC score and Gini Score to assess.</a:t>
            </a:r>
          </a:p>
          <a:p>
            <a:pPr lvl="1"/>
            <a:endParaRPr lang="en-SG" sz="1400" dirty="0"/>
          </a:p>
          <a:p>
            <a:pPr lvl="1"/>
            <a:r>
              <a:rPr lang="en-SG" sz="1400" dirty="0"/>
              <a:t>AUC-ROC is designed to measure the ability of a classifier to distinguish between 2 classes. Which is the goal of the Use Case, to predict who will convert and who will not after the targeted marketing campaign. </a:t>
            </a:r>
          </a:p>
          <a:p>
            <a:pPr lvl="1"/>
            <a:endParaRPr lang="en-SG" sz="1400" dirty="0"/>
          </a:p>
          <a:p>
            <a:pPr lvl="1"/>
            <a:r>
              <a:rPr lang="en-SG" sz="1400" dirty="0"/>
              <a:t>If we were to use Accuracy, which is (TP + TN) / (TP + TN + FP + FN), even if we were to create a model that predict 0% conversion rate, the model would still achieve 90% accuracy. </a:t>
            </a:r>
            <a:endParaRPr lang="en-SG" sz="1000" dirty="0"/>
          </a:p>
          <a:p>
            <a:pPr marL="0" indent="0">
              <a:buNone/>
            </a:pPr>
            <a:endParaRPr lang="en-SG" sz="1800" dirty="0"/>
          </a:p>
          <a:p>
            <a:pPr lvl="1"/>
            <a:endParaRPr lang="en-SG" sz="1400" dirty="0"/>
          </a:p>
          <a:p>
            <a:pPr lvl="1"/>
            <a:endParaRPr lang="en-SG" sz="1400" dirty="0"/>
          </a:p>
        </p:txBody>
      </p:sp>
    </p:spTree>
    <p:extLst>
      <p:ext uri="{BB962C8B-B14F-4D97-AF65-F5344CB8AC3E}">
        <p14:creationId xmlns:p14="http://schemas.microsoft.com/office/powerpoint/2010/main" val="50847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3C1CA-3FD6-084F-BCBC-853D84306386}"/>
              </a:ext>
            </a:extLst>
          </p:cNvPr>
          <p:cNvSpPr>
            <a:spLocks noGrp="1"/>
          </p:cNvSpPr>
          <p:nvPr>
            <p:ph type="title"/>
          </p:nvPr>
        </p:nvSpPr>
        <p:spPr/>
        <p:txBody>
          <a:bodyPr>
            <a:normAutofit/>
          </a:bodyPr>
          <a:lstStyle/>
          <a:p>
            <a:r>
              <a:rPr lang="en-SG" sz="3200" dirty="0"/>
              <a:t>Metrics used to assess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8EB83D-1F7D-B008-4CBC-735485990C0B}"/>
                  </a:ext>
                </a:extLst>
              </p:cNvPr>
              <p:cNvSpPr>
                <a:spLocks noGrp="1"/>
              </p:cNvSpPr>
              <p:nvPr>
                <p:ph idx="1"/>
              </p:nvPr>
            </p:nvSpPr>
            <p:spPr>
              <a:xfrm>
                <a:off x="838200" y="1825624"/>
                <a:ext cx="10515600" cy="4742955"/>
              </a:xfrm>
            </p:spPr>
            <p:txBody>
              <a:bodyPr>
                <a:normAutofit fontScale="70000" lnSpcReduction="20000"/>
              </a:bodyPr>
              <a:lstStyle/>
              <a:p>
                <a:r>
                  <a:rPr lang="en-SG" sz="1800" b="1" dirty="0"/>
                  <a:t>Confusion Matrix (Specifically on Type 1 and Type 2 error)</a:t>
                </a:r>
              </a:p>
              <a:p>
                <a:pPr lvl="1"/>
                <a:endParaRPr lang="en-SG" sz="1400" dirty="0"/>
              </a:p>
              <a:p>
                <a:pPr lvl="1"/>
                <a:r>
                  <a:rPr lang="en-SG" sz="1700" dirty="0"/>
                  <a:t>If 2 models have very good AUC-ROC score, we should then look at their False Positive and False Negative.</a:t>
                </a:r>
              </a:p>
              <a:p>
                <a:pPr lvl="1"/>
                <a:endParaRPr lang="en-SG" sz="1700" dirty="0"/>
              </a:p>
              <a:p>
                <a:pPr lvl="1"/>
                <a:r>
                  <a:rPr lang="en-SG" sz="1700" dirty="0"/>
                  <a:t>Since the use case is to devise campaigns with better target marketing to increase the success ratio with minimal budget, we should aim to reduce False Positive error more. </a:t>
                </a:r>
              </a:p>
              <a:p>
                <a:pPr lvl="1"/>
                <a:endParaRPr lang="en-SG" sz="1700" dirty="0"/>
              </a:p>
              <a:p>
                <a:pPr lvl="1"/>
                <a:r>
                  <a:rPr lang="en-SG" sz="1700" dirty="0"/>
                  <a:t>False Positive Error </a:t>
                </a:r>
                <a:r>
                  <a:rPr lang="en-SG" sz="1700" b="1" dirty="0"/>
                  <a:t>(More Serious)</a:t>
                </a:r>
              </a:p>
              <a:p>
                <a:pPr lvl="2">
                  <a:lnSpc>
                    <a:spcPct val="130000"/>
                  </a:lnSpc>
                </a:pPr>
                <a:r>
                  <a:rPr lang="en-SG" sz="1600" dirty="0"/>
                  <a:t>Wrongly targeted customers with marketing, who in the end, do no convert into personal loan customers.</a:t>
                </a:r>
              </a:p>
              <a:p>
                <a:pPr lvl="2">
                  <a:lnSpc>
                    <a:spcPct val="130000"/>
                  </a:lnSpc>
                </a:pPr>
                <a:r>
                  <a:rPr lang="en-SG" sz="1600" dirty="0"/>
                  <a:t>Waste budget unnecessarily and lower the success rate if the targeted marketing campaign is done, but no conversion. </a:t>
                </a:r>
                <a:r>
                  <a:rPr lang="en-SG" sz="1700" b="1" u="sng" dirty="0"/>
                  <a:t>(Affects Main KPI and Objective)</a:t>
                </a:r>
              </a:p>
              <a:p>
                <a:pPr lvl="2">
                  <a:lnSpc>
                    <a:spcPct val="130000"/>
                  </a:lnSpc>
                </a:pPr>
                <a:r>
                  <a:rPr lang="en-SG" sz="1600" dirty="0"/>
                  <a:t>In the long run, may lead to loss in customers due to unnecessary marketing, and may increase in default risk as well if the customers are genuinely disinterested in applying for loan in the first place. </a:t>
                </a:r>
              </a:p>
              <a:p>
                <a:pPr marL="914400" lvl="2" indent="0">
                  <a:buNone/>
                </a:pPr>
                <a:endParaRPr lang="en-SG" sz="1300" dirty="0"/>
              </a:p>
              <a:p>
                <a:pPr lvl="1"/>
                <a:r>
                  <a:rPr lang="en-SG" sz="1700" dirty="0"/>
                  <a:t>False Negative Error</a:t>
                </a:r>
              </a:p>
              <a:p>
                <a:pPr lvl="2">
                  <a:lnSpc>
                    <a:spcPct val="130000"/>
                  </a:lnSpc>
                </a:pPr>
                <a:r>
                  <a:rPr lang="en-SG" sz="1600" dirty="0"/>
                  <a:t>Potentially miss out on customers who may have interests in personal loan. </a:t>
                </a:r>
              </a:p>
              <a:p>
                <a:pPr lvl="2"/>
                <a:r>
                  <a:rPr lang="en-SG" sz="1600" dirty="0"/>
                  <a:t>As this does not reduce the costs of marketing efforts, this seems to be less serious compared to FP error. </a:t>
                </a:r>
                <a:endParaRPr lang="en-SG" sz="2900" dirty="0"/>
              </a:p>
              <a:p>
                <a:endParaRPr lang="en-SG" sz="1800" dirty="0"/>
              </a:p>
              <a:p>
                <a:pPr>
                  <a:spcAft>
                    <a:spcPts val="1200"/>
                  </a:spcAft>
                </a:pPr>
                <a:r>
                  <a:rPr lang="en-SG" sz="1800" b="1" dirty="0"/>
                  <a:t>Precision</a:t>
                </a:r>
              </a:p>
              <a:p>
                <a:pPr lvl="1"/>
                <a:r>
                  <a:rPr lang="en-SG" sz="1600" dirty="0"/>
                  <a:t>Since we focus more on False Positive Error as mentioned above, Precision is a better measure than Recall. </a:t>
                </a:r>
              </a:p>
              <a:p>
                <a:pPr lvl="1"/>
                <a:r>
                  <a:rPr lang="en-US" sz="1600" dirty="0"/>
                  <a:t>Precision</a:t>
                </a:r>
                <a:r>
                  <a:rPr lang="en-US" sz="1600" i="1" dirty="0"/>
                  <a:t> </a:t>
                </a:r>
                <a14:m>
                  <m:oMath xmlns:m="http://schemas.openxmlformats.org/officeDocument/2006/math">
                    <m:r>
                      <a:rPr lang="en-US" sz="1700" i="1" smtClean="0">
                        <a:latin typeface="Cambria Math" panose="02040503050406030204" pitchFamily="18" charset="0"/>
                      </a:rPr>
                      <m:t>=</m:t>
                    </m:r>
                    <m:f>
                      <m:fPr>
                        <m:ctrlPr>
                          <a:rPr lang="en-US" sz="1700" i="1" smtClean="0">
                            <a:latin typeface="Cambria Math" panose="02040503050406030204" pitchFamily="18" charset="0"/>
                          </a:rPr>
                        </m:ctrlPr>
                      </m:fPr>
                      <m:num>
                        <m:r>
                          <a:rPr lang="en-SG" sz="1700" b="0" i="1" smtClean="0">
                            <a:latin typeface="Cambria Math" panose="02040503050406030204" pitchFamily="18" charset="0"/>
                          </a:rPr>
                          <m:t>𝑇𝑃</m:t>
                        </m:r>
                      </m:num>
                      <m:den>
                        <m:r>
                          <a:rPr lang="en-SG" sz="1700" b="0" i="1" smtClean="0">
                            <a:latin typeface="Cambria Math" panose="02040503050406030204" pitchFamily="18" charset="0"/>
                          </a:rPr>
                          <m:t>𝑇𝑃</m:t>
                        </m:r>
                        <m:r>
                          <a:rPr lang="en-SG" sz="1700" b="0" i="1" smtClean="0">
                            <a:latin typeface="Cambria Math" panose="02040503050406030204" pitchFamily="18" charset="0"/>
                          </a:rPr>
                          <m:t>+</m:t>
                        </m:r>
                        <m:r>
                          <a:rPr lang="en-SG" sz="1700" b="0" i="1" smtClean="0">
                            <a:latin typeface="Cambria Math" panose="02040503050406030204" pitchFamily="18" charset="0"/>
                          </a:rPr>
                          <m:t>𝐹𝑃</m:t>
                        </m:r>
                      </m:den>
                    </m:f>
                  </m:oMath>
                </a14:m>
                <a:endParaRPr lang="en-SG" sz="1600" dirty="0"/>
              </a:p>
            </p:txBody>
          </p:sp>
        </mc:Choice>
        <mc:Fallback>
          <p:sp>
            <p:nvSpPr>
              <p:cNvPr id="3" name="Content Placeholder 2">
                <a:extLst>
                  <a:ext uri="{FF2B5EF4-FFF2-40B4-BE49-F238E27FC236}">
                    <a16:creationId xmlns:a16="http://schemas.microsoft.com/office/drawing/2014/main" id="{6F8EB83D-1F7D-B008-4CBC-735485990C0B}"/>
                  </a:ext>
                </a:extLst>
              </p:cNvPr>
              <p:cNvSpPr>
                <a:spLocks noGrp="1" noRot="1" noChangeAspect="1" noMove="1" noResize="1" noEditPoints="1" noAdjustHandles="1" noChangeArrowheads="1" noChangeShapeType="1" noTextEdit="1"/>
              </p:cNvSpPr>
              <p:nvPr>
                <p:ph idx="1"/>
              </p:nvPr>
            </p:nvSpPr>
            <p:spPr>
              <a:xfrm>
                <a:off x="838200" y="1825624"/>
                <a:ext cx="10515600" cy="4742955"/>
              </a:xfrm>
              <a:blipFill>
                <a:blip r:embed="rId2"/>
                <a:stretch>
                  <a:fillRect l="-58" t="-1155"/>
                </a:stretch>
              </a:blipFill>
            </p:spPr>
            <p:txBody>
              <a:bodyPr/>
              <a:lstStyle/>
              <a:p>
                <a:r>
                  <a:rPr lang="en-SG">
                    <a:noFill/>
                  </a:rPr>
                  <a:t> </a:t>
                </a:r>
              </a:p>
            </p:txBody>
          </p:sp>
        </mc:Fallback>
      </mc:AlternateContent>
    </p:spTree>
    <p:extLst>
      <p:ext uri="{BB962C8B-B14F-4D97-AF65-F5344CB8AC3E}">
        <p14:creationId xmlns:p14="http://schemas.microsoft.com/office/powerpoint/2010/main" val="2691099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F265-9A69-34A6-EBBC-624E435458F8}"/>
              </a:ext>
            </a:extLst>
          </p:cNvPr>
          <p:cNvSpPr>
            <a:spLocks noGrp="1"/>
          </p:cNvSpPr>
          <p:nvPr>
            <p:ph type="title"/>
          </p:nvPr>
        </p:nvSpPr>
        <p:spPr/>
        <p:txBody>
          <a:bodyPr>
            <a:normAutofit/>
          </a:bodyPr>
          <a:lstStyle/>
          <a:p>
            <a:r>
              <a:rPr lang="en-SG" sz="3200" dirty="0"/>
              <a:t>Modelling Approach 1 (White-Box Model)</a:t>
            </a:r>
          </a:p>
        </p:txBody>
      </p:sp>
      <p:sp>
        <p:nvSpPr>
          <p:cNvPr id="3" name="Content Placeholder 2">
            <a:extLst>
              <a:ext uri="{FF2B5EF4-FFF2-40B4-BE49-F238E27FC236}">
                <a16:creationId xmlns:a16="http://schemas.microsoft.com/office/drawing/2014/main" id="{6E525B37-8897-BFA2-ABC1-0C6917DED7ED}"/>
              </a:ext>
            </a:extLst>
          </p:cNvPr>
          <p:cNvSpPr>
            <a:spLocks noGrp="1"/>
          </p:cNvSpPr>
          <p:nvPr>
            <p:ph idx="1"/>
          </p:nvPr>
        </p:nvSpPr>
        <p:spPr/>
        <p:txBody>
          <a:bodyPr>
            <a:normAutofit/>
          </a:bodyPr>
          <a:lstStyle/>
          <a:p>
            <a:pPr>
              <a:lnSpc>
                <a:spcPct val="110000"/>
              </a:lnSpc>
            </a:pPr>
            <a:r>
              <a:rPr lang="en-SG" sz="1800" dirty="0"/>
              <a:t>Decided to use </a:t>
            </a:r>
            <a:r>
              <a:rPr lang="en-SG" sz="1800" b="1" u="sng" dirty="0"/>
              <a:t>logistic regression</a:t>
            </a:r>
            <a:r>
              <a:rPr lang="en-SG" sz="1800" b="1" dirty="0"/>
              <a:t> </a:t>
            </a:r>
            <a:r>
              <a:rPr lang="en-SG" sz="1800" dirty="0"/>
              <a:t>as the main modelling approach</a:t>
            </a:r>
          </a:p>
          <a:p>
            <a:pPr>
              <a:lnSpc>
                <a:spcPct val="110000"/>
              </a:lnSpc>
            </a:pPr>
            <a:r>
              <a:rPr lang="en-SG" sz="1800" dirty="0"/>
              <a:t>Standard Banking Approach, especially for credit risk domain. </a:t>
            </a:r>
          </a:p>
          <a:p>
            <a:pPr>
              <a:lnSpc>
                <a:spcPct val="110000"/>
              </a:lnSpc>
            </a:pPr>
            <a:r>
              <a:rPr lang="en-SG" sz="1800" b="1" dirty="0"/>
              <a:t>Pros</a:t>
            </a:r>
            <a:r>
              <a:rPr lang="en-SG" sz="1800" dirty="0"/>
              <a:t>: Easy to understand the model and interpret its coefficients result. </a:t>
            </a:r>
          </a:p>
          <a:p>
            <a:pPr>
              <a:lnSpc>
                <a:spcPct val="110000"/>
              </a:lnSpc>
            </a:pPr>
            <a:r>
              <a:rPr lang="en-SG" sz="1800" b="1" dirty="0"/>
              <a:t>Cons</a:t>
            </a:r>
            <a:r>
              <a:rPr lang="en-SG" sz="1800" dirty="0"/>
              <a:t>: Since it creates linear relationship, won’t obtain better results when dealing with non-linear data. But.. There’s a work-around, using </a:t>
            </a:r>
            <a:r>
              <a:rPr lang="en-SG" sz="1800" dirty="0" err="1"/>
              <a:t>WoE</a:t>
            </a:r>
            <a:r>
              <a:rPr lang="en-SG" sz="1800" dirty="0"/>
              <a:t> and Coarse-Classing </a:t>
            </a:r>
            <a:r>
              <a:rPr lang="en-SG" sz="1800" u="sng" dirty="0"/>
              <a:t>which I will explain later</a:t>
            </a:r>
            <a:r>
              <a:rPr lang="en-SG" sz="1800" dirty="0"/>
              <a:t>.</a:t>
            </a:r>
          </a:p>
        </p:txBody>
      </p:sp>
      <p:pic>
        <p:nvPicPr>
          <p:cNvPr id="1026" name="Picture 2" descr="Advantages and Disadvantages of Logistic Regression - GeeksforGeeks">
            <a:extLst>
              <a:ext uri="{FF2B5EF4-FFF2-40B4-BE49-F238E27FC236}">
                <a16:creationId xmlns:a16="http://schemas.microsoft.com/office/drawing/2014/main" id="{357D3D3B-47EA-09BD-2802-B0D3BE0AC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19" y="4643438"/>
            <a:ext cx="2990850" cy="1533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3043468-B789-C153-641D-F84E6F8CF0C5}"/>
              </a:ext>
            </a:extLst>
          </p:cNvPr>
          <p:cNvPicPr>
            <a:picLocks noChangeAspect="1"/>
          </p:cNvPicPr>
          <p:nvPr/>
        </p:nvPicPr>
        <p:blipFill>
          <a:blip r:embed="rId3"/>
          <a:stretch>
            <a:fillRect/>
          </a:stretch>
        </p:blipFill>
        <p:spPr>
          <a:xfrm>
            <a:off x="4800775" y="4093573"/>
            <a:ext cx="4124325" cy="6096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E27AC4-8347-5C43-9D44-47EFB3E6F47D}"/>
                  </a:ext>
                </a:extLst>
              </p:cNvPr>
              <p:cNvSpPr txBox="1"/>
              <p:nvPr/>
            </p:nvSpPr>
            <p:spPr>
              <a:xfrm>
                <a:off x="4800775" y="4988461"/>
                <a:ext cx="6668461" cy="1323439"/>
              </a:xfrm>
              <a:prstGeom prst="rect">
                <a:avLst/>
              </a:prstGeom>
              <a:noFill/>
            </p:spPr>
            <p:txBody>
              <a:bodyPr wrap="square" rtlCol="0">
                <a:spAutoFit/>
              </a:bodyPr>
              <a:lstStyle/>
              <a:p>
                <a:r>
                  <a:rPr lang="en-SG" sz="1600" dirty="0"/>
                  <a:t>Assuming that </a:t>
                </a:r>
                <a14:m>
                  <m:oMath xmlns:m="http://schemas.openxmlformats.org/officeDocument/2006/math">
                    <m:r>
                      <a:rPr lang="en-US" sz="1600" i="1" smtClean="0">
                        <a:latin typeface="Cambria Math" panose="02040503050406030204" pitchFamily="18" charset="0"/>
                      </a:rPr>
                      <m:t>𝑥</m:t>
                    </m:r>
                  </m:oMath>
                </a14:m>
                <a:r>
                  <a:rPr lang="en-SG" sz="1600" dirty="0"/>
                  <a:t>1 is ‘Gender’ where 1 is Male, 0 is Female: </a:t>
                </a:r>
              </a:p>
              <a:p>
                <a:r>
                  <a:rPr lang="en-SG" sz="1600" dirty="0"/>
                  <a:t>And </a:t>
                </a:r>
                <a14:m>
                  <m:oMath xmlns:m="http://schemas.openxmlformats.org/officeDocument/2006/math">
                    <m:r>
                      <a:rPr lang="en-SG" sz="1600" i="1" smtClean="0">
                        <a:latin typeface="Cambria Math" panose="02040503050406030204" pitchFamily="18" charset="0"/>
                        <a:ea typeface="Cambria Math" panose="02040503050406030204" pitchFamily="18" charset="0"/>
                      </a:rPr>
                      <m:t>𝛽</m:t>
                    </m:r>
                  </m:oMath>
                </a14:m>
                <a:r>
                  <a:rPr lang="en-SG" sz="1600" dirty="0"/>
                  <a:t>1 (coefficient of </a:t>
                </a:r>
                <a14:m>
                  <m:oMath xmlns:m="http://schemas.openxmlformats.org/officeDocument/2006/math">
                    <m:r>
                      <a:rPr lang="en-US" sz="1600" i="1" smtClean="0">
                        <a:latin typeface="Cambria Math" panose="02040503050406030204" pitchFamily="18" charset="0"/>
                      </a:rPr>
                      <m:t>𝑥</m:t>
                    </m:r>
                  </m:oMath>
                </a14:m>
                <a:r>
                  <a:rPr lang="en-SG" sz="1600" dirty="0"/>
                  <a:t>1) is 0.4, </a:t>
                </a:r>
              </a:p>
              <a:p>
                <a:endParaRPr lang="en-SG" sz="1600" dirty="0"/>
              </a:p>
              <a:p>
                <a:r>
                  <a:rPr lang="en-SG" sz="1600" dirty="0"/>
                  <a:t>This means that Male has </a:t>
                </a:r>
                <a14:m>
                  <m:oMath xmlns:m="http://schemas.openxmlformats.org/officeDocument/2006/math">
                    <m:sSup>
                      <m:sSupPr>
                        <m:ctrlPr>
                          <a:rPr lang="en-SG" sz="1600" i="1" smtClean="0">
                            <a:latin typeface="Cambria Math" panose="02040503050406030204" pitchFamily="18" charset="0"/>
                          </a:rPr>
                        </m:ctrlPr>
                      </m:sSupPr>
                      <m:e>
                        <m:r>
                          <a:rPr lang="en-SG" sz="1600" b="0" i="1" smtClean="0">
                            <a:latin typeface="Cambria Math" panose="02040503050406030204" pitchFamily="18" charset="0"/>
                          </a:rPr>
                          <m:t>𝑒</m:t>
                        </m:r>
                      </m:e>
                      <m:sup>
                        <m:r>
                          <a:rPr lang="en-SG" sz="1600" b="0" i="1" smtClean="0">
                            <a:latin typeface="Cambria Math" panose="02040503050406030204" pitchFamily="18" charset="0"/>
                          </a:rPr>
                          <m:t>0.4</m:t>
                        </m:r>
                      </m:sup>
                    </m:sSup>
                    <m:r>
                      <a:rPr lang="en-SG" sz="1600" b="0" i="1" smtClean="0">
                        <a:latin typeface="Cambria Math" panose="02040503050406030204" pitchFamily="18" charset="0"/>
                      </a:rPr>
                      <m:t>=1.49 →</m:t>
                    </m:r>
                  </m:oMath>
                </a14:m>
                <a:r>
                  <a:rPr lang="en-SG" sz="1600" dirty="0"/>
                  <a:t> 49% more odds to achieving target variable (</a:t>
                </a:r>
                <a14:m>
                  <m:oMath xmlns:m="http://schemas.openxmlformats.org/officeDocument/2006/math">
                    <m:r>
                      <a:rPr lang="en-SG" sz="1200" i="1" dirty="0">
                        <a:latin typeface="Cambria Math" panose="02040503050406030204" pitchFamily="18" charset="0"/>
                      </a:rPr>
                      <m:t>𝒴</m:t>
                    </m:r>
                  </m:oMath>
                </a14:m>
                <a:r>
                  <a:rPr lang="en-SG" sz="1600" dirty="0"/>
                  <a:t>) == 1. </a:t>
                </a:r>
              </a:p>
            </p:txBody>
          </p:sp>
        </mc:Choice>
        <mc:Fallback xmlns="">
          <p:sp>
            <p:nvSpPr>
              <p:cNvPr id="6" name="TextBox 5">
                <a:extLst>
                  <a:ext uri="{FF2B5EF4-FFF2-40B4-BE49-F238E27FC236}">
                    <a16:creationId xmlns:a16="http://schemas.microsoft.com/office/drawing/2014/main" id="{B3E27AC4-8347-5C43-9D44-47EFB3E6F47D}"/>
                  </a:ext>
                </a:extLst>
              </p:cNvPr>
              <p:cNvSpPr txBox="1">
                <a:spLocks noRot="1" noChangeAspect="1" noMove="1" noResize="1" noEditPoints="1" noAdjustHandles="1" noChangeArrowheads="1" noChangeShapeType="1" noTextEdit="1"/>
              </p:cNvSpPr>
              <p:nvPr/>
            </p:nvSpPr>
            <p:spPr>
              <a:xfrm>
                <a:off x="4800775" y="4988461"/>
                <a:ext cx="6668461" cy="1323439"/>
              </a:xfrm>
              <a:prstGeom prst="rect">
                <a:avLst/>
              </a:prstGeom>
              <a:blipFill>
                <a:blip r:embed="rId4"/>
                <a:stretch>
                  <a:fillRect l="-549" t="-1382" b="-5069"/>
                </a:stretch>
              </a:blipFill>
            </p:spPr>
            <p:txBody>
              <a:bodyPr/>
              <a:lstStyle/>
              <a:p>
                <a:r>
                  <a:rPr lang="en-SG">
                    <a:noFill/>
                  </a:rPr>
                  <a:t> </a:t>
                </a:r>
              </a:p>
            </p:txBody>
          </p:sp>
        </mc:Fallback>
      </mc:AlternateContent>
    </p:spTree>
    <p:extLst>
      <p:ext uri="{BB962C8B-B14F-4D97-AF65-F5344CB8AC3E}">
        <p14:creationId xmlns:p14="http://schemas.microsoft.com/office/powerpoint/2010/main" val="390635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F265-9A69-34A6-EBBC-624E435458F8}"/>
              </a:ext>
            </a:extLst>
          </p:cNvPr>
          <p:cNvSpPr>
            <a:spLocks noGrp="1"/>
          </p:cNvSpPr>
          <p:nvPr>
            <p:ph type="title"/>
          </p:nvPr>
        </p:nvSpPr>
        <p:spPr/>
        <p:txBody>
          <a:bodyPr>
            <a:normAutofit/>
          </a:bodyPr>
          <a:lstStyle/>
          <a:p>
            <a:r>
              <a:rPr lang="en-SG" sz="3200" dirty="0"/>
              <a:t>Factors used for Logistic Regression</a:t>
            </a:r>
          </a:p>
        </p:txBody>
      </p:sp>
      <p:sp>
        <p:nvSpPr>
          <p:cNvPr id="8" name="TextBox 7">
            <a:extLst>
              <a:ext uri="{FF2B5EF4-FFF2-40B4-BE49-F238E27FC236}">
                <a16:creationId xmlns:a16="http://schemas.microsoft.com/office/drawing/2014/main" id="{9F96E806-D760-EBC0-D631-E88A8E7DF7E7}"/>
              </a:ext>
            </a:extLst>
          </p:cNvPr>
          <p:cNvSpPr txBox="1"/>
          <p:nvPr/>
        </p:nvSpPr>
        <p:spPr>
          <a:xfrm>
            <a:off x="922789" y="1690688"/>
            <a:ext cx="10515600" cy="1815882"/>
          </a:xfrm>
          <a:prstGeom prst="rect">
            <a:avLst/>
          </a:prstGeom>
          <a:noFill/>
        </p:spPr>
        <p:txBody>
          <a:bodyPr wrap="square" rtlCol="0">
            <a:spAutoFit/>
          </a:bodyPr>
          <a:lstStyle/>
          <a:p>
            <a:pPr marL="285750" indent="-285750">
              <a:buFont typeface="Arial" panose="020B0604020202020204" pitchFamily="34" charset="0"/>
              <a:buChar char="•"/>
            </a:pPr>
            <a:r>
              <a:rPr lang="en-SG" sz="1400" dirty="0" err="1"/>
              <a:t>Income_WoE</a:t>
            </a:r>
            <a:r>
              <a:rPr lang="en-SG" sz="1400" dirty="0"/>
              <a:t>                                      </a:t>
            </a:r>
            <a:r>
              <a:rPr lang="en-SG" sz="1400" dirty="0">
                <a:sym typeface="Wingdings" panose="05000000000000000000" pitchFamily="2" charset="2"/>
              </a:rPr>
              <a:t>  Income Variable after coarse classing, use </a:t>
            </a:r>
            <a:r>
              <a:rPr lang="en-SG" sz="1400" dirty="0" err="1">
                <a:sym typeface="Wingdings" panose="05000000000000000000" pitchFamily="2" charset="2"/>
              </a:rPr>
              <a:t>WoE</a:t>
            </a:r>
            <a:r>
              <a:rPr lang="en-SG" sz="1400" dirty="0">
                <a:sym typeface="Wingdings" panose="05000000000000000000" pitchFamily="2" charset="2"/>
              </a:rPr>
              <a:t> as its input value</a:t>
            </a:r>
            <a:endParaRPr lang="en-SG" sz="1400" dirty="0"/>
          </a:p>
          <a:p>
            <a:pPr marL="285750" indent="-285750">
              <a:buFont typeface="Arial" panose="020B0604020202020204" pitchFamily="34" charset="0"/>
              <a:buChar char="•"/>
            </a:pPr>
            <a:r>
              <a:rPr lang="en-SG" sz="1400" dirty="0" err="1"/>
              <a:t>Education_Coarse_Class</a:t>
            </a:r>
            <a:r>
              <a:rPr lang="en-SG" sz="1400" dirty="0"/>
              <a:t>                   </a:t>
            </a:r>
            <a:r>
              <a:rPr lang="en-SG" sz="1400" dirty="0">
                <a:sym typeface="Wingdings" panose="05000000000000000000" pitchFamily="2" charset="2"/>
              </a:rPr>
              <a:t>  Education Variable after coarse class Graduate with Advanced Degree</a:t>
            </a:r>
            <a:endParaRPr lang="en-SG" sz="1400" dirty="0"/>
          </a:p>
          <a:p>
            <a:pPr marL="285750" indent="-285750">
              <a:buFont typeface="Arial" panose="020B0604020202020204" pitchFamily="34" charset="0"/>
              <a:buChar char="•"/>
            </a:pPr>
            <a:r>
              <a:rPr lang="en-SG" sz="1400" dirty="0"/>
              <a:t>Family </a:t>
            </a:r>
            <a:r>
              <a:rPr lang="en-SG" sz="1400" dirty="0" err="1"/>
              <a:t>Size_Coarse_Class</a:t>
            </a:r>
            <a:r>
              <a:rPr lang="en-SG" sz="1400" dirty="0"/>
              <a:t>                 </a:t>
            </a:r>
            <a:r>
              <a:rPr lang="en-SG" sz="1400" dirty="0">
                <a:sym typeface="Wingdings" panose="05000000000000000000" pitchFamily="2" charset="2"/>
              </a:rPr>
              <a:t> Bin 4 and above family size into 3. 3 represents 3+ family size</a:t>
            </a:r>
            <a:endParaRPr lang="en-SG" sz="1400" dirty="0"/>
          </a:p>
          <a:p>
            <a:pPr marL="285750" indent="-285750">
              <a:buFont typeface="Arial" panose="020B0604020202020204" pitchFamily="34" charset="0"/>
              <a:buChar char="•"/>
            </a:pPr>
            <a:r>
              <a:rPr lang="en-SG" sz="1400" dirty="0" err="1"/>
              <a:t>CCAvgSpending_Bins_WoE</a:t>
            </a:r>
            <a:r>
              <a:rPr lang="en-SG" sz="1400" dirty="0"/>
              <a:t>              </a:t>
            </a:r>
            <a:r>
              <a:rPr lang="en-SG" sz="1400" dirty="0">
                <a:sym typeface="Wingdings" panose="05000000000000000000" pitchFamily="2" charset="2"/>
              </a:rPr>
              <a:t> </a:t>
            </a:r>
            <a:r>
              <a:rPr lang="en-SG" sz="1400" dirty="0" err="1">
                <a:sym typeface="Wingdings" panose="05000000000000000000" pitchFamily="2" charset="2"/>
              </a:rPr>
              <a:t>CCAvgSpending</a:t>
            </a:r>
            <a:r>
              <a:rPr lang="en-SG" sz="1400" dirty="0">
                <a:sym typeface="Wingdings" panose="05000000000000000000" pitchFamily="2" charset="2"/>
              </a:rPr>
              <a:t> after coarse classing, use </a:t>
            </a:r>
            <a:r>
              <a:rPr lang="en-SG" sz="1400" dirty="0" err="1">
                <a:sym typeface="Wingdings" panose="05000000000000000000" pitchFamily="2" charset="2"/>
              </a:rPr>
              <a:t>WoE</a:t>
            </a:r>
            <a:r>
              <a:rPr lang="en-SG" sz="1400" dirty="0">
                <a:sym typeface="Wingdings" panose="05000000000000000000" pitchFamily="2" charset="2"/>
              </a:rPr>
              <a:t> as its input value</a:t>
            </a:r>
            <a:endParaRPr lang="en-SG" sz="1400" dirty="0"/>
          </a:p>
          <a:p>
            <a:pPr marL="285750" indent="-285750">
              <a:buFont typeface="Arial" panose="020B0604020202020204" pitchFamily="34" charset="0"/>
              <a:buChar char="•"/>
            </a:pPr>
            <a:r>
              <a:rPr lang="en-SG" sz="1400" dirty="0"/>
              <a:t>Deposit Account</a:t>
            </a:r>
          </a:p>
          <a:p>
            <a:pPr marL="285750" indent="-285750">
              <a:buFont typeface="Arial" panose="020B0604020202020204" pitchFamily="34" charset="0"/>
              <a:buChar char="•"/>
            </a:pPr>
            <a:r>
              <a:rPr lang="en-SG" sz="1400" dirty="0"/>
              <a:t>Investment Account</a:t>
            </a:r>
          </a:p>
          <a:p>
            <a:endParaRPr lang="en-SG" sz="1400" dirty="0"/>
          </a:p>
          <a:p>
            <a:endParaRPr lang="en-SG" sz="1400" dirty="0"/>
          </a:p>
        </p:txBody>
      </p:sp>
      <p:pic>
        <p:nvPicPr>
          <p:cNvPr id="10" name="Picture 9">
            <a:extLst>
              <a:ext uri="{FF2B5EF4-FFF2-40B4-BE49-F238E27FC236}">
                <a16:creationId xmlns:a16="http://schemas.microsoft.com/office/drawing/2014/main" id="{33E9E390-47B1-F17A-5F2D-36550A4ED288}"/>
              </a:ext>
            </a:extLst>
          </p:cNvPr>
          <p:cNvPicPr>
            <a:picLocks noChangeAspect="1"/>
          </p:cNvPicPr>
          <p:nvPr/>
        </p:nvPicPr>
        <p:blipFill>
          <a:blip r:embed="rId2"/>
          <a:stretch>
            <a:fillRect/>
          </a:stretch>
        </p:blipFill>
        <p:spPr>
          <a:xfrm>
            <a:off x="922789" y="3489866"/>
            <a:ext cx="8734425" cy="2066925"/>
          </a:xfrm>
          <a:prstGeom prst="rect">
            <a:avLst/>
          </a:prstGeom>
        </p:spPr>
      </p:pic>
      <p:sp>
        <p:nvSpPr>
          <p:cNvPr id="11" name="TextBox 10">
            <a:extLst>
              <a:ext uri="{FF2B5EF4-FFF2-40B4-BE49-F238E27FC236}">
                <a16:creationId xmlns:a16="http://schemas.microsoft.com/office/drawing/2014/main" id="{2A9E5382-A779-2AAE-0DBB-4FD4C0CF43BB}"/>
              </a:ext>
            </a:extLst>
          </p:cNvPr>
          <p:cNvSpPr txBox="1"/>
          <p:nvPr/>
        </p:nvSpPr>
        <p:spPr>
          <a:xfrm>
            <a:off x="713063" y="6061988"/>
            <a:ext cx="10515599" cy="430887"/>
          </a:xfrm>
          <a:prstGeom prst="rect">
            <a:avLst/>
          </a:prstGeom>
          <a:noFill/>
        </p:spPr>
        <p:txBody>
          <a:bodyPr wrap="square" rtlCol="0">
            <a:spAutoFit/>
          </a:bodyPr>
          <a:lstStyle/>
          <a:p>
            <a:r>
              <a:rPr lang="en-SG" sz="1100" dirty="0">
                <a:latin typeface="+mj-lt"/>
              </a:rPr>
              <a:t>Units have been standardized </a:t>
            </a:r>
            <a:r>
              <a:rPr lang="en-US" sz="1100" b="0" i="0" dirty="0">
                <a:solidFill>
                  <a:srgbClr val="000000"/>
                </a:solidFill>
                <a:effectLst/>
                <a:latin typeface="+mj-lt"/>
              </a:rPr>
              <a:t>so that features with larger value such as income compared to family size won't be given higher coefficients if they are not necessarily more important. Algorithms like Logistic Regression which use the weighted-sum of input variables will be affected if the scale is not standardized.</a:t>
            </a:r>
            <a:r>
              <a:rPr lang="en-SG" sz="1100" dirty="0">
                <a:latin typeface="+mj-lt"/>
              </a:rPr>
              <a:t> </a:t>
            </a:r>
          </a:p>
        </p:txBody>
      </p:sp>
    </p:spTree>
    <p:extLst>
      <p:ext uri="{BB962C8B-B14F-4D97-AF65-F5344CB8AC3E}">
        <p14:creationId xmlns:p14="http://schemas.microsoft.com/office/powerpoint/2010/main" val="85234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8866-4C7F-B59E-4520-6E823DE3DB00}"/>
              </a:ext>
            </a:extLst>
          </p:cNvPr>
          <p:cNvSpPr>
            <a:spLocks noGrp="1"/>
          </p:cNvSpPr>
          <p:nvPr>
            <p:ph type="title"/>
          </p:nvPr>
        </p:nvSpPr>
        <p:spPr>
          <a:xfrm>
            <a:off x="225804" y="0"/>
            <a:ext cx="10515600" cy="1325563"/>
          </a:xfrm>
        </p:spPr>
        <p:txBody>
          <a:bodyPr>
            <a:normAutofit/>
          </a:bodyPr>
          <a:lstStyle/>
          <a:p>
            <a:r>
              <a:rPr lang="en-SG" sz="3200" dirty="0"/>
              <a:t>Model Outcome 1 (Logistic Regression)</a:t>
            </a:r>
          </a:p>
        </p:txBody>
      </p:sp>
      <p:graphicFrame>
        <p:nvGraphicFramePr>
          <p:cNvPr id="7" name="Table 6">
            <a:extLst>
              <a:ext uri="{FF2B5EF4-FFF2-40B4-BE49-F238E27FC236}">
                <a16:creationId xmlns:a16="http://schemas.microsoft.com/office/drawing/2014/main" id="{D4FD587D-094B-D634-A543-E3D063FD6B50}"/>
              </a:ext>
            </a:extLst>
          </p:cNvPr>
          <p:cNvGraphicFramePr>
            <a:graphicFrameLocks noGrp="1"/>
          </p:cNvGraphicFramePr>
          <p:nvPr>
            <p:extLst>
              <p:ext uri="{D42A27DB-BD31-4B8C-83A1-F6EECF244321}">
                <p14:modId xmlns:p14="http://schemas.microsoft.com/office/powerpoint/2010/main" val="1994424680"/>
              </p:ext>
            </p:extLst>
          </p:nvPr>
        </p:nvGraphicFramePr>
        <p:xfrm>
          <a:off x="575193" y="4276827"/>
          <a:ext cx="4776965" cy="837801"/>
        </p:xfrm>
        <a:graphic>
          <a:graphicData uri="http://schemas.openxmlformats.org/drawingml/2006/table">
            <a:tbl>
              <a:tblPr firstRow="1" bandRow="1">
                <a:tableStyleId>{5C22544A-7EE6-4342-B048-85BDC9FD1C3A}</a:tableStyleId>
              </a:tblPr>
              <a:tblGrid>
                <a:gridCol w="837870">
                  <a:extLst>
                    <a:ext uri="{9D8B030D-6E8A-4147-A177-3AD203B41FA5}">
                      <a16:colId xmlns:a16="http://schemas.microsoft.com/office/drawing/2014/main" val="4033745386"/>
                    </a:ext>
                  </a:extLst>
                </a:gridCol>
                <a:gridCol w="806506">
                  <a:extLst>
                    <a:ext uri="{9D8B030D-6E8A-4147-A177-3AD203B41FA5}">
                      <a16:colId xmlns:a16="http://schemas.microsoft.com/office/drawing/2014/main" val="4137959506"/>
                    </a:ext>
                  </a:extLst>
                </a:gridCol>
                <a:gridCol w="1179830">
                  <a:extLst>
                    <a:ext uri="{9D8B030D-6E8A-4147-A177-3AD203B41FA5}">
                      <a16:colId xmlns:a16="http://schemas.microsoft.com/office/drawing/2014/main" val="1782838244"/>
                    </a:ext>
                  </a:extLst>
                </a:gridCol>
                <a:gridCol w="917418">
                  <a:extLst>
                    <a:ext uri="{9D8B030D-6E8A-4147-A177-3AD203B41FA5}">
                      <a16:colId xmlns:a16="http://schemas.microsoft.com/office/drawing/2014/main" val="2865807919"/>
                    </a:ext>
                  </a:extLst>
                </a:gridCol>
                <a:gridCol w="1035341">
                  <a:extLst>
                    <a:ext uri="{9D8B030D-6E8A-4147-A177-3AD203B41FA5}">
                      <a16:colId xmlns:a16="http://schemas.microsoft.com/office/drawing/2014/main" val="1477893477"/>
                    </a:ext>
                  </a:extLst>
                </a:gridCol>
              </a:tblGrid>
              <a:tr h="279267">
                <a:tc>
                  <a:txBody>
                    <a:bodyPr/>
                    <a:lstStyle/>
                    <a:p>
                      <a:r>
                        <a:rPr lang="en-SG" sz="1200" dirty="0"/>
                        <a:t>Data</a:t>
                      </a:r>
                    </a:p>
                  </a:txBody>
                  <a:tcPr/>
                </a:tc>
                <a:tc>
                  <a:txBody>
                    <a:bodyPr/>
                    <a:lstStyle/>
                    <a:p>
                      <a:r>
                        <a:rPr lang="en-SG" sz="1200" dirty="0"/>
                        <a:t>Count (N)</a:t>
                      </a:r>
                    </a:p>
                  </a:txBody>
                  <a:tcPr/>
                </a:tc>
                <a:tc>
                  <a:txBody>
                    <a:bodyPr/>
                    <a:lstStyle/>
                    <a:p>
                      <a:r>
                        <a:rPr lang="en-SG" sz="1200" dirty="0"/>
                        <a:t>AUC-ROC Score</a:t>
                      </a:r>
                    </a:p>
                  </a:txBody>
                  <a:tcPr/>
                </a:tc>
                <a:tc>
                  <a:txBody>
                    <a:bodyPr/>
                    <a:lstStyle/>
                    <a:p>
                      <a:r>
                        <a:rPr lang="en-SG" sz="1200" dirty="0"/>
                        <a:t>Gini Score</a:t>
                      </a:r>
                    </a:p>
                  </a:txBody>
                  <a:tcPr/>
                </a:tc>
                <a:tc>
                  <a:txBody>
                    <a:bodyPr/>
                    <a:lstStyle/>
                    <a:p>
                      <a:r>
                        <a:rPr lang="en-SG" sz="1200" dirty="0"/>
                        <a:t>Precision</a:t>
                      </a:r>
                    </a:p>
                  </a:txBody>
                  <a:tcPr/>
                </a:tc>
                <a:extLst>
                  <a:ext uri="{0D108BD9-81ED-4DB2-BD59-A6C34878D82A}">
                    <a16:rowId xmlns:a16="http://schemas.microsoft.com/office/drawing/2014/main" val="3278169734"/>
                  </a:ext>
                </a:extLst>
              </a:tr>
              <a:tr h="279267">
                <a:tc>
                  <a:txBody>
                    <a:bodyPr/>
                    <a:lstStyle/>
                    <a:p>
                      <a:r>
                        <a:rPr lang="en-SG" sz="1200" b="1" dirty="0"/>
                        <a:t>Training</a:t>
                      </a:r>
                    </a:p>
                  </a:txBody>
                  <a:tcPr/>
                </a:tc>
                <a:tc>
                  <a:txBody>
                    <a:bodyPr/>
                    <a:lstStyle/>
                    <a:p>
                      <a:r>
                        <a:rPr lang="en-SG" sz="1200" b="1" dirty="0"/>
                        <a:t>3330</a:t>
                      </a:r>
                    </a:p>
                  </a:txBody>
                  <a:tcPr/>
                </a:tc>
                <a:tc>
                  <a:txBody>
                    <a:bodyPr/>
                    <a:lstStyle/>
                    <a:p>
                      <a:r>
                        <a:rPr lang="en-SG" sz="1200" b="1" dirty="0"/>
                        <a:t>97.6%</a:t>
                      </a:r>
                    </a:p>
                  </a:txBody>
                  <a:tcPr/>
                </a:tc>
                <a:tc>
                  <a:txBody>
                    <a:bodyPr/>
                    <a:lstStyle/>
                    <a:p>
                      <a:r>
                        <a:rPr lang="en-SG" sz="1200" b="1" dirty="0"/>
                        <a:t>95.1%</a:t>
                      </a:r>
                    </a:p>
                  </a:txBody>
                  <a:tcPr/>
                </a:tc>
                <a:tc>
                  <a:txBody>
                    <a:bodyPr/>
                    <a:lstStyle/>
                    <a:p>
                      <a:r>
                        <a:rPr lang="en-SG" sz="1200" b="1" dirty="0"/>
                        <a:t>75.1%</a:t>
                      </a:r>
                    </a:p>
                  </a:txBody>
                  <a:tcPr/>
                </a:tc>
                <a:extLst>
                  <a:ext uri="{0D108BD9-81ED-4DB2-BD59-A6C34878D82A}">
                    <a16:rowId xmlns:a16="http://schemas.microsoft.com/office/drawing/2014/main" val="3145739028"/>
                  </a:ext>
                </a:extLst>
              </a:tr>
              <a:tr h="279267">
                <a:tc>
                  <a:txBody>
                    <a:bodyPr/>
                    <a:lstStyle/>
                    <a:p>
                      <a:r>
                        <a:rPr lang="en-SG" sz="1200" b="1" dirty="0"/>
                        <a:t>Testing</a:t>
                      </a:r>
                    </a:p>
                  </a:txBody>
                  <a:tcPr/>
                </a:tc>
                <a:tc>
                  <a:txBody>
                    <a:bodyPr/>
                    <a:lstStyle/>
                    <a:p>
                      <a:r>
                        <a:rPr lang="en-SG" sz="1200" b="1" dirty="0"/>
                        <a:t>1641</a:t>
                      </a:r>
                    </a:p>
                  </a:txBody>
                  <a:tcPr/>
                </a:tc>
                <a:tc>
                  <a:txBody>
                    <a:bodyPr/>
                    <a:lstStyle/>
                    <a:p>
                      <a:r>
                        <a:rPr lang="en-SG" sz="1200" b="1" dirty="0"/>
                        <a:t>97.5%</a:t>
                      </a:r>
                    </a:p>
                  </a:txBody>
                  <a:tcPr/>
                </a:tc>
                <a:tc>
                  <a:txBody>
                    <a:bodyPr/>
                    <a:lstStyle/>
                    <a:p>
                      <a:r>
                        <a:rPr lang="en-SG" sz="1200" b="1" dirty="0"/>
                        <a:t>94.9%</a:t>
                      </a:r>
                    </a:p>
                  </a:txBody>
                  <a:tcPr/>
                </a:tc>
                <a:tc>
                  <a:txBody>
                    <a:bodyPr/>
                    <a:lstStyle/>
                    <a:p>
                      <a:r>
                        <a:rPr lang="en-SG" sz="1200" b="1" dirty="0"/>
                        <a:t>80.0%</a:t>
                      </a:r>
                    </a:p>
                  </a:txBody>
                  <a:tcPr/>
                </a:tc>
                <a:extLst>
                  <a:ext uri="{0D108BD9-81ED-4DB2-BD59-A6C34878D82A}">
                    <a16:rowId xmlns:a16="http://schemas.microsoft.com/office/drawing/2014/main" val="2398543533"/>
                  </a:ext>
                </a:extLst>
              </a:tr>
            </a:tbl>
          </a:graphicData>
        </a:graphic>
      </p:graphicFrame>
      <p:pic>
        <p:nvPicPr>
          <p:cNvPr id="2050" name="Picture 2">
            <a:extLst>
              <a:ext uri="{FF2B5EF4-FFF2-40B4-BE49-F238E27FC236}">
                <a16:creationId xmlns:a16="http://schemas.microsoft.com/office/drawing/2014/main" id="{6CA1F180-24D1-DEFD-4060-5CF831D1E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307" y="1246071"/>
            <a:ext cx="3566020" cy="2854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BDACDBC-2B48-6142-D8DE-497AE6E054C1}"/>
              </a:ext>
            </a:extLst>
          </p:cNvPr>
          <p:cNvPicPr>
            <a:picLocks noChangeAspect="1"/>
          </p:cNvPicPr>
          <p:nvPr/>
        </p:nvPicPr>
        <p:blipFill>
          <a:blip r:embed="rId3"/>
          <a:stretch>
            <a:fillRect/>
          </a:stretch>
        </p:blipFill>
        <p:spPr>
          <a:xfrm>
            <a:off x="8687347" y="3738186"/>
            <a:ext cx="1857375" cy="723900"/>
          </a:xfrm>
          <a:prstGeom prst="rect">
            <a:avLst/>
          </a:prstGeom>
        </p:spPr>
      </p:pic>
      <p:sp>
        <p:nvSpPr>
          <p:cNvPr id="4" name="TextBox 3">
            <a:extLst>
              <a:ext uri="{FF2B5EF4-FFF2-40B4-BE49-F238E27FC236}">
                <a16:creationId xmlns:a16="http://schemas.microsoft.com/office/drawing/2014/main" id="{C0731073-7F92-1238-07BD-D8520A61E884}"/>
              </a:ext>
            </a:extLst>
          </p:cNvPr>
          <p:cNvSpPr txBox="1"/>
          <p:nvPr/>
        </p:nvSpPr>
        <p:spPr>
          <a:xfrm>
            <a:off x="6293840" y="1505964"/>
            <a:ext cx="5098409" cy="3970318"/>
          </a:xfrm>
          <a:prstGeom prst="rect">
            <a:avLst/>
          </a:prstGeom>
          <a:noFill/>
        </p:spPr>
        <p:txBody>
          <a:bodyPr wrap="square">
            <a:spAutoFit/>
          </a:bodyPr>
          <a:lstStyle/>
          <a:p>
            <a:r>
              <a:rPr lang="en-SG" sz="1400" dirty="0"/>
              <a:t>AUC-ROC and Gini Score are extremely high. </a:t>
            </a:r>
          </a:p>
          <a:p>
            <a:endParaRPr lang="en-SG" sz="1400" b="1" dirty="0"/>
          </a:p>
          <a:p>
            <a:r>
              <a:rPr lang="en-SG" sz="1400" b="1" dirty="0"/>
              <a:t>AUC-ROC and Gini Score of 97.5%, 94.9% on validation sample respectively show that the model is well-trained and proven to differentiate which customers will convert from liability customers to personal loan customers after targeted marketing campaign.</a:t>
            </a:r>
            <a:endParaRPr lang="en-SG" sz="1400" dirty="0"/>
          </a:p>
          <a:p>
            <a:pPr lvl="1"/>
            <a:endParaRPr lang="en-SG" sz="1400" dirty="0"/>
          </a:p>
          <a:p>
            <a:r>
              <a:rPr lang="en-SG" sz="1400" dirty="0"/>
              <a:t>From the confusion matrix, we can also see that out of 1,641 customers, </a:t>
            </a:r>
            <a:r>
              <a:rPr lang="en-SG" sz="1400" u="sng" dirty="0"/>
              <a:t>only</a:t>
            </a:r>
            <a:r>
              <a:rPr lang="en-SG" sz="1400" dirty="0"/>
              <a:t> 43 customers are wrongly predicted</a:t>
            </a:r>
          </a:p>
          <a:p>
            <a:endParaRPr lang="en-SG" sz="1400" dirty="0"/>
          </a:p>
          <a:p>
            <a:pPr marL="285750" indent="-285750">
              <a:buFont typeface="Arial" panose="020B0604020202020204" pitchFamily="34" charset="0"/>
              <a:buChar char="•"/>
            </a:pPr>
            <a:r>
              <a:rPr lang="en-SG" sz="1400" b="1" dirty="0"/>
              <a:t>120 True Positive</a:t>
            </a:r>
          </a:p>
          <a:p>
            <a:pPr marL="285750" indent="-285750">
              <a:buFont typeface="Arial" panose="020B0604020202020204" pitchFamily="34" charset="0"/>
              <a:buChar char="•"/>
            </a:pPr>
            <a:r>
              <a:rPr lang="en-SG" sz="1400" b="1" dirty="0"/>
              <a:t>1478 True Negative</a:t>
            </a:r>
          </a:p>
          <a:p>
            <a:pPr marL="285750" indent="-285750">
              <a:buFont typeface="Arial" panose="020B0604020202020204" pitchFamily="34" charset="0"/>
              <a:buChar char="•"/>
            </a:pPr>
            <a:r>
              <a:rPr lang="en-SG" sz="1400" b="1" dirty="0"/>
              <a:t>30 False Positive</a:t>
            </a:r>
          </a:p>
          <a:p>
            <a:pPr marL="285750" indent="-285750">
              <a:buFont typeface="Arial" panose="020B0604020202020204" pitchFamily="34" charset="0"/>
              <a:buChar char="•"/>
            </a:pPr>
            <a:r>
              <a:rPr lang="en-SG" sz="1400" b="1" dirty="0"/>
              <a:t>13 False Negative</a:t>
            </a:r>
          </a:p>
          <a:p>
            <a:pPr lvl="1"/>
            <a:endParaRPr lang="en-SG" sz="1400" dirty="0"/>
          </a:p>
          <a:p>
            <a:pPr lvl="1"/>
            <a:endParaRPr lang="en-SG" sz="1400" dirty="0"/>
          </a:p>
          <a:p>
            <a:r>
              <a:rPr lang="en-SG" sz="1400" dirty="0"/>
              <a:t>Model is indeed performing very well even comparing against industrial standards.</a:t>
            </a:r>
          </a:p>
        </p:txBody>
      </p:sp>
      <p:sp>
        <p:nvSpPr>
          <p:cNvPr id="6" name="TextBox 5">
            <a:extLst>
              <a:ext uri="{FF2B5EF4-FFF2-40B4-BE49-F238E27FC236}">
                <a16:creationId xmlns:a16="http://schemas.microsoft.com/office/drawing/2014/main" id="{551A37FF-4125-D646-02EF-6F18DFDAD501}"/>
              </a:ext>
            </a:extLst>
          </p:cNvPr>
          <p:cNvSpPr txBox="1"/>
          <p:nvPr/>
        </p:nvSpPr>
        <p:spPr>
          <a:xfrm>
            <a:off x="575192" y="5611929"/>
            <a:ext cx="3132741" cy="861774"/>
          </a:xfrm>
          <a:prstGeom prst="rect">
            <a:avLst/>
          </a:prstGeom>
          <a:noFill/>
        </p:spPr>
        <p:txBody>
          <a:bodyPr wrap="square" rtlCol="0">
            <a:spAutoFit/>
          </a:bodyPr>
          <a:lstStyle/>
          <a:p>
            <a:r>
              <a:rPr lang="en-SG" sz="1400" dirty="0"/>
              <a:t>70-30 train-test split.</a:t>
            </a:r>
          </a:p>
          <a:p>
            <a:endParaRPr lang="en-SG" sz="1400" dirty="0"/>
          </a:p>
          <a:p>
            <a:r>
              <a:rPr lang="en-SG" sz="1100" dirty="0">
                <a:latin typeface="+mj-lt"/>
              </a:rPr>
              <a:t>Usually will conduct 5-fold cross validation, but due to time constraint.</a:t>
            </a:r>
          </a:p>
        </p:txBody>
      </p:sp>
    </p:spTree>
    <p:extLst>
      <p:ext uri="{BB962C8B-B14F-4D97-AF65-F5344CB8AC3E}">
        <p14:creationId xmlns:p14="http://schemas.microsoft.com/office/powerpoint/2010/main" val="397439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E651-A674-7C5C-DB5B-3CC64C5FF33E}"/>
              </a:ext>
            </a:extLst>
          </p:cNvPr>
          <p:cNvSpPr>
            <a:spLocks noGrp="1"/>
          </p:cNvSpPr>
          <p:nvPr>
            <p:ph type="title"/>
          </p:nvPr>
        </p:nvSpPr>
        <p:spPr/>
        <p:txBody>
          <a:bodyPr>
            <a:normAutofit/>
          </a:bodyPr>
          <a:lstStyle/>
          <a:p>
            <a:r>
              <a:rPr lang="en-SG" sz="3200" dirty="0"/>
              <a:t>Understanding Regression Outcome for Model 1</a:t>
            </a:r>
          </a:p>
        </p:txBody>
      </p:sp>
      <p:pic>
        <p:nvPicPr>
          <p:cNvPr id="7" name="Picture 6">
            <a:extLst>
              <a:ext uri="{FF2B5EF4-FFF2-40B4-BE49-F238E27FC236}">
                <a16:creationId xmlns:a16="http://schemas.microsoft.com/office/drawing/2014/main" id="{134E3531-DC2F-3B0C-B3ED-E1075CC3E298}"/>
              </a:ext>
            </a:extLst>
          </p:cNvPr>
          <p:cNvPicPr>
            <a:picLocks noChangeAspect="1"/>
          </p:cNvPicPr>
          <p:nvPr/>
        </p:nvPicPr>
        <p:blipFill>
          <a:blip r:embed="rId2"/>
          <a:stretch>
            <a:fillRect/>
          </a:stretch>
        </p:blipFill>
        <p:spPr>
          <a:xfrm>
            <a:off x="596103" y="1475238"/>
            <a:ext cx="4547235" cy="2308197"/>
          </a:xfrm>
          <a:prstGeom prst="rect">
            <a:avLst/>
          </a:prstGeom>
        </p:spPr>
      </p:pic>
      <p:pic>
        <p:nvPicPr>
          <p:cNvPr id="9" name="Picture 8">
            <a:extLst>
              <a:ext uri="{FF2B5EF4-FFF2-40B4-BE49-F238E27FC236}">
                <a16:creationId xmlns:a16="http://schemas.microsoft.com/office/drawing/2014/main" id="{23744B7F-49B7-A771-D6BF-1C88B6198EA3}"/>
              </a:ext>
            </a:extLst>
          </p:cNvPr>
          <p:cNvPicPr>
            <a:picLocks noChangeAspect="1"/>
          </p:cNvPicPr>
          <p:nvPr/>
        </p:nvPicPr>
        <p:blipFill>
          <a:blip r:embed="rId3"/>
          <a:stretch>
            <a:fillRect/>
          </a:stretch>
        </p:blipFill>
        <p:spPr>
          <a:xfrm>
            <a:off x="596103" y="4016805"/>
            <a:ext cx="5499897" cy="255571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F258C30-5620-EDD2-D6E9-8AB6D1F16007}"/>
                  </a:ext>
                </a:extLst>
              </p:cNvPr>
              <p:cNvSpPr txBox="1"/>
              <p:nvPr/>
            </p:nvSpPr>
            <p:spPr>
              <a:xfrm>
                <a:off x="6274965" y="1475238"/>
                <a:ext cx="4999840" cy="5047536"/>
              </a:xfrm>
              <a:prstGeom prst="rect">
                <a:avLst/>
              </a:prstGeom>
              <a:noFill/>
            </p:spPr>
            <p:txBody>
              <a:bodyPr wrap="square" rtlCol="0">
                <a:spAutoFit/>
              </a:bodyPr>
              <a:lstStyle/>
              <a:p>
                <a:r>
                  <a:rPr lang="en-SG" sz="1400" dirty="0"/>
                  <a:t>Even though Investment Account is </a:t>
                </a:r>
                <a:r>
                  <a:rPr lang="en-SG" sz="1400" i="1" dirty="0"/>
                  <a:t>statistically</a:t>
                </a:r>
                <a:r>
                  <a:rPr lang="en-SG" sz="1400" dirty="0"/>
                  <a:t> </a:t>
                </a:r>
                <a:r>
                  <a:rPr lang="en-SG" sz="1400" i="1" dirty="0"/>
                  <a:t>insignificant </a:t>
                </a:r>
                <a:r>
                  <a:rPr lang="en-SG" sz="1400" dirty="0"/>
                  <a:t>(p-value &gt;&gt; 0.05), decided to keep the variable as after running multiple simulations, it did help to improve the model performance slightly.</a:t>
                </a:r>
              </a:p>
              <a:p>
                <a:endParaRPr lang="en-SG" sz="1400" dirty="0"/>
              </a:p>
              <a:p>
                <a:r>
                  <a:rPr lang="en-SG" sz="1400" dirty="0"/>
                  <a:t>How to Interpret the coefficient: </a:t>
                </a:r>
              </a:p>
              <a:p>
                <a:endParaRPr lang="en-SG" sz="1400" dirty="0"/>
              </a:p>
              <a:p>
                <a:r>
                  <a:rPr lang="en-SG" sz="1400" dirty="0"/>
                  <a:t>For Binary Variable (i.e., Deposit Account), it means that having Deposit Account has </a:t>
                </a:r>
                <a14:m>
                  <m:oMath xmlns:m="http://schemas.openxmlformats.org/officeDocument/2006/math">
                    <m:sSup>
                      <m:sSupPr>
                        <m:ctrlPr>
                          <a:rPr lang="en-SG" sz="1400" i="1" smtClean="0">
                            <a:latin typeface="Cambria Math" panose="02040503050406030204" pitchFamily="18" charset="0"/>
                          </a:rPr>
                        </m:ctrlPr>
                      </m:sSupPr>
                      <m:e>
                        <m:r>
                          <a:rPr lang="en-SG" sz="1400" b="0" i="1" smtClean="0">
                            <a:latin typeface="Cambria Math" panose="02040503050406030204" pitchFamily="18" charset="0"/>
                          </a:rPr>
                          <m:t>𝑒</m:t>
                        </m:r>
                      </m:e>
                      <m:sup>
                        <m:r>
                          <a:rPr lang="en-SG" sz="1400" b="0" i="1" smtClean="0">
                            <a:latin typeface="Cambria Math" panose="02040503050406030204" pitchFamily="18" charset="0"/>
                          </a:rPr>
                          <m:t>0.7191</m:t>
                        </m:r>
                      </m:sup>
                    </m:sSup>
                    <m:r>
                      <a:rPr lang="en-SG" sz="1400" b="0" i="1" smtClean="0">
                        <a:latin typeface="Cambria Math" panose="02040503050406030204" pitchFamily="18" charset="0"/>
                      </a:rPr>
                      <m:t>=2.05 </m:t>
                    </m:r>
                  </m:oMath>
                </a14:m>
                <a:r>
                  <a:rPr lang="en-SG" sz="1400" dirty="0"/>
                  <a:t>times the odds of achieving target variable (</a:t>
                </a:r>
                <a14:m>
                  <m:oMath xmlns:m="http://schemas.openxmlformats.org/officeDocument/2006/math">
                    <m:r>
                      <a:rPr lang="en-SG" sz="1100" i="1" dirty="0">
                        <a:latin typeface="Cambria Math" panose="02040503050406030204" pitchFamily="18" charset="0"/>
                      </a:rPr>
                      <m:t>𝒴</m:t>
                    </m:r>
                  </m:oMath>
                </a14:m>
                <a:r>
                  <a:rPr lang="en-SG" sz="1400" dirty="0"/>
                  <a:t>) == 1 compared to not having a Deposit Account.</a:t>
                </a:r>
              </a:p>
              <a:p>
                <a:endParaRPr lang="en-SG" sz="1400" dirty="0"/>
              </a:p>
              <a:p>
                <a:r>
                  <a:rPr lang="en-SG" sz="1400" dirty="0"/>
                  <a:t>For continuous variable (Income), it means for each unit increase in income, the log-odds of </a:t>
                </a:r>
                <a14:m>
                  <m:oMath xmlns:m="http://schemas.openxmlformats.org/officeDocument/2006/math">
                    <m:r>
                      <a:rPr lang="en-SG" sz="1100" b="0" i="0" dirty="0" smtClean="0">
                        <a:latin typeface="Cambria Math" panose="02040503050406030204" pitchFamily="18" charset="0"/>
                      </a:rPr>
                      <m:t>(</m:t>
                    </m:r>
                    <m:r>
                      <a:rPr lang="en-SG" sz="1100" i="1" dirty="0" smtClean="0">
                        <a:latin typeface="Cambria Math" panose="02040503050406030204" pitchFamily="18" charset="0"/>
                      </a:rPr>
                      <m:t>𝒴</m:t>
                    </m:r>
                    <m:r>
                      <a:rPr lang="en-SG" sz="1100" b="0" i="1" dirty="0" smtClean="0">
                        <a:latin typeface="Cambria Math" panose="02040503050406030204" pitchFamily="18" charset="0"/>
                      </a:rPr>
                      <m:t>)</m:t>
                    </m:r>
                  </m:oMath>
                </a14:m>
                <a:r>
                  <a:rPr lang="en-SG" sz="1400" dirty="0"/>
                  <a:t> == 1 increase by 3.49.</a:t>
                </a:r>
              </a:p>
              <a:p>
                <a:endParaRPr lang="en-SG" sz="1400" dirty="0"/>
              </a:p>
              <a:p>
                <a:r>
                  <a:rPr lang="en-SG" sz="1400" dirty="0"/>
                  <a:t>Details of each Factor relationship with Y can be found in the following slides </a:t>
                </a:r>
                <a:r>
                  <a:rPr lang="en-SG" sz="1400" b="1" dirty="0"/>
                  <a:t>(Single Factor Analysis)</a:t>
                </a:r>
              </a:p>
              <a:p>
                <a:endParaRPr lang="en-SG" sz="1400" b="1" dirty="0"/>
              </a:p>
              <a:p>
                <a:endParaRPr lang="en-SG" sz="1400" b="1" u="sng" dirty="0"/>
              </a:p>
              <a:p>
                <a:r>
                  <a:rPr lang="en-SG" sz="1400" b="1" u="sng" dirty="0"/>
                  <a:t>In nutshell, Income and Education are the most differentiating factor to decide which customers are more likely to convert from deposit customers to personal loan customers. </a:t>
                </a:r>
              </a:p>
              <a:p>
                <a:endParaRPr lang="en-SG" sz="1400" dirty="0"/>
              </a:p>
              <a:p>
                <a:endParaRPr lang="en-SG" sz="1400" dirty="0"/>
              </a:p>
            </p:txBody>
          </p:sp>
        </mc:Choice>
        <mc:Fallback>
          <p:sp>
            <p:nvSpPr>
              <p:cNvPr id="10" name="TextBox 9">
                <a:extLst>
                  <a:ext uri="{FF2B5EF4-FFF2-40B4-BE49-F238E27FC236}">
                    <a16:creationId xmlns:a16="http://schemas.microsoft.com/office/drawing/2014/main" id="{DF258C30-5620-EDD2-D6E9-8AB6D1F16007}"/>
                  </a:ext>
                </a:extLst>
              </p:cNvPr>
              <p:cNvSpPr txBox="1">
                <a:spLocks noRot="1" noChangeAspect="1" noMove="1" noResize="1" noEditPoints="1" noAdjustHandles="1" noChangeArrowheads="1" noChangeShapeType="1" noTextEdit="1"/>
              </p:cNvSpPr>
              <p:nvPr/>
            </p:nvSpPr>
            <p:spPr>
              <a:xfrm>
                <a:off x="6274965" y="1475238"/>
                <a:ext cx="4999840" cy="5047536"/>
              </a:xfrm>
              <a:prstGeom prst="rect">
                <a:avLst/>
              </a:prstGeom>
              <a:blipFill>
                <a:blip r:embed="rId4"/>
                <a:stretch>
                  <a:fillRect l="-365" t="-242" r="-122"/>
                </a:stretch>
              </a:blipFill>
            </p:spPr>
            <p:txBody>
              <a:bodyPr/>
              <a:lstStyle/>
              <a:p>
                <a:r>
                  <a:rPr lang="en-SG">
                    <a:noFill/>
                  </a:rPr>
                  <a:t> </a:t>
                </a:r>
              </a:p>
            </p:txBody>
          </p:sp>
        </mc:Fallback>
      </mc:AlternateContent>
    </p:spTree>
    <p:extLst>
      <p:ext uri="{BB962C8B-B14F-4D97-AF65-F5344CB8AC3E}">
        <p14:creationId xmlns:p14="http://schemas.microsoft.com/office/powerpoint/2010/main" val="380058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6F265-9A69-34A6-EBBC-624E435458F8}"/>
              </a:ext>
            </a:extLst>
          </p:cNvPr>
          <p:cNvSpPr>
            <a:spLocks noGrp="1"/>
          </p:cNvSpPr>
          <p:nvPr>
            <p:ph type="title"/>
          </p:nvPr>
        </p:nvSpPr>
        <p:spPr/>
        <p:txBody>
          <a:bodyPr>
            <a:normAutofit/>
          </a:bodyPr>
          <a:lstStyle/>
          <a:p>
            <a:r>
              <a:rPr lang="en-SG" sz="3200" dirty="0"/>
              <a:t>Factors used for Decision Tree</a:t>
            </a:r>
          </a:p>
        </p:txBody>
      </p:sp>
      <p:sp>
        <p:nvSpPr>
          <p:cNvPr id="8" name="TextBox 7">
            <a:extLst>
              <a:ext uri="{FF2B5EF4-FFF2-40B4-BE49-F238E27FC236}">
                <a16:creationId xmlns:a16="http://schemas.microsoft.com/office/drawing/2014/main" id="{9F96E806-D760-EBC0-D631-E88A8E7DF7E7}"/>
              </a:ext>
            </a:extLst>
          </p:cNvPr>
          <p:cNvSpPr txBox="1"/>
          <p:nvPr/>
        </p:nvSpPr>
        <p:spPr>
          <a:xfrm>
            <a:off x="922789" y="1690688"/>
            <a:ext cx="10515600" cy="954107"/>
          </a:xfrm>
          <a:prstGeom prst="rect">
            <a:avLst/>
          </a:prstGeom>
          <a:noFill/>
        </p:spPr>
        <p:txBody>
          <a:bodyPr wrap="square" rtlCol="0">
            <a:spAutoFit/>
          </a:bodyPr>
          <a:lstStyle/>
          <a:p>
            <a:pPr marL="285750" indent="-285750">
              <a:buFont typeface="Arial" panose="020B0604020202020204" pitchFamily="34" charset="0"/>
              <a:buChar char="•"/>
            </a:pPr>
            <a:r>
              <a:rPr lang="en-SG" sz="1400" dirty="0"/>
              <a:t>Income                                      </a:t>
            </a:r>
          </a:p>
          <a:p>
            <a:pPr marL="285750" indent="-285750">
              <a:buFont typeface="Arial" panose="020B0604020202020204" pitchFamily="34" charset="0"/>
              <a:buChar char="•"/>
            </a:pPr>
            <a:r>
              <a:rPr lang="en-SG" sz="1400" dirty="0"/>
              <a:t>Education                  </a:t>
            </a:r>
          </a:p>
          <a:p>
            <a:pPr marL="285750" indent="-285750">
              <a:buFont typeface="Arial" panose="020B0604020202020204" pitchFamily="34" charset="0"/>
              <a:buChar char="•"/>
            </a:pPr>
            <a:r>
              <a:rPr lang="en-SG" sz="1400" dirty="0"/>
              <a:t>Family Size                 </a:t>
            </a:r>
          </a:p>
          <a:p>
            <a:pPr marL="285750" indent="-285750">
              <a:buFont typeface="Arial" panose="020B0604020202020204" pitchFamily="34" charset="0"/>
              <a:buChar char="•"/>
            </a:pPr>
            <a:r>
              <a:rPr lang="en-SG" sz="1400" dirty="0" err="1"/>
              <a:t>CCAvgSpending</a:t>
            </a:r>
            <a:endParaRPr lang="en-SG" sz="1400" dirty="0"/>
          </a:p>
        </p:txBody>
      </p:sp>
      <p:sp>
        <p:nvSpPr>
          <p:cNvPr id="11" name="TextBox 10">
            <a:extLst>
              <a:ext uri="{FF2B5EF4-FFF2-40B4-BE49-F238E27FC236}">
                <a16:creationId xmlns:a16="http://schemas.microsoft.com/office/drawing/2014/main" id="{2A9E5382-A779-2AAE-0DBB-4FD4C0CF43BB}"/>
              </a:ext>
            </a:extLst>
          </p:cNvPr>
          <p:cNvSpPr txBox="1"/>
          <p:nvPr/>
        </p:nvSpPr>
        <p:spPr>
          <a:xfrm>
            <a:off x="713063" y="6061988"/>
            <a:ext cx="10515599" cy="430887"/>
          </a:xfrm>
          <a:prstGeom prst="rect">
            <a:avLst/>
          </a:prstGeom>
          <a:noFill/>
        </p:spPr>
        <p:txBody>
          <a:bodyPr wrap="square" rtlCol="0">
            <a:spAutoFit/>
          </a:bodyPr>
          <a:lstStyle/>
          <a:p>
            <a:r>
              <a:rPr lang="en-US" sz="1100" b="0" i="0" dirty="0">
                <a:solidFill>
                  <a:srgbClr val="040C28"/>
                </a:solidFill>
                <a:effectLst/>
                <a:latin typeface="+mj-lt"/>
              </a:rPr>
              <a:t>Logistic regressions and tree-based algorithms such as decision trees are not sensitive to the magnitude of variables</a:t>
            </a:r>
            <a:r>
              <a:rPr lang="en-US" sz="1100" b="0" i="0" dirty="0">
                <a:solidFill>
                  <a:srgbClr val="202124"/>
                </a:solidFill>
                <a:effectLst/>
                <a:latin typeface="+mj-lt"/>
              </a:rPr>
              <a:t>. So standardization is not needed before fitting these kinds of models.</a:t>
            </a:r>
            <a:endParaRPr lang="en-SG" sz="1100" dirty="0">
              <a:latin typeface="+mj-lt"/>
            </a:endParaRPr>
          </a:p>
        </p:txBody>
      </p:sp>
      <p:pic>
        <p:nvPicPr>
          <p:cNvPr id="4" name="Picture 3">
            <a:extLst>
              <a:ext uri="{FF2B5EF4-FFF2-40B4-BE49-F238E27FC236}">
                <a16:creationId xmlns:a16="http://schemas.microsoft.com/office/drawing/2014/main" id="{76E37FA7-082B-C06B-96BB-E43D086C1D6A}"/>
              </a:ext>
            </a:extLst>
          </p:cNvPr>
          <p:cNvPicPr>
            <a:picLocks noChangeAspect="1"/>
          </p:cNvPicPr>
          <p:nvPr/>
        </p:nvPicPr>
        <p:blipFill>
          <a:blip r:embed="rId2"/>
          <a:stretch>
            <a:fillRect/>
          </a:stretch>
        </p:blipFill>
        <p:spPr>
          <a:xfrm>
            <a:off x="713063" y="3069531"/>
            <a:ext cx="4714875" cy="2038350"/>
          </a:xfrm>
          <a:prstGeom prst="rect">
            <a:avLst/>
          </a:prstGeom>
        </p:spPr>
      </p:pic>
      <p:sp>
        <p:nvSpPr>
          <p:cNvPr id="5" name="TextBox 4">
            <a:extLst>
              <a:ext uri="{FF2B5EF4-FFF2-40B4-BE49-F238E27FC236}">
                <a16:creationId xmlns:a16="http://schemas.microsoft.com/office/drawing/2014/main" id="{BE94F030-8D80-707F-1172-0A60AE8E04AA}"/>
              </a:ext>
            </a:extLst>
          </p:cNvPr>
          <p:cNvSpPr txBox="1"/>
          <p:nvPr/>
        </p:nvSpPr>
        <p:spPr>
          <a:xfrm>
            <a:off x="6639886" y="1526797"/>
            <a:ext cx="3640822" cy="2893100"/>
          </a:xfrm>
          <a:prstGeom prst="rect">
            <a:avLst/>
          </a:prstGeom>
          <a:noFill/>
        </p:spPr>
        <p:txBody>
          <a:bodyPr wrap="square" rtlCol="0">
            <a:spAutoFit/>
          </a:bodyPr>
          <a:lstStyle/>
          <a:p>
            <a:r>
              <a:rPr lang="en-SG" sz="1400" dirty="0"/>
              <a:t>Note! </a:t>
            </a:r>
          </a:p>
          <a:p>
            <a:r>
              <a:rPr lang="en-SG" sz="1400" dirty="0"/>
              <a:t>Features are very different from Logistic Regression because different kind of algorithm. Logistic Regression rely more heavily on linear relationship, so there’s a need to transform </a:t>
            </a:r>
            <a:r>
              <a:rPr lang="en-SG" sz="1400" dirty="0" err="1"/>
              <a:t>WoE</a:t>
            </a:r>
            <a:r>
              <a:rPr lang="en-SG" sz="1400" dirty="0"/>
              <a:t> values and also coarse class certain bins to ensure there are linear relationship. </a:t>
            </a:r>
          </a:p>
          <a:p>
            <a:endParaRPr lang="en-SG" sz="1400" dirty="0"/>
          </a:p>
          <a:p>
            <a:r>
              <a:rPr lang="en-SG" sz="1400" dirty="0"/>
              <a:t>Decision Tree on the other hand are able to take on non-linear and more complicated relationship, so these variables are derived by simply just running the feature importance algorithm. </a:t>
            </a:r>
          </a:p>
        </p:txBody>
      </p:sp>
    </p:spTree>
    <p:extLst>
      <p:ext uri="{BB962C8B-B14F-4D97-AF65-F5344CB8AC3E}">
        <p14:creationId xmlns:p14="http://schemas.microsoft.com/office/powerpoint/2010/main" val="3635482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2405</Words>
  <Application>Microsoft Office PowerPoint</Application>
  <PresentationFormat>Widescreen</PresentationFormat>
  <Paragraphs>334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Personal Loan Conversion Prediction Model</vt:lpstr>
      <vt:lpstr>Content</vt:lpstr>
      <vt:lpstr>Metrics used to assess model</vt:lpstr>
      <vt:lpstr>Metrics used to assess model</vt:lpstr>
      <vt:lpstr>Modelling Approach 1 (White-Box Model)</vt:lpstr>
      <vt:lpstr>Factors used for Logistic Regression</vt:lpstr>
      <vt:lpstr>Model Outcome 1 (Logistic Regression)</vt:lpstr>
      <vt:lpstr>Understanding Regression Outcome for Model 1</vt:lpstr>
      <vt:lpstr>Factors used for Decision Tree</vt:lpstr>
      <vt:lpstr>Model Outcome 2 (Decision Tree)</vt:lpstr>
      <vt:lpstr>Understanding Decision Tree outcome for Model 2</vt:lpstr>
      <vt:lpstr>Comparing Logistic Regression and Decision Tree</vt:lpstr>
      <vt:lpstr>Comparing Model 1 and Model 2</vt:lpstr>
      <vt:lpstr>Recommendations</vt:lpstr>
      <vt:lpstr>Single Factor Analysis (Weight Of Evidence)</vt:lpstr>
      <vt:lpstr>Single Factor Analysis (Weight Of Evidence)</vt:lpstr>
      <vt:lpstr>Single Factor Analysis (Weight Of Evidence)</vt:lpstr>
      <vt:lpstr>Single Factor Analysis (Weight Of Evidence)</vt:lpstr>
      <vt:lpstr>Single Factor Analysis (Weight Of Evidence)</vt:lpstr>
      <vt:lpstr>Single Factor Analysis (Weight Of Evidence)</vt:lpstr>
      <vt:lpstr>Single Factor Analysis (Weight Of Evidence)</vt:lpstr>
      <vt:lpstr>Single Factor Analysis (Weight Of Evidence)</vt:lpstr>
      <vt:lpstr>Data Processing Steps</vt:lpstr>
      <vt:lpstr>Data Processing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Loan Prediction Model</dc:title>
  <dc:creator>Ching Jie Ng</dc:creator>
  <cp:lastModifiedBy>Ching Jie Ng</cp:lastModifiedBy>
  <cp:revision>44</cp:revision>
  <dcterms:created xsi:type="dcterms:W3CDTF">2023-10-22T11:17:02Z</dcterms:created>
  <dcterms:modified xsi:type="dcterms:W3CDTF">2023-10-23T05:37:01Z</dcterms:modified>
</cp:coreProperties>
</file>