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4" r:id="rId27"/>
    <p:sldId id="282" r:id="rId28"/>
    <p:sldId id="281" r:id="rId29"/>
    <p:sldId id="283" r:id="rId30"/>
  </p:sldIdLst>
  <p:sldSz cx="9144000" cy="5143500" type="screen16x9"/>
  <p:notesSz cx="6858000" cy="9144000"/>
  <p:embeddedFontLst>
    <p:embeddedFont>
      <p:font typeface="Lato" panose="020F0502020204030203" pitchFamily="34" charset="0"/>
      <p:regular r:id="rId32"/>
      <p:bold r:id="rId33"/>
      <p:italic r:id="rId34"/>
      <p:boldItalic r:id="rId35"/>
    </p:embeddedFont>
    <p:embeddedFont>
      <p:font typeface="Raleway"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0A84E2-9F06-475C-AF1F-79C4EFC33403}">
  <a:tblStyle styleId="{040A84E2-9F06-475C-AF1F-79C4EFC334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4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26a58e01f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26a58e01f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2c87f4bc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a2c87f4bc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26a58e01f_3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26a58e01f_3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26a58e01f_3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26a58e01f_3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2c87f4bc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a2c87f4bc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2c87f4bc1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a2c87f4bc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259df16d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259df16d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a259df16d9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259df16d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a259df16d9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a259df16d9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259df16d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259df16d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2c87f4bc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2c87f4bc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have access to the data (Nvidia) we have interest?</a:t>
            </a:r>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a259df16d9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a259df16d9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a259df16d9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a259df16d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a259df16d9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a259df16d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a259df16d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a259df16d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a259df16d9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a259df16d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26a58e01f_3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26a58e01f_3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a2b8069b2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a2b8069b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2b8069b22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2b8069b2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a26a58e01f_3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a26a58e01f_3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a26a58e01f_3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a26a58e01f_3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26a58e01f_3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26a58e01f_3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2c87f4bc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2c87f4bc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326425" y="2101675"/>
            <a:ext cx="8690100" cy="166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Monthly Interest Rate Forecasting </a:t>
            </a:r>
            <a:endParaRPr/>
          </a:p>
          <a:p>
            <a:pPr marL="0" lvl="0" indent="0" algn="ctr" rtl="0">
              <a:spcBef>
                <a:spcPts val="0"/>
              </a:spcBef>
              <a:spcAft>
                <a:spcPts val="0"/>
              </a:spcAft>
              <a:buNone/>
            </a:pPr>
            <a:r>
              <a:rPr lang="en"/>
              <a:t>&amp; Financial Statement Analysis </a:t>
            </a:r>
            <a:endParaRPr/>
          </a:p>
        </p:txBody>
      </p:sp>
      <p:sp>
        <p:nvSpPr>
          <p:cNvPr id="87" name="Google Shape;87;p13"/>
          <p:cNvSpPr txBox="1">
            <a:spLocks noGrp="1"/>
          </p:cNvSpPr>
          <p:nvPr>
            <p:ph type="subTitle" idx="1"/>
          </p:nvPr>
        </p:nvSpPr>
        <p:spPr>
          <a:xfrm>
            <a:off x="674652" y="3958100"/>
            <a:ext cx="76881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Osama Ahmed,   Vivian Zhang,   Ching-Lung Hsu,   Kundan Dasgupta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55" name="Google Shape;155;p22"/>
          <p:cNvSpPr txBox="1">
            <a:spLocks noGrp="1"/>
          </p:cNvSpPr>
          <p:nvPr>
            <p:ph type="body" idx="1"/>
          </p:nvPr>
        </p:nvSpPr>
        <p:spPr>
          <a:xfrm>
            <a:off x="727650" y="1374625"/>
            <a:ext cx="7728000" cy="3398700"/>
          </a:xfrm>
          <a:prstGeom prst="rect">
            <a:avLst/>
          </a:prstGeom>
        </p:spPr>
        <p:txBody>
          <a:bodyPr spcFirstLastPara="1" wrap="square" lIns="91425" tIns="91425" rIns="91425" bIns="91425" anchor="t" anchorCtr="0">
            <a:noAutofit/>
          </a:bodyPr>
          <a:lstStyle/>
          <a:p>
            <a:pPr marL="457200" lvl="0" indent="0" algn="l" rtl="0">
              <a:lnSpc>
                <a:spcPct val="105000"/>
              </a:lnSpc>
              <a:spcBef>
                <a:spcPts val="1000"/>
              </a:spcBef>
              <a:spcAft>
                <a:spcPts val="0"/>
              </a:spcAft>
              <a:buNone/>
            </a:pPr>
            <a:endParaRPr sz="1100" b="1">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0"/>
              </a:spcAft>
              <a:buSzPts val="688"/>
              <a:buNone/>
            </a:pPr>
            <a:endParaRPr sz="1100">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1200"/>
              </a:spcAft>
              <a:buSzPts val="688"/>
              <a:buNone/>
            </a:pPr>
            <a:endParaRPr sz="1100"/>
          </a:p>
        </p:txBody>
      </p:sp>
      <p:pic>
        <p:nvPicPr>
          <p:cNvPr id="156" name="Google Shape;156;p22" descr="A graph showing a line&#10;&#10;Description automatically generated"/>
          <p:cNvPicPr preferRelativeResize="0"/>
          <p:nvPr/>
        </p:nvPicPr>
        <p:blipFill>
          <a:blip r:embed="rId3">
            <a:alphaModFix/>
          </a:blip>
          <a:stretch>
            <a:fillRect/>
          </a:stretch>
        </p:blipFill>
        <p:spPr>
          <a:xfrm>
            <a:off x="963800" y="1269875"/>
            <a:ext cx="7216399" cy="3608200"/>
          </a:xfrm>
          <a:prstGeom prst="rect">
            <a:avLst/>
          </a:prstGeom>
          <a:noFill/>
          <a:ln>
            <a:noFill/>
          </a:ln>
        </p:spPr>
      </p:pic>
      <p:sp>
        <p:nvSpPr>
          <p:cNvPr id="157" name="Google Shape;157;p22"/>
          <p:cNvSpPr txBox="1"/>
          <p:nvPr/>
        </p:nvSpPr>
        <p:spPr>
          <a:xfrm>
            <a:off x="1877225" y="250825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58" name="Google Shape;158;p22"/>
          <p:cNvSpPr txBox="1"/>
          <p:nvPr/>
        </p:nvSpPr>
        <p:spPr>
          <a:xfrm>
            <a:off x="1189750" y="187807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59" name="Google Shape;159;p22"/>
          <p:cNvSpPr txBox="1"/>
          <p:nvPr/>
        </p:nvSpPr>
        <p:spPr>
          <a:xfrm>
            <a:off x="22475" y="23075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graphicFrame>
        <p:nvGraphicFramePr>
          <p:cNvPr id="165" name="Google Shape;165;p23"/>
          <p:cNvGraphicFramePr/>
          <p:nvPr/>
        </p:nvGraphicFramePr>
        <p:xfrm>
          <a:off x="1028700" y="1545450"/>
          <a:ext cx="7239000" cy="2020740"/>
        </p:xfrm>
        <a:graphic>
          <a:graphicData uri="http://schemas.openxmlformats.org/drawingml/2006/table">
            <a:tbl>
              <a:tblPr>
                <a:noFill/>
                <a:tableStyleId>{040A84E2-9F06-475C-AF1F-79C4EFC33403}</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63500" marR="63500" lvl="0" indent="0" algn="ctr" rtl="0">
                        <a:lnSpc>
                          <a:spcPct val="115000"/>
                        </a:lnSpc>
                        <a:spcBef>
                          <a:spcPts val="0"/>
                        </a:spcBef>
                        <a:spcAft>
                          <a:spcPts val="0"/>
                        </a:spcAft>
                        <a:buNone/>
                      </a:pPr>
                      <a:r>
                        <a:rPr lang="en" sz="1700" b="1"/>
                        <a:t>Model </a:t>
                      </a:r>
                      <a:endParaRPr sz="1700" b="1"/>
                    </a:p>
                  </a:txBody>
                  <a:tcPr marL="91425" marR="91425" marT="91425" marB="91425">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700" b="1"/>
                        <a:t>MAE </a:t>
                      </a:r>
                      <a:endParaRPr sz="1700" b="1"/>
                    </a:p>
                  </a:txBody>
                  <a:tcPr marL="91425" marR="91425" marT="91425" marB="91425">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700" b="1"/>
                        <a:t>MSE </a:t>
                      </a:r>
                      <a:endParaRPr sz="1700" b="1"/>
                    </a:p>
                  </a:txBody>
                  <a:tcPr marL="91425" marR="91425" marT="91425" marB="91425">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700" b="1"/>
                        <a:t>RMSE </a:t>
                      </a:r>
                      <a:endParaRPr sz="1700" b="1"/>
                    </a:p>
                  </a:txBody>
                  <a:tcPr marL="91425" marR="91425" marT="91425" marB="91425">
                    <a:lnB w="19050" cap="flat" cmpd="sng">
                      <a:solidFill>
                        <a:srgbClr val="9CC2E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81000">
                <a:tc>
                  <a:txBody>
                    <a:bodyPr/>
                    <a:lstStyle/>
                    <a:p>
                      <a:pPr marL="63500" marR="63500" lvl="0" indent="0" algn="ctr" rtl="0">
                        <a:lnSpc>
                          <a:spcPct val="115000"/>
                        </a:lnSpc>
                        <a:spcBef>
                          <a:spcPts val="0"/>
                        </a:spcBef>
                        <a:spcAft>
                          <a:spcPts val="0"/>
                        </a:spcAft>
                        <a:buNone/>
                      </a:pPr>
                      <a:r>
                        <a:rPr lang="en" sz="1300" b="1"/>
                        <a:t>ARIMA </a:t>
                      </a:r>
                      <a:endParaRPr sz="1300" b="1"/>
                    </a:p>
                  </a:txBody>
                  <a:tcPr marL="91425" marR="91425" marT="91425" marB="91425">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200"/>
                        <a:t>0.340809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200"/>
                        <a:t>1.553553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200"/>
                        <a:t>1.246416 </a:t>
                      </a:r>
                      <a:endParaRPr sz="1200"/>
                    </a:p>
                  </a:txBody>
                  <a:tcPr marL="91425" marR="91425" marT="91425" marB="91425">
                    <a:lnL w="9525" cap="flat" cmpd="sng">
                      <a:solidFill>
                        <a:srgbClr val="9CC2E5"/>
                      </a:solidFill>
                      <a:prstDash val="solid"/>
                      <a:round/>
                      <a:headEnd type="none" w="sm" len="sm"/>
                      <a:tailEnd type="none" w="sm" len="sm"/>
                    </a:lnL>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63500" marR="63500" lvl="0" indent="0" algn="ctr" rtl="0">
                        <a:lnSpc>
                          <a:spcPct val="115000"/>
                        </a:lnSpc>
                        <a:spcBef>
                          <a:spcPts val="0"/>
                        </a:spcBef>
                        <a:spcAft>
                          <a:spcPts val="0"/>
                        </a:spcAft>
                        <a:buNone/>
                      </a:pPr>
                      <a:r>
                        <a:rPr lang="en" sz="1300" b="1"/>
                        <a:t>CNN </a:t>
                      </a:r>
                      <a:endParaRPr sz="1300" b="1"/>
                    </a:p>
                  </a:txBody>
                  <a:tcPr marL="91425" marR="91425" marT="91425" marB="91425">
                    <a:lnL w="9525" cap="flat" cmpd="sng">
                      <a:solidFill>
                        <a:srgbClr val="9E9E9E"/>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200"/>
                        <a:t>0.239776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200"/>
                        <a:t>0.120149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200"/>
                        <a:t>0.346625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2"/>
                  </a:ext>
                </a:extLst>
              </a:tr>
              <a:tr h="381000">
                <a:tc>
                  <a:txBody>
                    <a:bodyPr/>
                    <a:lstStyle/>
                    <a:p>
                      <a:pPr marL="63500" marR="63500" lvl="0" indent="0" algn="ctr" rtl="0">
                        <a:lnSpc>
                          <a:spcPct val="115000"/>
                        </a:lnSpc>
                        <a:spcBef>
                          <a:spcPts val="0"/>
                        </a:spcBef>
                        <a:spcAft>
                          <a:spcPts val="0"/>
                        </a:spcAft>
                        <a:buNone/>
                      </a:pPr>
                      <a:r>
                        <a:rPr lang="en" sz="1300" b="1"/>
                        <a:t>MLP </a:t>
                      </a:r>
                      <a:endParaRPr sz="1300" b="1"/>
                    </a:p>
                  </a:txBody>
                  <a:tcPr marL="91425" marR="91425" marT="91425" marB="91425">
                    <a:lnL w="9525" cap="flat" cmpd="sng">
                      <a:solidFill>
                        <a:srgbClr val="9E9E9E"/>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200"/>
                        <a:t>0.249563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200"/>
                        <a:t>0.123082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200"/>
                        <a:t>0.350830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63500" marR="63500" lvl="0" indent="0" algn="ctr" rtl="0">
                        <a:lnSpc>
                          <a:spcPct val="115000"/>
                        </a:lnSpc>
                        <a:spcBef>
                          <a:spcPts val="0"/>
                        </a:spcBef>
                        <a:spcAft>
                          <a:spcPts val="0"/>
                        </a:spcAft>
                        <a:buNone/>
                      </a:pPr>
                      <a:r>
                        <a:rPr lang="en" sz="1300" b="1"/>
                        <a:t>LSTM </a:t>
                      </a:r>
                      <a:endParaRPr sz="1300" b="1"/>
                    </a:p>
                  </a:txBody>
                  <a:tcPr marL="91425" marR="91425" marT="91425" marB="91425">
                    <a:lnL w="9525" cap="flat" cmpd="sng">
                      <a:solidFill>
                        <a:srgbClr val="9E9E9E"/>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200"/>
                        <a:t>0.296354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200"/>
                        <a:t>0.197447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200"/>
                        <a:t>0.444350 </a:t>
                      </a:r>
                      <a:endParaRPr sz="1200"/>
                    </a:p>
                  </a:txBody>
                  <a:tcPr marL="91425" marR="91425" marT="91425" marB="91425">
                    <a:lnL w="9525" cap="flat" cmpd="sng">
                      <a:solidFill>
                        <a:srgbClr val="9CC2E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4"/>
                  </a:ext>
                </a:extLst>
              </a:tr>
            </a:tbl>
          </a:graphicData>
        </a:graphic>
      </p:graphicFrame>
      <p:sp>
        <p:nvSpPr>
          <p:cNvPr id="166" name="Google Shape;166;p23"/>
          <p:cNvSpPr txBox="1"/>
          <p:nvPr/>
        </p:nvSpPr>
        <p:spPr>
          <a:xfrm>
            <a:off x="952500" y="3729025"/>
            <a:ext cx="7122900" cy="10893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ARIMA exhibits larger error in all metrics compared to other models, which may be caused by oversimplifying linearity assumption between predictors and interest rates.</a:t>
            </a: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300">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 sz="1300">
                <a:solidFill>
                  <a:schemeClr val="accent1"/>
                </a:solidFill>
                <a:latin typeface="Lato"/>
                <a:ea typeface="Lato"/>
                <a:cs typeface="Lato"/>
                <a:sym typeface="Lato"/>
              </a:rPr>
              <a:t>CNN emerges as the top-performing model, showcasing superior accuracy in capturing the nuances of short-term interest rate fluctuations.</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72" name="Google Shape;172;p24"/>
          <p:cNvSpPr txBox="1">
            <a:spLocks noGrp="1"/>
          </p:cNvSpPr>
          <p:nvPr>
            <p:ph type="body" idx="1"/>
          </p:nvPr>
        </p:nvSpPr>
        <p:spPr>
          <a:xfrm>
            <a:off x="727650" y="1374625"/>
            <a:ext cx="7728000" cy="3398700"/>
          </a:xfrm>
          <a:prstGeom prst="rect">
            <a:avLst/>
          </a:prstGeom>
        </p:spPr>
        <p:txBody>
          <a:bodyPr spcFirstLastPara="1" wrap="square" lIns="91425" tIns="91425" rIns="91425" bIns="91425" anchor="t" anchorCtr="0">
            <a:noAutofit/>
          </a:bodyPr>
          <a:lstStyle/>
          <a:p>
            <a:pPr marL="457200" lvl="0" indent="0" algn="l" rtl="0">
              <a:lnSpc>
                <a:spcPct val="105000"/>
              </a:lnSpc>
              <a:spcBef>
                <a:spcPts val="1000"/>
              </a:spcBef>
              <a:spcAft>
                <a:spcPts val="0"/>
              </a:spcAft>
              <a:buNone/>
            </a:pPr>
            <a:endParaRPr sz="1100" b="1">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0"/>
              </a:spcAft>
              <a:buSzPts val="688"/>
              <a:buNone/>
            </a:pPr>
            <a:endParaRPr sz="1100">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1200"/>
              </a:spcAft>
              <a:buSzPts val="688"/>
              <a:buNone/>
            </a:pPr>
            <a:endParaRPr sz="1100"/>
          </a:p>
        </p:txBody>
      </p:sp>
      <p:sp>
        <p:nvSpPr>
          <p:cNvPr id="173" name="Google Shape;173;p24"/>
          <p:cNvSpPr txBox="1"/>
          <p:nvPr/>
        </p:nvSpPr>
        <p:spPr>
          <a:xfrm>
            <a:off x="907500" y="1539575"/>
            <a:ext cx="7688700" cy="35514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accent1"/>
              </a:buClr>
              <a:buSzPts val="1400"/>
              <a:buFont typeface="Lato"/>
              <a:buChar char="●"/>
            </a:pPr>
            <a:r>
              <a:rPr lang="en">
                <a:solidFill>
                  <a:schemeClr val="accent1"/>
                </a:solidFill>
                <a:latin typeface="Lato"/>
                <a:ea typeface="Lato"/>
                <a:cs typeface="Lato"/>
                <a:sym typeface="Lato"/>
              </a:rPr>
              <a:t>Our results showcased the effectiveness of the ARIMA model in capturing the dynamics of interest rates, albeit at a different scale due to differencing.</a:t>
            </a:r>
            <a:endParaRPr sz="1000">
              <a:solidFill>
                <a:schemeClr val="accent1"/>
              </a:solidFill>
              <a:latin typeface="Lato"/>
              <a:ea typeface="Lato"/>
              <a:cs typeface="Lato"/>
              <a:sym typeface="Lato"/>
            </a:endParaRPr>
          </a:p>
          <a:p>
            <a:pPr marL="457200" lvl="0" indent="-317500" algn="l" rtl="0">
              <a:lnSpc>
                <a:spcPct val="100000"/>
              </a:lnSpc>
              <a:spcBef>
                <a:spcPts val="1000"/>
              </a:spcBef>
              <a:spcAft>
                <a:spcPts val="0"/>
              </a:spcAft>
              <a:buClr>
                <a:schemeClr val="accent1"/>
              </a:buClr>
              <a:buSzPts val="1400"/>
              <a:buFont typeface="Lato"/>
              <a:buChar char="●"/>
            </a:pPr>
            <a:r>
              <a:rPr lang="en">
                <a:solidFill>
                  <a:schemeClr val="accent1"/>
                </a:solidFill>
                <a:latin typeface="Lato"/>
                <a:ea typeface="Lato"/>
                <a:cs typeface="Lato"/>
                <a:sym typeface="Lato"/>
              </a:rPr>
              <a:t>The feature importance analysis sheds light on the critical role of economic indicators, providing a nuanced understanding of their impact on interest rate forecasting.</a:t>
            </a:r>
            <a:endParaRPr>
              <a:solidFill>
                <a:schemeClr val="accent1"/>
              </a:solidFill>
              <a:latin typeface="Lato"/>
              <a:ea typeface="Lato"/>
              <a:cs typeface="Lato"/>
              <a:sym typeface="Lato"/>
            </a:endParaRPr>
          </a:p>
          <a:p>
            <a:pPr marL="457200" lvl="0" indent="-317500" algn="l" rtl="0">
              <a:lnSpc>
                <a:spcPct val="100000"/>
              </a:lnSpc>
              <a:spcBef>
                <a:spcPts val="1000"/>
              </a:spcBef>
              <a:spcAft>
                <a:spcPts val="0"/>
              </a:spcAft>
              <a:buClr>
                <a:schemeClr val="accent1"/>
              </a:buClr>
              <a:buSzPts val="1400"/>
              <a:buFont typeface="Lato"/>
              <a:buChar char="●"/>
            </a:pPr>
            <a:r>
              <a:rPr lang="en">
                <a:solidFill>
                  <a:schemeClr val="accent1"/>
                </a:solidFill>
                <a:latin typeface="Lato"/>
                <a:ea typeface="Lato"/>
                <a:cs typeface="Lato"/>
                <a:sym typeface="Lato"/>
              </a:rPr>
              <a:t>Machine learning models, such as MLP, CNN, and LSTM, offered competitive performance, demonstrating the versatility of our approach.</a:t>
            </a:r>
            <a:endParaRPr>
              <a:solidFill>
                <a:schemeClr val="accent1"/>
              </a:solidFill>
              <a:latin typeface="Lato"/>
              <a:ea typeface="Lato"/>
              <a:cs typeface="Lato"/>
              <a:sym typeface="Lato"/>
            </a:endParaRPr>
          </a:p>
          <a:p>
            <a:pPr marL="457200" lvl="0" indent="-317500" algn="l" rtl="0">
              <a:lnSpc>
                <a:spcPct val="100000"/>
              </a:lnSpc>
              <a:spcBef>
                <a:spcPts val="1000"/>
              </a:spcBef>
              <a:spcAft>
                <a:spcPts val="0"/>
              </a:spcAft>
              <a:buClr>
                <a:schemeClr val="accent1"/>
              </a:buClr>
              <a:buSzPts val="1400"/>
              <a:buFont typeface="Lato"/>
              <a:buChar char="●"/>
            </a:pPr>
            <a:r>
              <a:rPr lang="en">
                <a:solidFill>
                  <a:schemeClr val="accent1"/>
                </a:solidFill>
                <a:latin typeface="Lato"/>
                <a:ea typeface="Lato"/>
                <a:cs typeface="Lato"/>
                <a:sym typeface="Lato"/>
              </a:rPr>
              <a:t>However, the unique preprocessing steps of the ARIMA model, resulting in a different scale and fewer data points, may introduce challenges in direct comparisons with machine learning models.</a:t>
            </a:r>
            <a:endParaRPr>
              <a:solidFill>
                <a:schemeClr val="accent1"/>
              </a:solidFill>
              <a:latin typeface="Lato"/>
              <a:ea typeface="Lato"/>
              <a:cs typeface="Lato"/>
              <a:sym typeface="Lato"/>
            </a:endParaRPr>
          </a:p>
          <a:p>
            <a:pPr marL="457200" lvl="0" indent="-317500" algn="l" rtl="0">
              <a:lnSpc>
                <a:spcPct val="100000"/>
              </a:lnSpc>
              <a:spcBef>
                <a:spcPts val="1000"/>
              </a:spcBef>
              <a:spcAft>
                <a:spcPts val="1000"/>
              </a:spcAft>
              <a:buClr>
                <a:schemeClr val="accent1"/>
              </a:buClr>
              <a:buSzPts val="1400"/>
              <a:buFont typeface="Lato"/>
              <a:buChar char="●"/>
            </a:pPr>
            <a:r>
              <a:rPr lang="en">
                <a:solidFill>
                  <a:schemeClr val="accent1"/>
                </a:solidFill>
                <a:latin typeface="Lato"/>
                <a:ea typeface="Lato"/>
                <a:cs typeface="Lato"/>
                <a:sym typeface="Lato"/>
              </a:rPr>
              <a:t>Our research lays the groundwork for refining models through hyperparameter tuning and exploring ensemble approaches to further enhance predictive accuracy.</a:t>
            </a:r>
            <a:endParaRPr>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Supplementary: Vasicek Model</a:t>
            </a:r>
            <a:endParaRPr/>
          </a:p>
        </p:txBody>
      </p:sp>
      <p:sp>
        <p:nvSpPr>
          <p:cNvPr id="179" name="Google Shape;179;p25"/>
          <p:cNvSpPr txBox="1"/>
          <p:nvPr/>
        </p:nvSpPr>
        <p:spPr>
          <a:xfrm>
            <a:off x="727650" y="1582550"/>
            <a:ext cx="3464100" cy="331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In Oldřich Vasicek’s (1977)  model, the interest rate r = r(t) satisfies the following stochastic differential equation</a:t>
            </a:r>
            <a:endParaRPr/>
          </a:p>
          <a:p>
            <a:pPr marL="0" lvl="0" indent="0" algn="l" rtl="0">
              <a:spcBef>
                <a:spcPts val="0"/>
              </a:spcBef>
              <a:spcAft>
                <a:spcPts val="0"/>
              </a:spcAft>
              <a:buNone/>
            </a:pPr>
            <a:endParaRPr sz="1000"/>
          </a:p>
          <a:p>
            <a:pPr marL="0" lvl="0" indent="0" algn="l" rtl="0">
              <a:spcBef>
                <a:spcPts val="0"/>
              </a:spcBef>
              <a:spcAft>
                <a:spcPts val="0"/>
              </a:spcAft>
              <a:buNone/>
            </a:pPr>
            <a:endParaRPr/>
          </a:p>
          <a:p>
            <a:pPr marL="0" lvl="0" indent="0" algn="ctr" rtl="0">
              <a:spcBef>
                <a:spcPts val="0"/>
              </a:spcBef>
              <a:spcAft>
                <a:spcPts val="0"/>
              </a:spcAft>
              <a:buNone/>
            </a:pPr>
            <a:r>
              <a:rPr lang="en" sz="1700"/>
              <a:t>dr = a(b-r)dt + σdW</a:t>
            </a:r>
            <a:endParaRPr sz="1700"/>
          </a:p>
          <a:p>
            <a:pPr marL="0" lvl="0" indent="0" algn="l" rtl="0">
              <a:spcBef>
                <a:spcPts val="0"/>
              </a:spcBef>
              <a:spcAft>
                <a:spcPts val="0"/>
              </a:spcAft>
              <a:buNone/>
            </a:pPr>
            <a:endParaRPr/>
          </a:p>
          <a:p>
            <a:pPr marL="0" lvl="0" indent="0" algn="l" rtl="0">
              <a:spcBef>
                <a:spcPts val="0"/>
              </a:spcBef>
              <a:spcAft>
                <a:spcPts val="0"/>
              </a:spcAft>
              <a:buNone/>
            </a:pPr>
            <a:endParaRPr sz="1000"/>
          </a:p>
          <a:p>
            <a:pPr marL="0" lvl="0" indent="0" algn="l" rtl="0">
              <a:spcBef>
                <a:spcPts val="0"/>
              </a:spcBef>
              <a:spcAft>
                <a:spcPts val="0"/>
              </a:spcAft>
              <a:buNone/>
            </a:pPr>
            <a:r>
              <a:rPr lang="en"/>
              <a:t>where a, b, and σ are constant. This model incorporates </a:t>
            </a:r>
            <a:r>
              <a:rPr lang="en" b="1"/>
              <a:t>mean reversion</a:t>
            </a:r>
            <a:r>
              <a:rPr lang="en"/>
              <a:t>. One can apply the MLE to estimate Vasicek's parameters (a,b,σ) given the training dataset.</a:t>
            </a:r>
            <a:endParaRPr sz="1050">
              <a:solidFill>
                <a:srgbClr val="D4D4D4"/>
              </a:solidFill>
              <a:highlight>
                <a:srgbClr val="1E1E1E"/>
              </a:highlight>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80" name="Google Shape;180;p25"/>
          <p:cNvPicPr preferRelativeResize="0"/>
          <p:nvPr/>
        </p:nvPicPr>
        <p:blipFill>
          <a:blip r:embed="rId3">
            <a:alphaModFix/>
          </a:blip>
          <a:stretch>
            <a:fillRect/>
          </a:stretch>
        </p:blipFill>
        <p:spPr>
          <a:xfrm>
            <a:off x="4567375" y="1741225"/>
            <a:ext cx="4245473" cy="2769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Supplementary: Vasicek Model</a:t>
            </a:r>
            <a:endParaRPr/>
          </a:p>
        </p:txBody>
      </p:sp>
      <p:sp>
        <p:nvSpPr>
          <p:cNvPr id="186" name="Google Shape;186;p26"/>
          <p:cNvSpPr txBox="1"/>
          <p:nvPr/>
        </p:nvSpPr>
        <p:spPr>
          <a:xfrm>
            <a:off x="442375" y="1537075"/>
            <a:ext cx="3464100" cy="3314100"/>
          </a:xfrm>
          <a:prstGeom prst="rect">
            <a:avLst/>
          </a:prstGeom>
          <a:noFill/>
          <a:ln>
            <a:noFill/>
          </a:ln>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
              <a:t>We estimate that the interest rate 567 days ahead is between 0.593% and 0.623%. </a:t>
            </a:r>
            <a:endParaRPr/>
          </a:p>
          <a:p>
            <a:pPr marL="457200" lvl="0" indent="-317500" algn="l" rtl="0">
              <a:spcBef>
                <a:spcPts val="1000"/>
              </a:spcBef>
              <a:spcAft>
                <a:spcPts val="0"/>
              </a:spcAft>
              <a:buSzPts val="1400"/>
              <a:buChar char="●"/>
            </a:pPr>
            <a:r>
              <a:rPr lang="en"/>
              <a:t>The average value is 0.608% as of the valuation date. </a:t>
            </a:r>
            <a:endParaRPr/>
          </a:p>
          <a:p>
            <a:pPr marL="457200" lvl="0" indent="-317500" algn="l" rtl="0">
              <a:spcBef>
                <a:spcPts val="1000"/>
              </a:spcBef>
              <a:spcAft>
                <a:spcPts val="0"/>
              </a:spcAft>
              <a:buSzPts val="1400"/>
              <a:buChar char="●"/>
            </a:pPr>
            <a:r>
              <a:rPr lang="en"/>
              <a:t>However, the true interest rate of the last day is 5.52%, which is far from the predictive range. </a:t>
            </a:r>
            <a:endParaRPr/>
          </a:p>
          <a:p>
            <a:pPr marL="457200" lvl="0" indent="-317500" algn="l" rtl="0">
              <a:spcBef>
                <a:spcPts val="1000"/>
              </a:spcBef>
              <a:spcAft>
                <a:spcPts val="0"/>
              </a:spcAft>
              <a:buSzPts val="1400"/>
              <a:buChar char="●"/>
            </a:pPr>
            <a:r>
              <a:rPr lang="en"/>
              <a:t>This suggest that the model assumption may be too simple for modeling the volatile structure of the interest rate. </a:t>
            </a:r>
            <a:endParaRPr/>
          </a:p>
          <a:p>
            <a:pPr marL="0" lvl="0" indent="0" algn="l" rtl="0">
              <a:spcBef>
                <a:spcPts val="1000"/>
              </a:spcBef>
              <a:spcAft>
                <a:spcPts val="0"/>
              </a:spcAft>
              <a:buNone/>
            </a:pPr>
            <a:endParaRPr sz="1300">
              <a:solidFill>
                <a:schemeClr val="accent1"/>
              </a:solidFill>
              <a:latin typeface="Lato"/>
              <a:ea typeface="Lato"/>
              <a:cs typeface="Lato"/>
              <a:sym typeface="Lato"/>
            </a:endParaRPr>
          </a:p>
        </p:txBody>
      </p:sp>
      <p:pic>
        <p:nvPicPr>
          <p:cNvPr id="187" name="Google Shape;187;p26"/>
          <p:cNvPicPr preferRelativeResize="0"/>
          <p:nvPr/>
        </p:nvPicPr>
        <p:blipFill>
          <a:blip r:embed="rId3">
            <a:alphaModFix/>
          </a:blip>
          <a:stretch>
            <a:fillRect/>
          </a:stretch>
        </p:blipFill>
        <p:spPr>
          <a:xfrm>
            <a:off x="4133875" y="1749675"/>
            <a:ext cx="4596176" cy="2741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7"/>
          <p:cNvSpPr txBox="1"/>
          <p:nvPr/>
        </p:nvSpPr>
        <p:spPr>
          <a:xfrm>
            <a:off x="618850" y="1267475"/>
            <a:ext cx="8174400" cy="3635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7200"/>
              <a:t>Non-Technical Project</a:t>
            </a:r>
            <a:endParaRPr sz="7200"/>
          </a:p>
          <a:p>
            <a:pPr marL="0" lvl="0" indent="0" algn="ctr" rtl="0">
              <a:lnSpc>
                <a:spcPct val="115000"/>
              </a:lnSpc>
              <a:spcBef>
                <a:spcPts val="1800"/>
              </a:spcBef>
              <a:spcAft>
                <a:spcPts val="0"/>
              </a:spcAft>
              <a:buNone/>
            </a:pPr>
            <a:r>
              <a:rPr lang="en" sz="1600"/>
              <a:t>Nvidia Balance Sheet &amp; Income Statement</a:t>
            </a:r>
            <a:endParaRPr sz="1600"/>
          </a:p>
          <a:p>
            <a:pPr marL="0" lvl="0" indent="0" algn="ctr" rtl="0">
              <a:lnSpc>
                <a:spcPct val="115000"/>
              </a:lnSpc>
              <a:spcBef>
                <a:spcPts val="1100"/>
              </a:spcBef>
              <a:spcAft>
                <a:spcPts val="1100"/>
              </a:spcAft>
              <a:buNone/>
            </a:pPr>
            <a:r>
              <a:rPr lang="en" sz="1600"/>
              <a:t>Risk Analyst Positions and Preparations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716025" y="673725"/>
            <a:ext cx="7496400" cy="413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100"/>
              </a:spcAft>
              <a:buSzPts val="990"/>
              <a:buNone/>
            </a:pPr>
            <a:r>
              <a:rPr lang="en" sz="2640" b="0">
                <a:solidFill>
                  <a:srgbClr val="000000"/>
                </a:solidFill>
                <a:latin typeface="Arial"/>
                <a:ea typeface="Arial"/>
                <a:cs typeface="Arial"/>
                <a:sym typeface="Arial"/>
              </a:rPr>
              <a:t>Why Nvidia</a:t>
            </a:r>
            <a:endParaRPr sz="390" b="0">
              <a:solidFill>
                <a:srgbClr val="000000"/>
              </a:solidFill>
              <a:latin typeface="Arial"/>
              <a:ea typeface="Arial"/>
              <a:cs typeface="Arial"/>
              <a:sym typeface="Arial"/>
            </a:endParaRPr>
          </a:p>
        </p:txBody>
      </p:sp>
      <p:sp>
        <p:nvSpPr>
          <p:cNvPr id="198" name="Google Shape;198;p28"/>
          <p:cNvSpPr txBox="1">
            <a:spLocks noGrp="1"/>
          </p:cNvSpPr>
          <p:nvPr>
            <p:ph type="body" idx="1"/>
          </p:nvPr>
        </p:nvSpPr>
        <p:spPr>
          <a:xfrm>
            <a:off x="832200" y="1428125"/>
            <a:ext cx="7688700" cy="2171100"/>
          </a:xfrm>
          <a:prstGeom prst="rect">
            <a:avLst/>
          </a:prstGeom>
        </p:spPr>
        <p:txBody>
          <a:bodyPr spcFirstLastPara="1" wrap="square" lIns="91425" tIns="91425" rIns="91425" bIns="91425" anchor="t" anchorCtr="0">
            <a:noAutofit/>
          </a:bodyPr>
          <a:lstStyle/>
          <a:p>
            <a:pPr marL="457200" lvl="0" indent="-330200" algn="l" rtl="0">
              <a:lnSpc>
                <a:spcPct val="95000"/>
              </a:lnSpc>
              <a:spcBef>
                <a:spcPts val="120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Background in Science + Interest in Finance </a:t>
            </a:r>
            <a:endParaRPr sz="1600" dirty="0">
              <a:solidFill>
                <a:srgbClr val="000000"/>
              </a:solidFill>
              <a:latin typeface="Arial"/>
              <a:ea typeface="Arial"/>
              <a:cs typeface="Arial"/>
              <a:sym typeface="Arial"/>
            </a:endParaRPr>
          </a:p>
          <a:p>
            <a:pPr marL="457200" lvl="0" indent="-330200" algn="l" rtl="0">
              <a:lnSpc>
                <a:spcPct val="95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Tech-Company</a:t>
            </a:r>
            <a:endParaRPr sz="1600" dirty="0">
              <a:solidFill>
                <a:srgbClr val="000000"/>
              </a:solidFill>
              <a:latin typeface="Arial"/>
              <a:ea typeface="Arial"/>
              <a:cs typeface="Arial"/>
              <a:sym typeface="Arial"/>
            </a:endParaRPr>
          </a:p>
          <a:p>
            <a:pPr marL="914400" lvl="1" indent="-330200" algn="l" rtl="0">
              <a:lnSpc>
                <a:spcPct val="95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Resilience toward economic Downturns (Covid)</a:t>
            </a:r>
            <a:endParaRPr sz="1600" dirty="0">
              <a:solidFill>
                <a:srgbClr val="000000"/>
              </a:solidFill>
              <a:latin typeface="Arial"/>
              <a:ea typeface="Arial"/>
              <a:cs typeface="Arial"/>
              <a:sym typeface="Arial"/>
            </a:endParaRPr>
          </a:p>
          <a:p>
            <a:pPr marL="914400" lvl="1" indent="-330200" algn="l" rtl="0">
              <a:lnSpc>
                <a:spcPct val="95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Possibility of Innovation </a:t>
            </a:r>
            <a:endParaRPr sz="1600" dirty="0">
              <a:solidFill>
                <a:srgbClr val="000000"/>
              </a:solidFill>
              <a:latin typeface="Arial"/>
              <a:ea typeface="Arial"/>
              <a:cs typeface="Arial"/>
              <a:sym typeface="Arial"/>
            </a:endParaRPr>
          </a:p>
          <a:p>
            <a:pPr marL="914400" lvl="1" indent="-330200" algn="l" rtl="0">
              <a:lnSpc>
                <a:spcPct val="95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Higher Salary </a:t>
            </a:r>
            <a:endParaRPr sz="1600" dirty="0">
              <a:solidFill>
                <a:srgbClr val="000000"/>
              </a:solidFill>
              <a:latin typeface="Arial"/>
              <a:ea typeface="Arial"/>
              <a:cs typeface="Arial"/>
              <a:sym typeface="Arial"/>
            </a:endParaRPr>
          </a:p>
          <a:p>
            <a:pPr marL="457200" lvl="0" indent="-330200" algn="l" rtl="0">
              <a:lnSpc>
                <a:spcPct val="95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Learn to evaluate the performance of tech-companies </a:t>
            </a:r>
            <a:endParaRPr sz="1600" dirty="0">
              <a:solidFill>
                <a:srgbClr val="000000"/>
              </a:solidFill>
              <a:latin typeface="Arial"/>
              <a:ea typeface="Arial"/>
              <a:cs typeface="Arial"/>
              <a:sym typeface="Arial"/>
            </a:endParaRPr>
          </a:p>
          <a:p>
            <a:pPr marL="457200" lvl="0" indent="-330200" algn="l" rtl="0">
              <a:lnSpc>
                <a:spcPct val="95000"/>
              </a:lnSpc>
              <a:spcBef>
                <a:spcPts val="0"/>
              </a:spcBef>
              <a:spcAft>
                <a:spcPts val="0"/>
              </a:spcAft>
              <a:buClr>
                <a:srgbClr val="000000"/>
              </a:buClr>
              <a:buSzPts val="1600"/>
              <a:buFont typeface="Arial"/>
              <a:buChar char="-"/>
            </a:pPr>
            <a:r>
              <a:rPr lang="en" sz="1600" dirty="0">
                <a:solidFill>
                  <a:srgbClr val="000000"/>
                </a:solidFill>
                <a:latin typeface="Arial"/>
                <a:ea typeface="Arial"/>
                <a:cs typeface="Arial"/>
                <a:sym typeface="Arial"/>
              </a:rPr>
              <a:t>Job hunting in finance related areas</a:t>
            </a:r>
            <a:endParaRPr sz="1600" dirty="0">
              <a:solidFill>
                <a:srgbClr val="000000"/>
              </a:solidFill>
              <a:latin typeface="Arial"/>
              <a:ea typeface="Arial"/>
              <a:cs typeface="Arial"/>
              <a:sym typeface="Arial"/>
            </a:endParaRPr>
          </a:p>
          <a:p>
            <a:pPr marL="0" lvl="0" indent="0" algn="l" rtl="0">
              <a:lnSpc>
                <a:spcPct val="95000"/>
              </a:lnSpc>
              <a:spcBef>
                <a:spcPts val="2300"/>
              </a:spcBef>
              <a:spcAft>
                <a:spcPts val="1200"/>
              </a:spcAft>
              <a:buSzPts val="935"/>
              <a:buNone/>
            </a:pPr>
            <a:endParaRPr sz="1600" dirty="0"/>
          </a:p>
        </p:txBody>
      </p:sp>
      <p:pic>
        <p:nvPicPr>
          <p:cNvPr id="199" name="Google Shape;199;p28"/>
          <p:cNvPicPr preferRelativeResize="0"/>
          <p:nvPr/>
        </p:nvPicPr>
        <p:blipFill>
          <a:blip r:embed="rId3">
            <a:alphaModFix/>
          </a:blip>
          <a:stretch>
            <a:fillRect/>
          </a:stretch>
        </p:blipFill>
        <p:spPr>
          <a:xfrm>
            <a:off x="4062475" y="4229000"/>
            <a:ext cx="4852001" cy="713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Questions</a:t>
            </a:r>
            <a:endParaRPr/>
          </a:p>
        </p:txBody>
      </p:sp>
      <p:sp>
        <p:nvSpPr>
          <p:cNvPr id="205" name="Google Shape;205;p29"/>
          <p:cNvSpPr txBox="1">
            <a:spLocks noGrp="1"/>
          </p:cNvSpPr>
          <p:nvPr>
            <p:ph type="body" idx="1"/>
          </p:nvPr>
        </p:nvSpPr>
        <p:spPr>
          <a:xfrm>
            <a:off x="727650" y="1374625"/>
            <a:ext cx="7728000" cy="3398700"/>
          </a:xfrm>
          <a:prstGeom prst="rect">
            <a:avLst/>
          </a:prstGeom>
        </p:spPr>
        <p:txBody>
          <a:bodyPr spcFirstLastPara="1" wrap="square" lIns="91425" tIns="91425" rIns="91425" bIns="91425" anchor="t" anchorCtr="0">
            <a:noAutofit/>
          </a:bodyPr>
          <a:lstStyle/>
          <a:p>
            <a:pPr marL="0" lvl="0" indent="0" algn="l" rtl="0">
              <a:lnSpc>
                <a:spcPct val="133000"/>
              </a:lnSpc>
              <a:spcBef>
                <a:spcPts val="1400"/>
              </a:spcBef>
              <a:spcAft>
                <a:spcPts val="0"/>
              </a:spcAft>
              <a:buSzPts val="688"/>
              <a:buNone/>
            </a:pPr>
            <a:r>
              <a:rPr lang="en" sz="1100" dirty="0">
                <a:solidFill>
                  <a:srgbClr val="333333"/>
                </a:solidFill>
                <a:highlight>
                  <a:srgbClr val="FFFFFF"/>
                </a:highlight>
                <a:latin typeface="Arial"/>
                <a:ea typeface="Arial"/>
                <a:cs typeface="Arial"/>
                <a:sym typeface="Arial"/>
              </a:rPr>
              <a:t>This report is facing a stakeholder, requesting an analysis of NVIDIA's financial statements. Their interest in NVIDIA's financial health would be driven by a need to make informed decisions related to investment, creditworthiness, or work planning. Therefore we have the following research questions:</a:t>
            </a:r>
            <a:endParaRPr sz="1100" dirty="0">
              <a:solidFill>
                <a:srgbClr val="333333"/>
              </a:solidFill>
              <a:highlight>
                <a:srgbClr val="FFFFFF"/>
              </a:highlight>
              <a:latin typeface="Arial"/>
              <a:ea typeface="Arial"/>
              <a:cs typeface="Arial"/>
              <a:sym typeface="Arial"/>
            </a:endParaRPr>
          </a:p>
          <a:p>
            <a:pPr marL="457200" lvl="0" indent="0" algn="l" rtl="0">
              <a:lnSpc>
                <a:spcPct val="105000"/>
              </a:lnSpc>
              <a:spcBef>
                <a:spcPts val="1000"/>
              </a:spcBef>
              <a:spcAft>
                <a:spcPts val="0"/>
              </a:spcAft>
              <a:buNone/>
            </a:pPr>
            <a:r>
              <a:rPr lang="en" sz="1100" b="1" dirty="0">
                <a:solidFill>
                  <a:srgbClr val="333333"/>
                </a:solidFill>
                <a:highlight>
                  <a:srgbClr val="FFFFFF"/>
                </a:highlight>
                <a:latin typeface="Arial"/>
                <a:ea typeface="Arial"/>
                <a:cs typeface="Arial"/>
                <a:sym typeface="Arial"/>
              </a:rPr>
              <a:t>What do NVIDIA's revenue and net income trends indicate about the company's growth and profitability over time?</a:t>
            </a:r>
            <a:endParaRPr sz="1100" b="1" dirty="0">
              <a:solidFill>
                <a:srgbClr val="333333"/>
              </a:solidFill>
              <a:highlight>
                <a:srgbClr val="FFFFFF"/>
              </a:highlight>
              <a:latin typeface="Arial"/>
              <a:ea typeface="Arial"/>
              <a:cs typeface="Arial"/>
              <a:sym typeface="Arial"/>
            </a:endParaRPr>
          </a:p>
          <a:p>
            <a:pPr marL="457200" lvl="0" indent="0" algn="l" rtl="0">
              <a:lnSpc>
                <a:spcPct val="105000"/>
              </a:lnSpc>
              <a:spcBef>
                <a:spcPts val="1000"/>
              </a:spcBef>
              <a:spcAft>
                <a:spcPts val="0"/>
              </a:spcAft>
              <a:buNone/>
            </a:pPr>
            <a:r>
              <a:rPr lang="en" sz="1100" b="1" dirty="0">
                <a:solidFill>
                  <a:srgbClr val="333333"/>
                </a:solidFill>
                <a:highlight>
                  <a:srgbClr val="FFFFFF"/>
                </a:highlight>
                <a:latin typeface="Arial"/>
                <a:ea typeface="Arial"/>
                <a:cs typeface="Arial"/>
                <a:sym typeface="Arial"/>
              </a:rPr>
              <a:t>What is the trend in NVIDIA's R&amp;D spending, and how does it correlate with revenue growth and product innovation?</a:t>
            </a:r>
            <a:endParaRPr sz="1100" b="1" dirty="0">
              <a:solidFill>
                <a:srgbClr val="333333"/>
              </a:solidFill>
              <a:highlight>
                <a:srgbClr val="FFFFFF"/>
              </a:highlight>
              <a:latin typeface="Arial"/>
              <a:ea typeface="Arial"/>
              <a:cs typeface="Arial"/>
              <a:sym typeface="Arial"/>
            </a:endParaRPr>
          </a:p>
          <a:p>
            <a:pPr marL="457200" lvl="0" indent="0" algn="l" rtl="0">
              <a:lnSpc>
                <a:spcPct val="105000"/>
              </a:lnSpc>
              <a:spcBef>
                <a:spcPts val="1000"/>
              </a:spcBef>
              <a:spcAft>
                <a:spcPts val="0"/>
              </a:spcAft>
              <a:buNone/>
            </a:pPr>
            <a:r>
              <a:rPr lang="en" sz="1100" b="1" dirty="0">
                <a:solidFill>
                  <a:srgbClr val="333333"/>
                </a:solidFill>
                <a:highlight>
                  <a:srgbClr val="FFFFFF"/>
                </a:highlight>
                <a:latin typeface="Arial"/>
                <a:ea typeface="Arial"/>
                <a:cs typeface="Arial"/>
                <a:sym typeface="Arial"/>
              </a:rPr>
              <a:t>What do liquidity ratios from the balance sheet (like current and quick ratios) reveal about NVIDIA's financial health?</a:t>
            </a:r>
            <a:endParaRPr sz="1100" b="1" dirty="0">
              <a:solidFill>
                <a:srgbClr val="333333"/>
              </a:solidFill>
              <a:highlight>
                <a:srgbClr val="FFFFFF"/>
              </a:highlight>
              <a:latin typeface="Arial"/>
              <a:ea typeface="Arial"/>
              <a:cs typeface="Arial"/>
              <a:sym typeface="Arial"/>
            </a:endParaRPr>
          </a:p>
          <a:p>
            <a:pPr marL="457200" lvl="0" indent="0" algn="l" rtl="0">
              <a:lnSpc>
                <a:spcPct val="105000"/>
              </a:lnSpc>
              <a:spcBef>
                <a:spcPts val="1000"/>
              </a:spcBef>
              <a:spcAft>
                <a:spcPts val="0"/>
              </a:spcAft>
              <a:buNone/>
            </a:pPr>
            <a:r>
              <a:rPr lang="en" sz="1100" b="1" dirty="0">
                <a:solidFill>
                  <a:srgbClr val="333333"/>
                </a:solidFill>
                <a:highlight>
                  <a:srgbClr val="FFFFFF"/>
                </a:highlight>
                <a:latin typeface="Arial"/>
                <a:ea typeface="Arial"/>
                <a:cs typeface="Arial"/>
                <a:sym typeface="Arial"/>
              </a:rPr>
              <a:t>How does the company's debt profile and leverage, as shown by the debt-to-equity ratio, compare to industry norms, and what does it say about financial risk?</a:t>
            </a:r>
            <a:endParaRPr sz="1100" b="1" dirty="0">
              <a:solidFill>
                <a:srgbClr val="333333"/>
              </a:solidFill>
              <a:highlight>
                <a:srgbClr val="FFFFFF"/>
              </a:highlight>
              <a:latin typeface="Arial"/>
              <a:ea typeface="Arial"/>
              <a:cs typeface="Arial"/>
              <a:sym typeface="Arial"/>
            </a:endParaRPr>
          </a:p>
          <a:p>
            <a:pPr marL="457200" lvl="0" indent="0" algn="l" rtl="0">
              <a:lnSpc>
                <a:spcPct val="105000"/>
              </a:lnSpc>
              <a:spcBef>
                <a:spcPts val="1000"/>
              </a:spcBef>
              <a:spcAft>
                <a:spcPts val="0"/>
              </a:spcAft>
              <a:buNone/>
            </a:pPr>
            <a:r>
              <a:rPr lang="en" sz="1100" b="1" dirty="0">
                <a:solidFill>
                  <a:srgbClr val="333333"/>
                </a:solidFill>
                <a:highlight>
                  <a:srgbClr val="FFFFFF"/>
                </a:highlight>
                <a:latin typeface="Arial"/>
                <a:ea typeface="Arial"/>
                <a:cs typeface="Arial"/>
                <a:sym typeface="Arial"/>
              </a:rPr>
              <a:t>How effectively is NVIDIA using its assets and equity to generate profits, as shown by ROA and ROE?</a:t>
            </a:r>
            <a:endParaRPr sz="1100" b="1" dirty="0">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0"/>
              </a:spcAft>
              <a:buSzPts val="688"/>
              <a:buNone/>
            </a:pPr>
            <a:endParaRPr sz="1100" dirty="0">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1200"/>
              </a:spcAft>
              <a:buSzPts val="688"/>
              <a:buNone/>
            </a:pPr>
            <a:endParaRPr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a:spLocks noGrp="1"/>
          </p:cNvSpPr>
          <p:nvPr>
            <p:ph type="title"/>
          </p:nvPr>
        </p:nvSpPr>
        <p:spPr>
          <a:xfrm>
            <a:off x="727650" y="6530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pic>
        <p:nvPicPr>
          <p:cNvPr id="211" name="Google Shape;211;p30"/>
          <p:cNvPicPr preferRelativeResize="0"/>
          <p:nvPr/>
        </p:nvPicPr>
        <p:blipFill>
          <a:blip r:embed="rId3">
            <a:alphaModFix/>
          </a:blip>
          <a:stretch>
            <a:fillRect/>
          </a:stretch>
        </p:blipFill>
        <p:spPr>
          <a:xfrm>
            <a:off x="1108125" y="1188250"/>
            <a:ext cx="7442426" cy="2885700"/>
          </a:xfrm>
          <a:prstGeom prst="rect">
            <a:avLst/>
          </a:prstGeom>
          <a:noFill/>
          <a:ln>
            <a:noFill/>
          </a:ln>
        </p:spPr>
      </p:pic>
      <p:sp>
        <p:nvSpPr>
          <p:cNvPr id="212" name="Google Shape;212;p30"/>
          <p:cNvSpPr txBox="1"/>
          <p:nvPr/>
        </p:nvSpPr>
        <p:spPr>
          <a:xfrm>
            <a:off x="1108125" y="4172925"/>
            <a:ext cx="3600300" cy="87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50">
                <a:solidFill>
                  <a:srgbClr val="262626"/>
                </a:solidFill>
                <a:highlight>
                  <a:srgbClr val="FFFFFF"/>
                </a:highlight>
              </a:rPr>
              <a:t>the company experienced a surge in demand for its products or services during the pandemic</a:t>
            </a:r>
            <a:endParaRPr sz="1350">
              <a:solidFill>
                <a:srgbClr val="262626"/>
              </a:solidFill>
              <a:highlight>
                <a:srgbClr val="FFFFFF"/>
              </a:highlight>
            </a:endParaRPr>
          </a:p>
        </p:txBody>
      </p:sp>
      <p:sp>
        <p:nvSpPr>
          <p:cNvPr id="213" name="Google Shape;213;p30"/>
          <p:cNvSpPr txBox="1"/>
          <p:nvPr/>
        </p:nvSpPr>
        <p:spPr>
          <a:xfrm>
            <a:off x="4937975" y="4172925"/>
            <a:ext cx="4122600" cy="870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50">
                <a:solidFill>
                  <a:srgbClr val="262626"/>
                </a:solidFill>
                <a:highlight>
                  <a:srgbClr val="FFFFFF"/>
                </a:highlight>
              </a:rPr>
              <a:t>Nvidia is actively managing its liquidity by maintaining a cash reserve that generally exceeds its short-term debt.</a:t>
            </a:r>
            <a:endParaRPr sz="1350">
              <a:solidFill>
                <a:srgbClr val="262626"/>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9" name="Google Shape;219;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0" name="Google Shape;220;p31"/>
          <p:cNvPicPr preferRelativeResize="0"/>
          <p:nvPr/>
        </p:nvPicPr>
        <p:blipFill>
          <a:blip r:embed="rId3">
            <a:alphaModFix/>
          </a:blip>
          <a:stretch>
            <a:fillRect/>
          </a:stretch>
        </p:blipFill>
        <p:spPr>
          <a:xfrm>
            <a:off x="560025" y="503350"/>
            <a:ext cx="7858123" cy="51434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1510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Technical Project</a:t>
            </a:r>
            <a:endParaRPr/>
          </a:p>
          <a:p>
            <a:pPr marL="0" lvl="0" indent="0" algn="l" rtl="0">
              <a:spcBef>
                <a:spcPts val="0"/>
              </a:spcBef>
              <a:spcAft>
                <a:spcPts val="0"/>
              </a:spcAft>
              <a:buNone/>
            </a:pPr>
            <a:endParaRPr/>
          </a:p>
        </p:txBody>
      </p:sp>
      <p:sp>
        <p:nvSpPr>
          <p:cNvPr id="93" name="Google Shape;93;p14"/>
          <p:cNvSpPr/>
          <p:nvPr/>
        </p:nvSpPr>
        <p:spPr>
          <a:xfrm>
            <a:off x="589600" y="1065425"/>
            <a:ext cx="1220700" cy="35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 name="Google Shape;94;p14"/>
          <p:cNvSpPr txBox="1">
            <a:spLocks noGrp="1"/>
          </p:cNvSpPr>
          <p:nvPr>
            <p:ph type="body" idx="1"/>
          </p:nvPr>
        </p:nvSpPr>
        <p:spPr>
          <a:xfrm>
            <a:off x="6977275" y="2397050"/>
            <a:ext cx="2094300" cy="23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Sources: </a:t>
            </a:r>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OECD Interest Rate Data</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US Bureau of Economic Analysis Macroeconomic Data</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US Daily Treasury Rates Data</a:t>
            </a: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5" name="Google Shape;95;p14"/>
          <p:cNvPicPr preferRelativeResize="0"/>
          <p:nvPr/>
        </p:nvPicPr>
        <p:blipFill>
          <a:blip r:embed="rId3">
            <a:alphaModFix/>
          </a:blip>
          <a:stretch>
            <a:fillRect/>
          </a:stretch>
        </p:blipFill>
        <p:spPr>
          <a:xfrm>
            <a:off x="117125" y="582275"/>
            <a:ext cx="6860150" cy="4461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29450" y="6794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Ratios</a:t>
            </a:r>
            <a:endParaRPr/>
          </a:p>
        </p:txBody>
      </p:sp>
      <p:sp>
        <p:nvSpPr>
          <p:cNvPr id="226" name="Google Shape;226;p32"/>
          <p:cNvSpPr txBox="1">
            <a:spLocks noGrp="1"/>
          </p:cNvSpPr>
          <p:nvPr>
            <p:ph type="body" idx="1"/>
          </p:nvPr>
        </p:nvSpPr>
        <p:spPr>
          <a:xfrm>
            <a:off x="727650" y="1214675"/>
            <a:ext cx="7688700" cy="35844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r>
              <a:rPr lang="en" sz="1500" b="1" dirty="0">
                <a:solidFill>
                  <a:srgbClr val="333333"/>
                </a:solidFill>
                <a:highlight>
                  <a:srgbClr val="FFFFFF"/>
                </a:highlight>
                <a:latin typeface="Arial"/>
                <a:ea typeface="Arial"/>
                <a:cs typeface="Arial"/>
                <a:sym typeface="Arial"/>
              </a:rPr>
              <a:t>Net Profit Margin</a:t>
            </a:r>
            <a:r>
              <a:rPr lang="en" sz="1500" dirty="0">
                <a:solidFill>
                  <a:srgbClr val="333333"/>
                </a:solidFill>
                <a:highlight>
                  <a:srgbClr val="FFFFFF"/>
                </a:highlight>
                <a:latin typeface="Arial"/>
                <a:ea typeface="Arial"/>
                <a:cs typeface="Arial"/>
                <a:sym typeface="Arial"/>
              </a:rPr>
              <a:t> = Net Income/Revenue = 28.829/10.946 = 2.63</a:t>
            </a:r>
            <a:br>
              <a:rPr lang="en" sz="1500" dirty="0">
                <a:solidFill>
                  <a:srgbClr val="333333"/>
                </a:solidFill>
                <a:highlight>
                  <a:srgbClr val="FFFFFF"/>
                </a:highlight>
                <a:latin typeface="Arial"/>
                <a:ea typeface="Arial"/>
                <a:cs typeface="Arial"/>
                <a:sym typeface="Arial"/>
              </a:rPr>
            </a:br>
            <a:r>
              <a:rPr lang="en" sz="1500" dirty="0">
                <a:solidFill>
                  <a:srgbClr val="333333"/>
                </a:solidFill>
                <a:highlight>
                  <a:srgbClr val="FFFFFF"/>
                </a:highlight>
                <a:latin typeface="Arial"/>
                <a:ea typeface="Arial"/>
                <a:cs typeface="Arial"/>
                <a:sym typeface="Arial"/>
              </a:rPr>
              <a:t>This ratio indicates the percentage of revenue that translates into net income. </a:t>
            </a:r>
            <a:endParaRPr sz="1500" dirty="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r>
              <a:rPr lang="en" sz="1500" b="1" dirty="0">
                <a:solidFill>
                  <a:srgbClr val="333333"/>
                </a:solidFill>
                <a:highlight>
                  <a:srgbClr val="FFFFFF"/>
                </a:highlight>
                <a:latin typeface="Arial"/>
                <a:ea typeface="Arial"/>
                <a:cs typeface="Arial"/>
                <a:sym typeface="Arial"/>
              </a:rPr>
              <a:t>Return on Assets (ROA)</a:t>
            </a:r>
            <a:r>
              <a:rPr lang="en" sz="1500" dirty="0">
                <a:solidFill>
                  <a:srgbClr val="333333"/>
                </a:solidFill>
                <a:highlight>
                  <a:srgbClr val="FFFFFF"/>
                </a:highlight>
                <a:latin typeface="Arial"/>
                <a:ea typeface="Arial"/>
                <a:cs typeface="Arial"/>
                <a:sym typeface="Arial"/>
              </a:rPr>
              <a:t> = Net Income/Total Assets = 9.752/26.914 = 22.07%</a:t>
            </a:r>
            <a:br>
              <a:rPr lang="en" sz="1500" dirty="0">
                <a:solidFill>
                  <a:srgbClr val="333333"/>
                </a:solidFill>
                <a:highlight>
                  <a:srgbClr val="FFFFFF"/>
                </a:highlight>
                <a:latin typeface="Arial"/>
                <a:ea typeface="Arial"/>
                <a:cs typeface="Arial"/>
                <a:sym typeface="Arial"/>
              </a:rPr>
            </a:br>
            <a:r>
              <a:rPr lang="en" sz="1500" dirty="0">
                <a:solidFill>
                  <a:srgbClr val="333333"/>
                </a:solidFill>
                <a:highlight>
                  <a:srgbClr val="FFFFFF"/>
                </a:highlight>
                <a:latin typeface="Arial"/>
                <a:ea typeface="Arial"/>
                <a:cs typeface="Arial"/>
                <a:sym typeface="Arial"/>
              </a:rPr>
              <a:t> ROA measures how efficiently a company's management is using its assets to generate profit</a:t>
            </a:r>
            <a:endParaRPr sz="1500" dirty="0">
              <a:solidFill>
                <a:srgbClr val="333333"/>
              </a:solidFill>
              <a:highlight>
                <a:srgbClr val="FFFFFF"/>
              </a:highlight>
              <a:latin typeface="Arial"/>
              <a:ea typeface="Arial"/>
              <a:cs typeface="Arial"/>
              <a:sym typeface="Arial"/>
            </a:endParaRPr>
          </a:p>
          <a:p>
            <a:pPr marL="0" lvl="0" indent="0" algn="l" rtl="0">
              <a:spcBef>
                <a:spcPts val="1000"/>
              </a:spcBef>
              <a:spcAft>
                <a:spcPts val="1000"/>
              </a:spcAft>
              <a:buNone/>
            </a:pPr>
            <a:r>
              <a:rPr lang="en" sz="1500" b="1" dirty="0">
                <a:solidFill>
                  <a:srgbClr val="333333"/>
                </a:solidFill>
                <a:highlight>
                  <a:srgbClr val="FFFFFF"/>
                </a:highlight>
                <a:latin typeface="Arial"/>
                <a:ea typeface="Arial"/>
                <a:cs typeface="Arial"/>
                <a:sym typeface="Arial"/>
              </a:rPr>
              <a:t>Return on Equity (ROE)</a:t>
            </a:r>
            <a:r>
              <a:rPr lang="en" sz="1500" dirty="0">
                <a:solidFill>
                  <a:srgbClr val="333333"/>
                </a:solidFill>
                <a:highlight>
                  <a:srgbClr val="FFFFFF"/>
                </a:highlight>
                <a:latin typeface="Arial"/>
                <a:ea typeface="Arial"/>
                <a:cs typeface="Arial"/>
                <a:sym typeface="Arial"/>
              </a:rPr>
              <a:t> = Net Income/Shareholders Equity = 9.752/26.612 = 36.65%</a:t>
            </a:r>
            <a:br>
              <a:rPr lang="en" sz="1500" dirty="0">
                <a:solidFill>
                  <a:srgbClr val="333333"/>
                </a:solidFill>
                <a:highlight>
                  <a:srgbClr val="FFFFFF"/>
                </a:highlight>
                <a:latin typeface="Arial"/>
                <a:ea typeface="Arial"/>
                <a:cs typeface="Arial"/>
                <a:sym typeface="Arial"/>
              </a:rPr>
            </a:br>
            <a:r>
              <a:rPr lang="en" sz="1500" dirty="0">
                <a:solidFill>
                  <a:srgbClr val="333333"/>
                </a:solidFill>
                <a:highlight>
                  <a:srgbClr val="FFFFFF"/>
                </a:highlight>
                <a:latin typeface="Arial"/>
                <a:ea typeface="Arial"/>
                <a:cs typeface="Arial"/>
                <a:sym typeface="Arial"/>
              </a:rPr>
              <a:t>ROE indicates how effectively management is using shareholders' equity to create profits. </a:t>
            </a: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33"/>
          <p:cNvPicPr preferRelativeResize="0"/>
          <p:nvPr/>
        </p:nvPicPr>
        <p:blipFill>
          <a:blip r:embed="rId3">
            <a:alphaModFix/>
          </a:blip>
          <a:stretch>
            <a:fillRect/>
          </a:stretch>
        </p:blipFill>
        <p:spPr>
          <a:xfrm>
            <a:off x="1203150" y="507650"/>
            <a:ext cx="6304050" cy="463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729450" y="690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Important Ratios</a:t>
            </a:r>
            <a:endParaRPr dirty="0"/>
          </a:p>
        </p:txBody>
      </p:sp>
      <p:sp>
        <p:nvSpPr>
          <p:cNvPr id="237" name="Google Shape;237;p34"/>
          <p:cNvSpPr txBox="1"/>
          <p:nvPr/>
        </p:nvSpPr>
        <p:spPr>
          <a:xfrm>
            <a:off x="622300" y="1371600"/>
            <a:ext cx="8280600" cy="24558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000"/>
              </a:spcBef>
              <a:spcAft>
                <a:spcPts val="0"/>
              </a:spcAft>
              <a:buClr>
                <a:srgbClr val="333333"/>
              </a:buClr>
              <a:buSzPts val="1300"/>
              <a:buAutoNum type="arabicPeriod"/>
            </a:pPr>
            <a:r>
              <a:rPr lang="en" sz="1300" b="1" dirty="0">
                <a:solidFill>
                  <a:srgbClr val="333333"/>
                </a:solidFill>
                <a:highlight>
                  <a:srgbClr val="FFFFFF"/>
                </a:highlight>
              </a:rPr>
              <a:t>Current Ratio = Current Assets/Current Liabilities = 28.829/10.946 = 2.63</a:t>
            </a:r>
            <a:br>
              <a:rPr lang="en" sz="1300" b="1" dirty="0">
                <a:solidFill>
                  <a:srgbClr val="333333"/>
                </a:solidFill>
                <a:highlight>
                  <a:srgbClr val="FFFFFF"/>
                </a:highlight>
              </a:rPr>
            </a:br>
            <a:r>
              <a:rPr lang="en" sz="1300" dirty="0">
                <a:solidFill>
                  <a:srgbClr val="333333"/>
                </a:solidFill>
                <a:highlight>
                  <a:srgbClr val="FFFFFF"/>
                </a:highlight>
              </a:rPr>
              <a:t> measures a company's ability to pay short-term obligations with its current assets. </a:t>
            </a:r>
            <a:endParaRPr sz="1300" dirty="0">
              <a:solidFill>
                <a:srgbClr val="333333"/>
              </a:solidFill>
              <a:highlight>
                <a:srgbClr val="FFFFFF"/>
              </a:highlight>
            </a:endParaRPr>
          </a:p>
          <a:p>
            <a:pPr marL="457200" lvl="0" indent="-311150" algn="l" rtl="0">
              <a:lnSpc>
                <a:spcPct val="115000"/>
              </a:lnSpc>
              <a:spcBef>
                <a:spcPts val="0"/>
              </a:spcBef>
              <a:spcAft>
                <a:spcPts val="0"/>
              </a:spcAft>
              <a:buClr>
                <a:srgbClr val="333333"/>
              </a:buClr>
              <a:buSzPts val="1300"/>
              <a:buAutoNum type="arabicPeriod"/>
            </a:pPr>
            <a:r>
              <a:rPr lang="en" sz="1300" b="1" dirty="0">
                <a:solidFill>
                  <a:srgbClr val="333333"/>
                </a:solidFill>
                <a:highlight>
                  <a:srgbClr val="FFFFFF"/>
                </a:highlight>
              </a:rPr>
              <a:t>Quick Ratio = (Current Assets - Inventory) / Current Liabilities = (28.829-2.605)/10.946 = 2.40</a:t>
            </a:r>
            <a:br>
              <a:rPr lang="en" sz="1300" b="1" dirty="0">
                <a:solidFill>
                  <a:srgbClr val="333333"/>
                </a:solidFill>
                <a:highlight>
                  <a:srgbClr val="FFFFFF"/>
                </a:highlight>
              </a:rPr>
            </a:br>
            <a:r>
              <a:rPr lang="en" sz="1300" dirty="0">
                <a:solidFill>
                  <a:srgbClr val="333333"/>
                </a:solidFill>
                <a:highlight>
                  <a:srgbClr val="FFFFFF"/>
                </a:highlight>
              </a:rPr>
              <a:t>It assesses a company's ability to meet its short-term obligations with its most liquid assets. </a:t>
            </a:r>
            <a:endParaRPr sz="1300" dirty="0">
              <a:solidFill>
                <a:srgbClr val="333333"/>
              </a:solidFill>
              <a:highlight>
                <a:srgbClr val="FFFFFF"/>
              </a:highlight>
            </a:endParaRPr>
          </a:p>
          <a:p>
            <a:pPr marL="457200" lvl="0" indent="-311150" algn="l" rtl="0">
              <a:lnSpc>
                <a:spcPct val="115000"/>
              </a:lnSpc>
              <a:spcBef>
                <a:spcPts val="0"/>
              </a:spcBef>
              <a:spcAft>
                <a:spcPts val="0"/>
              </a:spcAft>
              <a:buClr>
                <a:srgbClr val="333333"/>
              </a:buClr>
              <a:buSzPts val="1300"/>
              <a:buAutoNum type="arabicPeriod"/>
            </a:pPr>
            <a:r>
              <a:rPr lang="en" sz="1300" b="1" dirty="0">
                <a:solidFill>
                  <a:srgbClr val="333333"/>
                </a:solidFill>
                <a:highlight>
                  <a:srgbClr val="FFFFFF"/>
                </a:highlight>
              </a:rPr>
              <a:t>Debt to Equity = 10.946/26.612 = Total Liabilities / Shareholders' Equity = 0.41</a:t>
            </a:r>
            <a:br>
              <a:rPr lang="en" sz="1300" b="1" dirty="0">
                <a:solidFill>
                  <a:srgbClr val="333333"/>
                </a:solidFill>
                <a:highlight>
                  <a:srgbClr val="FFFFFF"/>
                </a:highlight>
              </a:rPr>
            </a:br>
            <a:r>
              <a:rPr lang="en" sz="1300" dirty="0">
                <a:solidFill>
                  <a:srgbClr val="333333"/>
                </a:solidFill>
                <a:highlight>
                  <a:srgbClr val="FFFFFF"/>
                </a:highlight>
              </a:rPr>
              <a:t>Low ratio suggests NVIDIA is not overly reliant on debt to finance its operations and indicates lower financial risk compared to industry norms.</a:t>
            </a:r>
            <a:endParaRPr sz="1300" dirty="0">
              <a:solidFill>
                <a:srgbClr val="333333"/>
              </a:solidFill>
              <a:highlight>
                <a:srgbClr val="FFFFFF"/>
              </a:highlight>
            </a:endParaRPr>
          </a:p>
          <a:p>
            <a:pPr marL="457200" lvl="0" indent="-311150" algn="l" rtl="0">
              <a:lnSpc>
                <a:spcPct val="115000"/>
              </a:lnSpc>
              <a:spcBef>
                <a:spcPts val="0"/>
              </a:spcBef>
              <a:spcAft>
                <a:spcPts val="0"/>
              </a:spcAft>
              <a:buClr>
                <a:srgbClr val="333333"/>
              </a:buClr>
              <a:buSzPts val="1300"/>
              <a:buAutoNum type="arabicPeriod" startAt="4"/>
            </a:pPr>
            <a:r>
              <a:rPr lang="en" sz="1300" b="1" dirty="0">
                <a:solidFill>
                  <a:srgbClr val="333333"/>
                </a:solidFill>
                <a:highlight>
                  <a:srgbClr val="FFFFFF"/>
                </a:highlight>
              </a:rPr>
              <a:t>Interest Coverage Ratio = Earnings Before Interest and Taxes (EBIT) / Interest Expense = 10.041/236 = 42.55</a:t>
            </a:r>
            <a:br>
              <a:rPr lang="en" sz="1300" b="1" dirty="0">
                <a:solidFill>
                  <a:srgbClr val="333333"/>
                </a:solidFill>
                <a:highlight>
                  <a:srgbClr val="FFFFFF"/>
                </a:highlight>
              </a:rPr>
            </a:br>
            <a:r>
              <a:rPr lang="en" sz="1300" dirty="0">
                <a:solidFill>
                  <a:srgbClr val="333333"/>
                </a:solidFill>
                <a:highlight>
                  <a:srgbClr val="FFFFFF"/>
                </a:highlight>
              </a:rPr>
              <a:t>Implies a low risk of financial distress from its current level of debt.</a:t>
            </a:r>
            <a:endParaRPr sz="1300" dirty="0">
              <a:solidFill>
                <a:srgbClr val="333333"/>
              </a:solidFill>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body" idx="1"/>
          </p:nvPr>
        </p:nvSpPr>
        <p:spPr>
          <a:xfrm>
            <a:off x="727650" y="697400"/>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700" b="1">
                <a:solidFill>
                  <a:srgbClr val="333333"/>
                </a:solidFill>
                <a:latin typeface="Arial"/>
                <a:ea typeface="Arial"/>
                <a:cs typeface="Arial"/>
                <a:sym typeface="Arial"/>
              </a:rPr>
              <a:t>The General Trend and Projection</a:t>
            </a:r>
            <a:endParaRPr sz="1800"/>
          </a:p>
        </p:txBody>
      </p:sp>
      <p:pic>
        <p:nvPicPr>
          <p:cNvPr id="243" name="Google Shape;243;p35"/>
          <p:cNvPicPr preferRelativeResize="0"/>
          <p:nvPr/>
        </p:nvPicPr>
        <p:blipFill>
          <a:blip r:embed="rId3">
            <a:alphaModFix/>
          </a:blip>
          <a:stretch>
            <a:fillRect/>
          </a:stretch>
        </p:blipFill>
        <p:spPr>
          <a:xfrm>
            <a:off x="1261450" y="1430725"/>
            <a:ext cx="6343301" cy="3311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6"/>
          <p:cNvSpPr txBox="1">
            <a:spLocks noGrp="1"/>
          </p:cNvSpPr>
          <p:nvPr>
            <p:ph type="title"/>
          </p:nvPr>
        </p:nvSpPr>
        <p:spPr>
          <a:xfrm>
            <a:off x="729450" y="625900"/>
            <a:ext cx="7688700" cy="535200"/>
          </a:xfrm>
          <a:prstGeom prst="rect">
            <a:avLst/>
          </a:prstGeom>
        </p:spPr>
        <p:txBody>
          <a:bodyPr spcFirstLastPara="1" wrap="square" lIns="91425" tIns="91425" rIns="91425" bIns="91425" anchor="t" anchorCtr="0">
            <a:noAutofit/>
          </a:bodyPr>
          <a:lstStyle/>
          <a:p>
            <a:pPr marL="0" lvl="0" indent="0" algn="l" rtl="0">
              <a:lnSpc>
                <a:spcPct val="122500"/>
              </a:lnSpc>
              <a:spcBef>
                <a:spcPts val="1800"/>
              </a:spcBef>
              <a:spcAft>
                <a:spcPts val="0"/>
              </a:spcAft>
              <a:buSzPts val="990"/>
              <a:buNone/>
            </a:pPr>
            <a:r>
              <a:rPr lang="en" sz="2400" b="0">
                <a:solidFill>
                  <a:srgbClr val="333333"/>
                </a:solidFill>
                <a:highlight>
                  <a:srgbClr val="FFFFFF"/>
                </a:highlight>
                <a:latin typeface="Arial"/>
                <a:ea typeface="Arial"/>
                <a:cs typeface="Arial"/>
                <a:sym typeface="Arial"/>
              </a:rPr>
              <a:t>Potential Risks</a:t>
            </a:r>
            <a:endParaRPr sz="2400" b="0">
              <a:solidFill>
                <a:srgbClr val="333333"/>
              </a:solidFill>
              <a:highlight>
                <a:srgbClr val="FFFFFF"/>
              </a:highlight>
              <a:latin typeface="Arial"/>
              <a:ea typeface="Arial"/>
              <a:cs typeface="Arial"/>
              <a:sym typeface="Arial"/>
            </a:endParaRPr>
          </a:p>
          <a:p>
            <a:pPr marL="0" lvl="0" indent="0" algn="l" rtl="0">
              <a:spcBef>
                <a:spcPts val="400"/>
              </a:spcBef>
              <a:spcAft>
                <a:spcPts val="0"/>
              </a:spcAft>
              <a:buSzPts val="990"/>
              <a:buNone/>
            </a:pPr>
            <a:endParaRPr sz="960" b="0">
              <a:solidFill>
                <a:srgbClr val="000000"/>
              </a:solidFill>
              <a:latin typeface="Arial"/>
              <a:ea typeface="Arial"/>
              <a:cs typeface="Arial"/>
              <a:sym typeface="Arial"/>
            </a:endParaRPr>
          </a:p>
          <a:p>
            <a:pPr marL="0" lvl="0" indent="0" algn="l" rtl="0">
              <a:spcBef>
                <a:spcPts val="0"/>
              </a:spcBef>
              <a:spcAft>
                <a:spcPts val="0"/>
              </a:spcAft>
              <a:buSzPts val="990"/>
              <a:buNone/>
            </a:pPr>
            <a:endParaRPr sz="2040"/>
          </a:p>
        </p:txBody>
      </p:sp>
      <p:sp>
        <p:nvSpPr>
          <p:cNvPr id="249" name="Google Shape;249;p36"/>
          <p:cNvSpPr txBox="1">
            <a:spLocks noGrp="1"/>
          </p:cNvSpPr>
          <p:nvPr>
            <p:ph type="body" idx="1"/>
          </p:nvPr>
        </p:nvSpPr>
        <p:spPr>
          <a:xfrm>
            <a:off x="729450" y="1441200"/>
            <a:ext cx="7688700" cy="22611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None/>
            </a:pPr>
            <a:r>
              <a:rPr lang="en" sz="1500" dirty="0">
                <a:solidFill>
                  <a:srgbClr val="333333"/>
                </a:solidFill>
                <a:highlight>
                  <a:srgbClr val="FFFFFF"/>
                </a:highlight>
                <a:latin typeface="Arial"/>
                <a:ea typeface="Arial"/>
                <a:cs typeface="Arial"/>
                <a:sym typeface="Arial"/>
              </a:rPr>
              <a:t>1. Increased Operating Expenses</a:t>
            </a:r>
            <a:endParaRPr sz="1500" dirty="0">
              <a:solidFill>
                <a:srgbClr val="333333"/>
              </a:solidFill>
              <a:highlight>
                <a:srgbClr val="FFFFFF"/>
              </a:highlight>
              <a:latin typeface="Arial"/>
              <a:ea typeface="Arial"/>
              <a:cs typeface="Arial"/>
              <a:sym typeface="Arial"/>
            </a:endParaRPr>
          </a:p>
          <a:p>
            <a:pPr marL="0" lvl="0" indent="0" algn="l" rtl="0">
              <a:lnSpc>
                <a:spcPct val="95000"/>
              </a:lnSpc>
              <a:spcBef>
                <a:spcPts val="1000"/>
              </a:spcBef>
              <a:spcAft>
                <a:spcPts val="0"/>
              </a:spcAft>
              <a:buNone/>
            </a:pPr>
            <a:r>
              <a:rPr lang="en" sz="1500" dirty="0">
                <a:solidFill>
                  <a:srgbClr val="333333"/>
                </a:solidFill>
                <a:highlight>
                  <a:srgbClr val="FFFFFF"/>
                </a:highlight>
                <a:latin typeface="Arial"/>
                <a:ea typeface="Arial"/>
                <a:cs typeface="Arial"/>
                <a:sym typeface="Arial"/>
              </a:rPr>
              <a:t>2. Growing Short-term Debt</a:t>
            </a:r>
            <a:endParaRPr sz="1500" dirty="0">
              <a:solidFill>
                <a:srgbClr val="333333"/>
              </a:solidFill>
              <a:highlight>
                <a:srgbClr val="FFFFFF"/>
              </a:highlight>
              <a:latin typeface="Arial"/>
              <a:ea typeface="Arial"/>
              <a:cs typeface="Arial"/>
              <a:sym typeface="Arial"/>
            </a:endParaRPr>
          </a:p>
          <a:p>
            <a:pPr marL="0" lvl="0" indent="0" algn="l" rtl="0">
              <a:lnSpc>
                <a:spcPct val="95000"/>
              </a:lnSpc>
              <a:spcBef>
                <a:spcPts val="1000"/>
              </a:spcBef>
              <a:spcAft>
                <a:spcPts val="0"/>
              </a:spcAft>
              <a:buNone/>
            </a:pPr>
            <a:r>
              <a:rPr lang="en" sz="1500" dirty="0">
                <a:solidFill>
                  <a:srgbClr val="333333"/>
                </a:solidFill>
                <a:highlight>
                  <a:srgbClr val="FFFFFF"/>
                </a:highlight>
                <a:latin typeface="Arial"/>
                <a:ea typeface="Arial"/>
                <a:cs typeface="Arial"/>
                <a:sym typeface="Arial"/>
              </a:rPr>
              <a:t>3. Reliance on Marketable Securities for Liquidity</a:t>
            </a:r>
            <a:endParaRPr sz="1500" dirty="0">
              <a:solidFill>
                <a:srgbClr val="333333"/>
              </a:solidFill>
              <a:highlight>
                <a:srgbClr val="FFFFFF"/>
              </a:highlight>
              <a:latin typeface="Arial"/>
              <a:ea typeface="Arial"/>
              <a:cs typeface="Arial"/>
              <a:sym typeface="Arial"/>
            </a:endParaRPr>
          </a:p>
          <a:p>
            <a:pPr marL="0" lvl="0" indent="0" algn="l" rtl="0">
              <a:lnSpc>
                <a:spcPct val="95000"/>
              </a:lnSpc>
              <a:spcBef>
                <a:spcPts val="1000"/>
              </a:spcBef>
              <a:spcAft>
                <a:spcPts val="0"/>
              </a:spcAft>
              <a:buNone/>
            </a:pPr>
            <a:r>
              <a:rPr lang="en" sz="1500" dirty="0">
                <a:solidFill>
                  <a:srgbClr val="333333"/>
                </a:solidFill>
                <a:highlight>
                  <a:srgbClr val="FFFFFF"/>
                </a:highlight>
                <a:latin typeface="Arial"/>
                <a:ea typeface="Arial"/>
                <a:cs typeface="Arial"/>
                <a:sym typeface="Arial"/>
              </a:rPr>
              <a:t>4. Economic and Market Conditions</a:t>
            </a:r>
            <a:endParaRPr sz="1500" dirty="0">
              <a:solidFill>
                <a:srgbClr val="333333"/>
              </a:solidFill>
              <a:highlight>
                <a:srgbClr val="FFFFFF"/>
              </a:highlight>
              <a:latin typeface="Arial"/>
              <a:ea typeface="Arial"/>
              <a:cs typeface="Arial"/>
              <a:sym typeface="Arial"/>
            </a:endParaRPr>
          </a:p>
          <a:p>
            <a:pPr marL="0" lvl="0" indent="0" algn="l" rtl="0">
              <a:lnSpc>
                <a:spcPct val="95000"/>
              </a:lnSpc>
              <a:spcBef>
                <a:spcPts val="1000"/>
              </a:spcBef>
              <a:spcAft>
                <a:spcPts val="0"/>
              </a:spcAft>
              <a:buNone/>
            </a:pPr>
            <a:r>
              <a:rPr lang="en" sz="1500" dirty="0">
                <a:solidFill>
                  <a:srgbClr val="333333"/>
                </a:solidFill>
                <a:highlight>
                  <a:srgbClr val="FFFFFF"/>
                </a:highlight>
                <a:latin typeface="Arial"/>
                <a:ea typeface="Arial"/>
                <a:cs typeface="Arial"/>
                <a:sym typeface="Arial"/>
              </a:rPr>
              <a:t>5. Tax Rate Changes</a:t>
            </a:r>
            <a:endParaRPr sz="1500" dirty="0">
              <a:solidFill>
                <a:srgbClr val="333333"/>
              </a:solidFill>
              <a:highlight>
                <a:srgbClr val="FFFFFF"/>
              </a:highlight>
              <a:latin typeface="Arial"/>
              <a:ea typeface="Arial"/>
              <a:cs typeface="Arial"/>
              <a:sym typeface="Arial"/>
            </a:endParaRPr>
          </a:p>
          <a:p>
            <a:pPr marL="0" lvl="0" indent="0" algn="l" rtl="0">
              <a:lnSpc>
                <a:spcPct val="95000"/>
              </a:lnSpc>
              <a:spcBef>
                <a:spcPts val="1000"/>
              </a:spcBef>
              <a:spcAft>
                <a:spcPts val="0"/>
              </a:spcAft>
              <a:buNone/>
            </a:pPr>
            <a:r>
              <a:rPr lang="en" sz="1500" dirty="0">
                <a:solidFill>
                  <a:srgbClr val="333333"/>
                </a:solidFill>
                <a:highlight>
                  <a:srgbClr val="FFFFFF"/>
                </a:highlight>
                <a:latin typeface="Arial"/>
                <a:ea typeface="Arial"/>
                <a:cs typeface="Arial"/>
                <a:sym typeface="Arial"/>
              </a:rPr>
              <a:t>6. Cybersecurity Threats</a:t>
            </a:r>
            <a:endParaRPr sz="1500" dirty="0">
              <a:solidFill>
                <a:srgbClr val="333333"/>
              </a:solidFill>
              <a:highlight>
                <a:srgbClr val="FFFFFF"/>
              </a:highlight>
              <a:latin typeface="Arial"/>
              <a:ea typeface="Arial"/>
              <a:cs typeface="Arial"/>
              <a:sym typeface="Arial"/>
            </a:endParaRPr>
          </a:p>
          <a:p>
            <a:pPr marL="0" lvl="0" indent="0" algn="l" rtl="0">
              <a:lnSpc>
                <a:spcPct val="95000"/>
              </a:lnSpc>
              <a:spcBef>
                <a:spcPts val="1000"/>
              </a:spcBef>
              <a:spcAft>
                <a:spcPts val="1000"/>
              </a:spcAft>
              <a:buNone/>
            </a:pPr>
            <a:r>
              <a:rPr lang="en" sz="1500" dirty="0">
                <a:solidFill>
                  <a:srgbClr val="333333"/>
                </a:solidFill>
                <a:highlight>
                  <a:srgbClr val="FFFFFF"/>
                </a:highlight>
                <a:latin typeface="Arial"/>
                <a:ea typeface="Arial"/>
                <a:cs typeface="Arial"/>
                <a:sym typeface="Arial"/>
              </a:rPr>
              <a:t>7. Supply Chain Disruptions</a:t>
            </a:r>
            <a:endParaRPr sz="17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B588F-0302-3BB2-2D6D-7B223BF37482}"/>
              </a:ext>
            </a:extLst>
          </p:cNvPr>
          <p:cNvSpPr>
            <a:spLocks noGrp="1"/>
          </p:cNvSpPr>
          <p:nvPr>
            <p:ph type="title"/>
          </p:nvPr>
        </p:nvSpPr>
        <p:spPr/>
        <p:txBody>
          <a:bodyPr>
            <a:normAutofit fontScale="90000"/>
          </a:bodyPr>
          <a:lstStyle/>
          <a:p>
            <a:r>
              <a:rPr lang="en-US" dirty="0"/>
              <a:t>Job of Interest: Equity Analyst</a:t>
            </a:r>
          </a:p>
        </p:txBody>
      </p:sp>
      <p:sp>
        <p:nvSpPr>
          <p:cNvPr id="3" name="Text Placeholder 2">
            <a:extLst>
              <a:ext uri="{FF2B5EF4-FFF2-40B4-BE49-F238E27FC236}">
                <a16:creationId xmlns:a16="http://schemas.microsoft.com/office/drawing/2014/main" id="{9931C014-7662-62B7-D9D9-3370F9751D55}"/>
              </a:ext>
            </a:extLst>
          </p:cNvPr>
          <p:cNvSpPr>
            <a:spLocks noGrp="1"/>
          </p:cNvSpPr>
          <p:nvPr>
            <p:ph type="body" idx="1"/>
          </p:nvPr>
        </p:nvSpPr>
        <p:spPr>
          <a:xfrm>
            <a:off x="729450" y="1980104"/>
            <a:ext cx="7688700" cy="2359871"/>
          </a:xfrm>
        </p:spPr>
        <p:txBody>
          <a:bodyPr>
            <a:normAutofit/>
          </a:bodyPr>
          <a:lstStyle/>
          <a:p>
            <a:r>
              <a:rPr lang="en-US" sz="1400" dirty="0">
                <a:latin typeface="+mn-lt"/>
              </a:rPr>
              <a:t>Focus on a niche segment, category or country of a capital market </a:t>
            </a:r>
          </a:p>
          <a:p>
            <a:r>
              <a:rPr lang="en-US" sz="1400" dirty="0">
                <a:latin typeface="+mn-lt"/>
              </a:rPr>
              <a:t>Not as broad of a view of finance as a Financial Analyst</a:t>
            </a:r>
          </a:p>
          <a:p>
            <a:r>
              <a:rPr lang="en-US" sz="1400" dirty="0">
                <a:latin typeface="+mn-lt"/>
              </a:rPr>
              <a:t>Not as marketing inclined as some domains of Investment Banking</a:t>
            </a:r>
          </a:p>
          <a:p>
            <a:r>
              <a:rPr lang="en-US" sz="1400" dirty="0">
                <a:latin typeface="+mn-lt"/>
              </a:rPr>
              <a:t>Two sides: Buy-side(financial advisory) and sell-side(investment banking)</a:t>
            </a:r>
          </a:p>
          <a:p>
            <a:r>
              <a:rPr lang="en-US" sz="1400" dirty="0">
                <a:latin typeface="+mn-lt"/>
              </a:rPr>
              <a:t>More aligned to our science/math/engineering/economics background– fairly technical with certain data points gathered from market news, contacts or senior leadership in specific companies</a:t>
            </a:r>
          </a:p>
          <a:p>
            <a:r>
              <a:rPr lang="en-US" sz="1400" dirty="0">
                <a:latin typeface="+mn-lt"/>
              </a:rPr>
              <a:t>Recognition: Named in certain research reports</a:t>
            </a:r>
          </a:p>
          <a:p>
            <a:endParaRPr lang="en-US" sz="1400" dirty="0">
              <a:latin typeface="+mn-lt"/>
            </a:endParaRPr>
          </a:p>
          <a:p>
            <a:endParaRPr lang="en-US" sz="1400" dirty="0">
              <a:latin typeface="+mn-lt"/>
            </a:endParaRPr>
          </a:p>
          <a:p>
            <a:endParaRPr lang="en-US" sz="1400" dirty="0">
              <a:latin typeface="+mn-lt"/>
            </a:endParaRPr>
          </a:p>
        </p:txBody>
      </p:sp>
    </p:spTree>
    <p:extLst>
      <p:ext uri="{BB962C8B-B14F-4D97-AF65-F5344CB8AC3E}">
        <p14:creationId xmlns:p14="http://schemas.microsoft.com/office/powerpoint/2010/main" val="1187430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C17C-FE28-E38A-876B-6D99BBCD6521}"/>
              </a:ext>
            </a:extLst>
          </p:cNvPr>
          <p:cNvSpPr>
            <a:spLocks noGrp="1"/>
          </p:cNvSpPr>
          <p:nvPr>
            <p:ph type="title"/>
          </p:nvPr>
        </p:nvSpPr>
        <p:spPr/>
        <p:txBody>
          <a:bodyPr>
            <a:normAutofit fontScale="90000"/>
          </a:bodyPr>
          <a:lstStyle/>
          <a:p>
            <a:r>
              <a:rPr lang="en-US" dirty="0"/>
              <a:t>Equity Analyst: Qualifications</a:t>
            </a:r>
          </a:p>
        </p:txBody>
      </p:sp>
      <p:sp>
        <p:nvSpPr>
          <p:cNvPr id="3" name="Text Placeholder 2">
            <a:extLst>
              <a:ext uri="{FF2B5EF4-FFF2-40B4-BE49-F238E27FC236}">
                <a16:creationId xmlns:a16="http://schemas.microsoft.com/office/drawing/2014/main" id="{B5AFD580-5B5D-4B07-4AC7-1724A3BB80C2}"/>
              </a:ext>
            </a:extLst>
          </p:cNvPr>
          <p:cNvSpPr>
            <a:spLocks noGrp="1"/>
          </p:cNvSpPr>
          <p:nvPr>
            <p:ph type="body" idx="1"/>
          </p:nvPr>
        </p:nvSpPr>
        <p:spPr/>
        <p:txBody>
          <a:bodyPr>
            <a:normAutofit/>
          </a:bodyPr>
          <a:lstStyle/>
          <a:p>
            <a:r>
              <a:rPr lang="en-US" sz="1400" dirty="0">
                <a:latin typeface="+mn-lt"/>
              </a:rPr>
              <a:t>Most basic qualification: Bachelors degree, start out in research associate positions</a:t>
            </a:r>
          </a:p>
          <a:p>
            <a:r>
              <a:rPr lang="en-US" sz="1400" dirty="0">
                <a:latin typeface="+mn-lt"/>
              </a:rPr>
              <a:t>Master’s degree or above helps one advance their career path in this domain</a:t>
            </a:r>
          </a:p>
          <a:p>
            <a:r>
              <a:rPr lang="en-US" sz="1400" dirty="0">
                <a:latin typeface="+mn-lt"/>
              </a:rPr>
              <a:t>License: Sometimes, a Financial Industry Regulatory Authority(FINRA) is required</a:t>
            </a:r>
          </a:p>
          <a:p>
            <a:r>
              <a:rPr lang="en-US" sz="1400" dirty="0">
                <a:latin typeface="+mn-lt"/>
              </a:rPr>
              <a:t>Certifications of Interest:</a:t>
            </a:r>
          </a:p>
          <a:p>
            <a:pPr lvl="1"/>
            <a:r>
              <a:rPr lang="en-US" sz="1400" dirty="0">
                <a:latin typeface="+mn-lt"/>
              </a:rPr>
              <a:t> Chartered Financial Analyst (CFA)</a:t>
            </a:r>
          </a:p>
          <a:p>
            <a:pPr lvl="1"/>
            <a:r>
              <a:rPr lang="en-US" sz="1400" dirty="0">
                <a:latin typeface="+mn-lt"/>
              </a:rPr>
              <a:t> Financial Risk Manager (FRM)</a:t>
            </a:r>
          </a:p>
          <a:p>
            <a:pPr lvl="1"/>
            <a:r>
              <a:rPr lang="en-US" sz="1400" dirty="0">
                <a:latin typeface="+mn-lt"/>
              </a:rPr>
              <a:t> Chartered Alternative Investment Analyst (CAIA)</a:t>
            </a:r>
          </a:p>
          <a:p>
            <a:r>
              <a:rPr lang="en-US" sz="1400" dirty="0">
                <a:latin typeface="+mn-lt"/>
              </a:rPr>
              <a:t>Duke University has multiple resources to support one to prepare for this role! Just ask</a:t>
            </a:r>
          </a:p>
          <a:p>
            <a:pPr marL="615950" lvl="1" indent="0">
              <a:buNone/>
            </a:pPr>
            <a:endParaRPr lang="en-US" sz="1400" dirty="0">
              <a:latin typeface="+mn-lt"/>
            </a:endParaRPr>
          </a:p>
          <a:p>
            <a:pPr marL="615950" lvl="1" indent="0">
              <a:buNone/>
            </a:pPr>
            <a:endParaRPr lang="en-US" sz="1400" dirty="0">
              <a:latin typeface="+mn-lt"/>
            </a:endParaRPr>
          </a:p>
          <a:p>
            <a:endParaRPr lang="en-US" sz="1400" dirty="0">
              <a:latin typeface="+mn-lt"/>
            </a:endParaRPr>
          </a:p>
        </p:txBody>
      </p:sp>
    </p:spTree>
    <p:extLst>
      <p:ext uri="{BB962C8B-B14F-4D97-AF65-F5344CB8AC3E}">
        <p14:creationId xmlns:p14="http://schemas.microsoft.com/office/powerpoint/2010/main" val="3698055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00D5-3815-0FF1-B226-10FFF6687ACB}"/>
              </a:ext>
            </a:extLst>
          </p:cNvPr>
          <p:cNvSpPr>
            <a:spLocks noGrp="1"/>
          </p:cNvSpPr>
          <p:nvPr>
            <p:ph type="title"/>
          </p:nvPr>
        </p:nvSpPr>
        <p:spPr/>
        <p:txBody>
          <a:bodyPr>
            <a:normAutofit fontScale="90000"/>
          </a:bodyPr>
          <a:lstStyle/>
          <a:p>
            <a:r>
              <a:rPr lang="en-US" dirty="0"/>
              <a:t>Contributions of an Equity Analyst</a:t>
            </a:r>
          </a:p>
        </p:txBody>
      </p:sp>
      <p:sp>
        <p:nvSpPr>
          <p:cNvPr id="3" name="Text Placeholder 2">
            <a:extLst>
              <a:ext uri="{FF2B5EF4-FFF2-40B4-BE49-F238E27FC236}">
                <a16:creationId xmlns:a16="http://schemas.microsoft.com/office/drawing/2014/main" id="{E86652FA-4A70-8466-B5E7-029DFFB3137C}"/>
              </a:ext>
            </a:extLst>
          </p:cNvPr>
          <p:cNvSpPr>
            <a:spLocks noGrp="1"/>
          </p:cNvSpPr>
          <p:nvPr>
            <p:ph type="body" idx="1"/>
          </p:nvPr>
        </p:nvSpPr>
        <p:spPr>
          <a:xfrm>
            <a:off x="729450" y="2078874"/>
            <a:ext cx="7688700" cy="2769419"/>
          </a:xfrm>
        </p:spPr>
        <p:txBody>
          <a:bodyPr>
            <a:noAutofit/>
          </a:bodyPr>
          <a:lstStyle/>
          <a:p>
            <a:r>
              <a:rPr lang="en-US" sz="1400" b="1" i="0" u="none" strike="noStrike" dirty="0">
                <a:solidFill>
                  <a:srgbClr val="000000"/>
                </a:solidFill>
                <a:effectLst/>
                <a:latin typeface="+mn-lt"/>
                <a:ea typeface="Lato" panose="020F0502020204030203" pitchFamily="34" charset="0"/>
                <a:cs typeface="Lato" panose="020F0502020204030203" pitchFamily="34" charset="0"/>
              </a:rPr>
              <a:t>Financial Modeling:</a:t>
            </a:r>
            <a:r>
              <a:rPr lang="en-US" sz="1400" b="0" i="0" u="none" strike="noStrike" dirty="0">
                <a:solidFill>
                  <a:srgbClr val="000000"/>
                </a:solidFill>
                <a:effectLst/>
                <a:latin typeface="+mn-lt"/>
                <a:ea typeface="Lato" panose="020F0502020204030203" pitchFamily="34" charset="0"/>
                <a:cs typeface="Lato" panose="020F0502020204030203" pitchFamily="34" charset="0"/>
              </a:rPr>
              <a:t> They create and maintain financial models that project a company's future performance, which is crucial for decision-making and long-term planning.</a:t>
            </a:r>
          </a:p>
          <a:p>
            <a:r>
              <a:rPr lang="en-US" sz="1400" b="1" i="0" u="none" strike="noStrike" dirty="0">
                <a:solidFill>
                  <a:srgbClr val="000000"/>
                </a:solidFill>
                <a:effectLst/>
                <a:latin typeface="+mn-lt"/>
                <a:ea typeface="Lato" panose="020F0502020204030203" pitchFamily="34" charset="0"/>
                <a:cs typeface="Lato" panose="020F0502020204030203" pitchFamily="34" charset="0"/>
              </a:rPr>
              <a:t>Enhancing Investment Portfolios:</a:t>
            </a:r>
            <a:r>
              <a:rPr lang="en-US" sz="1400" b="0" i="0" u="none" strike="noStrike" dirty="0">
                <a:solidFill>
                  <a:srgbClr val="000000"/>
                </a:solidFill>
                <a:effectLst/>
                <a:latin typeface="+mn-lt"/>
                <a:ea typeface="Lato" panose="020F0502020204030203" pitchFamily="34" charset="0"/>
                <a:cs typeface="Lato" panose="020F0502020204030203" pitchFamily="34" charset="0"/>
              </a:rPr>
              <a:t> Equity analysts play a vital role in selecting stocks that have the potential for growth, thereby improving the performance of investment portfolios for both individual investors and institutions</a:t>
            </a:r>
          </a:p>
          <a:p>
            <a:r>
              <a:rPr lang="en-US" sz="1400" b="1" i="0" u="none" strike="noStrike" dirty="0">
                <a:solidFill>
                  <a:srgbClr val="000000"/>
                </a:solidFill>
                <a:effectLst/>
                <a:latin typeface="+mn-lt"/>
                <a:ea typeface="Lato" panose="020F0502020204030203" pitchFamily="34" charset="0"/>
                <a:cs typeface="Lato" panose="020F0502020204030203" pitchFamily="34" charset="0"/>
              </a:rPr>
              <a:t>Risk Mitigation:</a:t>
            </a:r>
            <a:r>
              <a:rPr lang="en-US" sz="1400" b="0" i="0" u="none" strike="noStrike" dirty="0">
                <a:solidFill>
                  <a:srgbClr val="000000"/>
                </a:solidFill>
                <a:effectLst/>
                <a:latin typeface="+mn-lt"/>
                <a:ea typeface="Lato" panose="020F0502020204030203" pitchFamily="34" charset="0"/>
                <a:cs typeface="Lato" panose="020F0502020204030203" pitchFamily="34" charset="0"/>
              </a:rPr>
              <a:t> Analysts help in identifying risks associated with investments, enabling investors and companies to make informed decisions to manage and mitigate those risks.</a:t>
            </a:r>
          </a:p>
          <a:p>
            <a:r>
              <a:rPr lang="en-US" sz="1400" b="1" i="0" u="none" strike="noStrike" dirty="0">
                <a:solidFill>
                  <a:srgbClr val="000000"/>
                </a:solidFill>
                <a:effectLst/>
                <a:latin typeface="+mn-lt"/>
                <a:ea typeface="Lato" panose="020F0502020204030203" pitchFamily="34" charset="0"/>
                <a:cs typeface="Lato" panose="020F0502020204030203" pitchFamily="34" charset="0"/>
              </a:rPr>
              <a:t>Strategic Decision-Making:</a:t>
            </a:r>
            <a:r>
              <a:rPr lang="en-US" sz="1400" b="0" i="0" u="none" strike="noStrike" dirty="0">
                <a:solidFill>
                  <a:srgbClr val="000000"/>
                </a:solidFill>
                <a:effectLst/>
                <a:latin typeface="+mn-lt"/>
                <a:ea typeface="Lato" panose="020F0502020204030203" pitchFamily="34" charset="0"/>
                <a:cs typeface="Lato" panose="020F0502020204030203" pitchFamily="34" charset="0"/>
              </a:rPr>
              <a:t> Analysts provide valuable insights to company executives regarding business strategies, mergers and acquisitions, and investment priorities.</a:t>
            </a:r>
          </a:p>
          <a:p>
            <a:r>
              <a:rPr lang="en-US" sz="1400" b="1" i="0" u="none" strike="noStrike" dirty="0">
                <a:solidFill>
                  <a:srgbClr val="000000"/>
                </a:solidFill>
                <a:effectLst/>
                <a:latin typeface="+mn-lt"/>
                <a:ea typeface="Lato" panose="020F0502020204030203" pitchFamily="34" charset="0"/>
                <a:cs typeface="Lato" panose="020F0502020204030203" pitchFamily="34" charset="0"/>
              </a:rPr>
              <a:t>Investor Relations:</a:t>
            </a:r>
            <a:r>
              <a:rPr lang="en-US" sz="1400" b="0" i="0" u="none" strike="noStrike" dirty="0">
                <a:solidFill>
                  <a:srgbClr val="000000"/>
                </a:solidFill>
                <a:effectLst/>
                <a:latin typeface="+mn-lt"/>
                <a:ea typeface="Lato" panose="020F0502020204030203" pitchFamily="34" charset="0"/>
                <a:cs typeface="Lato" panose="020F0502020204030203" pitchFamily="34" charset="0"/>
              </a:rPr>
              <a:t> Equity analysts serve as a bridge between companies and investors, facilitating transparent communication and building trust in the financial markets.</a:t>
            </a:r>
          </a:p>
          <a:p>
            <a:endParaRPr lang="en-US" sz="1400" dirty="0">
              <a:latin typeface="+mn-lt"/>
            </a:endParaRPr>
          </a:p>
        </p:txBody>
      </p:sp>
    </p:spTree>
    <p:extLst>
      <p:ext uri="{BB962C8B-B14F-4D97-AF65-F5344CB8AC3E}">
        <p14:creationId xmlns:p14="http://schemas.microsoft.com/office/powerpoint/2010/main" val="2109988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57B97-547E-DA3C-6BA6-33AA4581D392}"/>
              </a:ext>
            </a:extLst>
          </p:cNvPr>
          <p:cNvSpPr>
            <a:spLocks noGrp="1"/>
          </p:cNvSpPr>
          <p:nvPr>
            <p:ph type="title"/>
          </p:nvPr>
        </p:nvSpPr>
        <p:spPr/>
        <p:txBody>
          <a:bodyPr>
            <a:normAutofit fontScale="90000"/>
          </a:bodyPr>
          <a:lstStyle/>
          <a:p>
            <a:r>
              <a:rPr lang="en-US" dirty="0"/>
              <a:t>Equity Analyst: Notable People</a:t>
            </a:r>
          </a:p>
        </p:txBody>
      </p:sp>
      <p:sp>
        <p:nvSpPr>
          <p:cNvPr id="3" name="Text Placeholder 2">
            <a:extLst>
              <a:ext uri="{FF2B5EF4-FFF2-40B4-BE49-F238E27FC236}">
                <a16:creationId xmlns:a16="http://schemas.microsoft.com/office/drawing/2014/main" id="{B3D65A71-20AB-35F0-96E0-D608EC6F2002}"/>
              </a:ext>
            </a:extLst>
          </p:cNvPr>
          <p:cNvSpPr>
            <a:spLocks noGrp="1"/>
          </p:cNvSpPr>
          <p:nvPr>
            <p:ph type="body" idx="1"/>
          </p:nvPr>
        </p:nvSpPr>
        <p:spPr>
          <a:xfrm>
            <a:off x="729450" y="2078874"/>
            <a:ext cx="7688700" cy="2618115"/>
          </a:xfrm>
        </p:spPr>
        <p:txBody>
          <a:bodyPr>
            <a:normAutofit fontScale="85000" lnSpcReduction="20000"/>
          </a:bodyPr>
          <a:lstStyle/>
          <a:p>
            <a:r>
              <a:rPr lang="en-US" sz="1800" b="1" i="0" u="none" strike="noStrike" dirty="0">
                <a:solidFill>
                  <a:srgbClr val="000000"/>
                </a:solidFill>
                <a:effectLst/>
                <a:latin typeface="Arial" panose="020B0604020202020204" pitchFamily="34" charset="0"/>
              </a:rPr>
              <a:t>Mario Gabelli:</a:t>
            </a:r>
            <a:r>
              <a:rPr lang="en-US" sz="1800" b="0" i="0" u="none" strike="noStrike" dirty="0">
                <a:solidFill>
                  <a:srgbClr val="000000"/>
                </a:solidFill>
                <a:effectLst/>
                <a:latin typeface="Arial" panose="020B0604020202020204" pitchFamily="34" charset="0"/>
              </a:rPr>
              <a:t> A prominent value investor, Gabelli worked as </a:t>
            </a:r>
            <a:r>
              <a:rPr lang="en-US" sz="1800" dirty="0">
                <a:solidFill>
                  <a:srgbClr val="000000"/>
                </a:solidFill>
                <a:latin typeface="Arial" panose="020B0604020202020204" pitchFamily="34" charset="0"/>
              </a:rPr>
              <a:t>a securities </a:t>
            </a:r>
            <a:r>
              <a:rPr lang="en-US" sz="1800" b="0" i="0" u="none" strike="noStrike" dirty="0">
                <a:solidFill>
                  <a:srgbClr val="000000"/>
                </a:solidFill>
                <a:effectLst/>
                <a:latin typeface="Arial" panose="020B0604020202020204" pitchFamily="34" charset="0"/>
              </a:rPr>
              <a:t>analyst for farm equipment and auto parts conglomerate, before founding GAMCO Investors, a well-known asset management firm</a:t>
            </a:r>
          </a:p>
          <a:p>
            <a:r>
              <a:rPr lang="en-US" sz="1800" b="1" i="0" u="none" strike="noStrike" dirty="0">
                <a:solidFill>
                  <a:srgbClr val="000000"/>
                </a:solidFill>
                <a:effectLst/>
                <a:latin typeface="Arial" panose="020B0604020202020204" pitchFamily="34" charset="0"/>
              </a:rPr>
              <a:t>Michael Milken:</a:t>
            </a:r>
            <a:r>
              <a:rPr lang="en-US" sz="1800" b="0" i="0" u="none" strike="noStrike" dirty="0">
                <a:solidFill>
                  <a:srgbClr val="000000"/>
                </a:solidFill>
                <a:effectLst/>
                <a:latin typeface="Arial" panose="020B0604020202020204" pitchFamily="34" charset="0"/>
              </a:rPr>
              <a:t> The influential financier, known for pioneering junk bonds in the 1980s, started as a bond analyst investing in non-investment grade bonds</a:t>
            </a:r>
          </a:p>
          <a:p>
            <a:r>
              <a:rPr lang="en-US" sz="1800" b="1" i="0" u="none" strike="noStrike" dirty="0">
                <a:solidFill>
                  <a:srgbClr val="000000"/>
                </a:solidFill>
                <a:effectLst/>
                <a:latin typeface="Arial" panose="020B0604020202020204" pitchFamily="34" charset="0"/>
              </a:rPr>
              <a:t>Mary Meeker:</a:t>
            </a:r>
            <a:r>
              <a:rPr lang="en-US" sz="1800" b="0" i="0" u="none" strike="noStrike" dirty="0">
                <a:solidFill>
                  <a:srgbClr val="000000"/>
                </a:solidFill>
                <a:effectLst/>
                <a:latin typeface="Arial" panose="020B0604020202020204" pitchFamily="34" charset="0"/>
              </a:rPr>
              <a:t> A former Wall Street analyst, Meeker is now a venture capitalist known for her insights into technology trends.</a:t>
            </a:r>
          </a:p>
          <a:p>
            <a:r>
              <a:rPr lang="en-US" sz="1800" b="1" i="0" u="none" strike="noStrike" dirty="0">
                <a:solidFill>
                  <a:srgbClr val="000000"/>
                </a:solidFill>
                <a:effectLst/>
                <a:latin typeface="Arial" panose="020B0604020202020204" pitchFamily="34" charset="0"/>
              </a:rPr>
              <a:t>Michael Burry:</a:t>
            </a:r>
            <a:r>
              <a:rPr lang="en-US" sz="1800" b="0" i="0" u="none" strike="noStrike" dirty="0">
                <a:solidFill>
                  <a:srgbClr val="000000"/>
                </a:solidFill>
                <a:effectLst/>
                <a:latin typeface="Arial" panose="020B0604020202020204" pitchFamily="34" charset="0"/>
              </a:rPr>
              <a:t> Michael Burry, featured in the book and movie "The Big Short," accurately predicted the housing market crash and made substantial profits. He is a notable example of an equity analyst who uncovered systemic issues and started out in value investing</a:t>
            </a:r>
            <a:endParaRPr lang="en-US" dirty="0"/>
          </a:p>
        </p:txBody>
      </p:sp>
    </p:spTree>
    <p:extLst>
      <p:ext uri="{BB962C8B-B14F-4D97-AF65-F5344CB8AC3E}">
        <p14:creationId xmlns:p14="http://schemas.microsoft.com/office/powerpoint/2010/main" val="386603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BD98F-4AA2-9277-04C9-22FF448E5894}"/>
              </a:ext>
            </a:extLst>
          </p:cNvPr>
          <p:cNvSpPr>
            <a:spLocks noGrp="1"/>
          </p:cNvSpPr>
          <p:nvPr>
            <p:ph type="title"/>
          </p:nvPr>
        </p:nvSpPr>
        <p:spPr/>
        <p:txBody>
          <a:bodyPr>
            <a:normAutofit fontScale="90000"/>
          </a:bodyPr>
          <a:lstStyle/>
          <a:p>
            <a:r>
              <a:rPr lang="en-US" dirty="0"/>
              <a:t>Equity Analyst: Future Prospects</a:t>
            </a:r>
          </a:p>
        </p:txBody>
      </p:sp>
      <p:sp>
        <p:nvSpPr>
          <p:cNvPr id="3" name="Text Placeholder 2">
            <a:extLst>
              <a:ext uri="{FF2B5EF4-FFF2-40B4-BE49-F238E27FC236}">
                <a16:creationId xmlns:a16="http://schemas.microsoft.com/office/drawing/2014/main" id="{64F92CE1-57EC-DEC2-0362-2058AB98722C}"/>
              </a:ext>
            </a:extLst>
          </p:cNvPr>
          <p:cNvSpPr>
            <a:spLocks noGrp="1"/>
          </p:cNvSpPr>
          <p:nvPr>
            <p:ph type="body" idx="1"/>
          </p:nvPr>
        </p:nvSpPr>
        <p:spPr/>
        <p:txBody>
          <a:bodyPr>
            <a:normAutofit/>
          </a:bodyPr>
          <a:lstStyle/>
          <a:p>
            <a:r>
              <a:rPr lang="en-US" sz="1500" dirty="0">
                <a:latin typeface="+mn-lt"/>
              </a:rPr>
              <a:t>Future Positions: Senior Equity Analyst or Portfolio Manager</a:t>
            </a:r>
          </a:p>
          <a:p>
            <a:r>
              <a:rPr lang="en-US" sz="1500" dirty="0">
                <a:latin typeface="+mn-lt"/>
              </a:rPr>
              <a:t>More in-depth knowledge of an industry with prospects into Private Equity, Asset Management</a:t>
            </a:r>
          </a:p>
          <a:p>
            <a:r>
              <a:rPr lang="en-US" sz="1500" dirty="0">
                <a:latin typeface="+mn-lt"/>
              </a:rPr>
              <a:t>Keep updating mathematical models and finance knowledge with </a:t>
            </a:r>
            <a:r>
              <a:rPr lang="en-US" sz="1500" dirty="0" err="1">
                <a:latin typeface="+mn-lt"/>
              </a:rPr>
              <a:t>ceritifications</a:t>
            </a:r>
            <a:r>
              <a:rPr lang="en-US" sz="1500" dirty="0">
                <a:latin typeface="+mn-lt"/>
              </a:rPr>
              <a:t> and further qualifications</a:t>
            </a:r>
          </a:p>
          <a:p>
            <a:r>
              <a:rPr lang="en-US" sz="1500" dirty="0">
                <a:latin typeface="+mn-lt"/>
              </a:rPr>
              <a:t>Innate maturity as to whether to invest in company A vs company B for buy side</a:t>
            </a:r>
          </a:p>
          <a:p>
            <a:r>
              <a:rPr lang="en-US" sz="1500" dirty="0">
                <a:latin typeface="+mn-lt"/>
              </a:rPr>
              <a:t>Move into other spectrums of Capital Market 	</a:t>
            </a:r>
          </a:p>
          <a:p>
            <a:endParaRPr lang="en-US" sz="1500" dirty="0">
              <a:latin typeface="+mn-lt"/>
            </a:endParaRPr>
          </a:p>
          <a:p>
            <a:endParaRPr lang="en-US" sz="1500" dirty="0">
              <a:latin typeface="+mn-lt"/>
            </a:endParaRPr>
          </a:p>
        </p:txBody>
      </p:sp>
    </p:spTree>
    <p:extLst>
      <p:ext uri="{BB962C8B-B14F-4D97-AF65-F5344CB8AC3E}">
        <p14:creationId xmlns:p14="http://schemas.microsoft.com/office/powerpoint/2010/main" val="43115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 &amp; Pre-processing</a:t>
            </a:r>
            <a:endParaRPr/>
          </a:p>
        </p:txBody>
      </p:sp>
      <p:sp>
        <p:nvSpPr>
          <p:cNvPr id="101" name="Google Shape;101;p15"/>
          <p:cNvSpPr txBox="1">
            <a:spLocks noGrp="1"/>
          </p:cNvSpPr>
          <p:nvPr>
            <p:ph type="body" idx="1"/>
          </p:nvPr>
        </p:nvSpPr>
        <p:spPr>
          <a:xfrm>
            <a:off x="277275" y="1374625"/>
            <a:ext cx="8480700" cy="33987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rgbClr val="000000"/>
              </a:buClr>
              <a:buSzPts val="1100"/>
              <a:buFont typeface="Arial"/>
              <a:buChar char="●"/>
            </a:pPr>
            <a:r>
              <a:rPr lang="en" b="1">
                <a:solidFill>
                  <a:srgbClr val="333333"/>
                </a:solidFill>
                <a:highlight>
                  <a:srgbClr val="FFFFFF"/>
                </a:highlight>
                <a:latin typeface="Arial"/>
                <a:ea typeface="Arial"/>
                <a:cs typeface="Arial"/>
                <a:sym typeface="Arial"/>
              </a:rPr>
              <a:t>Two Data Source</a:t>
            </a:r>
            <a:r>
              <a:rPr lang="en" sz="1100">
                <a:solidFill>
                  <a:srgbClr val="000000"/>
                </a:solidFill>
                <a:latin typeface="Arial"/>
                <a:ea typeface="Arial"/>
                <a:cs typeface="Arial"/>
                <a:sym typeface="Arial"/>
              </a:rPr>
              <a:t>: The 1st data is comprised of Monthly interest rates from the OECD alongside other macroeconomic variables. The 2nd data is obtained from daily treasury rates data from the US Treasury Daily Treasury Yield.</a:t>
            </a:r>
            <a:endParaRPr sz="1100">
              <a:solidFill>
                <a:srgbClr val="000000"/>
              </a:solidFill>
              <a:latin typeface="Arial"/>
              <a:ea typeface="Arial"/>
              <a:cs typeface="Arial"/>
              <a:sym typeface="Arial"/>
            </a:endParaRPr>
          </a:p>
          <a:p>
            <a:pPr marL="457200" lvl="0" indent="0" algn="l" rtl="0">
              <a:spcBef>
                <a:spcPts val="0"/>
              </a:spcBef>
              <a:spcAft>
                <a:spcPts val="0"/>
              </a:spcAft>
              <a:buNone/>
            </a:pP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b="1">
                <a:solidFill>
                  <a:srgbClr val="333333"/>
                </a:solidFill>
                <a:highlight>
                  <a:srgbClr val="FFFFFF"/>
                </a:highlight>
                <a:latin typeface="Arial"/>
                <a:ea typeface="Arial"/>
                <a:cs typeface="Arial"/>
                <a:sym typeface="Arial"/>
              </a:rPr>
              <a:t>Macroeconomic Variables</a:t>
            </a:r>
            <a:r>
              <a:rPr lang="en" sz="1100">
                <a:solidFill>
                  <a:srgbClr val="000000"/>
                </a:solidFill>
                <a:latin typeface="Arial"/>
                <a:ea typeface="Arial"/>
                <a:cs typeface="Arial"/>
                <a:sym typeface="Arial"/>
              </a:rPr>
              <a:t>: Personal Income, Industrial Production, Money Supply - Deposit, and</a:t>
            </a:r>
            <a:endParaRPr sz="1100">
              <a:solidFill>
                <a:srgbClr val="000000"/>
              </a:solidFill>
              <a:latin typeface="Arial"/>
              <a:ea typeface="Arial"/>
              <a:cs typeface="Arial"/>
              <a:sym typeface="Arial"/>
            </a:endParaRPr>
          </a:p>
          <a:p>
            <a:pPr marL="457200" lvl="0" indent="0" algn="l" rtl="0">
              <a:spcBef>
                <a:spcPts val="0"/>
              </a:spcBef>
              <a:spcAft>
                <a:spcPts val="0"/>
              </a:spcAft>
              <a:buNone/>
            </a:pPr>
            <a:r>
              <a:rPr lang="en" sz="1100">
                <a:solidFill>
                  <a:srgbClr val="000000"/>
                </a:solidFill>
                <a:latin typeface="Arial"/>
                <a:ea typeface="Arial"/>
                <a:cs typeface="Arial"/>
                <a:sym typeface="Arial"/>
              </a:rPr>
              <a:t>Money Supply - Currency/Demand Deposit/Traveller Check. </a:t>
            </a:r>
            <a:endParaRPr sz="1100">
              <a:solidFill>
                <a:srgbClr val="000000"/>
              </a:solidFill>
              <a:latin typeface="Arial"/>
              <a:ea typeface="Arial"/>
              <a:cs typeface="Arial"/>
              <a:sym typeface="Arial"/>
            </a:endParaRPr>
          </a:p>
          <a:p>
            <a:pPr marL="457200" lvl="0" indent="0" algn="l" rtl="0">
              <a:spcBef>
                <a:spcPts val="0"/>
              </a:spcBef>
              <a:spcAft>
                <a:spcPts val="0"/>
              </a:spcAft>
              <a:buNone/>
            </a:pP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b="1">
                <a:solidFill>
                  <a:srgbClr val="333333"/>
                </a:solidFill>
                <a:highlight>
                  <a:srgbClr val="FFFFFF"/>
                </a:highlight>
                <a:latin typeface="Arial"/>
                <a:ea typeface="Arial"/>
                <a:cs typeface="Arial"/>
                <a:sym typeface="Arial"/>
              </a:rPr>
              <a:t>Handling Missing Values</a:t>
            </a:r>
            <a:r>
              <a:rPr lang="en" sz="1100">
                <a:solidFill>
                  <a:srgbClr val="000000"/>
                </a:solidFill>
                <a:latin typeface="Arial"/>
                <a:ea typeface="Arial"/>
                <a:cs typeface="Arial"/>
                <a:sym typeface="Arial"/>
              </a:rPr>
              <a:t>: Dropping columns with NaN values, ensuring the integrity of the dataset. </a:t>
            </a:r>
            <a:endParaRPr sz="1100">
              <a:solidFill>
                <a:srgbClr val="000000"/>
              </a:solidFill>
              <a:latin typeface="Arial"/>
              <a:ea typeface="Arial"/>
              <a:cs typeface="Arial"/>
              <a:sym typeface="Arial"/>
            </a:endParaRPr>
          </a:p>
          <a:p>
            <a:pPr marL="457200" lvl="0" indent="0" algn="l" rtl="0">
              <a:spcBef>
                <a:spcPts val="0"/>
              </a:spcBef>
              <a:spcAft>
                <a:spcPts val="0"/>
              </a:spcAft>
              <a:buNone/>
            </a:pP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b="1">
                <a:solidFill>
                  <a:srgbClr val="333333"/>
                </a:solidFill>
                <a:highlight>
                  <a:srgbClr val="FFFFFF"/>
                </a:highlight>
                <a:latin typeface="Arial"/>
                <a:ea typeface="Arial"/>
                <a:cs typeface="Arial"/>
                <a:sym typeface="Arial"/>
              </a:rPr>
              <a:t>Sorting and Indexing</a:t>
            </a:r>
            <a:r>
              <a:rPr lang="en" sz="1100">
                <a:solidFill>
                  <a:srgbClr val="000000"/>
                </a:solidFill>
                <a:latin typeface="Arial"/>
                <a:ea typeface="Arial"/>
                <a:cs typeface="Arial"/>
                <a:sym typeface="Arial"/>
              </a:rPr>
              <a:t>: The data was sorted chronologically based on the date, and the date was set as the index for time-series analysis. </a:t>
            </a:r>
            <a:endParaRPr sz="1100">
              <a:solidFill>
                <a:srgbClr val="000000"/>
              </a:solidFill>
              <a:latin typeface="Arial"/>
              <a:ea typeface="Arial"/>
              <a:cs typeface="Arial"/>
              <a:sym typeface="Arial"/>
            </a:endParaRPr>
          </a:p>
          <a:p>
            <a:pPr marL="457200" lvl="0" indent="0" algn="l" rtl="0">
              <a:spcBef>
                <a:spcPts val="0"/>
              </a:spcBef>
              <a:spcAft>
                <a:spcPts val="0"/>
              </a:spcAft>
              <a:buNone/>
            </a:pP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b="1">
                <a:solidFill>
                  <a:srgbClr val="333333"/>
                </a:solidFill>
                <a:highlight>
                  <a:srgbClr val="FFFFFF"/>
                </a:highlight>
                <a:latin typeface="Arial"/>
                <a:ea typeface="Arial"/>
                <a:cs typeface="Arial"/>
                <a:sym typeface="Arial"/>
              </a:rPr>
              <a:t>Statistical Testing</a:t>
            </a:r>
            <a:r>
              <a:rPr lang="en" sz="1100">
                <a:solidFill>
                  <a:srgbClr val="000000"/>
                </a:solidFill>
                <a:latin typeface="Arial"/>
                <a:ea typeface="Arial"/>
                <a:cs typeface="Arial"/>
                <a:sym typeface="Arial"/>
              </a:rPr>
              <a:t>: The Augmented Dickey-Fuller (ADF) test was employed to assess the stationarity of the time series data. Differencing was applied to achieve stationarity. </a:t>
            </a:r>
            <a:endParaRPr sz="1100">
              <a:solidFill>
                <a:srgbClr val="000000"/>
              </a:solidFill>
              <a:latin typeface="Arial"/>
              <a:ea typeface="Arial"/>
              <a:cs typeface="Arial"/>
              <a:sym typeface="Arial"/>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457200" lvl="0" indent="-298450" algn="l" rtl="0">
              <a:spcBef>
                <a:spcPts val="0"/>
              </a:spcBef>
              <a:spcAft>
                <a:spcPts val="0"/>
              </a:spcAft>
              <a:buClr>
                <a:srgbClr val="000000"/>
              </a:buClr>
              <a:buSzPts val="1100"/>
              <a:buFont typeface="Arial"/>
              <a:buChar char="●"/>
            </a:pPr>
            <a:r>
              <a:rPr lang="en" b="1">
                <a:solidFill>
                  <a:srgbClr val="333333"/>
                </a:solidFill>
                <a:highlight>
                  <a:schemeClr val="lt1"/>
                </a:highlight>
                <a:latin typeface="Arial"/>
                <a:ea typeface="Arial"/>
                <a:cs typeface="Arial"/>
                <a:sym typeface="Arial"/>
              </a:rPr>
              <a:t>Differencing Technique: </a:t>
            </a:r>
            <a:r>
              <a:rPr lang="en" sz="1050">
                <a:solidFill>
                  <a:srgbClr val="000000"/>
                </a:solidFill>
                <a:highlight>
                  <a:srgbClr val="FFFFFF"/>
                </a:highlight>
                <a:latin typeface="Arial"/>
                <a:ea typeface="Arial"/>
                <a:cs typeface="Arial"/>
                <a:sym typeface="Arial"/>
              </a:rPr>
              <a:t>Taking the difference between consecutive observations in the time series. This can help remove trends and seasonality in the data.</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16"/>
          <p:cNvPicPr preferRelativeResize="0"/>
          <p:nvPr/>
        </p:nvPicPr>
        <p:blipFill>
          <a:blip r:embed="rId3">
            <a:alphaModFix/>
          </a:blip>
          <a:stretch>
            <a:fillRect/>
          </a:stretch>
        </p:blipFill>
        <p:spPr>
          <a:xfrm>
            <a:off x="422025" y="615350"/>
            <a:ext cx="3747724" cy="4483424"/>
          </a:xfrm>
          <a:prstGeom prst="rect">
            <a:avLst/>
          </a:prstGeom>
          <a:noFill/>
          <a:ln>
            <a:noFill/>
          </a:ln>
        </p:spPr>
      </p:pic>
      <p:pic>
        <p:nvPicPr>
          <p:cNvPr id="107" name="Google Shape;107;p16"/>
          <p:cNvPicPr preferRelativeResize="0"/>
          <p:nvPr/>
        </p:nvPicPr>
        <p:blipFill>
          <a:blip r:embed="rId4">
            <a:alphaModFix/>
          </a:blip>
          <a:stretch>
            <a:fillRect/>
          </a:stretch>
        </p:blipFill>
        <p:spPr>
          <a:xfrm>
            <a:off x="4692125" y="615350"/>
            <a:ext cx="3747724" cy="4487939"/>
          </a:xfrm>
          <a:prstGeom prst="rect">
            <a:avLst/>
          </a:prstGeom>
          <a:noFill/>
          <a:ln>
            <a:noFill/>
          </a:ln>
        </p:spPr>
      </p:pic>
      <p:sp>
        <p:nvSpPr>
          <p:cNvPr id="108" name="Google Shape;108;p16"/>
          <p:cNvSpPr txBox="1"/>
          <p:nvPr/>
        </p:nvSpPr>
        <p:spPr>
          <a:xfrm>
            <a:off x="619250" y="0"/>
            <a:ext cx="4350900" cy="458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Monthly Interest Rates (The 1st Dataset)</a:t>
            </a:r>
            <a:endParaRPr sz="1900">
              <a:solidFill>
                <a:schemeClr val="accen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p:nvPr/>
        </p:nvSpPr>
        <p:spPr>
          <a:xfrm>
            <a:off x="683600" y="0"/>
            <a:ext cx="4109400" cy="44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700"/>
              <a:t>Daily Treasury Rates </a:t>
            </a:r>
            <a:r>
              <a:rPr lang="en" sz="1600"/>
              <a:t>(The 2nd Dataset)</a:t>
            </a:r>
            <a:endParaRPr sz="1600"/>
          </a:p>
        </p:txBody>
      </p:sp>
      <p:pic>
        <p:nvPicPr>
          <p:cNvPr id="114" name="Google Shape;114;p17"/>
          <p:cNvPicPr preferRelativeResize="0"/>
          <p:nvPr/>
        </p:nvPicPr>
        <p:blipFill>
          <a:blip r:embed="rId3">
            <a:alphaModFix/>
          </a:blip>
          <a:stretch>
            <a:fillRect/>
          </a:stretch>
        </p:blipFill>
        <p:spPr>
          <a:xfrm>
            <a:off x="461425" y="778750"/>
            <a:ext cx="8131199" cy="40348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Selections and Training</a:t>
            </a:r>
            <a:endParaRPr/>
          </a:p>
        </p:txBody>
      </p:sp>
      <p:graphicFrame>
        <p:nvGraphicFramePr>
          <p:cNvPr id="120" name="Google Shape;120;p18"/>
          <p:cNvGraphicFramePr/>
          <p:nvPr/>
        </p:nvGraphicFramePr>
        <p:xfrm>
          <a:off x="509450" y="1430888"/>
          <a:ext cx="8125100" cy="3486649"/>
        </p:xfrm>
        <a:graphic>
          <a:graphicData uri="http://schemas.openxmlformats.org/drawingml/2006/table">
            <a:tbl>
              <a:tblPr>
                <a:noFill/>
                <a:tableStyleId>{040A84E2-9F06-475C-AF1F-79C4EFC33403}</a:tableStyleId>
              </a:tblPr>
              <a:tblGrid>
                <a:gridCol w="1484400">
                  <a:extLst>
                    <a:ext uri="{9D8B030D-6E8A-4147-A177-3AD203B41FA5}">
                      <a16:colId xmlns:a16="http://schemas.microsoft.com/office/drawing/2014/main" val="20000"/>
                    </a:ext>
                  </a:extLst>
                </a:gridCol>
                <a:gridCol w="1131375">
                  <a:extLst>
                    <a:ext uri="{9D8B030D-6E8A-4147-A177-3AD203B41FA5}">
                      <a16:colId xmlns:a16="http://schemas.microsoft.com/office/drawing/2014/main" val="20001"/>
                    </a:ext>
                  </a:extLst>
                </a:gridCol>
                <a:gridCol w="2737950">
                  <a:extLst>
                    <a:ext uri="{9D8B030D-6E8A-4147-A177-3AD203B41FA5}">
                      <a16:colId xmlns:a16="http://schemas.microsoft.com/office/drawing/2014/main" val="20002"/>
                    </a:ext>
                  </a:extLst>
                </a:gridCol>
                <a:gridCol w="1699350">
                  <a:extLst>
                    <a:ext uri="{9D8B030D-6E8A-4147-A177-3AD203B41FA5}">
                      <a16:colId xmlns:a16="http://schemas.microsoft.com/office/drawing/2014/main" val="20003"/>
                    </a:ext>
                  </a:extLst>
                </a:gridCol>
                <a:gridCol w="1072025">
                  <a:extLst>
                    <a:ext uri="{9D8B030D-6E8A-4147-A177-3AD203B41FA5}">
                      <a16:colId xmlns:a16="http://schemas.microsoft.com/office/drawing/2014/main" val="20004"/>
                    </a:ext>
                  </a:extLst>
                </a:gridCol>
              </a:tblGrid>
              <a:tr h="329125">
                <a:tc>
                  <a:txBody>
                    <a:bodyPr/>
                    <a:lstStyle/>
                    <a:p>
                      <a:pPr marL="63500" marR="63500" lvl="0" indent="0" algn="ctr" rtl="0">
                        <a:lnSpc>
                          <a:spcPct val="115000"/>
                        </a:lnSpc>
                        <a:spcBef>
                          <a:spcPts val="0"/>
                        </a:spcBef>
                        <a:spcAft>
                          <a:spcPts val="0"/>
                        </a:spcAft>
                        <a:buNone/>
                      </a:pPr>
                      <a:r>
                        <a:rPr lang="en" sz="1000" b="1"/>
                        <a:t>Model </a:t>
                      </a:r>
                      <a:endParaRPr sz="1000" b="1"/>
                    </a:p>
                  </a:txBody>
                  <a:tcPr marL="91425" marR="91425" marT="91425" marB="91425" anchor="ctr">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000" b="1"/>
                        <a:t>Library Used </a:t>
                      </a:r>
                      <a:endParaRPr sz="1000" b="1"/>
                    </a:p>
                  </a:txBody>
                  <a:tcPr marL="91425" marR="91425" marT="91425" marB="91425" anchor="ctr">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000" b="1"/>
                        <a:t>Architecture </a:t>
                      </a:r>
                      <a:endParaRPr sz="1000" b="1"/>
                    </a:p>
                  </a:txBody>
                  <a:tcPr marL="91425" marR="91425" marT="91425" marB="91425" anchor="ctr">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000" b="1"/>
                        <a:t>Training </a:t>
                      </a:r>
                      <a:endParaRPr sz="1000" b="1"/>
                    </a:p>
                  </a:txBody>
                  <a:tcPr marL="91425" marR="91425" marT="91425" marB="91425" anchor="ctr">
                    <a:lnB w="19050" cap="flat" cmpd="sng">
                      <a:solidFill>
                        <a:srgbClr val="9CC2E5"/>
                      </a:solidFill>
                      <a:prstDash val="solid"/>
                      <a:round/>
                      <a:headEnd type="none" w="sm" len="sm"/>
                      <a:tailEnd type="none" w="sm" len="sm"/>
                    </a:lnB>
                    <a:solidFill>
                      <a:srgbClr val="FFFFFF"/>
                    </a:solidFill>
                  </a:tcPr>
                </a:tc>
                <a:tc>
                  <a:txBody>
                    <a:bodyPr/>
                    <a:lstStyle/>
                    <a:p>
                      <a:pPr marL="63500" marR="63500" lvl="0" indent="0" algn="ctr" rtl="0">
                        <a:lnSpc>
                          <a:spcPct val="115000"/>
                        </a:lnSpc>
                        <a:spcBef>
                          <a:spcPts val="0"/>
                        </a:spcBef>
                        <a:spcAft>
                          <a:spcPts val="0"/>
                        </a:spcAft>
                        <a:buNone/>
                      </a:pPr>
                      <a:r>
                        <a:rPr lang="en" sz="1000" b="1"/>
                        <a:t>Dataset</a:t>
                      </a:r>
                      <a:endParaRPr sz="1000" b="1"/>
                    </a:p>
                  </a:txBody>
                  <a:tcPr marL="91425" marR="91425" marT="91425" marB="91425" anchor="ctr">
                    <a:lnB w="19050" cap="flat" cmpd="sng">
                      <a:solidFill>
                        <a:srgbClr val="9CC2E5"/>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835450">
                <a:tc>
                  <a:txBody>
                    <a:bodyPr/>
                    <a:lstStyle/>
                    <a:p>
                      <a:pPr marL="63500" marR="63500" lvl="0" indent="0" algn="ctr" rtl="0">
                        <a:lnSpc>
                          <a:spcPct val="115000"/>
                        </a:lnSpc>
                        <a:spcBef>
                          <a:spcPts val="0"/>
                        </a:spcBef>
                        <a:spcAft>
                          <a:spcPts val="0"/>
                        </a:spcAft>
                        <a:buNone/>
                      </a:pPr>
                      <a:r>
                        <a:rPr lang="en" sz="1000" b="1"/>
                        <a:t>AutoRegressive Integrated Moving Average (ARIMA) </a:t>
                      </a:r>
                      <a:endParaRPr sz="1000" b="1"/>
                    </a:p>
                  </a:txBody>
                  <a:tcPr marL="91425" marR="91425" marT="91425" marB="91425" anchor="ctr">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Statsmodels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Grid search was performed to find optimal parameters (p, d, q) for the ARIMA model.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Exogenous economic indicators were included to enhance predictability.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1st</a:t>
                      </a:r>
                      <a:endParaRPr sz="1000"/>
                    </a:p>
                  </a:txBody>
                  <a:tcPr marL="91425" marR="91425" marT="91425" marB="91425" anchor="ctr">
                    <a:lnL w="9525" cap="flat" cmpd="sng">
                      <a:solidFill>
                        <a:srgbClr val="9CC2E5"/>
                      </a:solidFill>
                      <a:prstDash val="solid"/>
                      <a:round/>
                      <a:headEnd type="none" w="sm" len="sm"/>
                      <a:tailEnd type="none" w="sm" len="sm"/>
                    </a:lnL>
                    <a:lnT w="19050" cap="flat" cmpd="sng">
                      <a:solidFill>
                        <a:srgbClr val="9CC2E5"/>
                      </a:solidFill>
                      <a:prstDash val="solid"/>
                      <a:round/>
                      <a:headEnd type="none" w="sm" len="sm"/>
                      <a:tailEnd type="none" w="sm" len="sm"/>
                    </a:lnT>
                    <a:lnB w="19050" cap="flat" cmpd="sng">
                      <a:solidFill>
                        <a:srgbClr val="9CC2E5"/>
                      </a:solidFill>
                      <a:prstDash val="solid"/>
                      <a:round/>
                      <a:headEnd type="none" w="sm" len="sm"/>
                      <a:tailEnd type="none" w="sm" len="sm"/>
                    </a:lnB>
                  </a:tcPr>
                </a:tc>
                <a:extLst>
                  <a:ext uri="{0D108BD9-81ED-4DB2-BD59-A6C34878D82A}">
                    <a16:rowId xmlns:a16="http://schemas.microsoft.com/office/drawing/2014/main" val="10001"/>
                  </a:ext>
                </a:extLst>
              </a:tr>
              <a:tr h="835450">
                <a:tc>
                  <a:txBody>
                    <a:bodyPr/>
                    <a:lstStyle/>
                    <a:p>
                      <a:pPr marL="63500" marR="63500" lvl="0" indent="0" algn="ctr" rtl="0">
                        <a:lnSpc>
                          <a:spcPct val="115000"/>
                        </a:lnSpc>
                        <a:spcBef>
                          <a:spcPts val="0"/>
                        </a:spcBef>
                        <a:spcAft>
                          <a:spcPts val="0"/>
                        </a:spcAft>
                        <a:buNone/>
                      </a:pPr>
                      <a:r>
                        <a:rPr lang="en" sz="1000" b="1"/>
                        <a:t>Multilayer Perceptron (MLP) </a:t>
                      </a:r>
                      <a:endParaRPr sz="1000" b="1"/>
                    </a:p>
                  </a:txBody>
                  <a:tcPr marL="91425" marR="91425" marT="91425" marB="91425" anchor="ctr">
                    <a:lnL w="9525" cap="flat" cmpd="sng">
                      <a:solidFill>
                        <a:srgbClr val="9E9E9E"/>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Scikit Learn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A basic MLP neural network with three hidden layers of 100 neurons each.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Trained on stacked batches of historical interest rate data.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2nd</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E9E9E"/>
                      </a:solidFill>
                      <a:prstDash val="solid"/>
                      <a:round/>
                      <a:headEnd type="none" w="sm" len="sm"/>
                      <a:tailEnd type="none" w="sm" len="sm"/>
                    </a:lnR>
                    <a:lnT w="19050"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2"/>
                  </a:ext>
                </a:extLst>
              </a:tr>
              <a:tr h="835450">
                <a:tc>
                  <a:txBody>
                    <a:bodyPr/>
                    <a:lstStyle/>
                    <a:p>
                      <a:pPr marL="63500" marR="63500" lvl="0" indent="0" algn="ctr" rtl="0">
                        <a:lnSpc>
                          <a:spcPct val="115000"/>
                        </a:lnSpc>
                        <a:spcBef>
                          <a:spcPts val="0"/>
                        </a:spcBef>
                        <a:spcAft>
                          <a:spcPts val="0"/>
                        </a:spcAft>
                        <a:buNone/>
                      </a:pPr>
                      <a:r>
                        <a:rPr lang="en" sz="1000" b="1"/>
                        <a:t>Convolutional Neural Network (CNN) </a:t>
                      </a:r>
                      <a:endParaRPr sz="1000" b="1"/>
                    </a:p>
                  </a:txBody>
                  <a:tcPr marL="91425" marR="91425" marT="91425" marB="91425" anchor="ctr">
                    <a:lnL w="9525" cap="flat" cmpd="sng">
                      <a:solidFill>
                        <a:srgbClr val="9E9E9E"/>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TensorFlow and Keras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A 1D CNN model designed with convolutional and pooling layers to capture local patterns in the time series data.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Trained on reshaped input data, considering the sequential nature of the time series.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tc>
                  <a:txBody>
                    <a:bodyPr/>
                    <a:lstStyle/>
                    <a:p>
                      <a:pPr marL="63500" marR="63500" lvl="0" indent="0" algn="ctr" rtl="0">
                        <a:lnSpc>
                          <a:spcPct val="115000"/>
                        </a:lnSpc>
                        <a:spcBef>
                          <a:spcPts val="0"/>
                        </a:spcBef>
                        <a:spcAft>
                          <a:spcPts val="0"/>
                        </a:spcAft>
                        <a:buNone/>
                      </a:pPr>
                      <a:r>
                        <a:rPr lang="en" sz="1000"/>
                        <a:t>2nd</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tcPr>
                </a:tc>
                <a:extLst>
                  <a:ext uri="{0D108BD9-81ED-4DB2-BD59-A6C34878D82A}">
                    <a16:rowId xmlns:a16="http://schemas.microsoft.com/office/drawing/2014/main" val="10003"/>
                  </a:ext>
                </a:extLst>
              </a:tr>
              <a:tr h="570075">
                <a:tc>
                  <a:txBody>
                    <a:bodyPr/>
                    <a:lstStyle/>
                    <a:p>
                      <a:pPr marL="63500" marR="63500" lvl="0" indent="0" algn="ctr" rtl="0">
                        <a:lnSpc>
                          <a:spcPct val="115000"/>
                        </a:lnSpc>
                        <a:spcBef>
                          <a:spcPts val="0"/>
                        </a:spcBef>
                        <a:spcAft>
                          <a:spcPts val="0"/>
                        </a:spcAft>
                        <a:buNone/>
                      </a:pPr>
                      <a:r>
                        <a:rPr lang="en" sz="1000" b="1"/>
                        <a:t>Long Short-Term Memory (LSTM) </a:t>
                      </a:r>
                      <a:endParaRPr sz="1000" b="1"/>
                    </a:p>
                  </a:txBody>
                  <a:tcPr marL="91425" marR="91425" marT="91425" marB="91425" anchor="ctr">
                    <a:lnL w="9525" cap="flat" cmpd="sng">
                      <a:solidFill>
                        <a:srgbClr val="9E9E9E"/>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TensorFlow and Keras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An LSTM model with two layers to capture long-term dependencies in the time series.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Trained on reshaped input data. </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CC2E5"/>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tc>
                  <a:txBody>
                    <a:bodyPr/>
                    <a:lstStyle/>
                    <a:p>
                      <a:pPr marL="63500" marR="63500" lvl="0" indent="0" algn="ctr" rtl="0">
                        <a:lnSpc>
                          <a:spcPct val="115000"/>
                        </a:lnSpc>
                        <a:spcBef>
                          <a:spcPts val="0"/>
                        </a:spcBef>
                        <a:spcAft>
                          <a:spcPts val="0"/>
                        </a:spcAft>
                        <a:buNone/>
                      </a:pPr>
                      <a:r>
                        <a:rPr lang="en" sz="1000"/>
                        <a:t>2nd</a:t>
                      </a:r>
                      <a:endParaRPr sz="1000"/>
                    </a:p>
                  </a:txBody>
                  <a:tcPr marL="91425" marR="91425" marT="91425" marB="91425" anchor="ctr">
                    <a:lnL w="9525" cap="flat" cmpd="sng">
                      <a:solidFill>
                        <a:srgbClr val="9CC2E5"/>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CC2E5"/>
                      </a:solidFill>
                      <a:prstDash val="solid"/>
                      <a:round/>
                      <a:headEnd type="none" w="sm" len="sm"/>
                      <a:tailEnd type="none" w="sm" len="sm"/>
                    </a:lnT>
                    <a:lnB w="9525" cap="flat" cmpd="sng">
                      <a:solidFill>
                        <a:srgbClr val="9CC2E5"/>
                      </a:solidFill>
                      <a:prstDash val="solid"/>
                      <a:round/>
                      <a:headEnd type="none" w="sm" len="sm"/>
                      <a:tailEnd type="none" w="sm" len="sm"/>
                    </a:lnB>
                    <a:solidFill>
                      <a:srgbClr val="DEEAF6"/>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126" name="Google Shape;126;p19" descr="A graph showing a number of people&#10;&#10;Description automatically generated with medium confidence"/>
          <p:cNvPicPr preferRelativeResize="0"/>
          <p:nvPr/>
        </p:nvPicPr>
        <p:blipFill>
          <a:blip r:embed="rId3">
            <a:alphaModFix/>
          </a:blip>
          <a:stretch>
            <a:fillRect/>
          </a:stretch>
        </p:blipFill>
        <p:spPr>
          <a:xfrm>
            <a:off x="727650" y="1182750"/>
            <a:ext cx="7688700" cy="3648563"/>
          </a:xfrm>
          <a:prstGeom prst="rect">
            <a:avLst/>
          </a:prstGeom>
          <a:noFill/>
          <a:ln>
            <a:noFill/>
          </a:ln>
        </p:spPr>
      </p:pic>
      <p:sp>
        <p:nvSpPr>
          <p:cNvPr id="127" name="Google Shape;127;p19"/>
          <p:cNvSpPr txBox="1"/>
          <p:nvPr/>
        </p:nvSpPr>
        <p:spPr>
          <a:xfrm>
            <a:off x="283546" y="1072375"/>
            <a:ext cx="2407800" cy="271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33" name="Google Shape;133;p20"/>
          <p:cNvSpPr txBox="1">
            <a:spLocks noGrp="1"/>
          </p:cNvSpPr>
          <p:nvPr>
            <p:ph type="body" idx="1"/>
          </p:nvPr>
        </p:nvSpPr>
        <p:spPr>
          <a:xfrm>
            <a:off x="727650" y="1374625"/>
            <a:ext cx="7728000" cy="3398700"/>
          </a:xfrm>
          <a:prstGeom prst="rect">
            <a:avLst/>
          </a:prstGeom>
        </p:spPr>
        <p:txBody>
          <a:bodyPr spcFirstLastPara="1" wrap="square" lIns="91425" tIns="91425" rIns="91425" bIns="91425" anchor="t" anchorCtr="0">
            <a:noAutofit/>
          </a:bodyPr>
          <a:lstStyle/>
          <a:p>
            <a:pPr marL="457200" lvl="0" indent="0" algn="l" rtl="0">
              <a:lnSpc>
                <a:spcPct val="105000"/>
              </a:lnSpc>
              <a:spcBef>
                <a:spcPts val="1000"/>
              </a:spcBef>
              <a:spcAft>
                <a:spcPts val="0"/>
              </a:spcAft>
              <a:buNone/>
            </a:pPr>
            <a:endParaRPr sz="1100" b="1">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0"/>
              </a:spcAft>
              <a:buSzPts val="688"/>
              <a:buNone/>
            </a:pPr>
            <a:endParaRPr sz="1100">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1200"/>
              </a:spcAft>
              <a:buSzPts val="688"/>
              <a:buNone/>
            </a:pPr>
            <a:endParaRPr sz="1100"/>
          </a:p>
        </p:txBody>
      </p:sp>
      <p:sp>
        <p:nvSpPr>
          <p:cNvPr id="134" name="Google Shape;134;p20"/>
          <p:cNvSpPr txBox="1"/>
          <p:nvPr/>
        </p:nvSpPr>
        <p:spPr>
          <a:xfrm>
            <a:off x="3083875" y="20207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35" name="Google Shape;135;p20"/>
          <p:cNvSpPr txBox="1"/>
          <p:nvPr/>
        </p:nvSpPr>
        <p:spPr>
          <a:xfrm>
            <a:off x="1604125" y="19217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36" name="Google Shape;136;p20"/>
          <p:cNvSpPr txBox="1"/>
          <p:nvPr/>
        </p:nvSpPr>
        <p:spPr>
          <a:xfrm>
            <a:off x="1681100" y="172075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37" name="Google Shape;137;p20" descr="A graph showing a line graph&#10;&#10;Description automatically generated with medium confidence"/>
          <p:cNvPicPr preferRelativeResize="0"/>
          <p:nvPr/>
        </p:nvPicPr>
        <p:blipFill>
          <a:blip r:embed="rId3">
            <a:alphaModFix/>
          </a:blip>
          <a:stretch>
            <a:fillRect/>
          </a:stretch>
        </p:blipFill>
        <p:spPr>
          <a:xfrm>
            <a:off x="1024900" y="1300425"/>
            <a:ext cx="7094201" cy="3547100"/>
          </a:xfrm>
          <a:prstGeom prst="rect">
            <a:avLst/>
          </a:prstGeom>
          <a:noFill/>
          <a:ln>
            <a:noFill/>
          </a:ln>
        </p:spPr>
      </p:pic>
      <p:sp>
        <p:nvSpPr>
          <p:cNvPr id="138" name="Google Shape;138;p20"/>
          <p:cNvSpPr txBox="1"/>
          <p:nvPr/>
        </p:nvSpPr>
        <p:spPr>
          <a:xfrm>
            <a:off x="83875" y="19358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27650" y="647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144" name="Google Shape;144;p21"/>
          <p:cNvSpPr txBox="1">
            <a:spLocks noGrp="1"/>
          </p:cNvSpPr>
          <p:nvPr>
            <p:ph type="body" idx="1"/>
          </p:nvPr>
        </p:nvSpPr>
        <p:spPr>
          <a:xfrm>
            <a:off x="727650" y="1374625"/>
            <a:ext cx="7728000" cy="3398700"/>
          </a:xfrm>
          <a:prstGeom prst="rect">
            <a:avLst/>
          </a:prstGeom>
        </p:spPr>
        <p:txBody>
          <a:bodyPr spcFirstLastPara="1" wrap="square" lIns="91425" tIns="91425" rIns="91425" bIns="91425" anchor="t" anchorCtr="0">
            <a:noAutofit/>
          </a:bodyPr>
          <a:lstStyle/>
          <a:p>
            <a:pPr marL="457200" lvl="0" indent="0" algn="l" rtl="0">
              <a:lnSpc>
                <a:spcPct val="105000"/>
              </a:lnSpc>
              <a:spcBef>
                <a:spcPts val="1000"/>
              </a:spcBef>
              <a:spcAft>
                <a:spcPts val="0"/>
              </a:spcAft>
              <a:buNone/>
            </a:pPr>
            <a:endParaRPr sz="1100" b="1">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0"/>
              </a:spcAft>
              <a:buSzPts val="688"/>
              <a:buNone/>
            </a:pPr>
            <a:endParaRPr sz="1100">
              <a:solidFill>
                <a:srgbClr val="333333"/>
              </a:solidFill>
              <a:highlight>
                <a:srgbClr val="FFFFFF"/>
              </a:highlight>
              <a:latin typeface="Arial"/>
              <a:ea typeface="Arial"/>
              <a:cs typeface="Arial"/>
              <a:sym typeface="Arial"/>
            </a:endParaRPr>
          </a:p>
          <a:p>
            <a:pPr marL="0" lvl="0" indent="0" algn="l" rtl="0">
              <a:lnSpc>
                <a:spcPct val="105000"/>
              </a:lnSpc>
              <a:spcBef>
                <a:spcPts val="1000"/>
              </a:spcBef>
              <a:spcAft>
                <a:spcPts val="1200"/>
              </a:spcAft>
              <a:buSzPts val="688"/>
              <a:buNone/>
            </a:pPr>
            <a:endParaRPr sz="1100"/>
          </a:p>
        </p:txBody>
      </p:sp>
      <p:sp>
        <p:nvSpPr>
          <p:cNvPr id="145" name="Google Shape;145;p21"/>
          <p:cNvSpPr txBox="1"/>
          <p:nvPr/>
        </p:nvSpPr>
        <p:spPr>
          <a:xfrm>
            <a:off x="3083875" y="20207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46" name="Google Shape;146;p21"/>
          <p:cNvSpPr txBox="1"/>
          <p:nvPr/>
        </p:nvSpPr>
        <p:spPr>
          <a:xfrm>
            <a:off x="1604125" y="19217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pic>
        <p:nvPicPr>
          <p:cNvPr id="147" name="Google Shape;147;p21" descr="A graph showing a line&#10;&#10;Description automatically generated"/>
          <p:cNvPicPr preferRelativeResize="0"/>
          <p:nvPr/>
        </p:nvPicPr>
        <p:blipFill>
          <a:blip r:embed="rId3">
            <a:alphaModFix/>
          </a:blip>
          <a:stretch>
            <a:fillRect/>
          </a:stretch>
        </p:blipFill>
        <p:spPr>
          <a:xfrm>
            <a:off x="1024900" y="1300425"/>
            <a:ext cx="7094201" cy="3547100"/>
          </a:xfrm>
          <a:prstGeom prst="rect">
            <a:avLst/>
          </a:prstGeom>
          <a:noFill/>
          <a:ln>
            <a:noFill/>
          </a:ln>
        </p:spPr>
      </p:pic>
      <p:sp>
        <p:nvSpPr>
          <p:cNvPr id="148" name="Google Shape;148;p21"/>
          <p:cNvSpPr txBox="1"/>
          <p:nvPr/>
        </p:nvSpPr>
        <p:spPr>
          <a:xfrm>
            <a:off x="815725" y="177332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149" name="Google Shape;149;p21"/>
          <p:cNvSpPr txBox="1"/>
          <p:nvPr/>
        </p:nvSpPr>
        <p:spPr>
          <a:xfrm>
            <a:off x="22475" y="230750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1773</Words>
  <Application>Microsoft Office PowerPoint</Application>
  <PresentationFormat>On-screen Show (16:9)</PresentationFormat>
  <Paragraphs>177</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Raleway</vt:lpstr>
      <vt:lpstr>Lato</vt:lpstr>
      <vt:lpstr>Streamline</vt:lpstr>
      <vt:lpstr>Monthly Interest Rate Forecasting  &amp; Financial Statement Analysis </vt:lpstr>
      <vt:lpstr>Technical Project </vt:lpstr>
      <vt:lpstr>Data Collection &amp; Pre-processing</vt:lpstr>
      <vt:lpstr>PowerPoint Presentation</vt:lpstr>
      <vt:lpstr>PowerPoint Presentation</vt:lpstr>
      <vt:lpstr>Model Selections and Training</vt:lpstr>
      <vt:lpstr>Results</vt:lpstr>
      <vt:lpstr>Results</vt:lpstr>
      <vt:lpstr>Results</vt:lpstr>
      <vt:lpstr>Results</vt:lpstr>
      <vt:lpstr>Results</vt:lpstr>
      <vt:lpstr>Conclusion</vt:lpstr>
      <vt:lpstr>Supplementary: Vasicek Model</vt:lpstr>
      <vt:lpstr>Supplementary: Vasicek Model</vt:lpstr>
      <vt:lpstr>PowerPoint Presentation</vt:lpstr>
      <vt:lpstr>Why Nvidia</vt:lpstr>
      <vt:lpstr>Research Questions</vt:lpstr>
      <vt:lpstr>Background</vt:lpstr>
      <vt:lpstr>PowerPoint Presentation</vt:lpstr>
      <vt:lpstr>Important Ratios</vt:lpstr>
      <vt:lpstr>PowerPoint Presentation</vt:lpstr>
      <vt:lpstr>Important Ratios</vt:lpstr>
      <vt:lpstr>PowerPoint Presentation</vt:lpstr>
      <vt:lpstr>Potential Risks  </vt:lpstr>
      <vt:lpstr>Job of Interest: Equity Analyst</vt:lpstr>
      <vt:lpstr>Equity Analyst: Qualifications</vt:lpstr>
      <vt:lpstr>Contributions of an Equity Analyst</vt:lpstr>
      <vt:lpstr>Equity Analyst: Notable People</vt:lpstr>
      <vt:lpstr>Equity Analyst: Future Prospects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Interest Rate Forecasting  &amp; Financial Statement Analysis</dc:title>
  <dc:creator>Kundan Dasgupta</dc:creator>
  <cp:lastModifiedBy>Kundan Dasgupta</cp:lastModifiedBy>
  <cp:revision>3</cp:revision>
  <dcterms:modified xsi:type="dcterms:W3CDTF">2023-12-06T02:42:49Z</dcterms:modified>
</cp:coreProperties>
</file>