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58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8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7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833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63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172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36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162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4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9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62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51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1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25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9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54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983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2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F68CFD-BC79-4814-87FC-589387C296F0}" type="datetimeFigureOut">
              <a:rPr lang="pt-PT" smtClean="0"/>
              <a:t>22/02/2021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1305-330E-43B7-9B9A-D9A2A6A7F4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1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dentidade | Universidade Lusófona">
            <a:extLst>
              <a:ext uri="{FF2B5EF4-FFF2-40B4-BE49-F238E27FC236}">
                <a16:creationId xmlns:a16="http://schemas.microsoft.com/office/drawing/2014/main" id="{099A1DC8-9CE7-45B4-9028-420065DA9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640082"/>
            <a:ext cx="8184652" cy="2373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4BF43-B3C4-45D3-9CAE-85F4C557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5" y="2859339"/>
            <a:ext cx="9182945" cy="1793390"/>
          </a:xfrm>
        </p:spPr>
        <p:txBody>
          <a:bodyPr>
            <a:normAutofit/>
          </a:bodyPr>
          <a:lstStyle/>
          <a:p>
            <a:r>
              <a:rPr lang="pt-PT" sz="6600" dirty="0">
                <a:solidFill>
                  <a:srgbClr val="EBEBEB"/>
                </a:solidFill>
              </a:rPr>
              <a:t>Trabalho prático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B5756-9E52-40CF-84EE-9C9FD51D6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458" y="5392427"/>
            <a:ext cx="9182944" cy="4879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PT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Nome: Guilherme Franco</a:t>
            </a:r>
          </a:p>
          <a:p>
            <a:pPr>
              <a:lnSpc>
                <a:spcPct val="90000"/>
              </a:lnSpc>
            </a:pPr>
            <a:r>
              <a:rPr lang="pt-PT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Docente: Prof. Paulo Guedes</a:t>
            </a:r>
          </a:p>
          <a:p>
            <a:pPr>
              <a:lnSpc>
                <a:spcPct val="90000"/>
              </a:lnSpc>
            </a:pPr>
            <a:r>
              <a:rPr lang="pt-PT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Unidade curricular: Auditoria de Sistemas de Informação </a:t>
            </a:r>
          </a:p>
        </p:txBody>
      </p:sp>
    </p:spTree>
    <p:extLst>
      <p:ext uri="{BB962C8B-B14F-4D97-AF65-F5344CB8AC3E}">
        <p14:creationId xmlns:p14="http://schemas.microsoft.com/office/powerpoint/2010/main" val="317668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51BB2-9AF4-48EE-AD80-B314CCDD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Quais são as principais características da fraude em IT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0A92A9-A5EE-481A-87C5-D554E46D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DATA MINING AND ANALYSIS</a:t>
            </a:r>
            <a:endParaRPr lang="en-US" dirty="0"/>
          </a:p>
          <a:p>
            <a:pPr lvl="1"/>
            <a:r>
              <a:rPr lang="en-US" dirty="0"/>
              <a:t>Data mining e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respetiva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, leva a que </a:t>
            </a:r>
            <a:r>
              <a:rPr lang="en-US" dirty="0" err="1"/>
              <a:t>consigamos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a </a:t>
            </a:r>
            <a:r>
              <a:rPr lang="en-US" dirty="0" err="1"/>
              <a:t>fraude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é que </a:t>
            </a:r>
            <a:r>
              <a:rPr lang="en-US" dirty="0" err="1"/>
              <a:t>aconteceu</a:t>
            </a:r>
            <a:r>
              <a:rPr lang="en-US" dirty="0"/>
              <a:t>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aconteceu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 auditor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estes</a:t>
            </a:r>
            <a:r>
              <a:rPr lang="en-US" dirty="0"/>
              <a:t> dados de forma a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percetivel</a:t>
            </a:r>
            <a:r>
              <a:rPr lang="en-US" dirty="0"/>
              <a:t> </a:t>
            </a:r>
            <a:r>
              <a:rPr lang="en-US" dirty="0" err="1"/>
              <a:t>perante</a:t>
            </a:r>
            <a:r>
              <a:rPr lang="en-US" dirty="0"/>
              <a:t> um </a:t>
            </a:r>
            <a:r>
              <a:rPr lang="en-US" dirty="0" err="1"/>
              <a:t>júri</a:t>
            </a:r>
            <a:r>
              <a:rPr lang="en-US" dirty="0"/>
              <a:t> (tribunal),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conhecimentos</a:t>
            </a:r>
            <a:r>
              <a:rPr lang="en-US" dirty="0"/>
              <a:t> IT.</a:t>
            </a:r>
          </a:p>
          <a:p>
            <a:pPr lvl="1"/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das </a:t>
            </a:r>
            <a:r>
              <a:rPr lang="en-US" dirty="0" err="1"/>
              <a:t>vezes</a:t>
            </a:r>
            <a:r>
              <a:rPr lang="en-US" dirty="0"/>
              <a:t>, dados por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suficientes</a:t>
            </a:r>
            <a:r>
              <a:rPr lang="en-US" dirty="0"/>
              <a:t> para </a:t>
            </a:r>
            <a:r>
              <a:rPr lang="en-US" dirty="0" err="1"/>
              <a:t>levar</a:t>
            </a:r>
            <a:r>
              <a:rPr lang="en-US" dirty="0"/>
              <a:t> a um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juridico</a:t>
            </a:r>
            <a:r>
              <a:rPr lang="en-US" dirty="0"/>
              <a:t>. O auditor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trabalhar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equipa</a:t>
            </a:r>
            <a:r>
              <a:rPr lang="en-US" dirty="0"/>
              <a:t> de </a:t>
            </a:r>
            <a:r>
              <a:rPr lang="en-US" dirty="0" err="1"/>
              <a:t>investigação</a:t>
            </a:r>
            <a:r>
              <a:rPr lang="en-US" dirty="0"/>
              <a:t>, </a:t>
            </a:r>
            <a:r>
              <a:rPr lang="en-US" dirty="0" err="1"/>
              <a:t>conduzindo</a:t>
            </a:r>
            <a:r>
              <a:rPr lang="en-US" dirty="0"/>
              <a:t> </a:t>
            </a:r>
            <a:r>
              <a:rPr lang="en-US" dirty="0" err="1"/>
              <a:t>entrevistas</a:t>
            </a:r>
            <a:r>
              <a:rPr lang="en-US" dirty="0"/>
              <a:t>, de forma a </a:t>
            </a:r>
            <a:r>
              <a:rPr lang="en-US" dirty="0" err="1"/>
              <a:t>colecionar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provas</a:t>
            </a:r>
            <a:r>
              <a:rPr lang="en-US" dirty="0"/>
              <a:t> e </a:t>
            </a:r>
            <a:r>
              <a:rPr lang="en-US" dirty="0" err="1"/>
              <a:t>informação</a:t>
            </a:r>
            <a:r>
              <a:rPr lang="en-US" dirty="0"/>
              <a:t>.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7BE5A9-A290-4CAD-902D-374E1D836057}"/>
              </a:ext>
            </a:extLst>
          </p:cNvPr>
          <p:cNvSpPr txBox="1"/>
          <p:nvPr/>
        </p:nvSpPr>
        <p:spPr>
          <a:xfrm>
            <a:off x="9633961" y="5786734"/>
            <a:ext cx="255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Top Five Fraud Axioms IT Auditors Should Know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293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09BD-7E5C-48ED-85C9-2B6F97F0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BA78D9-C539-4934-BBA6-8D7FA9AE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SINGLETON, Tom. </a:t>
            </a:r>
            <a:r>
              <a:rPr lang="en-US" dirty="0"/>
              <a:t>The Logical Reason for Consideration of IT. I</a:t>
            </a:r>
            <a:r>
              <a:rPr lang="pt-PT" dirty="0"/>
              <a:t>SACA </a:t>
            </a:r>
            <a:r>
              <a:rPr lang="pt-PT" dirty="0" err="1"/>
              <a:t>Journal</a:t>
            </a:r>
            <a:endParaRPr lang="pt-PT" dirty="0"/>
          </a:p>
          <a:p>
            <a:r>
              <a:rPr lang="pt-PT" dirty="0"/>
              <a:t>SINGLETON, Tom. </a:t>
            </a:r>
            <a:r>
              <a:rPr lang="en-US" dirty="0"/>
              <a:t>Top Five Fraud Axioms IT Auditors Should Know. </a:t>
            </a:r>
            <a:r>
              <a:rPr lang="fr-FR" dirty="0"/>
              <a:t>ISACA JOURNAL VOLUME 4, 2010</a:t>
            </a:r>
          </a:p>
          <a:p>
            <a:r>
              <a:rPr lang="pt-PT" dirty="0"/>
              <a:t>SINGLETON, Tom. </a:t>
            </a:r>
            <a:r>
              <a:rPr lang="en-US" dirty="0"/>
              <a:t>What Every IT Auditor Should Know About Scoping an IT Audit. I</a:t>
            </a:r>
            <a:r>
              <a:rPr lang="fr-FR" dirty="0"/>
              <a:t>SACA JOURNAL VOLUME 4, 2009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10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343AD-0F6D-4023-B7BF-6CFD977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Porque é tão importante auditar o IT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53430D-C908-40B8-8563-4F39950D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IT é uma parte critica para o sucesso de uma empresa. Para estas entidades é importante perceber o IT e a maneira como se relaciona com os processos de negócio. </a:t>
            </a:r>
          </a:p>
          <a:p>
            <a:r>
              <a:rPr lang="pt-PT" dirty="0"/>
              <a:t>Realizar auditoria de sistemas de informação, passa por garantir que os processos e os sistemas se executam com precisão e eficiência, identificando quaisquer sejam os problemas de IT que se possam enquadrar nessa mesma auditoria.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8789DA-AA5C-4B68-9AE6-0D6144A9D5C7}"/>
              </a:ext>
            </a:extLst>
          </p:cNvPr>
          <p:cNvSpPr txBox="1"/>
          <p:nvPr/>
        </p:nvSpPr>
        <p:spPr>
          <a:xfrm>
            <a:off x="266007" y="5758951"/>
            <a:ext cx="328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The Logical Reason for Consideration of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113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8E854-60A0-4DF7-BBEC-927D03AC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Porque é tão importante auditar o IT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F2F91B-C03E-41DE-8AE3-E00FCF70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processo de integração de IT pode trazer vantagens e desvantagens, pelo que é necessário realizar análises de risco, algo que vem com a auditoria. </a:t>
            </a:r>
          </a:p>
          <a:p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C63E80-2E81-485B-8328-39F933278D6A}"/>
              </a:ext>
            </a:extLst>
          </p:cNvPr>
          <p:cNvSpPr txBox="1"/>
          <p:nvPr/>
        </p:nvSpPr>
        <p:spPr>
          <a:xfrm>
            <a:off x="299258" y="5860474"/>
            <a:ext cx="328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The Logical Reason for Consideration of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95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54A4C-6E55-4136-B4AF-4D1E4829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deve ser auditado numa auditoria de IT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F4B459-4B63-4C83-8053-1E9B33249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Podemos separar o que deve ser numa auditoria de IT em duas perspetivas:</a:t>
            </a:r>
          </a:p>
          <a:p>
            <a:pPr lvl="1"/>
            <a:r>
              <a:rPr lang="pt-PT" dirty="0"/>
              <a:t>Auditoria IT em IT  - Aplicando princípios e práticas e auditoria IT</a:t>
            </a:r>
          </a:p>
          <a:p>
            <a:pPr lvl="1"/>
            <a:r>
              <a:rPr lang="pt-PT" dirty="0"/>
              <a:t>Auditoria IT numa Auditoria financeira – aplicando princípios de auditoria baseado em risco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5CF983-BCB7-4FD8-94A3-5502770F032C}"/>
              </a:ext>
            </a:extLst>
          </p:cNvPr>
          <p:cNvSpPr txBox="1"/>
          <p:nvPr/>
        </p:nvSpPr>
        <p:spPr>
          <a:xfrm>
            <a:off x="157942" y="5586152"/>
            <a:ext cx="382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What Every IT Auditor Should Know About Scoping an IT Audit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81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4B899-BB23-4348-845C-BC790425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Auditoria IT em IT  - Aplicando princípios e práticas e auditoria IT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B99CD5-558A-4C59-AAD0-EE4462AF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tipo de auditoria, os auditores são treinados de forma a que a sua auditoria tenho como objetivo o melhor desempenho da parte IT na organização. </a:t>
            </a:r>
          </a:p>
          <a:p>
            <a:r>
              <a:rPr lang="pt-PT" dirty="0"/>
              <a:t>Os auditores têm um grande conhecimento acerca do ciclo de desenvolvimento dos sistemas, administração IT, gestão do projeto, redes e continuidade de software e 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9F6BB0-F03E-4C7E-998D-57F9FC785293}"/>
              </a:ext>
            </a:extLst>
          </p:cNvPr>
          <p:cNvSpPr txBox="1"/>
          <p:nvPr/>
        </p:nvSpPr>
        <p:spPr>
          <a:xfrm>
            <a:off x="157942" y="5586152"/>
            <a:ext cx="382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What Every IT Auditor Should Know About Scoping an IT Audit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86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C86B5-A9B5-4300-86BA-903FF111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5346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pt-PT" dirty="0"/>
              <a:t>Auditoria IT numa Auditoria financeira – aplicando princípios de auditoria baseado em risco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486256-E181-443D-ADB3-618A668C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Muitas das vezes os Auditores IT têm dificuldades a juntar uma auditoria IT a uma auditoria financeira, muitas das vezes não se apercebendo que realizaram procedimentos a mais. Uma maneira de conseguir juntar os dois, é aplicando uma auditoria baseada em risco.</a:t>
            </a:r>
          </a:p>
          <a:p>
            <a:r>
              <a:rPr lang="pt-PT" dirty="0"/>
              <a:t>Auditoria baseada em risco, começa por definir o espaço financeiro e só depois é que definimos o espaço IT de forma a determinar que componentes é que são relevantes.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AED8B7-B050-4C97-AF28-57DCCF57BA41}"/>
              </a:ext>
            </a:extLst>
          </p:cNvPr>
          <p:cNvSpPr txBox="1"/>
          <p:nvPr/>
        </p:nvSpPr>
        <p:spPr>
          <a:xfrm>
            <a:off x="157942" y="5685905"/>
            <a:ext cx="382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What Every IT Auditor Should Know About Scoping an IT Audit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133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992E-D866-426F-AF38-F1211C23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0333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pt-PT" dirty="0"/>
              <a:t>Auditoria IT numa Auditoria financeira – aplicando princípios de auditoria baseado em risco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50674E-B895-4BA3-BE2C-38D8BCCF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Nem todo o espaço IT é relevante para o espaço financeiro, só é importante o espaço que os dois partilham</a:t>
            </a:r>
          </a:p>
          <a:p>
            <a:r>
              <a:rPr lang="pt-PT" dirty="0"/>
              <a:t>Neste tipo de perspetiva, o auditor IT deve orientar a sua auditoria a tudo o que trás o maior impacto financeiro para a empresa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88815C-9120-41F8-AF4A-535EB9E4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3597275"/>
            <a:ext cx="5734050" cy="27146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FB0798-1A5D-41E7-A413-845757517224}"/>
              </a:ext>
            </a:extLst>
          </p:cNvPr>
          <p:cNvSpPr txBox="1"/>
          <p:nvPr/>
        </p:nvSpPr>
        <p:spPr>
          <a:xfrm>
            <a:off x="157942" y="5586152"/>
            <a:ext cx="382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What Every IT Auditor Should Know About Scoping an IT Audit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24A938-AC61-44E8-829B-F982F6A34AED}"/>
              </a:ext>
            </a:extLst>
          </p:cNvPr>
          <p:cNvSpPr txBox="1"/>
          <p:nvPr/>
        </p:nvSpPr>
        <p:spPr>
          <a:xfrm>
            <a:off x="6375862" y="6311900"/>
            <a:ext cx="6117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Fonte: What Every IT Auditor Should Know About Scoping an IT Audit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12693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C03F-56C7-4BE2-8275-D3126B6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Quais são as principais características da fraude em IT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050313-462C-47F3-9F84-7AB3A630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A uma certa altura da carreira de qualquer auditor, que o mesmo irá passar por uma situação de fraude, pelo que é necessário conhecer as características principais de forma a identificar a tal fraude.</a:t>
            </a:r>
          </a:p>
          <a:p>
            <a:r>
              <a:rPr lang="pt-PT" dirty="0"/>
              <a:t>Professional </a:t>
            </a:r>
            <a:r>
              <a:rPr lang="pt-PT" dirty="0" err="1"/>
              <a:t>Skepticism</a:t>
            </a:r>
            <a:endParaRPr lang="pt-PT" dirty="0"/>
          </a:p>
          <a:p>
            <a:pPr lvl="1"/>
            <a:r>
              <a:rPr lang="pt-PT" dirty="0"/>
              <a:t>A fraude pode acontecer em qualquer empresa. Os </a:t>
            </a:r>
            <a:r>
              <a:rPr lang="pt-PT" dirty="0" err="1"/>
              <a:t>stakeholders</a:t>
            </a:r>
            <a:r>
              <a:rPr lang="pt-PT" dirty="0"/>
              <a:t> muitas das vezes não acreditam que a sua empresa pode sofrer fraude. Ter em conta também que, maior parte das vezes, o individuo que comete a fraude é o menos suspeito.</a:t>
            </a:r>
          </a:p>
          <a:p>
            <a:r>
              <a:rPr lang="pt-PT" dirty="0"/>
              <a:t>Toe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water</a:t>
            </a:r>
            <a:endParaRPr lang="pt-PT" dirty="0"/>
          </a:p>
          <a:p>
            <a:pPr lvl="1"/>
            <a:r>
              <a:rPr lang="pt-PT" dirty="0"/>
              <a:t>Quem faz a fraude, começa por fazer uma fraude pequena, passando depois para a grande escala. O auditor precisa de estar atento a este tipo de “pequenos ataques” de forma a prevenir o que possa vir a acontecer em grande escala.</a:t>
            </a:r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A5A20F-89C2-4149-B01A-0E00B662BBF1}"/>
              </a:ext>
            </a:extLst>
          </p:cNvPr>
          <p:cNvSpPr txBox="1"/>
          <p:nvPr/>
        </p:nvSpPr>
        <p:spPr>
          <a:xfrm>
            <a:off x="9633961" y="5934670"/>
            <a:ext cx="2909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Top Five Fraud Axioms IT Auditors Should Know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432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A46B1-BBAD-496C-935D-8820CB66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Quais são as principais características da fraude em IT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B139FE-2B66-4A96-85BE-D827E28D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OF THE ICEBERG</a:t>
            </a:r>
          </a:p>
          <a:p>
            <a:pPr lvl="1"/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pessoa</a:t>
            </a:r>
            <a:r>
              <a:rPr lang="en-US" dirty="0"/>
              <a:t> que </a:t>
            </a:r>
            <a:r>
              <a:rPr lang="en-US" dirty="0" err="1"/>
              <a:t>realiza</a:t>
            </a:r>
            <a:r>
              <a:rPr lang="en-US" dirty="0"/>
              <a:t> a </a:t>
            </a:r>
            <a:r>
              <a:rPr lang="en-US" dirty="0" err="1"/>
              <a:t>fraude</a:t>
            </a:r>
            <a:r>
              <a:rPr lang="en-US" dirty="0"/>
              <a:t> é </a:t>
            </a:r>
            <a:r>
              <a:rPr lang="en-US" dirty="0" err="1"/>
              <a:t>identificada</a:t>
            </a:r>
            <a:r>
              <a:rPr lang="en-US" dirty="0"/>
              <a:t>,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das </a:t>
            </a:r>
            <a:r>
              <a:rPr lang="en-US" dirty="0" err="1"/>
              <a:t>vezes</a:t>
            </a:r>
            <a:r>
              <a:rPr lang="en-US" dirty="0"/>
              <a:t> é </a:t>
            </a:r>
            <a:r>
              <a:rPr lang="en-US" dirty="0" err="1"/>
              <a:t>interrogada</a:t>
            </a:r>
            <a:r>
              <a:rPr lang="en-US" dirty="0"/>
              <a:t> de forma a </a:t>
            </a:r>
            <a:r>
              <a:rPr lang="en-US" dirty="0" err="1"/>
              <a:t>identificar</a:t>
            </a:r>
            <a:r>
              <a:rPr lang="en-US" dirty="0"/>
              <a:t> as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, e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maiores</a:t>
            </a:r>
            <a:r>
              <a:rPr lang="en-US" dirty="0"/>
              <a:t>. O auditor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desprezar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a </a:t>
            </a:r>
            <a:r>
              <a:rPr lang="en-US" dirty="0" err="1"/>
              <a:t>falha</a:t>
            </a:r>
            <a:r>
              <a:rPr lang="en-US" dirty="0"/>
              <a:t>, por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pequena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a </a:t>
            </a:r>
            <a:r>
              <a:rPr lang="en-US" dirty="0" err="1"/>
              <a:t>longo</a:t>
            </a:r>
            <a:r>
              <a:rPr lang="en-US" dirty="0"/>
              <a:t> </a:t>
            </a:r>
            <a:r>
              <a:rPr lang="en-US" dirty="0" err="1"/>
              <a:t>prazo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pequena</a:t>
            </a:r>
            <a:r>
              <a:rPr lang="en-US" dirty="0"/>
              <a:t> </a:t>
            </a:r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 a ser </a:t>
            </a:r>
            <a:r>
              <a:rPr lang="en-US" dirty="0" err="1"/>
              <a:t>explorada</a:t>
            </a:r>
            <a:r>
              <a:rPr lang="en-US" dirty="0"/>
              <a:t> de forma </a:t>
            </a:r>
            <a:r>
              <a:rPr lang="en-US" dirty="0" err="1"/>
              <a:t>maliciosa</a:t>
            </a:r>
            <a:r>
              <a:rPr lang="en-US" dirty="0"/>
              <a:t>.</a:t>
            </a:r>
          </a:p>
          <a:p>
            <a:r>
              <a:rPr lang="en-US" dirty="0"/>
              <a:t>ESCALATION OF THE CRIME</a:t>
            </a:r>
          </a:p>
          <a:p>
            <a:pPr lvl="1"/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a </a:t>
            </a:r>
            <a:r>
              <a:rPr lang="en-US" dirty="0" err="1"/>
              <a:t>fraude</a:t>
            </a:r>
            <a:r>
              <a:rPr lang="en-US" dirty="0"/>
              <a:t>, </a:t>
            </a:r>
            <a:r>
              <a:rPr lang="en-US" dirty="0" err="1"/>
              <a:t>começa</a:t>
            </a:r>
            <a:r>
              <a:rPr lang="en-US" dirty="0"/>
              <a:t> por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pequena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, </a:t>
            </a:r>
            <a:r>
              <a:rPr lang="en-US" dirty="0" err="1"/>
              <a:t>escalando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. </a:t>
            </a:r>
            <a:r>
              <a:rPr lang="pt-PT" dirty="0"/>
              <a:t>Isto é conhecido, pois todos indivíduos que foram apanhados a cometer fraudes admitiram já terem realizado este processo.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904470-CCBE-4D79-99CA-3853497383F0}"/>
              </a:ext>
            </a:extLst>
          </p:cNvPr>
          <p:cNvSpPr txBox="1"/>
          <p:nvPr/>
        </p:nvSpPr>
        <p:spPr>
          <a:xfrm>
            <a:off x="9542521" y="5851542"/>
            <a:ext cx="2909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Fonte: </a:t>
            </a:r>
            <a:r>
              <a:rPr lang="en-US" dirty="0"/>
              <a:t>Top Five Fraud Axioms IT Auditors Should Know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313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1274</TotalTime>
  <Words>953</Words>
  <Application>Microsoft Office PowerPoint</Application>
  <PresentationFormat>Ecrã Panorâmico</PresentationFormat>
  <Paragraphs>52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Ião</vt:lpstr>
      <vt:lpstr>Trabalho prático 1</vt:lpstr>
      <vt:lpstr>Porque é tão importante auditar o IT ?</vt:lpstr>
      <vt:lpstr>Porque é tão importante auditar o IT ?</vt:lpstr>
      <vt:lpstr>O que deve ser auditado numa auditoria de IT ?</vt:lpstr>
      <vt:lpstr>Auditoria IT em IT  - Aplicando princípios e práticas e auditoria IT </vt:lpstr>
      <vt:lpstr>Auditoria IT numa Auditoria financeira – aplicando princípios de auditoria baseado em risco </vt:lpstr>
      <vt:lpstr>Auditoria IT numa Auditoria financeira – aplicando princípios de auditoria baseado em risco </vt:lpstr>
      <vt:lpstr>Quais são as principais características da fraude em IT ?</vt:lpstr>
      <vt:lpstr>Quais são as principais características da fraude em IT ?</vt:lpstr>
      <vt:lpstr>Quais são as principais características da fraude em IT ?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Trab. #1</dc:title>
  <dc:creator>Guilherme Franco</dc:creator>
  <cp:lastModifiedBy>Guilherme Franco</cp:lastModifiedBy>
  <cp:revision>24</cp:revision>
  <dcterms:created xsi:type="dcterms:W3CDTF">2021-02-16T08:54:27Z</dcterms:created>
  <dcterms:modified xsi:type="dcterms:W3CDTF">2021-02-22T21:38:13Z</dcterms:modified>
</cp:coreProperties>
</file>