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7" r:id="rId5"/>
    <p:sldId id="273" r:id="rId6"/>
    <p:sldId id="274" r:id="rId7"/>
    <p:sldId id="272" r:id="rId8"/>
    <p:sldId id="275" r:id="rId9"/>
    <p:sldId id="276" r:id="rId10"/>
    <p:sldId id="282" r:id="rId11"/>
    <p:sldId id="283" r:id="rId12"/>
    <p:sldId id="285" r:id="rId13"/>
    <p:sldId id="277" r:id="rId14"/>
    <p:sldId id="278" r:id="rId15"/>
    <p:sldId id="288" r:id="rId16"/>
    <p:sldId id="289" r:id="rId17"/>
    <p:sldId id="280" r:id="rId18"/>
    <p:sldId id="279" r:id="rId19"/>
    <p:sldId id="281" r:id="rId20"/>
    <p:sldId id="284" r:id="rId21"/>
    <p:sldId id="270" r:id="rId22"/>
  </p:sldIdLst>
  <p:sldSz cx="6858000" cy="51435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" panose="020B0604020202020204" charset="0"/>
      <p:regular r:id="rId29"/>
      <p:bold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7" autoAdjust="0"/>
  </p:normalViewPr>
  <p:slideViewPr>
    <p:cSldViewPr snapToGrid="0">
      <p:cViewPr>
        <p:scale>
          <a:sx n="106" d="100"/>
          <a:sy n="106" d="100"/>
        </p:scale>
        <p:origin x="990" y="32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r>
              <a:rPr lang="vi-VN" dirty="0" err="1">
                <a:solidFill>
                  <a:schemeClr val="accent5"/>
                </a:solidFill>
              </a:rPr>
              <a:t>Thị</a:t>
            </a:r>
            <a:r>
              <a:rPr lang="vi-VN" dirty="0">
                <a:solidFill>
                  <a:schemeClr val="accent5"/>
                </a:solidFill>
              </a:rPr>
              <a:t> </a:t>
            </a:r>
            <a:r>
              <a:rPr lang="vi-VN" dirty="0" err="1">
                <a:solidFill>
                  <a:schemeClr val="accent5"/>
                </a:solidFill>
              </a:rPr>
              <a:t>trường</a:t>
            </a:r>
            <a:r>
              <a:rPr lang="vi-VN" dirty="0">
                <a:solidFill>
                  <a:schemeClr val="accent5"/>
                </a:solidFill>
              </a:rPr>
              <a:t> xe ô tô </a:t>
            </a:r>
            <a:r>
              <a:rPr lang="vi-VN" dirty="0" err="1">
                <a:solidFill>
                  <a:schemeClr val="accent5"/>
                </a:solidFill>
              </a:rPr>
              <a:t>Việt</a:t>
            </a:r>
            <a:r>
              <a:rPr lang="vi-VN" dirty="0">
                <a:solidFill>
                  <a:schemeClr val="accent5"/>
                </a:solidFill>
              </a:rPr>
              <a:t> Nam qua </a:t>
            </a:r>
            <a:r>
              <a:rPr lang="vi-VN" dirty="0" err="1">
                <a:solidFill>
                  <a:schemeClr val="accent5"/>
                </a:solidFill>
              </a:rPr>
              <a:t>các</a:t>
            </a:r>
            <a:r>
              <a:rPr lang="vi-VN" dirty="0">
                <a:solidFill>
                  <a:schemeClr val="accent5"/>
                </a:solidFill>
              </a:rPr>
              <a:t> năm</a:t>
            </a:r>
            <a:r>
              <a:rPr lang="en-US" dirty="0">
                <a:solidFill>
                  <a:schemeClr val="accent5"/>
                </a:solidFill>
              </a:rPr>
              <a:t>(2012-2020f)</a:t>
            </a:r>
            <a:endParaRPr lang="vi-VN" dirty="0">
              <a:solidFill>
                <a:schemeClr val="accent5"/>
              </a:solidFill>
            </a:endParaRPr>
          </a:p>
        </c:rich>
      </c:tx>
      <c:layout>
        <c:manualLayout>
          <c:xMode val="edge"/>
          <c:yMode val="edge"/>
          <c:x val="0.13524255314227365"/>
          <c:y val="0.94053184852462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2995703346697208E-2"/>
          <c:y val="6.7135440242100539E-2"/>
          <c:w val="0.95324149096384281"/>
          <c:h val="0.776011220206001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Thị trường xe ô tô Việt Nam qua các năm</c:v>
                </c:pt>
              </c:strCache>
            </c:strRef>
          </c:tx>
          <c:spPr>
            <a:solidFill>
              <a:schemeClr val="accent1"/>
            </a:solidFill>
            <a:ln w="200025">
              <a:solidFill>
                <a:schemeClr val="accent1"/>
              </a:solidFill>
              <a:miter lim="800000"/>
            </a:ln>
            <a:effectLst>
              <a:softEdge rad="0"/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B01B-4562-A92C-0BEAC4D4348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01B-4562-A92C-0BEAC4D434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B01B-4562-A92C-0BEAC4D4348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01B-4562-A92C-0BEAC4D434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B01B-4562-A92C-0BEAC4D434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B01B-4562-A92C-0BEAC4D434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B01B-4562-A92C-0BEAC4D4348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B01B-4562-A92C-0BEAC4D4348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82880" rIns="38100" bIns="822960" anchor="ctr" anchorCtr="0">
                  <a:no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B01B-4562-A92C-0BEAC4D434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82880" rIns="38100" bIns="82296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2017f</c:v>
                </c:pt>
                <c:pt idx="6">
                  <c:v>2018f</c:v>
                </c:pt>
                <c:pt idx="7">
                  <c:v>2019f</c:v>
                </c:pt>
                <c:pt idx="8">
                  <c:v>2020f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43700</c:v>
                </c:pt>
                <c:pt idx="1">
                  <c:v>58300</c:v>
                </c:pt>
                <c:pt idx="2">
                  <c:v>77400</c:v>
                </c:pt>
                <c:pt idx="3">
                  <c:v>116200</c:v>
                </c:pt>
                <c:pt idx="4">
                  <c:v>158100</c:v>
                </c:pt>
                <c:pt idx="5">
                  <c:v>155200</c:v>
                </c:pt>
                <c:pt idx="6">
                  <c:v>178400</c:v>
                </c:pt>
                <c:pt idx="7">
                  <c:v>201500</c:v>
                </c:pt>
                <c:pt idx="8">
                  <c:v>224700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01B-4562-A92C-0BEAC4D43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0"/>
        <c:overlap val="100"/>
        <c:axId val="465402192"/>
        <c:axId val="465401208"/>
      </c:barChart>
      <c:catAx>
        <c:axId val="4654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01208"/>
        <c:crosses val="autoZero"/>
        <c:auto val="1"/>
        <c:lblAlgn val="ctr"/>
        <c:lblOffset val="100"/>
        <c:noMultiLvlLbl val="0"/>
      </c:catAx>
      <c:valAx>
        <c:axId val="4654012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540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0.0734</cdr:x>
      <cdr:y>0.26275</cdr:y>
    </cdr:from>
    <cdr:to>
      <cdr:x>0.45871</cdr:x>
      <cdr:y>0.60763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A1115C3-AF1E-44F2-8373-8FD57C3CB38C}"/>
            </a:ext>
          </a:extLst>
        </cdr:cNvPr>
        <cdr:cNvCxnSpPr/>
      </cdr:nvCxnSpPr>
      <cdr:spPr>
        <a:xfrm xmlns:a="http://schemas.openxmlformats.org/drawingml/2006/main" flipV="1">
          <a:off x="444238" y="1089543"/>
          <a:ext cx="2332045" cy="1430115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7030A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0.53543</cdr:x>
      <cdr:y>0.01356</cdr:y>
    </cdr:from>
    <cdr:to>
      <cdr:x>0.94626</cdr:x>
      <cdr:y>0.2524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AE6D401E-66B5-4D0E-BE98-45008C6A0D1B}"/>
            </a:ext>
          </a:extLst>
        </cdr:cNvPr>
        <cdr:cNvCxnSpPr/>
      </cdr:nvCxnSpPr>
      <cdr:spPr>
        <a:xfrm xmlns:a="http://schemas.openxmlformats.org/drawingml/2006/main" flipV="1">
          <a:off x="3240611" y="56228"/>
          <a:ext cx="2486501" cy="99040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7030A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0.60179</cdr:x>
      <cdr:y>0.09263</cdr:y>
    </cdr:from>
    <cdr:to>
      <cdr:x>0.72176</cdr:x>
      <cdr:y>0.20732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F2494ABF-BF6C-499C-8A65-9E193A914B80}"/>
            </a:ext>
          </a:extLst>
        </cdr:cNvPr>
        <cdr:cNvSpPr/>
      </cdr:nvSpPr>
      <cdr:spPr>
        <a:xfrm xmlns:a="http://schemas.openxmlformats.org/drawingml/2006/main">
          <a:off x="3642257" y="384122"/>
          <a:ext cx="726102" cy="4755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algn="ctr"/>
          <a:r>
            <a:rPr lang="en-US" sz="2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13</a:t>
          </a:r>
          <a:r>
            <a:rPr lang="en-US" sz="2000" b="1" cap="none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5D488-9CAC-4FD3-9771-E5D324F169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6D22E-0201-49D9-B09B-63229C774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D358-35F7-4237-BCD5-ACDD56CEB8B6}" type="datetimeFigureOut">
              <a:rPr lang="en-US" smtClean="0"/>
              <a:t>2019-06-05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38C81-A8B8-4A26-A68E-4477224A9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F4702-ED94-4DC5-841E-C7F849A4C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4D23A-F1F4-4589-8A47-72D3F442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5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module API. Theo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81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module app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website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Redux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23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CSDL bao </a:t>
            </a:r>
            <a:r>
              <a:rPr lang="en-US" dirty="0" err="1"/>
              <a:t>gồm</a:t>
            </a:r>
            <a:r>
              <a:rPr lang="en-US" dirty="0"/>
              <a:t> 56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45 </a:t>
            </a:r>
            <a:r>
              <a:rPr lang="en-US" dirty="0" err="1"/>
              <a:t>bảng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458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48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tổng quát cho cả quý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12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tổng quát cho cả quý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069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tổng quát cho cả quý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93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1 </a:t>
            </a:r>
            <a:r>
              <a:rPr lang="en-US" dirty="0" err="1"/>
              <a:t>xe</a:t>
            </a:r>
            <a:r>
              <a:rPr lang="en-US" dirty="0"/>
              <a:t> =&gt;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Giảm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: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791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tổng quát cho cả quý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879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tổng quát cho cả quý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04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=&gt;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Chi </a:t>
            </a:r>
            <a:r>
              <a:rPr lang="vi-VN" dirty="0" err="1"/>
              <a:t>phí</a:t>
            </a:r>
            <a:r>
              <a:rPr lang="vi-VN" dirty="0"/>
              <a:t> mua xe </a:t>
            </a:r>
            <a:r>
              <a:rPr lang="vi-VN" dirty="0" err="1"/>
              <a:t>đắt</a:t>
            </a:r>
            <a:r>
              <a:rPr lang="vi-VN" dirty="0"/>
              <a:t>,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, </a:t>
            </a:r>
            <a:r>
              <a:rPr lang="vi-VN" dirty="0" err="1"/>
              <a:t>chỗ</a:t>
            </a:r>
            <a:r>
              <a:rPr lang="vi-VN" dirty="0"/>
              <a:t> </a:t>
            </a:r>
            <a:r>
              <a:rPr lang="vi-VN" dirty="0" err="1"/>
              <a:t>đậu</a:t>
            </a:r>
            <a:r>
              <a:rPr lang="vi-VN" dirty="0"/>
              <a:t>...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Tìm</a:t>
            </a:r>
            <a:r>
              <a:rPr lang="vi-VN" dirty="0"/>
              <a:t> thuê xe </a:t>
            </a:r>
            <a:r>
              <a:rPr lang="vi-VN" dirty="0" err="1"/>
              <a:t>khó</a:t>
            </a:r>
            <a:r>
              <a:rPr lang="vi-VN" dirty="0"/>
              <a:t> khăn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Không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cho thuê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lái</a:t>
            </a:r>
            <a:r>
              <a:rPr lang="vi-VN" dirty="0"/>
              <a:t> uy </a:t>
            </a:r>
            <a:r>
              <a:rPr lang="vi-VN" dirty="0" err="1"/>
              <a:t>tín</a:t>
            </a:r>
            <a:r>
              <a:rPr lang="vi-VN" dirty="0"/>
              <a:t>,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như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Giá</a:t>
            </a:r>
            <a:r>
              <a:rPr lang="vi-VN" dirty="0"/>
              <a:t> thuê </a:t>
            </a:r>
            <a:r>
              <a:rPr lang="vi-VN" dirty="0" err="1"/>
              <a:t>đắt</a:t>
            </a:r>
            <a:r>
              <a:rPr lang="vi-VN" dirty="0"/>
              <a:t>,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đợt</a:t>
            </a:r>
            <a:r>
              <a:rPr lang="vi-VN" dirty="0"/>
              <a:t> </a:t>
            </a:r>
            <a:r>
              <a:rPr lang="vi-VN" dirty="0" err="1"/>
              <a:t>lễ</a:t>
            </a:r>
            <a:r>
              <a:rPr lang="vi-VN" dirty="0"/>
              <a:t>, </a:t>
            </a:r>
            <a:r>
              <a:rPr lang="vi-VN" dirty="0" err="1"/>
              <a:t>Tết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xe tăng cao </a:t>
            </a:r>
            <a:r>
              <a:rPr lang="vi-VN" dirty="0" err="1"/>
              <a:t>và</a:t>
            </a:r>
            <a:r>
              <a:rPr lang="vi-VN" dirty="0"/>
              <a:t> không thuê </a:t>
            </a:r>
            <a:r>
              <a:rPr lang="vi-VN" dirty="0" err="1"/>
              <a:t>được</a:t>
            </a:r>
            <a:r>
              <a:rPr lang="vi-VN" dirty="0"/>
              <a:t> xe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Chưa </a:t>
            </a:r>
            <a:r>
              <a:rPr lang="vi-VN" dirty="0" err="1"/>
              <a:t>có</a:t>
            </a:r>
            <a:r>
              <a:rPr lang="vi-VN" dirty="0"/>
              <a:t> kênh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 Chưa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bổ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thuê xe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 Chưa </a:t>
            </a:r>
            <a:r>
              <a:rPr lang="vi-VN" dirty="0" err="1"/>
              <a:t>có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,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giao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ô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Name =&gt;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45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website hay app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,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website </a:t>
            </a:r>
            <a:r>
              <a:rPr lang="en-US" dirty="0" err="1"/>
              <a:t>ứng</a:t>
            </a:r>
            <a:r>
              <a:rPr lang="en-US" dirty="0"/>
              <a:t> dung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Về</a:t>
            </a:r>
            <a:r>
              <a:rPr lang="en-US" dirty="0"/>
              <a:t> ô </a:t>
            </a:r>
            <a:r>
              <a:rPr lang="en-US" dirty="0" err="1"/>
              <a:t>tô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web/app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</a:t>
            </a:r>
            <a:r>
              <a:rPr lang="en-US" dirty="0" err="1"/>
              <a:t>Mioto</a:t>
            </a:r>
            <a:r>
              <a:rPr lang="en-US" dirty="0"/>
              <a:t>, </a:t>
            </a:r>
            <a:r>
              <a:rPr lang="en-US" dirty="0" err="1"/>
              <a:t>TripX</a:t>
            </a:r>
            <a:r>
              <a:rPr lang="en-US" dirty="0"/>
              <a:t>, </a:t>
            </a:r>
            <a:r>
              <a:rPr lang="en-US" dirty="0" err="1"/>
              <a:t>Otosharing</a:t>
            </a:r>
            <a:r>
              <a:rPr lang="en-US" dirty="0"/>
              <a:t>.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93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Phát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triển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nền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tảng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: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Phát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triển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một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nền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tảng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trực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tuyến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(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web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app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) cho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việc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cho thuê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và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chia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sẻ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phương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tiện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(ô tô, xe </a:t>
            </a:r>
            <a:r>
              <a:rPr lang="vi-VN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máy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).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b="1" dirty="0">
              <a:solidFill>
                <a:schemeClr val="bg2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Cung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cấp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công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cụ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:</a:t>
            </a: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Công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cụ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so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sánh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giá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và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đặt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xe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trực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tuyến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Công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cụ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quản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lý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xe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cho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đối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tác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Công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cụ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đánh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giá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khách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hàng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và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đối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tác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Bảo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hiểm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cho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khách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hàng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và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chủ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xe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endParaRPr lang="en-US" sz="1100" b="0" dirty="0">
              <a:solidFill>
                <a:schemeClr val="bg2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None/>
            </a:pPr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Chuẩn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hóa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quy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trình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:</a:t>
            </a:r>
          </a:p>
          <a:p>
            <a:pPr marL="257175" indent="-257175">
              <a:lnSpc>
                <a:spcPct val="120000"/>
              </a:lnSpc>
              <a:buClr>
                <a:schemeClr val="dk1"/>
              </a:buClr>
              <a:buSzPts val="2000"/>
              <a:buFont typeface="Avenir"/>
              <a:buChar char="-"/>
            </a:pP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Chuẩn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hoá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thủ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tục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endParaRPr lang="vi-VN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20000"/>
              </a:lnSpc>
              <a:buClr>
                <a:schemeClr val="dk1"/>
              </a:buClr>
              <a:buSzPts val="2000"/>
              <a:buFont typeface="Avenir"/>
              <a:buChar char="-"/>
            </a:pP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Chuẩn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hoá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giá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thuê </a:t>
            </a:r>
            <a:endParaRPr lang="vi-VN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20000"/>
              </a:lnSpc>
              <a:buClr>
                <a:schemeClr val="dk1"/>
              </a:buClr>
              <a:buSzPts val="2000"/>
              <a:buFont typeface="Avenir"/>
              <a:buChar char="-"/>
            </a:pP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Chuẩn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hoá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chất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lượng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của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dịch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vụ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cho thuê xe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tự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</a:t>
            </a:r>
            <a:r>
              <a:rPr lang="vi-VN" sz="1100" dirty="0" err="1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lái</a:t>
            </a:r>
            <a:r>
              <a:rPr lang="vi-VN" sz="1100" dirty="0">
                <a:solidFill>
                  <a:schemeClr val="bg2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nir"/>
              <a:buNone/>
            </a:pP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6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sở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MySQL chia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bốn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chungxe_vehicle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chungxe_partner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chungxe_booking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chungxe_user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dành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web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dành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admin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Node.js.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Firebase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Clound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Messasing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(FCM)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mobile,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FCM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qua module API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còn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bên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59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Bao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9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B565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1858293" y="415650"/>
            <a:ext cx="468315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858293" y="4740000"/>
            <a:ext cx="46831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318899" y="415650"/>
            <a:ext cx="13747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78794" y="630225"/>
            <a:ext cx="4748625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792700" y="3238450"/>
            <a:ext cx="4748625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3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B565C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318900" y="415650"/>
            <a:ext cx="6222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318900" y="4740000"/>
            <a:ext cx="6222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04819" y="1806825"/>
            <a:ext cx="62226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7475" y="411575"/>
            <a:ext cx="639045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318899" y="415650"/>
            <a:ext cx="13747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9625" y="936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39625" y="1846804"/>
            <a:ext cx="2106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318899" y="415650"/>
            <a:ext cx="13747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12327" y="712141"/>
            <a:ext cx="468315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3429000" y="125"/>
            <a:ext cx="3429000" cy="5143500"/>
          </a:xfrm>
          <a:prstGeom prst="rect">
            <a:avLst/>
          </a:prstGeom>
          <a:solidFill>
            <a:srgbClr val="0B565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50" name="Google Shape;50;p9"/>
          <p:cNvCxnSpPr/>
          <p:nvPr/>
        </p:nvCxnSpPr>
        <p:spPr>
          <a:xfrm>
            <a:off x="3772256" y="49527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99125" y="1397350"/>
            <a:ext cx="3033900" cy="1318200"/>
          </a:xfrm>
          <a:prstGeom prst="rect">
            <a:avLst/>
          </a:prstGeom>
          <a:ln w="9525" cap="flat" cmpd="sng">
            <a:solidFill>
              <a:srgbClr val="0B56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65C"/>
              </a:buClr>
              <a:buSzPts val="3600"/>
              <a:buNone/>
              <a:defRPr sz="2700">
                <a:solidFill>
                  <a:srgbClr val="0B565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99125" y="2735371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318900" y="4740000"/>
            <a:ext cx="622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318899" y="415650"/>
            <a:ext cx="13747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46013" y="4226025"/>
            <a:ext cx="62914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318900" y="4740000"/>
            <a:ext cx="622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318900" y="415650"/>
            <a:ext cx="622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640463" y="1304850"/>
            <a:ext cx="5577075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65C"/>
              </a:buClr>
              <a:buSzPts val="9600"/>
              <a:buFont typeface="Lato"/>
              <a:buNone/>
              <a:defRPr sz="7200">
                <a:solidFill>
                  <a:srgbClr val="0B565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40463" y="2919450"/>
            <a:ext cx="5577075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187" y="575950"/>
            <a:ext cx="474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07584" y="1595776"/>
            <a:ext cx="47412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jf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F33B21-D486-4E19-AEAC-97070E88957B}"/>
              </a:ext>
            </a:extLst>
          </p:cNvPr>
          <p:cNvSpPr/>
          <p:nvPr/>
        </p:nvSpPr>
        <p:spPr>
          <a:xfrm>
            <a:off x="269924" y="4466735"/>
            <a:ext cx="6515100" cy="408613"/>
          </a:xfrm>
          <a:prstGeom prst="rect">
            <a:avLst/>
          </a:prstGeom>
          <a:solidFill>
            <a:srgbClr val="0B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EE9FE-B5CA-41DE-BF20-752D9F146F86}"/>
              </a:ext>
            </a:extLst>
          </p:cNvPr>
          <p:cNvSpPr/>
          <p:nvPr/>
        </p:nvSpPr>
        <p:spPr>
          <a:xfrm>
            <a:off x="128813" y="248544"/>
            <a:ext cx="6515100" cy="408613"/>
          </a:xfrm>
          <a:prstGeom prst="rect">
            <a:avLst/>
          </a:prstGeom>
          <a:solidFill>
            <a:srgbClr val="0B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357162" y="2009706"/>
            <a:ext cx="4462981" cy="61318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Sàn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thuê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lái</a:t>
            </a:r>
            <a:endParaRPr sz="18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F06AD-0E52-4669-B229-824A884C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EC4F37-B3A7-404F-9A17-D57C39E04FD4}"/>
              </a:ext>
            </a:extLst>
          </p:cNvPr>
          <p:cNvSpPr/>
          <p:nvPr/>
        </p:nvSpPr>
        <p:spPr>
          <a:xfrm>
            <a:off x="128813" y="218575"/>
            <a:ext cx="3625056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Tr</a:t>
            </a:r>
            <a:r>
              <a:rPr lang="vi-VN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ư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ờng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Đại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học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Bách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khoa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Hà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Nội</a:t>
            </a:r>
            <a:endParaRPr lang="en-US" sz="1200" b="1" spc="38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  <a:p>
            <a:pPr algn="ctr"/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Viện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Công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nghệ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thông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tin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và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Truyền</a:t>
            </a:r>
            <a:r>
              <a:rPr lang="en-US" sz="1200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sz="1200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thông</a:t>
            </a:r>
            <a:endParaRPr lang="en-US" sz="1200" b="1" spc="38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F9A19-4419-46EE-9495-7F2AE866E110}"/>
              </a:ext>
            </a:extLst>
          </p:cNvPr>
          <p:cNvSpPr/>
          <p:nvPr/>
        </p:nvSpPr>
        <p:spPr>
          <a:xfrm>
            <a:off x="1715570" y="3343703"/>
            <a:ext cx="4462981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                    </a:t>
            </a:r>
            <a:r>
              <a:rPr lang="en-US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Sinh</a:t>
            </a:r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viên</a:t>
            </a:r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:      </a:t>
            </a:r>
            <a:r>
              <a:rPr lang="en-US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Đỗ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Thị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Hồng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 </a:t>
            </a:r>
          </a:p>
          <a:p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	          MSSV:      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20141858 KSCQ K59</a:t>
            </a:r>
          </a:p>
          <a:p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            </a:t>
            </a:r>
            <a:r>
              <a:rPr lang="en-US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Giảng</a:t>
            </a:r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b="1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viên</a:t>
            </a:r>
            <a:r>
              <a:rPr lang="en-US" b="1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HD:      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TS. </a:t>
            </a:r>
            <a:r>
              <a:rPr lang="en-US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Trịnh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Tuấn</a:t>
            </a:r>
            <a:r>
              <a:rPr lang="en-US" spc="38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pc="38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Đạt</a:t>
            </a:r>
            <a:endParaRPr lang="en-US" spc="38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1414-7732-496B-867B-4527406FA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latin typeface="+mn-lt"/>
              </a:rPr>
              <a:pPr/>
              <a:t>1</a:t>
            </a:fld>
            <a:endParaRPr lang="en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D64050BD-760D-4DDB-BA6E-2E6F2E136907}"/>
              </a:ext>
            </a:extLst>
          </p:cNvPr>
          <p:cNvSpPr txBox="1">
            <a:spLocks/>
          </p:cNvSpPr>
          <p:nvPr/>
        </p:nvSpPr>
        <p:spPr>
          <a:xfrm>
            <a:off x="173387" y="850568"/>
            <a:ext cx="3842588" cy="392415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BF80-BF23-49D0-AD10-3AA71BF31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10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2D15-DA2F-4C65-A112-7939FEF3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87" y="1426633"/>
            <a:ext cx="1876518" cy="2499946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7E4A95F7-999C-4C19-825B-B6E23B27F4C3}"/>
              </a:ext>
            </a:extLst>
          </p:cNvPr>
          <p:cNvSpPr txBox="1">
            <a:spLocks/>
          </p:cNvSpPr>
          <p:nvPr/>
        </p:nvSpPr>
        <p:spPr>
          <a:xfrm>
            <a:off x="1807949" y="3963299"/>
            <a:ext cx="3411997" cy="392415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chungxe_api</a:t>
            </a:r>
            <a:endParaRPr lang="en-US" sz="135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4074F-24F8-42AC-AAD2-608B2B096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39D2C4-1022-4947-AE58-1FAA6AF2DA2B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Xây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dựng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(3/5)</a:t>
            </a:r>
          </a:p>
        </p:txBody>
      </p:sp>
    </p:spTree>
    <p:extLst>
      <p:ext uri="{BB962C8B-B14F-4D97-AF65-F5344CB8AC3E}">
        <p14:creationId xmlns:p14="http://schemas.microsoft.com/office/powerpoint/2010/main" val="9709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BF80-BF23-49D0-AD10-3AA71BF31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11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2D15-DA2F-4C65-A112-7939FEF3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91" y="1381048"/>
            <a:ext cx="6162228" cy="3027990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7E4A95F7-999C-4C19-825B-B6E23B27F4C3}"/>
              </a:ext>
            </a:extLst>
          </p:cNvPr>
          <p:cNvSpPr txBox="1">
            <a:spLocks/>
          </p:cNvSpPr>
          <p:nvPr/>
        </p:nvSpPr>
        <p:spPr>
          <a:xfrm>
            <a:off x="1723001" y="4512713"/>
            <a:ext cx="3411997" cy="295200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chungxe_app</a:t>
            </a:r>
            <a:endParaRPr lang="en-US" sz="135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31B86A-07EC-4DC0-A8EA-E5366A1A2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953B5A-B2F8-4061-94C9-6F742B90E13A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Xây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dựng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(4/5)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321F8588-1049-472F-B7ED-00BE7F834EC4}"/>
              </a:ext>
            </a:extLst>
          </p:cNvPr>
          <p:cNvSpPr txBox="1">
            <a:spLocks/>
          </p:cNvSpPr>
          <p:nvPr/>
        </p:nvSpPr>
        <p:spPr>
          <a:xfrm>
            <a:off x="173387" y="850568"/>
            <a:ext cx="3842588" cy="392415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9529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12</a:t>
            </a:fld>
            <a:endParaRPr lang="en" sz="1200" b="1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3C776-2031-488D-8793-F47A611A4351}"/>
              </a:ext>
            </a:extLst>
          </p:cNvPr>
          <p:cNvSpPr txBox="1"/>
          <p:nvPr/>
        </p:nvSpPr>
        <p:spPr>
          <a:xfrm>
            <a:off x="488950" y="16335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219C1-BF85-40D5-828E-2DC36404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65" y="247495"/>
            <a:ext cx="4327556" cy="4605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809A4-E189-4E0C-B271-D235497EB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9AB50F3E-735A-4DEB-A03C-FDF7C57D751D}"/>
              </a:ext>
            </a:extLst>
          </p:cNvPr>
          <p:cNvSpPr txBox="1">
            <a:spLocks/>
          </p:cNvSpPr>
          <p:nvPr/>
        </p:nvSpPr>
        <p:spPr>
          <a:xfrm>
            <a:off x="3137581" y="4843341"/>
            <a:ext cx="2928240" cy="300159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sz="135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C9AD2-AD6F-4B04-9905-F8EA1F28E01C}"/>
              </a:ext>
            </a:extLst>
          </p:cNvPr>
          <p:cNvSpPr/>
          <p:nvPr/>
        </p:nvSpPr>
        <p:spPr>
          <a:xfrm>
            <a:off x="26602" y="316544"/>
            <a:ext cx="1512190" cy="16850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Xây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dựng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(5/5)</a:t>
            </a:r>
          </a:p>
        </p:txBody>
      </p:sp>
    </p:spTree>
    <p:extLst>
      <p:ext uri="{BB962C8B-B14F-4D97-AF65-F5344CB8AC3E}">
        <p14:creationId xmlns:p14="http://schemas.microsoft.com/office/powerpoint/2010/main" val="95320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DD823-5457-453E-B2C8-B881A162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2" t="6281" r="7614" b="3703"/>
          <a:stretch/>
        </p:blipFill>
        <p:spPr>
          <a:xfrm>
            <a:off x="4703695" y="2470261"/>
            <a:ext cx="2154307" cy="1157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CF125D-C13F-4FFE-8F12-C4542F7D1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7" t="24910" r="4788" b="17483"/>
          <a:stretch/>
        </p:blipFill>
        <p:spPr>
          <a:xfrm>
            <a:off x="304793" y="948298"/>
            <a:ext cx="1937930" cy="64255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9F26F26-F950-4D9E-AB59-3ADD0BC4E3F1}"/>
              </a:ext>
            </a:extLst>
          </p:cNvPr>
          <p:cNvSpPr txBox="1">
            <a:spLocks/>
          </p:cNvSpPr>
          <p:nvPr/>
        </p:nvSpPr>
        <p:spPr>
          <a:xfrm>
            <a:off x="3029076" y="3647106"/>
            <a:ext cx="1333105" cy="298809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Viết API server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0D4AF8C-3E64-4C62-9275-69446D73E46C}"/>
              </a:ext>
            </a:extLst>
          </p:cNvPr>
          <p:cNvSpPr txBox="1">
            <a:spLocks/>
          </p:cNvSpPr>
          <p:nvPr/>
        </p:nvSpPr>
        <p:spPr>
          <a:xfrm>
            <a:off x="355615" y="3558434"/>
            <a:ext cx="1997836" cy="507429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Xây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dựng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và l</a:t>
            </a:r>
            <a:r>
              <a:rPr lang="vi-VN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ư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u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trữ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cơ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sở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91C8813-2976-4E43-A067-4EF6AD44ECC3}"/>
              </a:ext>
            </a:extLst>
          </p:cNvPr>
          <p:cNvSpPr txBox="1">
            <a:spLocks/>
          </p:cNvSpPr>
          <p:nvPr/>
        </p:nvSpPr>
        <p:spPr>
          <a:xfrm>
            <a:off x="3029076" y="1739883"/>
            <a:ext cx="2265931" cy="233537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Xây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dựng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website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quản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trị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Hình ảnh 5">
            <a:extLst>
              <a:ext uri="{FF2B5EF4-FFF2-40B4-BE49-F238E27FC236}">
                <a16:creationId xmlns:a16="http://schemas.microsoft.com/office/drawing/2014/main" id="{98A07917-6211-4804-A5FF-810D2AB34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93" y="910199"/>
            <a:ext cx="2180794" cy="680659"/>
          </a:xfrm>
          <a:prstGeom prst="rect">
            <a:avLst/>
          </a:prstGeom>
        </p:spPr>
      </p:pic>
      <p:pic>
        <p:nvPicPr>
          <p:cNvPr id="11" name="Hình ảnh 18">
            <a:extLst>
              <a:ext uri="{FF2B5EF4-FFF2-40B4-BE49-F238E27FC236}">
                <a16:creationId xmlns:a16="http://schemas.microsoft.com/office/drawing/2014/main" id="{723E7EAC-DB9E-47B6-B922-3F94E655A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3" y="2645381"/>
            <a:ext cx="1997835" cy="687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189BC1-D5EA-48D5-899A-0F69362B863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16" y="2701500"/>
            <a:ext cx="2051328" cy="704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56095F26-EDBD-4815-819F-E48E36901ECD}"/>
              </a:ext>
            </a:extLst>
          </p:cNvPr>
          <p:cNvSpPr txBox="1">
            <a:spLocks/>
          </p:cNvSpPr>
          <p:nvPr/>
        </p:nvSpPr>
        <p:spPr>
          <a:xfrm>
            <a:off x="123932" y="1649815"/>
            <a:ext cx="2359556" cy="507429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Xây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dựng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ứng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dụng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mobile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cho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khách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hàng</a:t>
            </a:r>
            <a:endParaRPr lang="en-US" sz="135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  <a:latin typeface="+mn-lt"/>
              </a:rPr>
              <a:pPr/>
              <a:t>13</a:t>
            </a:fld>
            <a:endParaRPr lang="en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0879395F-17A5-4A72-8E2D-F62B2B13F07C}"/>
              </a:ext>
            </a:extLst>
          </p:cNvPr>
          <p:cNvSpPr txBox="1">
            <a:spLocks/>
          </p:cNvSpPr>
          <p:nvPr/>
        </p:nvSpPr>
        <p:spPr>
          <a:xfrm>
            <a:off x="5169282" y="3601221"/>
            <a:ext cx="1333105" cy="298809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Gửi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thông</a:t>
            </a:r>
            <a:r>
              <a:rPr lang="en-US" sz="135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báo</a:t>
            </a:r>
            <a:endParaRPr lang="en-US" sz="135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D8B691-674B-4093-AF07-CC6C8FA05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9E4B75-88DC-42A4-B333-27E6084081FE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Công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nghệ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sử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endParaRPr lang="en-US" sz="2100" b="1" spc="38" dirty="0">
              <a:ln w="0"/>
              <a:solidFill>
                <a:srgbClr val="0B565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41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14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D035B-7D45-4B5E-84DC-EBEC7176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2D07F-CA0D-4F75-B76C-3A1EE6FC9417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Giới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thiệu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(1/3)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5717D-5385-4CBC-B536-6B9FCBDF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25" y="812213"/>
            <a:ext cx="1988104" cy="4073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98469-8998-4C4C-90CE-86AC091D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02" y="905347"/>
            <a:ext cx="1913808" cy="398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9D2B10-A24E-485B-8F06-F090DEB00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045" y="812213"/>
            <a:ext cx="1981803" cy="4073346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324519F4-B346-47F2-A25A-053BAF7F4F80}"/>
              </a:ext>
            </a:extLst>
          </p:cNvPr>
          <p:cNvSpPr txBox="1">
            <a:spLocks/>
          </p:cNvSpPr>
          <p:nvPr/>
        </p:nvSpPr>
        <p:spPr>
          <a:xfrm>
            <a:off x="1723001" y="4848300"/>
            <a:ext cx="3411997" cy="295200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74893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15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D035B-7D45-4B5E-84DC-EBEC7176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2D07F-CA0D-4F75-B76C-3A1EE6FC9417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Giới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thiệu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(2/3)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5717D-5385-4CBC-B536-6B9FCBDF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81" y="708959"/>
            <a:ext cx="1926407" cy="407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9D2B10-A24E-485B-8F06-F090DEB00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728" y="708959"/>
            <a:ext cx="1981803" cy="406756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FDB1F94-169C-4436-A226-FC18328C0112}"/>
              </a:ext>
            </a:extLst>
          </p:cNvPr>
          <p:cNvSpPr txBox="1">
            <a:spLocks/>
          </p:cNvSpPr>
          <p:nvPr/>
        </p:nvSpPr>
        <p:spPr>
          <a:xfrm>
            <a:off x="1723001" y="4848300"/>
            <a:ext cx="3411997" cy="295200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80124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16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D035B-7D45-4B5E-84DC-EBEC7176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2D07F-CA0D-4F75-B76C-3A1EE6FC9417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Giới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thiệu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(3/3)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5AD35-D59A-4750-9BED-936026F6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6" y="942231"/>
            <a:ext cx="6513968" cy="307834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F53BDA0-5B3B-46B5-989A-577A12E1B763}"/>
              </a:ext>
            </a:extLst>
          </p:cNvPr>
          <p:cNvSpPr txBox="1">
            <a:spLocks/>
          </p:cNvSpPr>
          <p:nvPr/>
        </p:nvSpPr>
        <p:spPr>
          <a:xfrm>
            <a:off x="1650574" y="4020580"/>
            <a:ext cx="4125537" cy="295200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 website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3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135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  <a:latin typeface="+mn-lt"/>
              </a:rPr>
              <a:pPr/>
              <a:t>17</a:t>
            </a:fld>
            <a:endParaRPr lang="en" sz="1200" b="1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" name="Google Shape;204;p15">
            <a:extLst>
              <a:ext uri="{FF2B5EF4-FFF2-40B4-BE49-F238E27FC236}">
                <a16:creationId xmlns:a16="http://schemas.microsoft.com/office/drawing/2014/main" id="{E2549FCE-6171-4AF2-A3C0-8396ADA3706C}"/>
              </a:ext>
            </a:extLst>
          </p:cNvPr>
          <p:cNvGrpSpPr/>
          <p:nvPr/>
        </p:nvGrpSpPr>
        <p:grpSpPr>
          <a:xfrm>
            <a:off x="535853" y="983830"/>
            <a:ext cx="6043408" cy="3620031"/>
            <a:chOff x="2296020" y="101255"/>
            <a:chExt cx="8644863" cy="5675120"/>
          </a:xfrm>
        </p:grpSpPr>
        <p:sp>
          <p:nvSpPr>
            <p:cNvPr id="7" name="Google Shape;206;p15">
              <a:extLst>
                <a:ext uri="{FF2B5EF4-FFF2-40B4-BE49-F238E27FC236}">
                  <a16:creationId xmlns:a16="http://schemas.microsoft.com/office/drawing/2014/main" id="{BAAE0595-829B-4671-A5CC-3CF58112C02A}"/>
                </a:ext>
              </a:extLst>
            </p:cNvPr>
            <p:cNvSpPr/>
            <p:nvPr/>
          </p:nvSpPr>
          <p:spPr>
            <a:xfrm>
              <a:off x="2296020" y="176683"/>
              <a:ext cx="7862156" cy="491905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0088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7000" sx="1000" sy="1000" rotWithShape="0">
                <a:schemeClr val="bg1">
                  <a:alpha val="0"/>
                </a:scheme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>
                <a:latin typeface="+mn-lt"/>
              </a:endParaRPr>
            </a:p>
          </p:txBody>
        </p:sp>
        <p:sp>
          <p:nvSpPr>
            <p:cNvPr id="8" name="Google Shape;207;p15">
              <a:extLst>
                <a:ext uri="{FF2B5EF4-FFF2-40B4-BE49-F238E27FC236}">
                  <a16:creationId xmlns:a16="http://schemas.microsoft.com/office/drawing/2014/main" id="{2ED79D70-3CE8-4F3E-B170-60BA2336DCD8}"/>
                </a:ext>
              </a:extLst>
            </p:cNvPr>
            <p:cNvSpPr txBox="1"/>
            <p:nvPr/>
          </p:nvSpPr>
          <p:spPr>
            <a:xfrm>
              <a:off x="2305588" y="851060"/>
              <a:ext cx="3789034" cy="836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38" tIns="71438" rIns="71438" bIns="71438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4415"/>
                </a:buClr>
                <a:buSzPts val="2500"/>
              </a:pPr>
              <a:r>
                <a:rPr lang="en-US" sz="1200" b="1" dirty="0" err="1">
                  <a:solidFill>
                    <a:srgbClr val="004415"/>
                  </a:solidFill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Khách</a:t>
              </a:r>
              <a:r>
                <a:rPr lang="en-US" sz="1200" b="1" dirty="0">
                  <a:solidFill>
                    <a:srgbClr val="004415"/>
                  </a:solidFill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b="1" dirty="0" err="1">
                  <a:solidFill>
                    <a:srgbClr val="004415"/>
                  </a:solidFill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hàng</a:t>
              </a:r>
              <a:endParaRPr sz="1200" b="1" dirty="0">
                <a:solidFill>
                  <a:srgbClr val="004415"/>
                </a:solidFill>
                <a:latin typeface="+mn-lt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10" name="Google Shape;209;p15">
              <a:extLst>
                <a:ext uri="{FF2B5EF4-FFF2-40B4-BE49-F238E27FC236}">
                  <a16:creationId xmlns:a16="http://schemas.microsoft.com/office/drawing/2014/main" id="{77373F35-4A7B-4A84-A62B-DA9096E40F27}"/>
                </a:ext>
              </a:extLst>
            </p:cNvPr>
            <p:cNvSpPr/>
            <p:nvPr/>
          </p:nvSpPr>
          <p:spPr>
            <a:xfrm>
              <a:off x="2305588" y="2416521"/>
              <a:ext cx="7862156" cy="279076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0088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sx="1000" sy="1000" rotWithShape="0">
                <a:schemeClr val="bg1">
                  <a:alpha val="0"/>
                </a:scheme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n-lt"/>
              </a:endParaRPr>
            </a:p>
          </p:txBody>
        </p:sp>
        <p:sp>
          <p:nvSpPr>
            <p:cNvPr id="11" name="Google Shape;210;p15">
              <a:extLst>
                <a:ext uri="{FF2B5EF4-FFF2-40B4-BE49-F238E27FC236}">
                  <a16:creationId xmlns:a16="http://schemas.microsoft.com/office/drawing/2014/main" id="{24C53B3A-5364-4E39-AC2C-01B9EA68993C}"/>
                </a:ext>
              </a:extLst>
            </p:cNvPr>
            <p:cNvSpPr txBox="1"/>
            <p:nvPr/>
          </p:nvSpPr>
          <p:spPr>
            <a:xfrm>
              <a:off x="2305588" y="2621109"/>
              <a:ext cx="2033852" cy="924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38" tIns="71438" rIns="71438" bIns="71438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4415"/>
                </a:buClr>
                <a:buSzPts val="2500"/>
              </a:pP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Đơn</a:t>
              </a:r>
              <a:r>
                <a:rPr lang="en-US" sz="1200" b="1" dirty="0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vị</a:t>
              </a:r>
              <a:r>
                <a:rPr lang="en-US" sz="1200" b="1" dirty="0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cho</a:t>
              </a:r>
              <a:endParaRPr sz="1200" b="1" dirty="0">
                <a:solidFill>
                  <a:srgbClr val="004415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buClr>
                  <a:srgbClr val="004415"/>
                </a:buClr>
                <a:buSzPts val="2500"/>
              </a:pP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thuê</a:t>
              </a:r>
              <a:r>
                <a:rPr lang="en-US" sz="1200" b="1" dirty="0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xe</a:t>
              </a:r>
              <a:endParaRPr sz="1200" b="1" dirty="0">
                <a:solidFill>
                  <a:srgbClr val="004415"/>
                </a:solidFill>
                <a:latin typeface="+mn-lt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13" name="Google Shape;212;p15">
              <a:extLst>
                <a:ext uri="{FF2B5EF4-FFF2-40B4-BE49-F238E27FC236}">
                  <a16:creationId xmlns:a16="http://schemas.microsoft.com/office/drawing/2014/main" id="{EA4367E4-28B4-407F-8F5E-5031A586E576}"/>
                </a:ext>
              </a:extLst>
            </p:cNvPr>
            <p:cNvSpPr/>
            <p:nvPr/>
          </p:nvSpPr>
          <p:spPr>
            <a:xfrm>
              <a:off x="2305588" y="4415927"/>
              <a:ext cx="7862156" cy="119328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0088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25500" dist="127000" dir="5400000" sx="1000" sy="1000" rotWithShape="0">
                <a:srgbClr val="C6C8CD">
                  <a:alpha val="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n-lt"/>
              </a:endParaRPr>
            </a:p>
          </p:txBody>
        </p:sp>
        <p:sp>
          <p:nvSpPr>
            <p:cNvPr id="14" name="Google Shape;213;p15">
              <a:extLst>
                <a:ext uri="{FF2B5EF4-FFF2-40B4-BE49-F238E27FC236}">
                  <a16:creationId xmlns:a16="http://schemas.microsoft.com/office/drawing/2014/main" id="{9452ADAA-EE37-4023-8EBA-30A261CAB069}"/>
                </a:ext>
              </a:extLst>
            </p:cNvPr>
            <p:cNvSpPr txBox="1"/>
            <p:nvPr/>
          </p:nvSpPr>
          <p:spPr>
            <a:xfrm>
              <a:off x="2305588" y="4443143"/>
              <a:ext cx="4263974" cy="9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38" tIns="71438" rIns="71438" bIns="71438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4415"/>
                </a:buClr>
                <a:buSzPts val="2500"/>
              </a:pP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Chủ</a:t>
              </a:r>
              <a:r>
                <a:rPr lang="en-US" sz="1200" b="1" dirty="0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b="1" dirty="0" err="1">
                  <a:solidFill>
                    <a:srgbClr val="004415"/>
                  </a:solidFill>
                  <a:latin typeface="+mn-lt"/>
                  <a:cs typeface="Arial" panose="020B0604020202020204" pitchFamily="34" charset="0"/>
                  <a:sym typeface="Gill Sans"/>
                </a:rPr>
                <a:t>xe</a:t>
              </a:r>
              <a:endParaRPr sz="1200" b="1" dirty="0">
                <a:solidFill>
                  <a:srgbClr val="004415"/>
                </a:solidFill>
                <a:latin typeface="+mn-lt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16" name="Google Shape;214;p15">
              <a:extLst>
                <a:ext uri="{FF2B5EF4-FFF2-40B4-BE49-F238E27FC236}">
                  <a16:creationId xmlns:a16="http://schemas.microsoft.com/office/drawing/2014/main" id="{B086E207-6069-4074-9D5E-2A96163C5D11}"/>
                </a:ext>
              </a:extLst>
            </p:cNvPr>
            <p:cNvSpPr/>
            <p:nvPr/>
          </p:nvSpPr>
          <p:spPr>
            <a:xfrm>
              <a:off x="4339440" y="101255"/>
              <a:ext cx="6601443" cy="1941742"/>
            </a:xfrm>
            <a:prstGeom prst="rect">
              <a:avLst/>
            </a:prstGeom>
            <a:noFill/>
            <a:ln>
              <a:noFill/>
            </a:ln>
            <a:effectLst>
              <a:outerShdw blurRad="825500" dist="127000" dir="5400000" rotWithShape="0">
                <a:srgbClr val="C6C8CD">
                  <a:alpha val="80392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>
                <a:latin typeface="+mn-lt"/>
              </a:endParaRPr>
            </a:p>
          </p:txBody>
        </p:sp>
        <p:sp>
          <p:nvSpPr>
            <p:cNvPr id="17" name="Google Shape;215;p15">
              <a:extLst>
                <a:ext uri="{FF2B5EF4-FFF2-40B4-BE49-F238E27FC236}">
                  <a16:creationId xmlns:a16="http://schemas.microsoft.com/office/drawing/2014/main" id="{DE440402-B300-4D72-85C5-0591DCDEA41B}"/>
                </a:ext>
              </a:extLst>
            </p:cNvPr>
            <p:cNvSpPr txBox="1"/>
            <p:nvPr/>
          </p:nvSpPr>
          <p:spPr>
            <a:xfrm>
              <a:off x="4339440" y="574238"/>
              <a:ext cx="5828304" cy="1451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38" tIns="185738" rIns="185738" bIns="185738" anchor="ctr" anchorCtr="0">
              <a:noAutofit/>
            </a:bodyPr>
            <a:lstStyle/>
            <a:p>
              <a:pPr marL="128588" lvl="1" indent="-128588">
                <a:lnSpc>
                  <a:spcPct val="90000"/>
                </a:lnSpc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Thuận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tiện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và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tiết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kiệm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trong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việc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booking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xe</a:t>
              </a:r>
              <a:endParaRPr sz="1200" dirty="0">
                <a:latin typeface="+mn-lt"/>
                <a:ea typeface="Gill Sans"/>
                <a:cs typeface="Gill Sans"/>
                <a:sym typeface="Gill Sans"/>
              </a:endParaRPr>
            </a:p>
            <a:p>
              <a:pPr marL="128588" lvl="1" indent="-128588">
                <a:lnSpc>
                  <a:spcPct val="90000"/>
                </a:lnSpc>
                <a:spcBef>
                  <a:spcPts val="203"/>
                </a:spcBef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Giá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cả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cạnh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tranh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và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thủ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tục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rõ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ràng</a:t>
              </a:r>
              <a:endParaRPr sz="1200" dirty="0">
                <a:latin typeface="+mn-lt"/>
                <a:ea typeface="Gill Sans"/>
                <a:cs typeface="Gill Sans"/>
                <a:sym typeface="Gill Sans"/>
              </a:endParaRPr>
            </a:p>
            <a:p>
              <a:pPr marL="128588" lvl="1" indent="-128588">
                <a:lnSpc>
                  <a:spcPct val="90000"/>
                </a:lnSpc>
                <a:spcBef>
                  <a:spcPts val="203"/>
                </a:spcBef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Có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nhiều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lựa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chọn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về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xe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và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địa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điểm</a:t>
              </a:r>
              <a:endParaRPr sz="1200" dirty="0">
                <a:latin typeface="+mn-lt"/>
                <a:ea typeface="Gill Sans"/>
                <a:cs typeface="Gill Sans"/>
                <a:sym typeface="Gill Sans"/>
              </a:endParaRPr>
            </a:p>
            <a:p>
              <a:pPr marL="128588" lvl="1" indent="-128588">
                <a:lnSpc>
                  <a:spcPct val="90000"/>
                </a:lnSpc>
                <a:spcBef>
                  <a:spcPts val="203"/>
                </a:spcBef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Hỗ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trợ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khách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hàng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24/7</a:t>
              </a:r>
              <a:endParaRPr sz="1200" dirty="0">
                <a:latin typeface="+mn-lt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" name="Google Shape;216;p15">
              <a:extLst>
                <a:ext uri="{FF2B5EF4-FFF2-40B4-BE49-F238E27FC236}">
                  <a16:creationId xmlns:a16="http://schemas.microsoft.com/office/drawing/2014/main" id="{158A0766-5A84-4309-A90B-DE8D668D128A}"/>
                </a:ext>
              </a:extLst>
            </p:cNvPr>
            <p:cNvSpPr/>
            <p:nvPr/>
          </p:nvSpPr>
          <p:spPr>
            <a:xfrm>
              <a:off x="4274158" y="2196288"/>
              <a:ext cx="6587627" cy="2219639"/>
            </a:xfrm>
            <a:prstGeom prst="rect">
              <a:avLst/>
            </a:prstGeom>
            <a:noFill/>
            <a:ln>
              <a:noFill/>
            </a:ln>
            <a:effectLst>
              <a:outerShdw blurRad="825500" dist="127000" dir="5400000" rotWithShape="0">
                <a:srgbClr val="C6C8CD">
                  <a:alpha val="80392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n-lt"/>
              </a:endParaRPr>
            </a:p>
          </p:txBody>
        </p:sp>
        <p:sp>
          <p:nvSpPr>
            <p:cNvPr id="19" name="Google Shape;217;p15">
              <a:extLst>
                <a:ext uri="{FF2B5EF4-FFF2-40B4-BE49-F238E27FC236}">
                  <a16:creationId xmlns:a16="http://schemas.microsoft.com/office/drawing/2014/main" id="{2B74ED6C-EDE3-454A-AE7B-1F2E3BDDA424}"/>
                </a:ext>
              </a:extLst>
            </p:cNvPr>
            <p:cNvSpPr txBox="1"/>
            <p:nvPr/>
          </p:nvSpPr>
          <p:spPr>
            <a:xfrm>
              <a:off x="4274158" y="2539699"/>
              <a:ext cx="5893586" cy="1876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38" tIns="185738" rIns="185738" bIns="185738" anchor="ctr" anchorCtr="0">
              <a:noAutofit/>
            </a:bodyPr>
            <a:lstStyle/>
            <a:p>
              <a:pPr marL="128588" lvl="1" indent="-128588">
                <a:lnSpc>
                  <a:spcPct val="90000"/>
                </a:lnSpc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Tiếp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cận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đc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lượng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lớn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khách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hàng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online -&gt;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có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một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kênh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bán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hàng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hiệu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quả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tiết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kiệm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,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hiệu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quả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.</a:t>
              </a:r>
              <a:endParaRPr sz="1200" dirty="0">
                <a:latin typeface="+mn-lt"/>
                <a:ea typeface="Gill Sans"/>
                <a:cs typeface="Gill Sans"/>
                <a:sym typeface="Gill Sans"/>
              </a:endParaRPr>
            </a:p>
            <a:p>
              <a:pPr marL="128588" lvl="1" indent="-128588">
                <a:lnSpc>
                  <a:spcPct val="90000"/>
                </a:lnSpc>
                <a:spcBef>
                  <a:spcPts val="203"/>
                </a:spcBef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</a:rPr>
                <a:t>Giảm</a:t>
              </a:r>
              <a:r>
                <a:rPr lang="en-US" sz="1200" dirty="0">
                  <a:latin typeface="+mn-lt"/>
                </a:rPr>
                <a:t> chi </a:t>
              </a:r>
              <a:r>
                <a:rPr lang="en-US" sz="1200" dirty="0" err="1">
                  <a:latin typeface="+mn-lt"/>
                </a:rPr>
                <a:t>phí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sz="1200" dirty="0" err="1">
                  <a:latin typeface="+mn-lt"/>
                </a:rPr>
                <a:t>phát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sz="1200" dirty="0" err="1">
                  <a:latin typeface="+mn-lt"/>
                </a:rPr>
                <a:t>triển</a:t>
              </a:r>
              <a:r>
                <a:rPr lang="en-US" sz="1200" dirty="0">
                  <a:latin typeface="+mn-lt"/>
                </a:rPr>
                <a:t> website, </a:t>
              </a:r>
              <a:r>
                <a:rPr lang="en-US" sz="1200" dirty="0" err="1">
                  <a:latin typeface="+mn-lt"/>
                </a:rPr>
                <a:t>fanpage</a:t>
              </a:r>
              <a:r>
                <a:rPr lang="en-US" sz="1200" dirty="0">
                  <a:latin typeface="+mn-lt"/>
                </a:rPr>
                <a:t>.. </a:t>
              </a:r>
              <a:r>
                <a:rPr lang="en-US" sz="1200" dirty="0" err="1">
                  <a:latin typeface="+mn-lt"/>
                </a:rPr>
                <a:t>và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sz="1200" dirty="0" err="1">
                  <a:latin typeface="+mn-lt"/>
                </a:rPr>
                <a:t>chạy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sz="1200" dirty="0" err="1">
                  <a:latin typeface="+mn-lt"/>
                </a:rPr>
                <a:t>quảng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sz="1200" dirty="0" err="1">
                  <a:latin typeface="+mn-lt"/>
                </a:rPr>
                <a:t>cáo</a:t>
              </a:r>
              <a:r>
                <a:rPr lang="en-US" sz="1200" dirty="0">
                  <a:latin typeface="+mn-lt"/>
                </a:rPr>
                <a:t>.</a:t>
              </a:r>
              <a:endParaRPr sz="1200" dirty="0">
                <a:latin typeface="+mn-lt"/>
              </a:endParaRPr>
            </a:p>
            <a:p>
              <a:pPr marL="128588" lvl="1" indent="-128588">
                <a:lnSpc>
                  <a:spcPct val="90000"/>
                </a:lnSpc>
                <a:spcBef>
                  <a:spcPts val="203"/>
                </a:spcBef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Công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cụ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quản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lý</a:t>
              </a:r>
              <a:r>
                <a:rPr lang="en-US" sz="1200" dirty="0">
                  <a:latin typeface="+mn-lt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Gill Sans"/>
                  <a:sym typeface="Gill Sans"/>
                </a:rPr>
                <a:t>xe</a:t>
              </a:r>
              <a:endParaRPr sz="1200" dirty="0">
                <a:latin typeface="+mn-lt"/>
                <a:ea typeface="Avenir"/>
                <a:cs typeface="Arial" panose="020B0604020202020204" pitchFamily="34" charset="0"/>
                <a:sym typeface="Avenir"/>
              </a:endParaRPr>
            </a:p>
          </p:txBody>
        </p:sp>
        <p:sp>
          <p:nvSpPr>
            <p:cNvPr id="20" name="Google Shape;218;p15">
              <a:extLst>
                <a:ext uri="{FF2B5EF4-FFF2-40B4-BE49-F238E27FC236}">
                  <a16:creationId xmlns:a16="http://schemas.microsoft.com/office/drawing/2014/main" id="{40393574-1817-4A5F-9C6A-E85D37370180}"/>
                </a:ext>
              </a:extLst>
            </p:cNvPr>
            <p:cNvSpPr/>
            <p:nvPr/>
          </p:nvSpPr>
          <p:spPr>
            <a:xfrm>
              <a:off x="4280533" y="4042404"/>
              <a:ext cx="6242203" cy="1733971"/>
            </a:xfrm>
            <a:prstGeom prst="rect">
              <a:avLst/>
            </a:prstGeom>
            <a:noFill/>
            <a:ln>
              <a:noFill/>
            </a:ln>
            <a:effectLst>
              <a:outerShdw blurRad="825500" dist="127000" dir="5400000" rotWithShape="0">
                <a:srgbClr val="C6C8CD">
                  <a:alpha val="80392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n-lt"/>
              </a:endParaRPr>
            </a:p>
          </p:txBody>
        </p:sp>
        <p:sp>
          <p:nvSpPr>
            <p:cNvPr id="22" name="Google Shape;219;p15">
              <a:extLst>
                <a:ext uri="{FF2B5EF4-FFF2-40B4-BE49-F238E27FC236}">
                  <a16:creationId xmlns:a16="http://schemas.microsoft.com/office/drawing/2014/main" id="{7BF015E1-9512-46DD-80D8-896058E25716}"/>
                </a:ext>
              </a:extLst>
            </p:cNvPr>
            <p:cNvSpPr txBox="1"/>
            <p:nvPr/>
          </p:nvSpPr>
          <p:spPr>
            <a:xfrm>
              <a:off x="4270965" y="4477019"/>
              <a:ext cx="6242203" cy="870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38" tIns="185738" rIns="185738" bIns="185738" anchor="ctr" anchorCtr="0">
              <a:noAutofit/>
            </a:bodyPr>
            <a:lstStyle/>
            <a:p>
              <a:pPr marL="128588" lvl="1" indent="-128588">
                <a:lnSpc>
                  <a:spcPct val="90000"/>
                </a:lnSpc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Tăng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thêm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thu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nhập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với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xe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cá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nhân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trong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thời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gian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nhàn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rỗi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.</a:t>
              </a:r>
              <a:endParaRPr sz="1200" dirty="0">
                <a:latin typeface="+mn-lt"/>
                <a:ea typeface="Gill Sans"/>
                <a:cs typeface="Arial" panose="020B0604020202020204" pitchFamily="34" charset="0"/>
                <a:sym typeface="Gill Sans"/>
              </a:endParaRPr>
            </a:p>
            <a:p>
              <a:pPr marL="128588" lvl="1" indent="-128588">
                <a:lnSpc>
                  <a:spcPct val="90000"/>
                </a:lnSpc>
                <a:spcBef>
                  <a:spcPts val="203"/>
                </a:spcBef>
                <a:buSzPts val="1800"/>
                <a:buFont typeface="Gill Sans"/>
                <a:buChar char="•"/>
              </a:pP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Bảo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hiểm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cho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chủ</a:t>
              </a:r>
              <a:r>
                <a:rPr lang="en-US" sz="1200" dirty="0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 </a:t>
              </a:r>
              <a:r>
                <a:rPr lang="en-US" sz="1200" dirty="0" err="1">
                  <a:latin typeface="+mn-lt"/>
                  <a:ea typeface="Gill Sans"/>
                  <a:cs typeface="Arial" panose="020B0604020202020204" pitchFamily="34" charset="0"/>
                  <a:sym typeface="Gill Sans"/>
                </a:rPr>
                <a:t>xe</a:t>
              </a:r>
              <a:endParaRPr sz="1200" dirty="0">
                <a:latin typeface="+mn-lt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FF1D155-B24E-406E-AAAA-B25F69D730B0}"/>
              </a:ext>
            </a:extLst>
          </p:cNvPr>
          <p:cNvSpPr/>
          <p:nvPr/>
        </p:nvSpPr>
        <p:spPr>
          <a:xfrm>
            <a:off x="26602" y="316544"/>
            <a:ext cx="564086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Đóng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góp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nổi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bật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(1/3)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AA5C28-018A-46FB-8446-6E984B45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52" y="136554"/>
            <a:ext cx="463893" cy="3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0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18</a:t>
            </a:fld>
            <a:endParaRPr lang="en" sz="1200" b="1" dirty="0">
              <a:solidFill>
                <a:schemeClr val="bg2"/>
              </a:solidFill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62CC2DA3-83B7-4D31-8941-419FDB5F5937}"/>
              </a:ext>
            </a:extLst>
          </p:cNvPr>
          <p:cNvSpPr txBox="1">
            <a:spLocks/>
          </p:cNvSpPr>
          <p:nvPr/>
        </p:nvSpPr>
        <p:spPr>
          <a:xfrm>
            <a:off x="72975" y="917879"/>
            <a:ext cx="3767190" cy="306330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Vấn</a:t>
            </a: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yêu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cầu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về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chức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năng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hệ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thống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thường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xuyên thay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lượng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lớn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các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bảng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trong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database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&gt; 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45 </a:t>
            </a:r>
            <a:r>
              <a:rPr lang="vi-VN" dirty="0" err="1">
                <a:solidFill>
                  <a:schemeClr val="bg2"/>
                </a:solidFill>
                <a:cs typeface="Arial" panose="020B0604020202020204" pitchFamily="34" charset="0"/>
              </a:rPr>
              <a:t>bảng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Ánh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xạ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bảng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sang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t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ợng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Giải</a:t>
            </a: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pháp</a:t>
            </a: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TypeORM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module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chungxe_api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gói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ích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typeorm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-model-generator: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“</a:t>
            </a:r>
            <a:r>
              <a:rPr lang="en-US" sz="1050" b="1" i="1" dirty="0" err="1">
                <a:solidFill>
                  <a:schemeClr val="bg2"/>
                </a:solidFill>
                <a:cs typeface="Arial" panose="020B0604020202020204" pitchFamily="34" charset="0"/>
              </a:rPr>
              <a:t>typeorm</a:t>
            </a:r>
            <a:r>
              <a:rPr lang="en-US" sz="1050" b="1" i="1" dirty="0">
                <a:solidFill>
                  <a:schemeClr val="bg2"/>
                </a:solidFill>
                <a:cs typeface="Arial" panose="020B0604020202020204" pitchFamily="34" charset="0"/>
              </a:rPr>
              <a:t>-model-generator -h localhost -d 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50" b="1" i="1" dirty="0" err="1">
                <a:solidFill>
                  <a:schemeClr val="bg2"/>
                </a:solidFill>
                <a:cs typeface="Arial" panose="020B0604020202020204" pitchFamily="34" charset="0"/>
              </a:rPr>
              <a:t>chungxe_user</a:t>
            </a:r>
            <a:r>
              <a:rPr lang="en-US" sz="1050" b="1" i="1" dirty="0">
                <a:solidFill>
                  <a:schemeClr val="bg2"/>
                </a:solidFill>
                <a:cs typeface="Arial" panose="020B0604020202020204" pitchFamily="34" charset="0"/>
              </a:rPr>
              <a:t> -p 3306 -u root -x hong09 -e </a:t>
            </a:r>
            <a:r>
              <a:rPr lang="en-US" sz="1050" b="1" i="1" dirty="0" err="1">
                <a:solidFill>
                  <a:schemeClr val="bg2"/>
                </a:solidFill>
                <a:cs typeface="Arial" panose="020B0604020202020204" pitchFamily="34" charset="0"/>
              </a:rPr>
              <a:t>mysql</a:t>
            </a:r>
            <a:r>
              <a:rPr lang="en-US" sz="1050" b="1" i="1" dirty="0">
                <a:solidFill>
                  <a:schemeClr val="bg2"/>
                </a:solidFill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3D4469-B2D5-4E5B-82DC-33F6547C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63" y="917881"/>
            <a:ext cx="2705349" cy="233497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7BEBB035-042B-4EC9-ABDD-798F755841E0}"/>
              </a:ext>
            </a:extLst>
          </p:cNvPr>
          <p:cNvSpPr txBox="1">
            <a:spLocks/>
          </p:cNvSpPr>
          <p:nvPr/>
        </p:nvSpPr>
        <p:spPr>
          <a:xfrm>
            <a:off x="3687366" y="3326975"/>
            <a:ext cx="3097658" cy="543896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chungxe_booking</a:t>
            </a: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EA5F5-8F84-4778-B6DE-4D4FA46816B0}"/>
              </a:ext>
            </a:extLst>
          </p:cNvPr>
          <p:cNvSpPr/>
          <p:nvPr/>
        </p:nvSpPr>
        <p:spPr>
          <a:xfrm>
            <a:off x="26602" y="316544"/>
            <a:ext cx="564086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Đóng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góp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nổi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bật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(2/3)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DBBDE-F55C-4139-B0C0-34FA2507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52" y="136554"/>
            <a:ext cx="463893" cy="3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19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72EC4-0336-4AD0-B041-956D3709B4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1" y="949876"/>
            <a:ext cx="3548079" cy="3063303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62CC2DA3-83B7-4D31-8941-419FDB5F5937}"/>
              </a:ext>
            </a:extLst>
          </p:cNvPr>
          <p:cNvSpPr txBox="1">
            <a:spLocks/>
          </p:cNvSpPr>
          <p:nvPr/>
        </p:nvSpPr>
        <p:spPr>
          <a:xfrm>
            <a:off x="154003" y="949877"/>
            <a:ext cx="2621010" cy="306330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Vấn</a:t>
            </a: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Thuê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lái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hoạch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thuê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tách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biệt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nhau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sao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xe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còn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vi-VN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thuê</a:t>
            </a:r>
            <a:r>
              <a:rPr lang="en-US" dirty="0">
                <a:solidFill>
                  <a:schemeClr val="bg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>
              <a:solidFill>
                <a:schemeClr val="bg2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Giải</a:t>
            </a: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cs typeface="Arial" panose="020B0604020202020204" pitchFamily="34" charset="0"/>
              </a:rPr>
              <a:t>pháp</a:t>
            </a:r>
            <a:r>
              <a:rPr lang="en-US" b="1" dirty="0">
                <a:solidFill>
                  <a:schemeClr val="bg2"/>
                </a:solidFill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lịch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tác</a:t>
            </a:r>
            <a:endParaRPr lang="en-US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8B3D5-78DC-45A7-83FE-D90D7492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5FD029-95A7-4973-A65D-132A4C423590}"/>
              </a:ext>
            </a:extLst>
          </p:cNvPr>
          <p:cNvSpPr/>
          <p:nvPr/>
        </p:nvSpPr>
        <p:spPr>
          <a:xfrm>
            <a:off x="26602" y="316544"/>
            <a:ext cx="564086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Đóng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góp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nổi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bật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(3/3)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C5780-8A85-4517-99C5-6D2106455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52" y="136554"/>
            <a:ext cx="463893" cy="3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7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99125" y="1690950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chính</a:t>
            </a:r>
            <a:endParaRPr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F819A-0DF9-4CDB-BBF3-10C707A723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29000" y="724200"/>
            <a:ext cx="3428999" cy="3695100"/>
          </a:xfrm>
        </p:spPr>
        <p:txBody>
          <a:bodyPr/>
          <a:lstStyle/>
          <a:p>
            <a:pPr marL="385763" indent="-385763">
              <a:lnSpc>
                <a:spcPct val="90000"/>
              </a:lnSpc>
              <a:spcBef>
                <a:spcPts val="750"/>
              </a:spcBef>
              <a:buClrTx/>
              <a:buSzTx/>
              <a:buFont typeface="+mj-lt"/>
              <a:buAutoNum type="arabicPeriod"/>
              <a:defRPr/>
            </a:pP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Đặt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vấn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đề</a:t>
            </a:r>
            <a:endParaRPr lang="vi-VN" sz="1600" b="1" kern="12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buClrTx/>
              <a:buSzTx/>
              <a:buFont typeface="+mj-lt"/>
              <a:buAutoNum type="arabicPeriod"/>
              <a:defRPr/>
            </a:pP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Xây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dựng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hệ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thống</a:t>
            </a:r>
            <a:endParaRPr lang="vi-VN" sz="1600" b="1" kern="12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buClrTx/>
              <a:buSzTx/>
              <a:buFont typeface="+mj-lt"/>
              <a:buAutoNum type="arabicPeriod"/>
              <a:defRPr/>
            </a:pP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Công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nghệ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sử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dụng</a:t>
            </a:r>
            <a:endParaRPr lang="vi-VN" sz="1600" b="1" kern="12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Giới</a:t>
            </a:r>
            <a:r>
              <a:rPr lang="en-US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thiệu</a:t>
            </a:r>
            <a:r>
              <a:rPr lang="en-US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ứng</a:t>
            </a:r>
            <a:r>
              <a:rPr lang="en-US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dụng</a:t>
            </a:r>
            <a:endParaRPr lang="vi-VN" sz="1600" b="1" kern="12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buClrTx/>
              <a:buSzTx/>
              <a:buFont typeface="+mj-lt"/>
              <a:buAutoNum type="arabicPeriod"/>
              <a:defRPr/>
            </a:pP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Đóng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góp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nổi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bật</a:t>
            </a:r>
            <a:endParaRPr lang="vi-VN" sz="1600" b="1" kern="12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buClrTx/>
              <a:buSzTx/>
              <a:buFont typeface="+mj-lt"/>
              <a:buAutoNum type="arabicPeriod"/>
              <a:defRPr/>
            </a:pP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Kết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luận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và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hướng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phát</a:t>
            </a:r>
            <a:r>
              <a:rPr lang="vi-VN" sz="1600" b="1" kern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1600" b="1" kern="12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triển</a:t>
            </a:r>
            <a:endParaRPr lang="vi-VN" sz="1600" b="1" kern="12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3DB8B-FE31-4898-851A-6174C8E6C9B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73499" y="4159507"/>
            <a:ext cx="411525" cy="295200"/>
          </a:xfrm>
        </p:spPr>
        <p:txBody>
          <a:bodyPr/>
          <a:lstStyle/>
          <a:p>
            <a:fld id="{00000000-1234-1234-1234-123412341234}" type="slidenum">
              <a:rPr lang="en" sz="1200" b="1">
                <a:latin typeface="+mn-lt"/>
              </a:rPr>
              <a:pPr/>
              <a:t>2</a:t>
            </a:fld>
            <a:endParaRPr lang="en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46FB9B-95BE-45F1-B9EE-04F0E6AD5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  <a:latin typeface="+mn-lt"/>
              </a:rPr>
              <a:pPr/>
              <a:t>20</a:t>
            </a:fld>
            <a:endParaRPr lang="en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D291E682-30E0-4D73-8642-BF75442FD9E0}"/>
              </a:ext>
            </a:extLst>
          </p:cNvPr>
          <p:cNvSpPr txBox="1">
            <a:spLocks/>
          </p:cNvSpPr>
          <p:nvPr/>
        </p:nvSpPr>
        <p:spPr>
          <a:xfrm>
            <a:off x="445271" y="1088566"/>
            <a:ext cx="2877444" cy="60151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Hỗ trợ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nối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ng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ời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có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nhu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thuê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lái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với các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đại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cá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thuê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FE6B2957-93C6-4C0D-9592-BE5D486D6724}"/>
              </a:ext>
            </a:extLst>
          </p:cNvPr>
          <p:cNvSpPr txBox="1">
            <a:spLocks/>
          </p:cNvSpPr>
          <p:nvPr/>
        </p:nvSpPr>
        <p:spPr>
          <a:xfrm>
            <a:off x="366930" y="875362"/>
            <a:ext cx="1105852" cy="230534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25"/>
              </a:spcAft>
              <a:buNone/>
            </a:pPr>
            <a:r>
              <a:rPr lang="en-US" sz="1350" b="1" dirty="0" err="1">
                <a:solidFill>
                  <a:srgbClr val="0070C0"/>
                </a:solidFill>
                <a:cs typeface="Arial" panose="020B0604020202020204" pitchFamily="34" charset="0"/>
              </a:rPr>
              <a:t>Kết</a:t>
            </a:r>
            <a:r>
              <a:rPr lang="en-US" sz="135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rgbClr val="0070C0"/>
                </a:solidFill>
                <a:cs typeface="Arial" panose="020B0604020202020204" pitchFamily="34" charset="0"/>
              </a:rPr>
              <a:t>luận</a:t>
            </a:r>
            <a:r>
              <a:rPr lang="en-US" sz="1350" b="1" dirty="0">
                <a:solidFill>
                  <a:srgbClr val="0070C0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spcAft>
                <a:spcPts val="1125"/>
              </a:spcAft>
              <a:buNone/>
            </a:pPr>
            <a:endParaRPr lang="en-US" sz="135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25D0BAD-49C0-49B9-B01E-A570E641ADB8}"/>
              </a:ext>
            </a:extLst>
          </p:cNvPr>
          <p:cNvSpPr txBox="1">
            <a:spLocks/>
          </p:cNvSpPr>
          <p:nvPr/>
        </p:nvSpPr>
        <p:spPr>
          <a:xfrm>
            <a:off x="445271" y="1739866"/>
            <a:ext cx="2893309" cy="60151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Khách hàng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tìm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từng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tỉnh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thành, so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sánh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giá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giữa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các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đại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lý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226CB8A-34C7-4C57-8C94-118A0858CFF1}"/>
              </a:ext>
            </a:extLst>
          </p:cNvPr>
          <p:cNvSpPr txBox="1">
            <a:spLocks/>
          </p:cNvSpPr>
          <p:nvPr/>
        </p:nvSpPr>
        <p:spPr>
          <a:xfrm>
            <a:off x="429406" y="2372845"/>
            <a:ext cx="2893309" cy="60151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l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liên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tục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cung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tác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Connector 18" descr="Light grey line separating Morph text and images">
            <a:extLst>
              <a:ext uri="{FF2B5EF4-FFF2-40B4-BE49-F238E27FC236}">
                <a16:creationId xmlns:a16="http://schemas.microsoft.com/office/drawing/2014/main" id="{C3D8189B-F80A-4352-93C4-1C4618E2A912}"/>
              </a:ext>
            </a:extLst>
          </p:cNvPr>
          <p:cNvCxnSpPr>
            <a:cxnSpLocks/>
          </p:cNvCxnSpPr>
          <p:nvPr/>
        </p:nvCxnSpPr>
        <p:spPr>
          <a:xfrm>
            <a:off x="3564562" y="895546"/>
            <a:ext cx="0" cy="3097042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1C4469C9-F804-453E-B761-C4537B146AF6}"/>
              </a:ext>
            </a:extLst>
          </p:cNvPr>
          <p:cNvSpPr txBox="1">
            <a:spLocks/>
          </p:cNvSpPr>
          <p:nvPr/>
        </p:nvSpPr>
        <p:spPr>
          <a:xfrm>
            <a:off x="3787606" y="1242614"/>
            <a:ext cx="2585893" cy="570867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thêm các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tìm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bản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v.v. 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EBCEA43D-A266-4ADB-BA44-A694E942DDE5}"/>
              </a:ext>
            </a:extLst>
          </p:cNvPr>
          <p:cNvSpPr txBox="1">
            <a:spLocks/>
          </p:cNvSpPr>
          <p:nvPr/>
        </p:nvSpPr>
        <p:spPr>
          <a:xfrm>
            <a:off x="3787606" y="874586"/>
            <a:ext cx="1701774" cy="230534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25"/>
              </a:spcAft>
              <a:buNone/>
            </a:pPr>
            <a:r>
              <a:rPr lang="en-US" sz="1350" b="1" dirty="0" err="1">
                <a:solidFill>
                  <a:srgbClr val="0070C0"/>
                </a:solidFill>
                <a:cs typeface="Arial" panose="020B0604020202020204" pitchFamily="34" charset="0"/>
              </a:rPr>
              <a:t>Hướng</a:t>
            </a:r>
            <a:r>
              <a:rPr lang="en-US" sz="135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rgbClr val="0070C0"/>
                </a:solidFill>
                <a:cs typeface="Arial" panose="020B0604020202020204" pitchFamily="34" charset="0"/>
              </a:rPr>
              <a:t>phát</a:t>
            </a:r>
            <a:r>
              <a:rPr lang="en-US" sz="135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rgbClr val="0070C0"/>
                </a:solidFill>
                <a:cs typeface="Arial" panose="020B0604020202020204" pitchFamily="34" charset="0"/>
              </a:rPr>
              <a:t>triển</a:t>
            </a:r>
            <a:r>
              <a:rPr lang="en-US" sz="1350" b="1" dirty="0">
                <a:solidFill>
                  <a:srgbClr val="0070C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5B07FAB0-89FF-4C30-940C-27369764509C}"/>
              </a:ext>
            </a:extLst>
          </p:cNvPr>
          <p:cNvSpPr txBox="1">
            <a:spLocks/>
          </p:cNvSpPr>
          <p:nvPr/>
        </p:nvSpPr>
        <p:spPr>
          <a:xfrm>
            <a:off x="3787607" y="1848252"/>
            <a:ext cx="2585891" cy="570867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125"/>
              </a:spcAft>
            </a:pP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chấm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feekback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tác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29" name="Hộp Văn bản 2">
            <a:extLst>
              <a:ext uri="{FF2B5EF4-FFF2-40B4-BE49-F238E27FC236}">
                <a16:creationId xmlns:a16="http://schemas.microsoft.com/office/drawing/2014/main" id="{D07BF739-8FBB-42EE-AA1C-B135965BD6AF}"/>
              </a:ext>
            </a:extLst>
          </p:cNvPr>
          <p:cNvSpPr txBox="1"/>
          <p:nvPr/>
        </p:nvSpPr>
        <p:spPr>
          <a:xfrm>
            <a:off x="3787605" y="2514022"/>
            <a:ext cx="250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Xây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dựng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chức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năng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hệ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thống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đặt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xe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cho</a:t>
            </a:r>
            <a:r>
              <a:rPr lang="en-US" sz="12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angle</a:t>
            </a:r>
          </a:p>
        </p:txBody>
      </p:sp>
      <p:sp>
        <p:nvSpPr>
          <p:cNvPr id="35" name="Content Placeholder 17">
            <a:extLst>
              <a:ext uri="{FF2B5EF4-FFF2-40B4-BE49-F238E27FC236}">
                <a16:creationId xmlns:a16="http://schemas.microsoft.com/office/drawing/2014/main" id="{F9DDCDA3-607D-4041-9BD3-9E359B6DC2EA}"/>
              </a:ext>
            </a:extLst>
          </p:cNvPr>
          <p:cNvSpPr txBox="1">
            <a:spLocks/>
          </p:cNvSpPr>
          <p:nvPr/>
        </p:nvSpPr>
        <p:spPr>
          <a:xfrm>
            <a:off x="382795" y="3600241"/>
            <a:ext cx="2955785" cy="99511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25"/>
              </a:spcAft>
              <a:buNone/>
            </a:pPr>
            <a:r>
              <a:rPr lang="en-US" b="1" i="1" dirty="0" err="1">
                <a:solidFill>
                  <a:schemeClr val="bg2"/>
                </a:solidFill>
                <a:cs typeface="Arial" panose="020B0604020202020204" pitchFamily="34" charset="0"/>
              </a:rPr>
              <a:t>Hạn</a:t>
            </a:r>
            <a:r>
              <a:rPr lang="en-US" b="1" i="1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2"/>
                </a:solidFill>
                <a:cs typeface="Arial" panose="020B0604020202020204" pitchFamily="34" charset="0"/>
              </a:rPr>
              <a:t>chế</a:t>
            </a:r>
            <a:r>
              <a:rPr lang="en-US" b="1" i="1" dirty="0">
                <a:solidFill>
                  <a:schemeClr val="bg2"/>
                </a:solidFill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Chưa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cung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gần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nhất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, website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a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đẹp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còn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giản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chemeClr val="bg2"/>
                </a:solidFill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a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đẹp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C84696CF-4611-4354-A4B7-9CB7BBA8D05C}"/>
              </a:ext>
            </a:extLst>
          </p:cNvPr>
          <p:cNvSpPr txBox="1">
            <a:spLocks/>
          </p:cNvSpPr>
          <p:nvPr/>
        </p:nvSpPr>
        <p:spPr>
          <a:xfrm>
            <a:off x="437338" y="2907584"/>
            <a:ext cx="3065226" cy="601513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Cung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cụ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booking, notify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gửi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mail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trạng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thái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booking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thay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cs typeface="Arial" panose="020B0604020202020204" pitchFamily="34" charset="0"/>
              </a:rPr>
              <a:t>dàng</a:t>
            </a:r>
            <a:endParaRPr lang="en-US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23CCDD-C939-4EEC-B079-9E259D5A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5F5AF4-65F7-4206-90AB-2F74DA781E15}"/>
              </a:ext>
            </a:extLst>
          </p:cNvPr>
          <p:cNvSpPr/>
          <p:nvPr/>
        </p:nvSpPr>
        <p:spPr>
          <a:xfrm>
            <a:off x="26602" y="316544"/>
            <a:ext cx="564086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Kết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luận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và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h</a:t>
            </a:r>
            <a:r>
              <a:rPr lang="vi-VN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ư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ớng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phát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triển</a:t>
            </a:r>
            <a:endParaRPr lang="en-US" sz="2100" b="1" spc="38" dirty="0">
              <a:ln w="0"/>
              <a:solidFill>
                <a:srgbClr val="0B565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79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04819" y="1998056"/>
            <a:ext cx="6222600" cy="11565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ơn </a:t>
            </a:r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cô </a:t>
            </a:r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nghe!</a:t>
            </a:r>
            <a:b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F586B-26BB-4998-821D-D783C293E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1"/>
                </a:solidFill>
              </a:rPr>
              <a:pPr/>
              <a:t>21</a:t>
            </a:fld>
            <a:endParaRPr lang="en" sz="12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6298A-1B67-43C2-92C7-CC09F446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255692" y="2395350"/>
            <a:ext cx="1091700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  <a:latin typeface="+mn-lt"/>
              </a:rPr>
              <a:t>Tháng 4</a:t>
            </a:r>
            <a:endParaRPr sz="1200" b="1">
              <a:solidFill>
                <a:schemeClr val="lt1"/>
              </a:solidFill>
              <a:latin typeface="+mn-lt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2512850" y="2395350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  <a:latin typeface="+mn-lt"/>
              </a:rPr>
              <a:t>Tháng 5</a:t>
            </a:r>
            <a:endParaRPr sz="1200" b="1">
              <a:solidFill>
                <a:schemeClr val="lt1"/>
              </a:solidFill>
              <a:latin typeface="+mn-lt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4897748" y="2395350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  <a:latin typeface="+mn-lt"/>
              </a:rPr>
              <a:t>Tháng 6</a:t>
            </a:r>
            <a:endParaRPr sz="1200" b="1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3478C-B801-4D69-BCEB-D30DBF681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  <a:latin typeface="+mn-lt"/>
              </a:rPr>
              <a:pPr/>
              <a:t>3</a:t>
            </a:fld>
            <a:endParaRPr lang="en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3" name="Title 7">
            <a:extLst>
              <a:ext uri="{FF2B5EF4-FFF2-40B4-BE49-F238E27FC236}">
                <a16:creationId xmlns:a16="http://schemas.microsoft.com/office/drawing/2014/main" id="{B6458466-4321-4495-8B33-606CFC4FC9EF}"/>
              </a:ext>
            </a:extLst>
          </p:cNvPr>
          <p:cNvSpPr txBox="1">
            <a:spLocks/>
          </p:cNvSpPr>
          <p:nvPr/>
        </p:nvSpPr>
        <p:spPr>
          <a:xfrm>
            <a:off x="1579561" y="4265290"/>
            <a:ext cx="4126668" cy="290033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Những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khó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khăn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của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ng</a:t>
            </a:r>
            <a:r>
              <a:rPr lang="vi-VN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ư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ời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dùng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và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đối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tác</a:t>
            </a:r>
            <a:endParaRPr lang="en-US" sz="13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4" name="Hình ảnh 2">
            <a:extLst>
              <a:ext uri="{FF2B5EF4-FFF2-40B4-BE49-F238E27FC236}">
                <a16:creationId xmlns:a16="http://schemas.microsoft.com/office/drawing/2014/main" id="{1348E19D-EF30-4790-B744-4429235CA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95" y="875286"/>
            <a:ext cx="2438121" cy="1478966"/>
          </a:xfrm>
          <a:prstGeom prst="rect">
            <a:avLst/>
          </a:prstGeom>
        </p:spPr>
      </p:pic>
      <p:pic>
        <p:nvPicPr>
          <p:cNvPr id="25" name="Hình ảnh 6">
            <a:extLst>
              <a:ext uri="{FF2B5EF4-FFF2-40B4-BE49-F238E27FC236}">
                <a16:creationId xmlns:a16="http://schemas.microsoft.com/office/drawing/2014/main" id="{D33FE7C2-5D86-4C3E-A70C-21F5972CF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31" y="2748150"/>
            <a:ext cx="2438121" cy="1324712"/>
          </a:xfrm>
          <a:prstGeom prst="rect">
            <a:avLst/>
          </a:prstGeom>
        </p:spPr>
      </p:pic>
      <p:pic>
        <p:nvPicPr>
          <p:cNvPr id="26" name="Hình ảnh 11">
            <a:extLst>
              <a:ext uri="{FF2B5EF4-FFF2-40B4-BE49-F238E27FC236}">
                <a16:creationId xmlns:a16="http://schemas.microsoft.com/office/drawing/2014/main" id="{DD06ED01-CD7A-4093-8019-1153B7816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51" y="2789247"/>
            <a:ext cx="2059233" cy="13755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E6824B-4F37-4C71-A8A5-9C5EDC665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84" y="988294"/>
            <a:ext cx="2281085" cy="152161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1FD39B9-82C0-4958-815D-B40A7B7D972E}"/>
              </a:ext>
            </a:extLst>
          </p:cNvPr>
          <p:cNvSpPr/>
          <p:nvPr/>
        </p:nvSpPr>
        <p:spPr>
          <a:xfrm>
            <a:off x="26603" y="316544"/>
            <a:ext cx="310591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Đặt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vấn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đề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(1/5)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68037-ECE6-40D5-89B7-FDFA6F15A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255692" y="2395350"/>
            <a:ext cx="1091700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</a:rPr>
              <a:t>Tháng 4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2512850" y="2395350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</a:rPr>
              <a:t>Tháng 5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4897748" y="2395350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</a:rPr>
              <a:t>Tháng 6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3478C-B801-4D69-BCEB-D30DBF681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4</a:t>
            </a:fld>
            <a:endParaRPr lang="en" sz="1200" b="1" dirty="0">
              <a:solidFill>
                <a:schemeClr val="bg2"/>
              </a:solidFill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B87C15E-6E32-4F61-A167-CCF6B8232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80525"/>
              </p:ext>
            </p:extLst>
          </p:nvPr>
        </p:nvGraphicFramePr>
        <p:xfrm>
          <a:off x="486767" y="809867"/>
          <a:ext cx="5844110" cy="401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2494ABF-BF6C-499C-8A65-9E193A914B80}"/>
              </a:ext>
            </a:extLst>
          </p:cNvPr>
          <p:cNvSpPr/>
          <p:nvPr/>
        </p:nvSpPr>
        <p:spPr>
          <a:xfrm>
            <a:off x="1562670" y="2348040"/>
            <a:ext cx="716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66BC5-FF85-41D5-A183-10E6994A3DB2}"/>
              </a:ext>
            </a:extLst>
          </p:cNvPr>
          <p:cNvSpPr/>
          <p:nvPr/>
        </p:nvSpPr>
        <p:spPr>
          <a:xfrm>
            <a:off x="26603" y="316544"/>
            <a:ext cx="310591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Đặt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vấn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đề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(2/5)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83D70B-785C-4550-BD83-0D7FE99C9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255691" y="2395349"/>
            <a:ext cx="2000841" cy="56669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</a:rPr>
              <a:t>Tháng 4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3478C-B801-4D69-BCEB-D30DBF6818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</p:spPr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5</a:t>
            </a:fld>
            <a:endParaRPr lang="en" sz="1200" b="1" dirty="0">
              <a:solidFill>
                <a:schemeClr val="bg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06A513-E1B7-4F9C-83F2-A56E892B928D}"/>
              </a:ext>
            </a:extLst>
          </p:cNvPr>
          <p:cNvGrpSpPr/>
          <p:nvPr/>
        </p:nvGrpSpPr>
        <p:grpSpPr>
          <a:xfrm>
            <a:off x="255690" y="3634109"/>
            <a:ext cx="5203079" cy="738541"/>
            <a:chOff x="62755" y="3298564"/>
            <a:chExt cx="5293224" cy="738541"/>
          </a:xfrm>
        </p:grpSpPr>
        <p:sp>
          <p:nvSpPr>
            <p:cNvPr id="84" name="Google Shape;173;p18">
              <a:extLst>
                <a:ext uri="{FF2B5EF4-FFF2-40B4-BE49-F238E27FC236}">
                  <a16:creationId xmlns:a16="http://schemas.microsoft.com/office/drawing/2014/main" id="{EE66EB2F-3B8E-4E92-B92C-4482EF6509E9}"/>
                </a:ext>
              </a:extLst>
            </p:cNvPr>
            <p:cNvSpPr/>
            <p:nvPr/>
          </p:nvSpPr>
          <p:spPr>
            <a:xfrm rot="10800000">
              <a:off x="901518" y="3353623"/>
              <a:ext cx="4454461" cy="683482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162;p12">
              <a:extLst>
                <a:ext uri="{FF2B5EF4-FFF2-40B4-BE49-F238E27FC236}">
                  <a16:creationId xmlns:a16="http://schemas.microsoft.com/office/drawing/2014/main" id="{19D31912-EFF7-4F65-9CD5-E228038E4A01}"/>
                </a:ext>
              </a:extLst>
            </p:cNvPr>
            <p:cNvPicPr preferRelativeResize="0"/>
            <p:nvPr/>
          </p:nvPicPr>
          <p:blipFill rotWithShape="1">
            <a:blip r:embed="rId3"/>
            <a:srcRect l="1" r="629" b="-3678"/>
            <a:stretch/>
          </p:blipFill>
          <p:spPr>
            <a:xfrm>
              <a:off x="62755" y="3298564"/>
              <a:ext cx="838765" cy="738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63;p12">
              <a:extLst>
                <a:ext uri="{FF2B5EF4-FFF2-40B4-BE49-F238E27FC236}">
                  <a16:creationId xmlns:a16="http://schemas.microsoft.com/office/drawing/2014/main" id="{246A1405-DCE5-4B48-B451-66788A5EA1D5}"/>
                </a:ext>
              </a:extLst>
            </p:cNvPr>
            <p:cNvSpPr txBox="1"/>
            <p:nvPr/>
          </p:nvSpPr>
          <p:spPr>
            <a:xfrm>
              <a:off x="1294986" y="3483378"/>
              <a:ext cx="4018253" cy="451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>
                <a:buSzPts val="2000"/>
              </a:pP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H</a:t>
              </a:r>
              <a:r>
                <a:rPr lang="vi-VN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ơ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n </a:t>
              </a:r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200 đ</a:t>
              </a:r>
              <a:r>
                <a:rPr lang="vi-VN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ơ</a:t>
              </a:r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n </a:t>
              </a:r>
              <a:r>
                <a:rPr lang="en-US" b="1" dirty="0" err="1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vị</a:t>
              </a:r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cho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thuê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xe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tự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lái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chuyên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nghiệp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trên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cả</a:t>
              </a:r>
              <a:r>
                <a:rPr lang="en-US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 n</a:t>
              </a:r>
              <a:r>
                <a:rPr lang="vi-VN" dirty="0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ư</a:t>
              </a:r>
              <a:r>
                <a:rPr lang="en-US" dirty="0" err="1">
                  <a:latin typeface="Arial" panose="020B0604020202020204" pitchFamily="34" charset="0"/>
                  <a:ea typeface="Avenir"/>
                  <a:cs typeface="Arial" panose="020B0604020202020204" pitchFamily="34" charset="0"/>
                  <a:sym typeface="Avenir"/>
                </a:rPr>
                <a:t>ớc</a:t>
              </a:r>
              <a:endParaRPr dirty="0"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B7F88-AC70-4BA8-B3DB-2F767E55454B}"/>
              </a:ext>
            </a:extLst>
          </p:cNvPr>
          <p:cNvGrpSpPr/>
          <p:nvPr/>
        </p:nvGrpSpPr>
        <p:grpSpPr>
          <a:xfrm>
            <a:off x="293855" y="2759179"/>
            <a:ext cx="5164916" cy="683482"/>
            <a:chOff x="293855" y="2759179"/>
            <a:chExt cx="5164916" cy="683482"/>
          </a:xfrm>
        </p:grpSpPr>
        <p:sp>
          <p:nvSpPr>
            <p:cNvPr id="69" name="Google Shape;171;p18">
              <a:extLst>
                <a:ext uri="{FF2B5EF4-FFF2-40B4-BE49-F238E27FC236}">
                  <a16:creationId xmlns:a16="http://schemas.microsoft.com/office/drawing/2014/main" id="{B03061CE-3424-430F-86FD-D0914EBFB4C0}"/>
                </a:ext>
              </a:extLst>
            </p:cNvPr>
            <p:cNvSpPr/>
            <p:nvPr/>
          </p:nvSpPr>
          <p:spPr>
            <a:xfrm rot="10800000">
              <a:off x="1080171" y="2759179"/>
              <a:ext cx="4378600" cy="683482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78;p18">
              <a:extLst>
                <a:ext uri="{FF2B5EF4-FFF2-40B4-BE49-F238E27FC236}">
                  <a16:creationId xmlns:a16="http://schemas.microsoft.com/office/drawing/2014/main" id="{3FEDEEE2-3929-42D6-A063-B0CB50BF49BE}"/>
                </a:ext>
              </a:extLst>
            </p:cNvPr>
            <p:cNvSpPr txBox="1"/>
            <p:nvPr/>
          </p:nvSpPr>
          <p:spPr>
            <a:xfrm>
              <a:off x="1397778" y="2780798"/>
              <a:ext cx="3748214" cy="613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r>
                <a:rPr lang="vi-VN" dirty="0" err="1">
                  <a:solidFill>
                    <a:srgbClr val="1C1C1C"/>
                  </a:solidFill>
                </a:rPr>
                <a:t>Thị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dirty="0" err="1">
                  <a:solidFill>
                    <a:srgbClr val="1C1C1C"/>
                  </a:solidFill>
                </a:rPr>
                <a:t>trường</a:t>
              </a:r>
              <a:r>
                <a:rPr lang="vi-VN" dirty="0">
                  <a:solidFill>
                    <a:srgbClr val="1C1C1C"/>
                  </a:solidFill>
                </a:rPr>
                <a:t> xe ô tô </a:t>
              </a:r>
              <a:r>
                <a:rPr lang="vi-VN" dirty="0" err="1">
                  <a:solidFill>
                    <a:srgbClr val="1C1C1C"/>
                  </a:solidFill>
                </a:rPr>
                <a:t>tự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dirty="0" err="1">
                  <a:solidFill>
                    <a:srgbClr val="1C1C1C"/>
                  </a:solidFill>
                </a:rPr>
                <a:t>lái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dirty="0" err="1">
                  <a:solidFill>
                    <a:srgbClr val="1C1C1C"/>
                  </a:solidFill>
                </a:rPr>
                <a:t>hiện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dirty="0" err="1">
                  <a:solidFill>
                    <a:srgbClr val="1C1C1C"/>
                  </a:solidFill>
                </a:rPr>
                <a:t>giá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dirty="0" err="1">
                  <a:solidFill>
                    <a:srgbClr val="1C1C1C"/>
                  </a:solidFill>
                </a:rPr>
                <a:t>trị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dirty="0" err="1">
                  <a:solidFill>
                    <a:srgbClr val="1C1C1C"/>
                  </a:solidFill>
                </a:rPr>
                <a:t>khoảng</a:t>
              </a:r>
              <a:r>
                <a:rPr lang="vi-VN" dirty="0">
                  <a:solidFill>
                    <a:srgbClr val="1C1C1C"/>
                  </a:solidFill>
                </a:rPr>
                <a:t> </a:t>
              </a:r>
              <a:r>
                <a:rPr lang="vi-VN" b="1" dirty="0">
                  <a:solidFill>
                    <a:srgbClr val="157968"/>
                  </a:solidFill>
                </a:rPr>
                <a:t>125 </a:t>
              </a:r>
              <a:r>
                <a:rPr lang="vi-VN" b="1" dirty="0" err="1">
                  <a:solidFill>
                    <a:srgbClr val="157968"/>
                  </a:solidFill>
                </a:rPr>
                <a:t>triệu</a:t>
              </a:r>
              <a:r>
                <a:rPr lang="vi-VN" b="1" dirty="0">
                  <a:solidFill>
                    <a:srgbClr val="157968"/>
                  </a:solidFill>
                </a:rPr>
                <a:t> $</a:t>
              </a:r>
            </a:p>
          </p:txBody>
        </p:sp>
        <p:pic>
          <p:nvPicPr>
            <p:cNvPr id="76" name="Google Shape;181;p18" descr="mage result for self drive car icon">
              <a:extLst>
                <a:ext uri="{FF2B5EF4-FFF2-40B4-BE49-F238E27FC236}">
                  <a16:creationId xmlns:a16="http://schemas.microsoft.com/office/drawing/2014/main" id="{433D44C8-AE86-4FC3-8B7C-CA58105C137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3855" y="2830477"/>
              <a:ext cx="658005" cy="553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A2F5D7-042B-481B-8E2B-923A99313596}"/>
              </a:ext>
            </a:extLst>
          </p:cNvPr>
          <p:cNvGrpSpPr/>
          <p:nvPr/>
        </p:nvGrpSpPr>
        <p:grpSpPr>
          <a:xfrm>
            <a:off x="298075" y="1860260"/>
            <a:ext cx="5160696" cy="725378"/>
            <a:chOff x="165546" y="1829190"/>
            <a:chExt cx="5160696" cy="725378"/>
          </a:xfrm>
        </p:grpSpPr>
        <p:pic>
          <p:nvPicPr>
            <p:cNvPr id="77" name="Google Shape;182;p18" descr="mage result for people green icon">
              <a:extLst>
                <a:ext uri="{FF2B5EF4-FFF2-40B4-BE49-F238E27FC236}">
                  <a16:creationId xmlns:a16="http://schemas.microsoft.com/office/drawing/2014/main" id="{262D0C7E-29DA-4B1C-8DF7-41E54886B85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5546" y="1970666"/>
              <a:ext cx="642516" cy="583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172;p18">
              <a:extLst>
                <a:ext uri="{FF2B5EF4-FFF2-40B4-BE49-F238E27FC236}">
                  <a16:creationId xmlns:a16="http://schemas.microsoft.com/office/drawing/2014/main" id="{8B3045FB-E03C-4471-8695-BCF3670057FF}"/>
                </a:ext>
              </a:extLst>
            </p:cNvPr>
            <p:cNvSpPr/>
            <p:nvPr/>
          </p:nvSpPr>
          <p:spPr>
            <a:xfrm rot="10800000">
              <a:off x="853655" y="1829190"/>
              <a:ext cx="4472587" cy="683482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77;p18">
              <a:extLst>
                <a:ext uri="{FF2B5EF4-FFF2-40B4-BE49-F238E27FC236}">
                  <a16:creationId xmlns:a16="http://schemas.microsoft.com/office/drawing/2014/main" id="{09DD3004-9DB2-4F7C-A7D2-F62778AC08F5}"/>
                </a:ext>
              </a:extLst>
            </p:cNvPr>
            <p:cNvSpPr txBox="1"/>
            <p:nvPr/>
          </p:nvSpPr>
          <p:spPr>
            <a:xfrm>
              <a:off x="1191350" y="1982153"/>
              <a:ext cx="3954641" cy="383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lvl="0"/>
              <a:r>
                <a:rPr lang="en-US" dirty="0" err="1"/>
                <a:t>Tỉ</a:t>
              </a:r>
              <a:r>
                <a:rPr lang="en-US" dirty="0"/>
                <a:t> </a:t>
              </a:r>
              <a:r>
                <a:rPr lang="en-US" dirty="0" err="1"/>
                <a:t>lệ</a:t>
              </a:r>
              <a:r>
                <a:rPr lang="en-US" dirty="0"/>
                <a:t> </a:t>
              </a:r>
              <a:r>
                <a:rPr lang="en-US" dirty="0" err="1"/>
                <a:t>sở</a:t>
              </a:r>
              <a:r>
                <a:rPr lang="en-US" dirty="0"/>
                <a:t> </a:t>
              </a:r>
              <a:r>
                <a:rPr lang="en-US" dirty="0" err="1"/>
                <a:t>hữu</a:t>
              </a:r>
              <a:r>
                <a:rPr lang="en-US" dirty="0"/>
                <a:t> </a:t>
              </a:r>
              <a:r>
                <a:rPr lang="en-US" dirty="0" err="1"/>
                <a:t>xe</a:t>
              </a:r>
              <a:r>
                <a:rPr lang="en-US" dirty="0"/>
                <a:t> là </a:t>
              </a:r>
              <a:r>
                <a:rPr lang="en-US" b="1" dirty="0">
                  <a:solidFill>
                    <a:srgbClr val="157968"/>
                  </a:solidFill>
                </a:rPr>
                <a:t>20 </a:t>
              </a:r>
              <a:r>
                <a:rPr lang="en-US" b="1" dirty="0" err="1">
                  <a:solidFill>
                    <a:srgbClr val="157968"/>
                  </a:solidFill>
                </a:rPr>
                <a:t>xe</a:t>
              </a:r>
              <a:r>
                <a:rPr lang="en-US" b="1" dirty="0">
                  <a:solidFill>
                    <a:srgbClr val="157968"/>
                  </a:solidFill>
                </a:rPr>
                <a:t>/1000 </a:t>
              </a:r>
              <a:r>
                <a:rPr lang="en-US" b="1" dirty="0" err="1">
                  <a:solidFill>
                    <a:srgbClr val="157968"/>
                  </a:solidFill>
                </a:rPr>
                <a:t>dân</a:t>
              </a:r>
              <a:endParaRPr dirty="0">
                <a:solidFill>
                  <a:srgbClr val="1C1C1C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CC0680-92EF-4820-995A-9B0170087CEC}"/>
              </a:ext>
            </a:extLst>
          </p:cNvPr>
          <p:cNvGrpSpPr/>
          <p:nvPr/>
        </p:nvGrpSpPr>
        <p:grpSpPr>
          <a:xfrm>
            <a:off x="293855" y="1010945"/>
            <a:ext cx="5144596" cy="683483"/>
            <a:chOff x="293855" y="1010945"/>
            <a:chExt cx="5144596" cy="683483"/>
          </a:xfrm>
        </p:grpSpPr>
        <p:pic>
          <p:nvPicPr>
            <p:cNvPr id="83" name="Google Shape;180;p18" descr="mage result for car icon green">
              <a:extLst>
                <a:ext uri="{FF2B5EF4-FFF2-40B4-BE49-F238E27FC236}">
                  <a16:creationId xmlns:a16="http://schemas.microsoft.com/office/drawing/2014/main" id="{328D296C-D7BD-4481-A906-DD1203B8E83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3855" y="1093184"/>
              <a:ext cx="619542" cy="55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73;p18">
              <a:extLst>
                <a:ext uri="{FF2B5EF4-FFF2-40B4-BE49-F238E27FC236}">
                  <a16:creationId xmlns:a16="http://schemas.microsoft.com/office/drawing/2014/main" id="{C9626C1A-A304-4778-921C-3E1E19A09823}"/>
                </a:ext>
              </a:extLst>
            </p:cNvPr>
            <p:cNvSpPr/>
            <p:nvPr/>
          </p:nvSpPr>
          <p:spPr>
            <a:xfrm rot="10800000">
              <a:off x="965864" y="1010945"/>
              <a:ext cx="4472587" cy="683482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6;p18">
              <a:extLst>
                <a:ext uri="{FF2B5EF4-FFF2-40B4-BE49-F238E27FC236}">
                  <a16:creationId xmlns:a16="http://schemas.microsoft.com/office/drawing/2014/main" id="{F42C14E9-9133-44EA-ACAC-2BAB7CB05A8F}"/>
                </a:ext>
              </a:extLst>
            </p:cNvPr>
            <p:cNvSpPr txBox="1"/>
            <p:nvPr/>
          </p:nvSpPr>
          <p:spPr>
            <a:xfrm>
              <a:off x="1323879" y="1081202"/>
              <a:ext cx="3954641" cy="613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lvl="0">
                <a:buClr>
                  <a:srgbClr val="157968"/>
                </a:buClr>
                <a:buSzPts val="2000"/>
              </a:pPr>
              <a:r>
                <a:rPr lang="en-US" b="1" dirty="0">
                  <a:solidFill>
                    <a:srgbClr val="157968"/>
                  </a:solidFill>
                </a:rPr>
                <a:t>3 </a:t>
              </a:r>
              <a:r>
                <a:rPr lang="en-US" b="1" dirty="0" err="1">
                  <a:solidFill>
                    <a:srgbClr val="157968"/>
                  </a:solidFill>
                </a:rPr>
                <a:t>triệu</a:t>
              </a:r>
              <a:r>
                <a:rPr lang="en-US" b="1" dirty="0">
                  <a:solidFill>
                    <a:srgbClr val="157968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xe</a:t>
              </a:r>
              <a:r>
                <a:rPr lang="en-US" dirty="0">
                  <a:solidFill>
                    <a:srgbClr val="1C1C1C"/>
                  </a:solidFill>
                </a:rPr>
                <a:t> ô </a:t>
              </a:r>
              <a:r>
                <a:rPr lang="en-US" dirty="0" err="1">
                  <a:solidFill>
                    <a:srgbClr val="1C1C1C"/>
                  </a:solidFill>
                </a:rPr>
                <a:t>tô</a:t>
              </a:r>
              <a:r>
                <a:rPr lang="en-US" dirty="0">
                  <a:solidFill>
                    <a:srgbClr val="1C1C1C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cá</a:t>
              </a:r>
              <a:r>
                <a:rPr lang="en-US" dirty="0">
                  <a:solidFill>
                    <a:srgbClr val="1C1C1C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nhân</a:t>
              </a:r>
              <a:r>
                <a:rPr lang="en-US" dirty="0">
                  <a:solidFill>
                    <a:srgbClr val="1C1C1C"/>
                  </a:solidFill>
                </a:rPr>
                <a:t> &amp; </a:t>
              </a:r>
              <a:r>
                <a:rPr lang="en-US" b="1" dirty="0">
                  <a:solidFill>
                    <a:srgbClr val="157968"/>
                  </a:solidFill>
                </a:rPr>
                <a:t>20 </a:t>
              </a:r>
              <a:r>
                <a:rPr lang="en-US" b="1" dirty="0" err="1">
                  <a:solidFill>
                    <a:srgbClr val="157968"/>
                  </a:solidFill>
                </a:rPr>
                <a:t>nghìn</a:t>
              </a:r>
              <a:r>
                <a:rPr lang="en-US" b="1" dirty="0">
                  <a:solidFill>
                    <a:srgbClr val="157968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xe</a:t>
              </a:r>
              <a:r>
                <a:rPr lang="en-US" dirty="0">
                  <a:solidFill>
                    <a:srgbClr val="1C1C1C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cho</a:t>
              </a:r>
              <a:r>
                <a:rPr lang="en-US" dirty="0">
                  <a:solidFill>
                    <a:srgbClr val="1C1C1C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thuê</a:t>
              </a:r>
              <a:r>
                <a:rPr lang="en-US" dirty="0">
                  <a:solidFill>
                    <a:srgbClr val="1C1C1C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tự</a:t>
              </a:r>
              <a:r>
                <a:rPr lang="en-US" dirty="0">
                  <a:solidFill>
                    <a:srgbClr val="1C1C1C"/>
                  </a:solidFill>
                </a:rPr>
                <a:t> </a:t>
              </a:r>
              <a:r>
                <a:rPr lang="en-US" dirty="0" err="1">
                  <a:solidFill>
                    <a:srgbClr val="1C1C1C"/>
                  </a:solidFill>
                </a:rPr>
                <a:t>lái</a:t>
              </a:r>
              <a:endParaRPr lang="en-US" dirty="0">
                <a:solidFill>
                  <a:srgbClr val="1C1C1C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ACE1-9304-45CC-AA49-810CF20C61EE}"/>
              </a:ext>
            </a:extLst>
          </p:cNvPr>
          <p:cNvSpPr/>
          <p:nvPr/>
        </p:nvSpPr>
        <p:spPr>
          <a:xfrm>
            <a:off x="26603" y="316544"/>
            <a:ext cx="310591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Đặt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vấn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đề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(3/5)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BF985D9-5A9B-4322-8070-0839FDD3BF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3478C-B801-4D69-BCEB-D30DBF681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6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23" name="Hình ảnh 26">
            <a:extLst>
              <a:ext uri="{FF2B5EF4-FFF2-40B4-BE49-F238E27FC236}">
                <a16:creationId xmlns:a16="http://schemas.microsoft.com/office/drawing/2014/main" id="{389DE9F7-AF5A-47F3-8390-33628E52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4" y="2417966"/>
            <a:ext cx="2691116" cy="1517560"/>
          </a:xfrm>
          <a:prstGeom prst="rect">
            <a:avLst/>
          </a:prstGeom>
          <a:ln>
            <a:noFill/>
          </a:ln>
          <a:effectLst>
            <a:outerShdw blurRad="38100" dir="1440000" algn="tl" rotWithShape="0">
              <a:srgbClr val="333333"/>
            </a:outerShdw>
          </a:effectLst>
        </p:spPr>
      </p:pic>
      <p:sp>
        <p:nvSpPr>
          <p:cNvPr id="26" name="Google Shape;176;p18">
            <a:extLst>
              <a:ext uri="{FF2B5EF4-FFF2-40B4-BE49-F238E27FC236}">
                <a16:creationId xmlns:a16="http://schemas.microsoft.com/office/drawing/2014/main" id="{495672A3-8DBA-4F53-A3BD-04E68CA75391}"/>
              </a:ext>
            </a:extLst>
          </p:cNvPr>
          <p:cNvSpPr txBox="1"/>
          <p:nvPr/>
        </p:nvSpPr>
        <p:spPr>
          <a:xfrm>
            <a:off x="3835440" y="900523"/>
            <a:ext cx="2410567" cy="24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157968"/>
              </a:buClr>
              <a:buSzPts val="2000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nền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tảng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có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pPr marL="214313" indent="-214313">
              <a:lnSpc>
                <a:spcPct val="150000"/>
              </a:lnSpc>
              <a:buClr>
                <a:srgbClr val="157968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</a:rPr>
              <a:t>Mioto</a:t>
            </a:r>
            <a:endParaRPr lang="en-US" dirty="0">
              <a:solidFill>
                <a:schemeClr val="bg2"/>
              </a:solidFill>
            </a:endParaRPr>
          </a:p>
          <a:p>
            <a:pPr marL="214313" indent="-214313">
              <a:lnSpc>
                <a:spcPct val="150000"/>
              </a:lnSpc>
              <a:buClr>
                <a:srgbClr val="157968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</a:rPr>
              <a:t>TripX</a:t>
            </a:r>
            <a:endParaRPr lang="en-US" dirty="0">
              <a:solidFill>
                <a:schemeClr val="bg2"/>
              </a:solidFill>
            </a:endParaRPr>
          </a:p>
          <a:p>
            <a:pPr marL="214313" indent="-214313">
              <a:lnSpc>
                <a:spcPct val="150000"/>
              </a:lnSpc>
              <a:buClr>
                <a:srgbClr val="157968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</a:rPr>
              <a:t>Otosharing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lnSpc>
                <a:spcPct val="150000"/>
              </a:lnSpc>
              <a:buClr>
                <a:srgbClr val="157968"/>
              </a:buClr>
              <a:buSzPts val="2000"/>
            </a:pPr>
            <a:r>
              <a:rPr lang="en-US" dirty="0" err="1">
                <a:solidFill>
                  <a:schemeClr val="bg2"/>
                </a:solidFill>
              </a:rPr>
              <a:t>Đều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C2C, </a:t>
            </a:r>
            <a:r>
              <a:rPr lang="en-US" dirty="0" err="1">
                <a:solidFill>
                  <a:schemeClr val="bg2"/>
                </a:solidFill>
              </a:rPr>
              <a:t>kết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nối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với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nhân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0548B-28BC-4FF0-8B04-7B9A402ED8A7}"/>
              </a:ext>
            </a:extLst>
          </p:cNvPr>
          <p:cNvSpPr/>
          <p:nvPr/>
        </p:nvSpPr>
        <p:spPr>
          <a:xfrm>
            <a:off x="26603" y="316544"/>
            <a:ext cx="310591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Đặt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vấn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đề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(4/5)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486D3-EB7E-4124-B5B3-F2D4FA8B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pic>
        <p:nvPicPr>
          <p:cNvPr id="11" name="Hình ảnh 27">
            <a:extLst>
              <a:ext uri="{FF2B5EF4-FFF2-40B4-BE49-F238E27FC236}">
                <a16:creationId xmlns:a16="http://schemas.microsoft.com/office/drawing/2014/main" id="{344D3C53-ED19-4E0B-8556-FC0C75508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05" y="900525"/>
            <a:ext cx="1239044" cy="1239043"/>
          </a:xfrm>
          <a:prstGeom prst="rect">
            <a:avLst/>
          </a:prstGeom>
          <a:ln>
            <a:noFill/>
          </a:ln>
          <a:effectLst>
            <a:outerShdw blurRad="38100" dir="1440000" algn="tl" rotWithShape="0">
              <a:srgbClr val="333333"/>
            </a:outerShdw>
          </a:effectLst>
        </p:spPr>
      </p:pic>
      <p:pic>
        <p:nvPicPr>
          <p:cNvPr id="12" name="Chỗ dành sẵn cho Nội dung 13">
            <a:extLst>
              <a:ext uri="{FF2B5EF4-FFF2-40B4-BE49-F238E27FC236}">
                <a16:creationId xmlns:a16="http://schemas.microsoft.com/office/drawing/2014/main" id="{4B3C1C1F-52DF-4FA7-89AA-AEAA23302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4" y="900523"/>
            <a:ext cx="1239044" cy="1239044"/>
          </a:xfrm>
          <a:prstGeom prst="rect">
            <a:avLst/>
          </a:prstGeom>
          <a:ln>
            <a:noFill/>
          </a:ln>
          <a:effectLst>
            <a:outerShdw blurRad="38100" dir="1440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363702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255692" y="2395350"/>
            <a:ext cx="1091700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</a:rPr>
              <a:t>Tháng 4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4897748" y="2395350"/>
            <a:ext cx="986625" cy="3528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200" b="1">
                <a:solidFill>
                  <a:schemeClr val="lt1"/>
                </a:solidFill>
              </a:rPr>
              <a:t>Tháng 6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3478C-B801-4D69-BCEB-D30DBF681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7</a:t>
            </a:fld>
            <a:endParaRPr lang="en" sz="1200" b="1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A2BDE-87EE-4BB8-B3B7-5CF0C60E13DE}"/>
              </a:ext>
            </a:extLst>
          </p:cNvPr>
          <p:cNvSpPr/>
          <p:nvPr/>
        </p:nvSpPr>
        <p:spPr>
          <a:xfrm>
            <a:off x="3428995" y="2456336"/>
            <a:ext cx="878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 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2E6ADBAF-EC8D-480B-840C-42C791D7D463}"/>
              </a:ext>
            </a:extLst>
          </p:cNvPr>
          <p:cNvSpPr txBox="1">
            <a:spLocks/>
          </p:cNvSpPr>
          <p:nvPr/>
        </p:nvSpPr>
        <p:spPr>
          <a:xfrm>
            <a:off x="-361176" y="4681310"/>
            <a:ext cx="4780178" cy="1218401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EBEE7-F340-416C-867D-E6A99608C3DD}"/>
              </a:ext>
            </a:extLst>
          </p:cNvPr>
          <p:cNvSpPr/>
          <p:nvPr/>
        </p:nvSpPr>
        <p:spPr>
          <a:xfrm>
            <a:off x="26603" y="316544"/>
            <a:ext cx="310591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Đặt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vấn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đề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(5/5)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F69BE1-C4AC-4A63-89A3-DA193D41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0912F-8A4D-41F2-AA09-A12B21076867}"/>
              </a:ext>
            </a:extLst>
          </p:cNvPr>
          <p:cNvGrpSpPr/>
          <p:nvPr/>
        </p:nvGrpSpPr>
        <p:grpSpPr>
          <a:xfrm>
            <a:off x="255692" y="1281212"/>
            <a:ext cx="1391079" cy="1951425"/>
            <a:chOff x="255692" y="1281212"/>
            <a:chExt cx="1516129" cy="2101930"/>
          </a:xfrm>
        </p:grpSpPr>
        <p:pic>
          <p:nvPicPr>
            <p:cNvPr id="30" name="Google Shape;124;p10" descr="mage result for car booking  icon">
              <a:extLst>
                <a:ext uri="{FF2B5EF4-FFF2-40B4-BE49-F238E27FC236}">
                  <a16:creationId xmlns:a16="http://schemas.microsoft.com/office/drawing/2014/main" id="{36656ECB-7718-439D-BD43-5C49A72BF5B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0215" y="1281212"/>
              <a:ext cx="1411606" cy="1385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7CC2-92F6-4B55-87C0-05ED924E8A68}"/>
                </a:ext>
              </a:extLst>
            </p:cNvPr>
            <p:cNvSpPr/>
            <p:nvPr/>
          </p:nvSpPr>
          <p:spPr>
            <a:xfrm>
              <a:off x="255692" y="2798367"/>
              <a:ext cx="151612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Ph</a:t>
              </a:r>
              <a:r>
                <a:rPr lang="en-US" sz="1600" b="1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át</a:t>
              </a:r>
              <a:r>
                <a:rPr lang="en-US" sz="1600" b="1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triển</a:t>
              </a:r>
              <a:r>
                <a:rPr lang="en-US" sz="1600" b="1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nền</a:t>
              </a:r>
              <a:r>
                <a:rPr lang="en-US" sz="1600" b="1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tảng</a:t>
              </a:r>
              <a:endParaRPr lang="en-US" sz="1600" b="1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465171-C2A2-4EDF-9AEE-2F813BC8D056}"/>
              </a:ext>
            </a:extLst>
          </p:cNvPr>
          <p:cNvGrpSpPr/>
          <p:nvPr/>
        </p:nvGrpSpPr>
        <p:grpSpPr>
          <a:xfrm>
            <a:off x="1800831" y="1381188"/>
            <a:ext cx="2046137" cy="1851449"/>
            <a:chOff x="1800831" y="1381188"/>
            <a:chExt cx="2258187" cy="2009137"/>
          </a:xfrm>
        </p:grpSpPr>
        <p:pic>
          <p:nvPicPr>
            <p:cNvPr id="31" name="Google Shape;125;p10" descr="mage result for tool green icon">
              <a:extLst>
                <a:ext uri="{FF2B5EF4-FFF2-40B4-BE49-F238E27FC236}">
                  <a16:creationId xmlns:a16="http://schemas.microsoft.com/office/drawing/2014/main" id="{866E65A6-9E37-451C-925E-71041B17FC9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82096" y="1381188"/>
              <a:ext cx="1276922" cy="1218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93D3DD3-8DB5-403D-8907-FC92900DE416}"/>
                </a:ext>
              </a:extLst>
            </p:cNvPr>
            <p:cNvSpPr/>
            <p:nvPr/>
          </p:nvSpPr>
          <p:spPr>
            <a:xfrm>
              <a:off x="1800831" y="1857532"/>
              <a:ext cx="751401" cy="3528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62FEC0-B012-4410-8318-5414177E976F}"/>
                </a:ext>
              </a:extLst>
            </p:cNvPr>
            <p:cNvSpPr/>
            <p:nvPr/>
          </p:nvSpPr>
          <p:spPr>
            <a:xfrm>
              <a:off x="2542889" y="2805550"/>
              <a:ext cx="151612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Cung</a:t>
              </a:r>
              <a:r>
                <a:rPr lang="en-US" sz="16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cấp</a:t>
              </a:r>
              <a:r>
                <a:rPr lang="en-US" sz="16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công</a:t>
              </a:r>
              <a:r>
                <a:rPr lang="en-US" sz="16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cụ</a:t>
              </a:r>
              <a:endParaRPr lang="en-US" sz="1600" b="1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F95D03-A02A-426F-9027-0FA11563768A}"/>
              </a:ext>
            </a:extLst>
          </p:cNvPr>
          <p:cNvGrpSpPr/>
          <p:nvPr/>
        </p:nvGrpSpPr>
        <p:grpSpPr>
          <a:xfrm>
            <a:off x="4146347" y="1400474"/>
            <a:ext cx="2227152" cy="1832164"/>
            <a:chOff x="4146347" y="1400473"/>
            <a:chExt cx="2324918" cy="1982669"/>
          </a:xfrm>
        </p:grpSpPr>
        <p:pic>
          <p:nvPicPr>
            <p:cNvPr id="32" name="Google Shape;126;p10" descr="mage result for check green icon">
              <a:extLst>
                <a:ext uri="{FF2B5EF4-FFF2-40B4-BE49-F238E27FC236}">
                  <a16:creationId xmlns:a16="http://schemas.microsoft.com/office/drawing/2014/main" id="{DBA2C316-A927-4A2F-BC94-F51A47C1993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69293" y="1400473"/>
              <a:ext cx="1110860" cy="11615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E4627C56-F731-4883-9EE0-9B269D9D2426}"/>
                </a:ext>
              </a:extLst>
            </p:cNvPr>
            <p:cNvSpPr/>
            <p:nvPr/>
          </p:nvSpPr>
          <p:spPr>
            <a:xfrm>
              <a:off x="4146347" y="1804832"/>
              <a:ext cx="751401" cy="352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AA4943-268E-404F-9D29-C03CD3843DE0}"/>
                </a:ext>
              </a:extLst>
            </p:cNvPr>
            <p:cNvSpPr/>
            <p:nvPr/>
          </p:nvSpPr>
          <p:spPr>
            <a:xfrm>
              <a:off x="4955136" y="2798367"/>
              <a:ext cx="151612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Chuẩn</a:t>
              </a:r>
              <a:r>
                <a:rPr lang="en-US" sz="16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hóa</a:t>
              </a:r>
              <a:r>
                <a:rPr lang="en-US" sz="16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quy</a:t>
              </a:r>
              <a:r>
                <a:rPr lang="en-US" sz="16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en-US" sz="1600" b="1" cap="none" spc="5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trình</a:t>
              </a:r>
              <a:endParaRPr lang="en-US" sz="1600" b="1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37" name="Title 7">
            <a:extLst>
              <a:ext uri="{FF2B5EF4-FFF2-40B4-BE49-F238E27FC236}">
                <a16:creationId xmlns:a16="http://schemas.microsoft.com/office/drawing/2014/main" id="{0426E220-5D86-45DD-AE5B-830590221B37}"/>
              </a:ext>
            </a:extLst>
          </p:cNvPr>
          <p:cNvSpPr txBox="1">
            <a:spLocks/>
          </p:cNvSpPr>
          <p:nvPr/>
        </p:nvSpPr>
        <p:spPr>
          <a:xfrm>
            <a:off x="292334" y="814740"/>
            <a:ext cx="4126668" cy="290033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Giải</a:t>
            </a:r>
            <a:r>
              <a:rPr lang="en-US" sz="135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pháp</a:t>
            </a:r>
            <a:endParaRPr lang="en-US" sz="135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589E07-5E76-4009-B0B3-0BB5056F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1" y="816533"/>
            <a:ext cx="3439228" cy="3351043"/>
          </a:xfrm>
          <a:prstGeom prst="rect">
            <a:avLst/>
          </a:prstGeom>
        </p:spPr>
      </p:pic>
      <p:sp>
        <p:nvSpPr>
          <p:cNvPr id="22" name="Title 7">
            <a:extLst>
              <a:ext uri="{FF2B5EF4-FFF2-40B4-BE49-F238E27FC236}">
                <a16:creationId xmlns:a16="http://schemas.microsoft.com/office/drawing/2014/main" id="{D64050BD-760D-4DDB-BA6E-2E6F2E136907}"/>
              </a:ext>
            </a:extLst>
          </p:cNvPr>
          <p:cNvSpPr txBox="1">
            <a:spLocks/>
          </p:cNvSpPr>
          <p:nvPr/>
        </p:nvSpPr>
        <p:spPr>
          <a:xfrm>
            <a:off x="1919256" y="4153592"/>
            <a:ext cx="2824275" cy="290033"/>
          </a:xfrm>
          <a:prstGeom prst="rect">
            <a:avLst/>
          </a:prstGeom>
        </p:spPr>
        <p:txBody>
          <a:bodyPr vert="horz" lIns="51435" tIns="25718" rIns="51435" bIns="25718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3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35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1999-B735-4EF5-94DB-5B74DA9FC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8</a:t>
            </a:fld>
            <a:endParaRPr lang="en" sz="1200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3FCB6-F8E6-4FEB-9194-B8689DFD371E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Xây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dựng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(1/5)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41EFE-B07B-4214-810C-B4A2FE27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D64050BD-760D-4DDB-BA6E-2E6F2E136907}"/>
              </a:ext>
            </a:extLst>
          </p:cNvPr>
          <p:cNvSpPr txBox="1">
            <a:spLocks/>
          </p:cNvSpPr>
          <p:nvPr/>
        </p:nvSpPr>
        <p:spPr>
          <a:xfrm>
            <a:off x="164334" y="1216923"/>
            <a:ext cx="558738" cy="1759226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35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89E07-5E76-4009-B0B3-0BB5056F6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" t="5345" r="6269" b="3073"/>
          <a:stretch/>
        </p:blipFill>
        <p:spPr>
          <a:xfrm>
            <a:off x="1002584" y="690925"/>
            <a:ext cx="4763216" cy="45460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BF80-BF23-49D0-AD10-3AA71BF31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b="1">
                <a:solidFill>
                  <a:schemeClr val="bg2"/>
                </a:solidFill>
              </a:rPr>
              <a:pPr/>
              <a:t>9</a:t>
            </a:fld>
            <a:endParaRPr lang="en" sz="1200" b="1" dirty="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A6A56-BF4E-49B8-BB73-8AE72E04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94" y="124984"/>
            <a:ext cx="463893" cy="35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EFD42-7528-4208-A0A9-9169FE84960A}"/>
              </a:ext>
            </a:extLst>
          </p:cNvPr>
          <p:cNvSpPr/>
          <p:nvPr/>
        </p:nvSpPr>
        <p:spPr>
          <a:xfrm>
            <a:off x="26602" y="316544"/>
            <a:ext cx="433716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Xây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dựng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ứng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</a:t>
            </a:r>
            <a:r>
              <a:rPr lang="en-US" sz="2100" b="1" spc="38" dirty="0" err="1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dụng</a:t>
            </a:r>
            <a:r>
              <a:rPr lang="en-US" sz="2100" b="1" spc="38" dirty="0">
                <a:ln w="0"/>
                <a:solidFill>
                  <a:srgbClr val="0B565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 (2/5)</a:t>
            </a:r>
          </a:p>
        </p:txBody>
      </p:sp>
    </p:spTree>
    <p:extLst>
      <p:ext uri="{BB962C8B-B14F-4D97-AF65-F5344CB8AC3E}">
        <p14:creationId xmlns:p14="http://schemas.microsoft.com/office/powerpoint/2010/main" val="200511183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1532</Words>
  <Application>Microsoft Office PowerPoint</Application>
  <PresentationFormat>Custom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Avenir</vt:lpstr>
      <vt:lpstr>Arial</vt:lpstr>
      <vt:lpstr>Wingdings</vt:lpstr>
      <vt:lpstr>Gill Sans</vt:lpstr>
      <vt:lpstr>Times New Roman</vt:lpstr>
      <vt:lpstr>Calibri</vt:lpstr>
      <vt:lpstr>Lato</vt:lpstr>
      <vt:lpstr>Swiss</vt:lpstr>
      <vt:lpstr>Sàn thuê xe tự lái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và các bạn đã lắng nghe!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Sàn thuê xe tự lái</dc:title>
  <dc:creator>Admin</dc:creator>
  <cp:lastModifiedBy> </cp:lastModifiedBy>
  <cp:revision>53</cp:revision>
  <dcterms:modified xsi:type="dcterms:W3CDTF">2019-06-05T12:10:10Z</dcterms:modified>
</cp:coreProperties>
</file>