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  <p:sldMasterId id="2147483693" r:id="rId2"/>
    <p:sldMasterId id="2147483694" r:id="rId3"/>
    <p:sldMasterId id="2147483695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3004800" cy="97536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3F0389-DA02-4FF8-8E3D-76B516A226DE}">
  <a:tblStyle styleId="{253F0389-DA02-4FF8-8E3D-76B516A226DE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D7E064D-B9FA-4C13-A61E-80AEC157FDA8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6DA202A-652A-402E-8B72-BD007614EB08}" styleName="Table_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9504D47-C871-4130-B434-3C5082B0E0DD}" styleName="Table_3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89BF5959-59A4-4477-9DE7-A78F49615A59}" styleName="Table_4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458F063-5406-48CF-A11B-ECA912E28F7F}" styleName="Table_5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463A5BE3-91B7-47F2-83D0-9C996EF14B8C}" styleName="Table_6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A06789C1-C94D-4BDB-911C-ABC24B7B8DDF}" styleName="Table_7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50994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53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http://www.thebox.myzen.co.uk/Workshop/Motors_1.html</a:t>
            </a:r>
          </a:p>
        </p:txBody>
      </p:sp>
    </p:spTree>
    <p:extLst>
      <p:ext uri="{BB962C8B-B14F-4D97-AF65-F5344CB8AC3E}">
        <p14:creationId xmlns:p14="http://schemas.microsoft.com/office/powerpoint/2010/main" val="4049717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7451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0763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5298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1880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6265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Gantt Chart: https://www.youtube.com/watch?v=sA67g6zaKOE</a:t>
            </a:r>
          </a:p>
        </p:txBody>
      </p:sp>
    </p:spTree>
    <p:extLst>
      <p:ext uri="{BB962C8B-B14F-4D97-AF65-F5344CB8AC3E}">
        <p14:creationId xmlns:p14="http://schemas.microsoft.com/office/powerpoint/2010/main" val="2910270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40597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156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8412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3422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800" b="0" i="0" u="none" strike="noStrike" cap="none" baseline="0"/>
              <a:t>Run from Approximately 2:21 – 4:00+</a:t>
            </a:r>
          </a:p>
        </p:txBody>
      </p:sp>
    </p:spTree>
    <p:extLst>
      <p:ext uri="{BB962C8B-B14F-4D97-AF65-F5344CB8AC3E}">
        <p14:creationId xmlns:p14="http://schemas.microsoft.com/office/powerpoint/2010/main" val="1044462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3264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2845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5180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5412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047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6734175" y="3203574"/>
            <a:ext cx="7937499" cy="2800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1057274" y="479424"/>
            <a:ext cx="7937499" cy="8248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3200"/>
              </a:spcBef>
              <a:spcAft>
                <a:spcPts val="0"/>
              </a:spcAft>
              <a:defRPr/>
            </a:lvl1pPr>
            <a:lvl2pPr marL="22860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901700" y="635000"/>
            <a:ext cx="11201399" cy="17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901700" y="2603500"/>
            <a:ext cx="112013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 sz="3600">
                <a:solidFill>
                  <a:srgbClr val="5E524C"/>
                </a:solidFill>
              </a:defRPr>
            </a:lvl1pPr>
            <a:lvl2pPr marL="22860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625600" y="1597025"/>
            <a:ext cx="9753599" cy="3395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1625600" y="5122862"/>
            <a:ext cx="9753599" cy="23542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3200"/>
              </a:spcBef>
              <a:spcAft>
                <a:spcPts val="0"/>
              </a:spcAft>
              <a:buClr>
                <a:srgbClr val="5E524C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3200"/>
              </a:spcBef>
              <a:spcAft>
                <a:spcPts val="0"/>
              </a:spcAft>
              <a:buClr>
                <a:srgbClr val="5E524C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3200"/>
              </a:spcBef>
              <a:spcAft>
                <a:spcPts val="0"/>
              </a:spcAft>
              <a:buClr>
                <a:srgbClr val="5E524C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3200"/>
              </a:spcBef>
              <a:spcAft>
                <a:spcPts val="0"/>
              </a:spcAft>
              <a:buClr>
                <a:srgbClr val="5E524C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3200"/>
              </a:spcBef>
              <a:spcAft>
                <a:spcPts val="0"/>
              </a:spcAft>
              <a:buClr>
                <a:srgbClr val="5E524C"/>
              </a:buClr>
              <a:buFont typeface="Arial"/>
              <a:buNone/>
              <a:defRPr/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/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/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/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 rot="5400000">
            <a:off x="9655175" y="6581774"/>
            <a:ext cx="2095499" cy="2800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3978274" y="3857624"/>
            <a:ext cx="2095499" cy="8248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200"/>
              </a:spcBef>
              <a:spcAft>
                <a:spcPts val="0"/>
              </a:spcAft>
              <a:defRPr/>
            </a:lvl1pPr>
            <a:lvl2pPr marL="22860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901700" y="6934200"/>
            <a:ext cx="11201399" cy="95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 rot="5400000">
            <a:off x="5899150" y="2825750"/>
            <a:ext cx="1206499" cy="1120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200"/>
              </a:spcBef>
              <a:spcAft>
                <a:spcPts val="0"/>
              </a:spcAft>
              <a:defRPr/>
            </a:lvl1pPr>
            <a:lvl2pPr marL="22860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95350" y="650875"/>
            <a:ext cx="4194174" cy="22748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pic" idx="2"/>
          </p:nvPr>
        </p:nvSpPr>
        <p:spPr>
          <a:xfrm>
            <a:off x="5529262" y="1404937"/>
            <a:ext cx="6583361" cy="6931024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895350" y="2925763"/>
            <a:ext cx="4194174" cy="54213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None/>
              <a:defRPr/>
            </a:lvl1pPr>
            <a:lvl2pPr marL="457200" indent="0" rtl="0">
              <a:buNone/>
              <a:defRPr/>
            </a:lvl2pPr>
            <a:lvl3pPr marL="914400" indent="0" rtl="0">
              <a:buNone/>
              <a:defRPr/>
            </a:lvl3pPr>
            <a:lvl4pPr marL="1371600" indent="0" rtl="0">
              <a:buNone/>
              <a:defRPr/>
            </a:lvl4pPr>
            <a:lvl5pPr marL="1828800" indent="0" rtl="0">
              <a:buNone/>
              <a:defRPr/>
            </a:lvl5pPr>
            <a:lvl6pPr marL="2286000" indent="0" rtl="0">
              <a:buNone/>
              <a:defRPr/>
            </a:lvl6pPr>
            <a:lvl7pPr marL="2743200" indent="0" rtl="0">
              <a:buNone/>
              <a:defRPr/>
            </a:lvl7pPr>
            <a:lvl8pPr marL="3200400" indent="0" rtl="0">
              <a:buNone/>
              <a:defRPr/>
            </a:lvl8pPr>
            <a:lvl9pPr marL="3657600" indent="0" rtl="0"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95350" y="650875"/>
            <a:ext cx="4194174" cy="22748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529262" y="1404937"/>
            <a:ext cx="6583361" cy="6931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95350" y="2925763"/>
            <a:ext cx="4194174" cy="54213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None/>
              <a:defRPr/>
            </a:lvl1pPr>
            <a:lvl2pPr marL="457200" indent="0" rtl="0">
              <a:buNone/>
              <a:defRPr/>
            </a:lvl2pPr>
            <a:lvl3pPr marL="914400" indent="0" rtl="0">
              <a:buNone/>
              <a:defRPr/>
            </a:lvl3pPr>
            <a:lvl4pPr marL="1371600" indent="0" rtl="0">
              <a:buNone/>
              <a:defRPr/>
            </a:lvl4pPr>
            <a:lvl5pPr marL="1828800" indent="0" rtl="0">
              <a:buNone/>
              <a:defRPr/>
            </a:lvl5pPr>
            <a:lvl6pPr marL="2286000" indent="0" rtl="0">
              <a:buNone/>
              <a:defRPr/>
            </a:lvl6pPr>
            <a:lvl7pPr marL="2743200" indent="0" rtl="0">
              <a:buNone/>
              <a:defRPr/>
            </a:lvl7pPr>
            <a:lvl8pPr marL="3200400" indent="0" rtl="0">
              <a:buNone/>
              <a:defRPr/>
            </a:lvl8pPr>
            <a:lvl9pPr marL="3657600" indent="0" rtl="0"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901700" y="6934200"/>
            <a:ext cx="11201399" cy="95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95350" y="519112"/>
            <a:ext cx="11217274" cy="1885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95350" y="2390775"/>
            <a:ext cx="5502274" cy="1171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None/>
              <a:defRPr/>
            </a:lvl1pPr>
            <a:lvl2pPr marL="457200" indent="0" rtl="0">
              <a:buNone/>
              <a:defRPr/>
            </a:lvl2pPr>
            <a:lvl3pPr marL="914400" indent="0" rtl="0">
              <a:buNone/>
              <a:defRPr/>
            </a:lvl3pPr>
            <a:lvl4pPr marL="1371600" indent="0" rtl="0">
              <a:buNone/>
              <a:defRPr/>
            </a:lvl4pPr>
            <a:lvl5pPr marL="1828800" indent="0" rtl="0">
              <a:buNone/>
              <a:defRPr/>
            </a:lvl5pPr>
            <a:lvl6pPr marL="2286000" indent="0" rtl="0">
              <a:buNone/>
              <a:defRPr/>
            </a:lvl6pPr>
            <a:lvl7pPr marL="2743200" indent="0" rtl="0">
              <a:buNone/>
              <a:defRPr/>
            </a:lvl7pPr>
            <a:lvl8pPr marL="3200400" indent="0" rtl="0">
              <a:buNone/>
              <a:defRPr/>
            </a:lvl8pPr>
            <a:lvl9pPr marL="3657600" indent="0" rtl="0"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895350" y="3562350"/>
            <a:ext cx="5502274" cy="5240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200"/>
              </a:spcBef>
              <a:spcAft>
                <a:spcPts val="0"/>
              </a:spcAft>
              <a:defRPr/>
            </a:lvl1pPr>
            <a:lvl2pPr marL="22860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6583363" y="2390775"/>
            <a:ext cx="5529261" cy="1171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None/>
              <a:defRPr/>
            </a:lvl1pPr>
            <a:lvl2pPr marL="457200" indent="0" rtl="0">
              <a:buNone/>
              <a:defRPr/>
            </a:lvl2pPr>
            <a:lvl3pPr marL="914400" indent="0" rtl="0">
              <a:buNone/>
              <a:defRPr/>
            </a:lvl3pPr>
            <a:lvl4pPr marL="1371600" indent="0" rtl="0">
              <a:buNone/>
              <a:defRPr/>
            </a:lvl4pPr>
            <a:lvl5pPr marL="1828800" indent="0" rtl="0">
              <a:buNone/>
              <a:defRPr/>
            </a:lvl5pPr>
            <a:lvl6pPr marL="2286000" indent="0" rtl="0">
              <a:buNone/>
              <a:defRPr/>
            </a:lvl6pPr>
            <a:lvl7pPr marL="2743200" indent="0" rtl="0">
              <a:buNone/>
              <a:defRPr/>
            </a:lvl7pPr>
            <a:lvl8pPr marL="3200400" indent="0" rtl="0">
              <a:buNone/>
              <a:defRPr/>
            </a:lvl8pPr>
            <a:lvl9pPr marL="3657600" indent="0" rtl="0"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4"/>
          </p:nvPr>
        </p:nvSpPr>
        <p:spPr>
          <a:xfrm>
            <a:off x="6583363" y="3562350"/>
            <a:ext cx="5529261" cy="5240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200"/>
              </a:spcBef>
              <a:spcAft>
                <a:spcPts val="0"/>
              </a:spcAft>
              <a:defRPr/>
            </a:lvl1pPr>
            <a:lvl2pPr marL="22860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901700" y="6934200"/>
            <a:ext cx="11201399" cy="95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901700" y="7823200"/>
            <a:ext cx="5524500" cy="120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200"/>
              </a:spcBef>
              <a:spcAft>
                <a:spcPts val="0"/>
              </a:spcAft>
              <a:defRPr/>
            </a:lvl1pPr>
            <a:lvl2pPr marL="22860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6578600" y="7823200"/>
            <a:ext cx="5524500" cy="120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200"/>
              </a:spcBef>
              <a:spcAft>
                <a:spcPts val="0"/>
              </a:spcAft>
              <a:defRPr/>
            </a:lvl1pPr>
            <a:lvl2pPr marL="22860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901700" y="635000"/>
            <a:ext cx="11201399" cy="17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3517900" y="-12699"/>
            <a:ext cx="5969000" cy="1120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3200"/>
              </a:spcBef>
              <a:spcAft>
                <a:spcPts val="0"/>
              </a:spcAft>
              <a:defRPr/>
            </a:lvl1pPr>
            <a:lvl2pPr marL="22860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887412" y="2432050"/>
            <a:ext cx="11217274" cy="40560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887412" y="6527800"/>
            <a:ext cx="11217274" cy="21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None/>
              <a:defRPr/>
            </a:lvl1pPr>
            <a:lvl2pPr marL="457200" indent="0" rtl="0">
              <a:buNone/>
              <a:defRPr/>
            </a:lvl2pPr>
            <a:lvl3pPr marL="914400" indent="0" rtl="0">
              <a:buNone/>
              <a:defRPr/>
            </a:lvl3pPr>
            <a:lvl4pPr marL="1371600" indent="0" rtl="0">
              <a:buNone/>
              <a:defRPr/>
            </a:lvl4pPr>
            <a:lvl5pPr marL="1828800" indent="0" rtl="0">
              <a:buNone/>
              <a:defRPr/>
            </a:lvl5pPr>
            <a:lvl6pPr marL="2286000" indent="0" rtl="0">
              <a:buNone/>
              <a:defRPr/>
            </a:lvl6pPr>
            <a:lvl7pPr marL="2743200" indent="0" rtl="0">
              <a:buNone/>
              <a:defRPr/>
            </a:lvl7pPr>
            <a:lvl8pPr marL="3200400" indent="0" rtl="0">
              <a:buNone/>
              <a:defRPr/>
            </a:lvl8pPr>
            <a:lvl9pPr marL="3657600" indent="0" rtl="0"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901700" y="6934200"/>
            <a:ext cx="11201399" cy="95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01700" y="7823200"/>
            <a:ext cx="11201399" cy="120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200"/>
              </a:spcBef>
              <a:spcAft>
                <a:spcPts val="0"/>
              </a:spcAft>
              <a:defRPr/>
            </a:lvl1pPr>
            <a:lvl2pPr marL="22860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1625600" y="1597025"/>
            <a:ext cx="9753599" cy="3395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1625600" y="5122862"/>
            <a:ext cx="9753599" cy="23542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200"/>
              </a:spcBef>
              <a:spcAft>
                <a:spcPts val="0"/>
              </a:spcAft>
              <a:buClr>
                <a:srgbClr val="5E524C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3200"/>
              </a:spcBef>
              <a:spcAft>
                <a:spcPts val="0"/>
              </a:spcAft>
              <a:buClr>
                <a:srgbClr val="5E524C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3200"/>
              </a:spcBef>
              <a:spcAft>
                <a:spcPts val="0"/>
              </a:spcAft>
              <a:buClr>
                <a:srgbClr val="5E524C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3200"/>
              </a:spcBef>
              <a:spcAft>
                <a:spcPts val="0"/>
              </a:spcAft>
              <a:buClr>
                <a:srgbClr val="5E524C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3200"/>
              </a:spcBef>
              <a:spcAft>
                <a:spcPts val="0"/>
              </a:spcAft>
              <a:buClr>
                <a:srgbClr val="5E524C"/>
              </a:buClr>
              <a:buFont typeface="Arial"/>
              <a:buNone/>
              <a:defRPr/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/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/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/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6576219" y="3250406"/>
            <a:ext cx="8266111" cy="280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891382" y="521494"/>
            <a:ext cx="8266111" cy="8261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200"/>
              </a:spcBef>
              <a:spcAft>
                <a:spcPts val="0"/>
              </a:spcAft>
              <a:defRPr/>
            </a:lvl1pPr>
            <a:lvl2pPr marL="22860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893762" y="519112"/>
            <a:ext cx="11217274" cy="1885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3408363" y="82550"/>
            <a:ext cx="6188075" cy="11217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200"/>
              </a:spcBef>
              <a:spcAft>
                <a:spcPts val="0"/>
              </a:spcAft>
              <a:defRPr/>
            </a:lvl1pPr>
            <a:lvl2pPr marL="22860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895350" y="650875"/>
            <a:ext cx="4194174" cy="22748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5529262" y="1404937"/>
            <a:ext cx="6583361" cy="6931024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895350" y="2925763"/>
            <a:ext cx="4194174" cy="54213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None/>
              <a:defRPr/>
            </a:lvl1pPr>
            <a:lvl2pPr marL="457200" indent="0" rtl="0">
              <a:buNone/>
              <a:defRPr/>
            </a:lvl2pPr>
            <a:lvl3pPr marL="914400" indent="0" rtl="0">
              <a:buNone/>
              <a:defRPr/>
            </a:lvl3pPr>
            <a:lvl4pPr marL="1371600" indent="0" rtl="0">
              <a:buNone/>
              <a:defRPr/>
            </a:lvl4pPr>
            <a:lvl5pPr marL="1828800" indent="0" rtl="0">
              <a:buNone/>
              <a:defRPr/>
            </a:lvl5pPr>
            <a:lvl6pPr marL="2286000" indent="0" rtl="0">
              <a:buNone/>
              <a:defRPr/>
            </a:lvl6pPr>
            <a:lvl7pPr marL="2743200" indent="0" rtl="0">
              <a:buNone/>
              <a:defRPr/>
            </a:lvl7pPr>
            <a:lvl8pPr marL="3200400" indent="0" rtl="0">
              <a:buNone/>
              <a:defRPr/>
            </a:lvl8pPr>
            <a:lvl9pPr marL="3657600" indent="0" rtl="0"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95350" y="650875"/>
            <a:ext cx="4194174" cy="22748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5529262" y="1404937"/>
            <a:ext cx="6583361" cy="6931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95350" y="2925763"/>
            <a:ext cx="4194174" cy="54213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None/>
              <a:defRPr/>
            </a:lvl1pPr>
            <a:lvl2pPr marL="457200" indent="0" rtl="0">
              <a:buNone/>
              <a:defRPr/>
            </a:lvl2pPr>
            <a:lvl3pPr marL="914400" indent="0" rtl="0">
              <a:buNone/>
              <a:defRPr/>
            </a:lvl3pPr>
            <a:lvl4pPr marL="1371600" indent="0" rtl="0">
              <a:buNone/>
              <a:defRPr/>
            </a:lvl4pPr>
            <a:lvl5pPr marL="1828800" indent="0" rtl="0">
              <a:buNone/>
              <a:defRPr/>
            </a:lvl5pPr>
            <a:lvl6pPr marL="2286000" indent="0" rtl="0">
              <a:buNone/>
              <a:defRPr/>
            </a:lvl6pPr>
            <a:lvl7pPr marL="2743200" indent="0" rtl="0">
              <a:buNone/>
              <a:defRPr/>
            </a:lvl7pPr>
            <a:lvl8pPr marL="3200400" indent="0" rtl="0">
              <a:buNone/>
              <a:defRPr/>
            </a:lvl8pPr>
            <a:lvl9pPr marL="3657600" indent="0" rtl="0"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893762" y="519112"/>
            <a:ext cx="11217274" cy="1885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95350" y="519112"/>
            <a:ext cx="11217274" cy="1885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95350" y="2390775"/>
            <a:ext cx="5502274" cy="1171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None/>
              <a:defRPr/>
            </a:lvl1pPr>
            <a:lvl2pPr marL="457200" indent="0" rtl="0">
              <a:buNone/>
              <a:defRPr/>
            </a:lvl2pPr>
            <a:lvl3pPr marL="914400" indent="0" rtl="0">
              <a:buNone/>
              <a:defRPr/>
            </a:lvl3pPr>
            <a:lvl4pPr marL="1371600" indent="0" rtl="0">
              <a:buNone/>
              <a:defRPr/>
            </a:lvl4pPr>
            <a:lvl5pPr marL="1828800" indent="0" rtl="0">
              <a:buNone/>
              <a:defRPr/>
            </a:lvl5pPr>
            <a:lvl6pPr marL="2286000" indent="0" rtl="0">
              <a:buNone/>
              <a:defRPr/>
            </a:lvl6pPr>
            <a:lvl7pPr marL="2743200" indent="0" rtl="0">
              <a:buNone/>
              <a:defRPr/>
            </a:lvl7pPr>
            <a:lvl8pPr marL="3200400" indent="0" rtl="0">
              <a:buNone/>
              <a:defRPr/>
            </a:lvl8pPr>
            <a:lvl9pPr marL="3657600" indent="0" rtl="0"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95350" y="3562350"/>
            <a:ext cx="5502274" cy="5240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200"/>
              </a:spcBef>
              <a:spcAft>
                <a:spcPts val="0"/>
              </a:spcAft>
              <a:defRPr/>
            </a:lvl1pPr>
            <a:lvl2pPr marL="22860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6583363" y="2390775"/>
            <a:ext cx="5529261" cy="1171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None/>
              <a:defRPr/>
            </a:lvl1pPr>
            <a:lvl2pPr marL="457200" indent="0" rtl="0">
              <a:buNone/>
              <a:defRPr/>
            </a:lvl2pPr>
            <a:lvl3pPr marL="914400" indent="0" rtl="0">
              <a:buNone/>
              <a:defRPr/>
            </a:lvl3pPr>
            <a:lvl4pPr marL="1371600" indent="0" rtl="0">
              <a:buNone/>
              <a:defRPr/>
            </a:lvl4pPr>
            <a:lvl5pPr marL="1828800" indent="0" rtl="0">
              <a:buNone/>
              <a:defRPr/>
            </a:lvl5pPr>
            <a:lvl6pPr marL="2286000" indent="0" rtl="0">
              <a:buNone/>
              <a:defRPr/>
            </a:lvl6pPr>
            <a:lvl7pPr marL="2743200" indent="0" rtl="0">
              <a:buNone/>
              <a:defRPr/>
            </a:lvl7pPr>
            <a:lvl8pPr marL="3200400" indent="0" rtl="0">
              <a:buNone/>
              <a:defRPr/>
            </a:lvl8pPr>
            <a:lvl9pPr marL="3657600" indent="0" rtl="0"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6583363" y="3562350"/>
            <a:ext cx="5529261" cy="5240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200"/>
              </a:spcBef>
              <a:spcAft>
                <a:spcPts val="0"/>
              </a:spcAft>
              <a:defRPr/>
            </a:lvl1pPr>
            <a:lvl2pPr marL="22860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895350" y="650875"/>
            <a:ext cx="4194174" cy="22748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5529262" y="1404937"/>
            <a:ext cx="6583361" cy="6931024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895350" y="2925763"/>
            <a:ext cx="4194174" cy="54213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buNone/>
              <a:defRPr/>
            </a:lvl1pPr>
            <a:lvl2pPr marL="457200" indent="0" rtl="0">
              <a:buNone/>
              <a:defRPr/>
            </a:lvl2pPr>
            <a:lvl3pPr marL="914400" indent="0" rtl="0">
              <a:buNone/>
              <a:defRPr/>
            </a:lvl3pPr>
            <a:lvl4pPr marL="1371600" indent="0" rtl="0">
              <a:buNone/>
              <a:defRPr/>
            </a:lvl4pPr>
            <a:lvl5pPr marL="1828800" indent="0" rtl="0">
              <a:buNone/>
              <a:defRPr/>
            </a:lvl5pPr>
            <a:lvl6pPr marL="2286000" indent="0" rtl="0">
              <a:buNone/>
              <a:defRPr/>
            </a:lvl6pPr>
            <a:lvl7pPr marL="2743200" indent="0" rtl="0">
              <a:buNone/>
              <a:defRPr/>
            </a:lvl7pPr>
            <a:lvl8pPr marL="3200400" indent="0" rtl="0">
              <a:buNone/>
              <a:defRPr/>
            </a:lvl8pPr>
            <a:lvl9pPr marL="3657600" indent="0" rtl="0"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893762" y="519112"/>
            <a:ext cx="11217274" cy="1885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893762" y="2597150"/>
            <a:ext cx="5532436" cy="6188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200"/>
              </a:spcBef>
              <a:spcAft>
                <a:spcPts val="0"/>
              </a:spcAft>
              <a:defRPr/>
            </a:lvl1pPr>
            <a:lvl2pPr marL="22860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200"/>
              </a:spcBef>
              <a:spcAft>
                <a:spcPts val="0"/>
              </a:spcAft>
              <a:defRPr/>
            </a:lvl1pPr>
            <a:lvl2pPr marL="22860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887412" y="2432050"/>
            <a:ext cx="11217274" cy="40560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887412" y="6527800"/>
            <a:ext cx="11217274" cy="21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None/>
              <a:defRPr/>
            </a:lvl1pPr>
            <a:lvl2pPr marL="457200" indent="0" rtl="0">
              <a:buNone/>
              <a:defRPr/>
            </a:lvl2pPr>
            <a:lvl3pPr marL="914400" indent="0" rtl="0">
              <a:buNone/>
              <a:defRPr/>
            </a:lvl3pPr>
            <a:lvl4pPr marL="1371600" indent="0" rtl="0">
              <a:buNone/>
              <a:defRPr/>
            </a:lvl4pPr>
            <a:lvl5pPr marL="1828800" indent="0" rtl="0">
              <a:buNone/>
              <a:defRPr/>
            </a:lvl5pPr>
            <a:lvl6pPr marL="2286000" indent="0" rtl="0">
              <a:buNone/>
              <a:defRPr/>
            </a:lvl6pPr>
            <a:lvl7pPr marL="2743200" indent="0" rtl="0">
              <a:buNone/>
              <a:defRPr/>
            </a:lvl7pPr>
            <a:lvl8pPr marL="3200400" indent="0" rtl="0">
              <a:buNone/>
              <a:defRPr/>
            </a:lvl8pPr>
            <a:lvl9pPr marL="3657600" indent="0" rtl="0"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893762" y="519112"/>
            <a:ext cx="11217274" cy="1885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893762" y="2597150"/>
            <a:ext cx="11217274" cy="6188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200"/>
              </a:spcBef>
              <a:spcAft>
                <a:spcPts val="0"/>
              </a:spcAft>
              <a:defRPr/>
            </a:lvl1pPr>
            <a:lvl2pPr marL="22860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625600" y="1597025"/>
            <a:ext cx="9753599" cy="3395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1625600" y="5122862"/>
            <a:ext cx="9753599" cy="23542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200"/>
              </a:spcBef>
              <a:spcAft>
                <a:spcPts val="0"/>
              </a:spcAft>
              <a:buClr>
                <a:srgbClr val="5E524C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3200"/>
              </a:spcBef>
              <a:spcAft>
                <a:spcPts val="0"/>
              </a:spcAft>
              <a:buClr>
                <a:srgbClr val="5E524C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3200"/>
              </a:spcBef>
              <a:spcAft>
                <a:spcPts val="0"/>
              </a:spcAft>
              <a:buClr>
                <a:srgbClr val="5E524C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3200"/>
              </a:spcBef>
              <a:spcAft>
                <a:spcPts val="0"/>
              </a:spcAft>
              <a:buClr>
                <a:srgbClr val="5E524C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3200"/>
              </a:spcBef>
              <a:spcAft>
                <a:spcPts val="0"/>
              </a:spcAft>
              <a:buClr>
                <a:srgbClr val="5E524C"/>
              </a:buClr>
              <a:buFont typeface="Arial"/>
              <a:buNone/>
              <a:defRPr/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/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/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/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 rot="5400000">
            <a:off x="6576219" y="3250406"/>
            <a:ext cx="8266111" cy="280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 rot="5400000">
            <a:off x="891382" y="521494"/>
            <a:ext cx="8266111" cy="8261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200"/>
              </a:spcBef>
              <a:spcAft>
                <a:spcPts val="0"/>
              </a:spcAft>
              <a:defRPr/>
            </a:lvl1pPr>
            <a:lvl2pPr marL="22860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893762" y="519112"/>
            <a:ext cx="11217274" cy="1885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 rot="5400000">
            <a:off x="3408363" y="82550"/>
            <a:ext cx="6188075" cy="11217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200"/>
              </a:spcBef>
              <a:spcAft>
                <a:spcPts val="0"/>
              </a:spcAft>
              <a:defRPr/>
            </a:lvl1pPr>
            <a:lvl2pPr marL="22860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895350" y="650875"/>
            <a:ext cx="4194174" cy="22748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pic" idx="2"/>
          </p:nvPr>
        </p:nvSpPr>
        <p:spPr>
          <a:xfrm>
            <a:off x="5529262" y="1404937"/>
            <a:ext cx="6583361" cy="6931024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895350" y="2925763"/>
            <a:ext cx="4194174" cy="54213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None/>
              <a:defRPr/>
            </a:lvl1pPr>
            <a:lvl2pPr marL="457200" indent="0" rtl="0">
              <a:buNone/>
              <a:defRPr/>
            </a:lvl2pPr>
            <a:lvl3pPr marL="914400" indent="0" rtl="0">
              <a:buNone/>
              <a:defRPr/>
            </a:lvl3pPr>
            <a:lvl4pPr marL="1371600" indent="0" rtl="0">
              <a:buNone/>
              <a:defRPr/>
            </a:lvl4pPr>
            <a:lvl5pPr marL="1828800" indent="0" rtl="0">
              <a:buNone/>
              <a:defRPr/>
            </a:lvl5pPr>
            <a:lvl6pPr marL="2286000" indent="0" rtl="0">
              <a:buNone/>
              <a:defRPr/>
            </a:lvl6pPr>
            <a:lvl7pPr marL="2743200" indent="0" rtl="0">
              <a:buNone/>
              <a:defRPr/>
            </a:lvl7pPr>
            <a:lvl8pPr marL="3200400" indent="0" rtl="0">
              <a:buNone/>
              <a:defRPr/>
            </a:lvl8pPr>
            <a:lvl9pPr marL="3657600" indent="0" rtl="0"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895350" y="650875"/>
            <a:ext cx="4194174" cy="22748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5529262" y="1404937"/>
            <a:ext cx="6583361" cy="6931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2"/>
          </p:nvPr>
        </p:nvSpPr>
        <p:spPr>
          <a:xfrm>
            <a:off x="895350" y="2925763"/>
            <a:ext cx="4194174" cy="54213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None/>
              <a:defRPr/>
            </a:lvl1pPr>
            <a:lvl2pPr marL="457200" indent="0" rtl="0">
              <a:buNone/>
              <a:defRPr/>
            </a:lvl2pPr>
            <a:lvl3pPr marL="914400" indent="0" rtl="0">
              <a:buNone/>
              <a:defRPr/>
            </a:lvl3pPr>
            <a:lvl4pPr marL="1371600" indent="0" rtl="0">
              <a:buNone/>
              <a:defRPr/>
            </a:lvl4pPr>
            <a:lvl5pPr marL="1828800" indent="0" rtl="0">
              <a:buNone/>
              <a:defRPr/>
            </a:lvl5pPr>
            <a:lvl6pPr marL="2286000" indent="0" rtl="0">
              <a:buNone/>
              <a:defRPr/>
            </a:lvl6pPr>
            <a:lvl7pPr marL="2743200" indent="0" rtl="0">
              <a:buNone/>
              <a:defRPr/>
            </a:lvl7pPr>
            <a:lvl8pPr marL="3200400" indent="0" rtl="0">
              <a:buNone/>
              <a:defRPr/>
            </a:lvl8pPr>
            <a:lvl9pPr marL="3657600" indent="0" rtl="0"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893762" y="519112"/>
            <a:ext cx="11217274" cy="1885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95350" y="650875"/>
            <a:ext cx="4194174" cy="22748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529262" y="1404937"/>
            <a:ext cx="6583361" cy="6931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95350" y="2925763"/>
            <a:ext cx="4194174" cy="54213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buNone/>
              <a:defRPr/>
            </a:lvl1pPr>
            <a:lvl2pPr marL="457200" indent="0" rtl="0">
              <a:buNone/>
              <a:defRPr/>
            </a:lvl2pPr>
            <a:lvl3pPr marL="914400" indent="0" rtl="0">
              <a:buNone/>
              <a:defRPr/>
            </a:lvl3pPr>
            <a:lvl4pPr marL="1371600" indent="0" rtl="0">
              <a:buNone/>
              <a:defRPr/>
            </a:lvl4pPr>
            <a:lvl5pPr marL="1828800" indent="0" rtl="0">
              <a:buNone/>
              <a:defRPr/>
            </a:lvl5pPr>
            <a:lvl6pPr marL="2286000" indent="0" rtl="0">
              <a:buNone/>
              <a:defRPr/>
            </a:lvl6pPr>
            <a:lvl7pPr marL="2743200" indent="0" rtl="0">
              <a:buNone/>
              <a:defRPr/>
            </a:lvl7pPr>
            <a:lvl8pPr marL="3200400" indent="0" rtl="0">
              <a:buNone/>
              <a:defRPr/>
            </a:lvl8pPr>
            <a:lvl9pPr marL="3657600" indent="0" rtl="0"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95350" y="519112"/>
            <a:ext cx="11217274" cy="1885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895350" y="2390775"/>
            <a:ext cx="5502274" cy="1171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None/>
              <a:defRPr/>
            </a:lvl1pPr>
            <a:lvl2pPr marL="457200" indent="0" rtl="0">
              <a:buNone/>
              <a:defRPr/>
            </a:lvl2pPr>
            <a:lvl3pPr marL="914400" indent="0" rtl="0">
              <a:buNone/>
              <a:defRPr/>
            </a:lvl3pPr>
            <a:lvl4pPr marL="1371600" indent="0" rtl="0">
              <a:buNone/>
              <a:defRPr/>
            </a:lvl4pPr>
            <a:lvl5pPr marL="1828800" indent="0" rtl="0">
              <a:buNone/>
              <a:defRPr/>
            </a:lvl5pPr>
            <a:lvl6pPr marL="2286000" indent="0" rtl="0">
              <a:buNone/>
              <a:defRPr/>
            </a:lvl6pPr>
            <a:lvl7pPr marL="2743200" indent="0" rtl="0">
              <a:buNone/>
              <a:defRPr/>
            </a:lvl7pPr>
            <a:lvl8pPr marL="3200400" indent="0" rtl="0">
              <a:buNone/>
              <a:defRPr/>
            </a:lvl8pPr>
            <a:lvl9pPr marL="3657600" indent="0" rtl="0">
              <a:buNone/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895350" y="3562350"/>
            <a:ext cx="5502274" cy="5240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200"/>
              </a:spcBef>
              <a:spcAft>
                <a:spcPts val="0"/>
              </a:spcAft>
              <a:defRPr/>
            </a:lvl1pPr>
            <a:lvl2pPr marL="22860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3"/>
          </p:nvPr>
        </p:nvSpPr>
        <p:spPr>
          <a:xfrm>
            <a:off x="6583363" y="2390775"/>
            <a:ext cx="5529261" cy="1171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None/>
              <a:defRPr/>
            </a:lvl1pPr>
            <a:lvl2pPr marL="457200" indent="0" rtl="0">
              <a:buNone/>
              <a:defRPr/>
            </a:lvl2pPr>
            <a:lvl3pPr marL="914400" indent="0" rtl="0">
              <a:buNone/>
              <a:defRPr/>
            </a:lvl3pPr>
            <a:lvl4pPr marL="1371600" indent="0" rtl="0">
              <a:buNone/>
              <a:defRPr/>
            </a:lvl4pPr>
            <a:lvl5pPr marL="1828800" indent="0" rtl="0">
              <a:buNone/>
              <a:defRPr/>
            </a:lvl5pPr>
            <a:lvl6pPr marL="2286000" indent="0" rtl="0">
              <a:buNone/>
              <a:defRPr/>
            </a:lvl6pPr>
            <a:lvl7pPr marL="2743200" indent="0" rtl="0">
              <a:buNone/>
              <a:defRPr/>
            </a:lvl7pPr>
            <a:lvl8pPr marL="3200400" indent="0" rtl="0">
              <a:buNone/>
              <a:defRPr/>
            </a:lvl8pPr>
            <a:lvl9pPr marL="3657600" indent="0" rtl="0">
              <a:buNone/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4"/>
          </p:nvPr>
        </p:nvSpPr>
        <p:spPr>
          <a:xfrm>
            <a:off x="6583363" y="3562350"/>
            <a:ext cx="5529261" cy="5240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200"/>
              </a:spcBef>
              <a:spcAft>
                <a:spcPts val="0"/>
              </a:spcAft>
              <a:defRPr/>
            </a:lvl1pPr>
            <a:lvl2pPr marL="22860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893762" y="519112"/>
            <a:ext cx="11217274" cy="1885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893762" y="2597150"/>
            <a:ext cx="5532436" cy="6188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200"/>
              </a:spcBef>
              <a:spcAft>
                <a:spcPts val="0"/>
              </a:spcAft>
              <a:defRPr/>
            </a:lvl1pPr>
            <a:lvl2pPr marL="22860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200"/>
              </a:spcBef>
              <a:spcAft>
                <a:spcPts val="0"/>
              </a:spcAft>
              <a:defRPr/>
            </a:lvl1pPr>
            <a:lvl2pPr marL="22860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887412" y="2432050"/>
            <a:ext cx="11217274" cy="40560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887412" y="6527800"/>
            <a:ext cx="11217274" cy="21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None/>
              <a:defRPr/>
            </a:lvl1pPr>
            <a:lvl2pPr marL="457200" indent="0" rtl="0">
              <a:buNone/>
              <a:defRPr/>
            </a:lvl2pPr>
            <a:lvl3pPr marL="914400" indent="0" rtl="0">
              <a:buNone/>
              <a:defRPr/>
            </a:lvl3pPr>
            <a:lvl4pPr marL="1371600" indent="0" rtl="0">
              <a:buNone/>
              <a:defRPr/>
            </a:lvl4pPr>
            <a:lvl5pPr marL="1828800" indent="0" rtl="0">
              <a:buNone/>
              <a:defRPr/>
            </a:lvl5pPr>
            <a:lvl6pPr marL="2286000" indent="0" rtl="0">
              <a:buNone/>
              <a:defRPr/>
            </a:lvl6pPr>
            <a:lvl7pPr marL="2743200" indent="0" rtl="0">
              <a:buNone/>
              <a:defRPr/>
            </a:lvl7pPr>
            <a:lvl8pPr marL="3200400" indent="0" rtl="0">
              <a:buNone/>
              <a:defRPr/>
            </a:lvl8pPr>
            <a:lvl9pPr marL="3657600" indent="0" rtl="0"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93762" y="519112"/>
            <a:ext cx="11217274" cy="1885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93762" y="2597150"/>
            <a:ext cx="11217274" cy="6188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200"/>
              </a:spcBef>
              <a:spcAft>
                <a:spcPts val="0"/>
              </a:spcAft>
              <a:defRPr/>
            </a:lvl1pPr>
            <a:lvl2pPr marL="22860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ctrTitle"/>
          </p:nvPr>
        </p:nvSpPr>
        <p:spPr>
          <a:xfrm>
            <a:off x="1625600" y="1597025"/>
            <a:ext cx="9753599" cy="3395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ubTitle" idx="1"/>
          </p:nvPr>
        </p:nvSpPr>
        <p:spPr>
          <a:xfrm>
            <a:off x="1625600" y="5122862"/>
            <a:ext cx="9753599" cy="23542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200"/>
              </a:spcBef>
              <a:spcAft>
                <a:spcPts val="0"/>
              </a:spcAft>
              <a:buClr>
                <a:srgbClr val="5E524C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3200"/>
              </a:spcBef>
              <a:spcAft>
                <a:spcPts val="0"/>
              </a:spcAft>
              <a:buClr>
                <a:srgbClr val="5E524C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3200"/>
              </a:spcBef>
              <a:spcAft>
                <a:spcPts val="0"/>
              </a:spcAft>
              <a:buClr>
                <a:srgbClr val="5E524C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3200"/>
              </a:spcBef>
              <a:spcAft>
                <a:spcPts val="0"/>
              </a:spcAft>
              <a:buClr>
                <a:srgbClr val="5E524C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3200"/>
              </a:spcBef>
              <a:spcAft>
                <a:spcPts val="0"/>
              </a:spcAft>
              <a:buClr>
                <a:srgbClr val="5E524C"/>
              </a:buClr>
              <a:buFont typeface="Arial"/>
              <a:buNone/>
              <a:defRPr/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/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/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/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901700" y="635000"/>
            <a:ext cx="11201399" cy="17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95350" y="519112"/>
            <a:ext cx="11217274" cy="1885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95350" y="2390775"/>
            <a:ext cx="5502274" cy="1171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None/>
              <a:defRPr/>
            </a:lvl1pPr>
            <a:lvl2pPr marL="457200" indent="0" rtl="0">
              <a:buNone/>
              <a:defRPr/>
            </a:lvl2pPr>
            <a:lvl3pPr marL="914400" indent="0" rtl="0">
              <a:buNone/>
              <a:defRPr/>
            </a:lvl3pPr>
            <a:lvl4pPr marL="1371600" indent="0" rtl="0">
              <a:buNone/>
              <a:defRPr/>
            </a:lvl4pPr>
            <a:lvl5pPr marL="1828800" indent="0" rtl="0">
              <a:buNone/>
              <a:defRPr/>
            </a:lvl5pPr>
            <a:lvl6pPr marL="2286000" indent="0" rtl="0">
              <a:buNone/>
              <a:defRPr/>
            </a:lvl6pPr>
            <a:lvl7pPr marL="2743200" indent="0" rtl="0">
              <a:buNone/>
              <a:defRPr/>
            </a:lvl7pPr>
            <a:lvl8pPr marL="3200400" indent="0" rtl="0">
              <a:buNone/>
              <a:defRPr/>
            </a:lvl8pPr>
            <a:lvl9pPr marL="3657600" indent="0" rtl="0"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95350" y="3562350"/>
            <a:ext cx="5502274" cy="5240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3200"/>
              </a:spcBef>
              <a:spcAft>
                <a:spcPts val="0"/>
              </a:spcAft>
              <a:defRPr/>
            </a:lvl1pPr>
            <a:lvl2pPr marL="22860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6583363" y="2390775"/>
            <a:ext cx="5529261" cy="1171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None/>
              <a:defRPr/>
            </a:lvl1pPr>
            <a:lvl2pPr marL="457200" indent="0" rtl="0">
              <a:buNone/>
              <a:defRPr/>
            </a:lvl2pPr>
            <a:lvl3pPr marL="914400" indent="0" rtl="0">
              <a:buNone/>
              <a:defRPr/>
            </a:lvl3pPr>
            <a:lvl4pPr marL="1371600" indent="0" rtl="0">
              <a:buNone/>
              <a:defRPr/>
            </a:lvl4pPr>
            <a:lvl5pPr marL="1828800" indent="0" rtl="0">
              <a:buNone/>
              <a:defRPr/>
            </a:lvl5pPr>
            <a:lvl6pPr marL="2286000" indent="0" rtl="0">
              <a:buNone/>
              <a:defRPr/>
            </a:lvl6pPr>
            <a:lvl7pPr marL="2743200" indent="0" rtl="0">
              <a:buNone/>
              <a:defRPr/>
            </a:lvl7pPr>
            <a:lvl8pPr marL="3200400" indent="0" rtl="0">
              <a:buNone/>
              <a:defRPr/>
            </a:lvl8pPr>
            <a:lvl9pPr marL="3657600" indent="0" rtl="0"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6583363" y="3562350"/>
            <a:ext cx="5529261" cy="5240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3200"/>
              </a:spcBef>
              <a:spcAft>
                <a:spcPts val="0"/>
              </a:spcAft>
              <a:defRPr/>
            </a:lvl1pPr>
            <a:lvl2pPr marL="22860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901700" y="635000"/>
            <a:ext cx="11201399" cy="17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901700" y="2603500"/>
            <a:ext cx="5524500" cy="596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3200"/>
              </a:spcBef>
              <a:spcAft>
                <a:spcPts val="0"/>
              </a:spcAft>
              <a:defRPr/>
            </a:lvl1pPr>
            <a:lvl2pPr marL="22860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6578600" y="2603500"/>
            <a:ext cx="5524500" cy="596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3200"/>
              </a:spcBef>
              <a:spcAft>
                <a:spcPts val="0"/>
              </a:spcAft>
              <a:defRPr/>
            </a:lvl1pPr>
            <a:lvl2pPr marL="22860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87412" y="2432050"/>
            <a:ext cx="11217274" cy="40560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87412" y="6527800"/>
            <a:ext cx="11217274" cy="21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buNone/>
              <a:defRPr/>
            </a:lvl1pPr>
            <a:lvl2pPr marL="457200" indent="0" rtl="0">
              <a:buNone/>
              <a:defRPr/>
            </a:lvl2pPr>
            <a:lvl3pPr marL="914400" indent="0" rtl="0">
              <a:buNone/>
              <a:defRPr/>
            </a:lvl3pPr>
            <a:lvl4pPr marL="1371600" indent="0" rtl="0">
              <a:buNone/>
              <a:defRPr/>
            </a:lvl4pPr>
            <a:lvl5pPr marL="1828800" indent="0" rtl="0">
              <a:buNone/>
              <a:defRPr/>
            </a:lvl5pPr>
            <a:lvl6pPr marL="2286000" indent="0" rtl="0">
              <a:buNone/>
              <a:defRPr/>
            </a:lvl6pPr>
            <a:lvl7pPr marL="2743200" indent="0" rtl="0">
              <a:buNone/>
              <a:defRPr/>
            </a:lvl7pPr>
            <a:lvl8pPr marL="3200400" indent="0" rtl="0">
              <a:buNone/>
              <a:defRPr/>
            </a:lvl8pPr>
            <a:lvl9pPr marL="3657600" indent="0" rtl="0"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5"/>
          <p:cNvPicPr preferRelativeResize="0"/>
          <p:nvPr/>
        </p:nvPicPr>
        <p:blipFill rotWithShape="1">
          <a:blip r:embed="rId14">
            <a:alphaModFix amt="45097"/>
          </a:blip>
          <a:srcRect/>
          <a:stretch/>
        </p:blipFill>
        <p:spPr>
          <a:xfrm>
            <a:off x="393700" y="355600"/>
            <a:ext cx="12217400" cy="87757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01700" y="635000"/>
            <a:ext cx="11201399" cy="17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01700" y="2603500"/>
            <a:ext cx="11201399" cy="596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3200"/>
              </a:spcBef>
              <a:spcAft>
                <a:spcPts val="0"/>
              </a:spcAft>
              <a:defRPr/>
            </a:lvl1pPr>
            <a:lvl2pPr marL="228600" marR="0" indent="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marR="0" indent="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marR="0" indent="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marR="0" indent="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hape 45"/>
          <p:cNvPicPr preferRelativeResize="0"/>
          <p:nvPr/>
        </p:nvPicPr>
        <p:blipFill rotWithShape="1">
          <a:blip r:embed="rId14">
            <a:alphaModFix amt="45097"/>
          </a:blip>
          <a:srcRect/>
          <a:stretch/>
        </p:blipFill>
        <p:spPr>
          <a:xfrm>
            <a:off x="317500" y="6794500"/>
            <a:ext cx="12344399" cy="2336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901700" y="6934200"/>
            <a:ext cx="11201399" cy="95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901700" y="7823200"/>
            <a:ext cx="11201399" cy="120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200"/>
              </a:spcBef>
              <a:spcAft>
                <a:spcPts val="0"/>
              </a:spcAft>
              <a:defRPr/>
            </a:lvl1pPr>
            <a:lvl2pPr marL="228600" marR="0" indent="0" algn="l" rtl="0">
              <a:spcBef>
                <a:spcPts val="3200"/>
              </a:spcBef>
              <a:spcAft>
                <a:spcPts val="0"/>
              </a:spcAft>
              <a:defRPr/>
            </a:lvl2pPr>
            <a:lvl3pPr marL="457200" marR="0" indent="0" algn="l" rtl="0">
              <a:spcBef>
                <a:spcPts val="3200"/>
              </a:spcBef>
              <a:spcAft>
                <a:spcPts val="0"/>
              </a:spcAft>
              <a:defRPr/>
            </a:lvl3pPr>
            <a:lvl4pPr marL="685800" marR="0" indent="0" algn="l" rtl="0">
              <a:spcBef>
                <a:spcPts val="3200"/>
              </a:spcBef>
              <a:spcAft>
                <a:spcPts val="0"/>
              </a:spcAft>
              <a:defRPr/>
            </a:lvl4pPr>
            <a:lvl5pPr marL="914400" marR="0" indent="0" algn="l" rtl="0">
              <a:spcBef>
                <a:spcPts val="3200"/>
              </a:spcBef>
              <a:spcAft>
                <a:spcPts val="0"/>
              </a:spcAft>
              <a:defRPr/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14">
            <a:alphaModFix amt="45097"/>
          </a:blip>
          <a:srcRect/>
          <a:stretch/>
        </p:blipFill>
        <p:spPr>
          <a:xfrm>
            <a:off x="393700" y="355600"/>
            <a:ext cx="12217400" cy="8775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IryIOyPfTE#t=14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Shape 160"/>
          <p:cNvGrpSpPr/>
          <p:nvPr/>
        </p:nvGrpSpPr>
        <p:grpSpPr>
          <a:xfrm>
            <a:off x="266699" y="304799"/>
            <a:ext cx="12471400" cy="6477000"/>
            <a:chOff x="0" y="0"/>
            <a:chExt cx="2147483647" cy="2147483647"/>
          </a:xfrm>
        </p:grpSpPr>
        <p:pic>
          <p:nvPicPr>
            <p:cNvPr id="161" name="Shape 161"/>
            <p:cNvPicPr preferRelativeResize="0"/>
            <p:nvPr/>
          </p:nvPicPr>
          <p:blipFill rotWithShape="1">
            <a:blip r:embed="rId3"/>
            <a:srcRect t="14780" b="14781"/>
            <a:stretch/>
          </p:blipFill>
          <p:spPr>
            <a:xfrm>
              <a:off x="21868468" y="29475264"/>
              <a:ext cx="2103746751" cy="20380040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Shape 162"/>
            <p:cNvPicPr preferRelativeResize="0"/>
            <p:nvPr/>
          </p:nvPicPr>
          <p:blipFill rotWithShape="1">
            <a:blip r:embed="rId4"/>
            <a:srcRect/>
            <a:stretch/>
          </p:blipFill>
          <p:spPr>
            <a:xfrm>
              <a:off x="0" y="0"/>
              <a:ext cx="2147483647" cy="21474836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901700" y="6705600"/>
            <a:ext cx="11199811" cy="952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E3B39"/>
              </a:buClr>
              <a:buSzPct val="25000"/>
              <a:buFont typeface="Arial"/>
              <a:buNone/>
            </a:pPr>
            <a:r>
              <a:rPr lang="en-US" sz="4800" b="1" i="0" u="none" strike="noStrike" cap="none" baseline="0" dirty="0">
                <a:solidFill>
                  <a:srgbClr val="3E3B39"/>
                </a:solidFill>
                <a:latin typeface="Arial"/>
                <a:ea typeface="Arial"/>
                <a:cs typeface="Arial"/>
                <a:sym typeface="Arial"/>
              </a:rPr>
              <a:t>P442 TEAM PROJECT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951850" y="7828500"/>
            <a:ext cx="11199899" cy="14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E3B39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3E3B39"/>
                </a:solidFill>
                <a:latin typeface="Arial"/>
                <a:ea typeface="Arial"/>
                <a:cs typeface="Arial"/>
                <a:sym typeface="Arial"/>
              </a:rPr>
              <a:t>GARDEN PLANT </a:t>
            </a:r>
            <a:r>
              <a:rPr lang="en-US" sz="3600" b="0" i="0" u="none" strike="noStrike" cap="none" baseline="0" dirty="0" smtClean="0">
                <a:solidFill>
                  <a:srgbClr val="3E3B39"/>
                </a:solidFill>
                <a:latin typeface="Arial"/>
                <a:ea typeface="Arial"/>
                <a:cs typeface="Arial"/>
                <a:sym typeface="Arial"/>
              </a:rPr>
              <a:t>MONITOR</a:t>
            </a:r>
            <a:endParaRPr lang="en-US" sz="3600" b="0" i="0" u="none" strike="noStrike" cap="none" baseline="0" dirty="0">
              <a:solidFill>
                <a:srgbClr val="3E3B3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E3B39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 dirty="0">
                <a:solidFill>
                  <a:srgbClr val="3E3B39"/>
                </a:solidFill>
                <a:sym typeface="Arial"/>
              </a:rPr>
              <a:t>Ching Yuen </a:t>
            </a:r>
            <a:r>
              <a:rPr lang="en-US" sz="2400" b="0" i="0" u="none" strike="noStrike" cap="none" baseline="0" dirty="0" smtClean="0">
                <a:solidFill>
                  <a:srgbClr val="3E3B39"/>
                </a:solidFill>
                <a:sym typeface="Arial"/>
              </a:rPr>
              <a:t>Ng</a:t>
            </a:r>
            <a:r>
              <a:rPr lang="en-US" sz="2400" b="0" i="0" u="none" strike="noStrike" cap="none" dirty="0" smtClean="0">
                <a:solidFill>
                  <a:srgbClr val="3E3B39"/>
                </a:solidFill>
                <a:sym typeface="Arial"/>
              </a:rPr>
              <a:t>  </a:t>
            </a:r>
            <a:r>
              <a:rPr lang="en-US" sz="2400" dirty="0" smtClean="0">
                <a:solidFill>
                  <a:srgbClr val="3E3B39"/>
                </a:solidFill>
              </a:rPr>
              <a:t>Brian </a:t>
            </a:r>
            <a:r>
              <a:rPr lang="en-US" sz="2400" dirty="0">
                <a:solidFill>
                  <a:srgbClr val="3E3B39"/>
                </a:solidFill>
              </a:rPr>
              <a:t>Rak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893751" y="550985"/>
            <a:ext cx="11217299" cy="108050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4800" b="1" dirty="0" smtClean="0">
                <a:solidFill>
                  <a:schemeClr val="lt1"/>
                </a:solidFill>
              </a:rPr>
              <a:t>Driving the Water Pump</a:t>
            </a:r>
            <a:endParaRPr lang="en-US" sz="4800" b="1" dirty="0">
              <a:solidFill>
                <a:schemeClr val="lt1"/>
              </a:solidFill>
            </a:endParaRPr>
          </a:p>
        </p:txBody>
      </p:sp>
      <p:pic>
        <p:nvPicPr>
          <p:cNvPr id="284" name="Shape 28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59676" y="1631490"/>
            <a:ext cx="10085448" cy="749634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811690" y="753554"/>
            <a:ext cx="11217299" cy="100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4800" b="1" dirty="0" smtClean="0">
                <a:solidFill>
                  <a:schemeClr val="bg1"/>
                </a:solidFill>
              </a:rPr>
              <a:t>Technical Profile</a:t>
            </a:r>
            <a:endParaRPr lang="en-US" sz="4800" b="1" dirty="0">
              <a:solidFill>
                <a:schemeClr val="bg1"/>
              </a:solidFill>
            </a:endParaRPr>
          </a:p>
        </p:txBody>
      </p:sp>
      <p:graphicFrame>
        <p:nvGraphicFramePr>
          <p:cNvPr id="290" name="Shape 290"/>
          <p:cNvGraphicFramePr/>
          <p:nvPr>
            <p:extLst>
              <p:ext uri="{D42A27DB-BD31-4B8C-83A1-F6EECF244321}">
                <p14:modId xmlns:p14="http://schemas.microsoft.com/office/powerpoint/2010/main" val="2920154326"/>
              </p:ext>
            </p:extLst>
          </p:nvPr>
        </p:nvGraphicFramePr>
        <p:xfrm>
          <a:off x="809825" y="2668800"/>
          <a:ext cx="10103575" cy="2096225"/>
        </p:xfrm>
        <a:graphic>
          <a:graphicData uri="http://schemas.openxmlformats.org/drawingml/2006/table">
            <a:tbl>
              <a:tblPr>
                <a:noFill/>
                <a:tableStyleId>{253F0389-DA02-4FF8-8E3D-76B516A226DE}</a:tableStyleId>
              </a:tblPr>
              <a:tblGrid>
                <a:gridCol w="1753625"/>
                <a:gridCol w="2802600"/>
                <a:gridCol w="2773675"/>
                <a:gridCol w="2773675"/>
              </a:tblGrid>
              <a:tr h="570975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2400" baseline="0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2400" baseline="0">
                          <a:solidFill>
                            <a:schemeClr val="bg1"/>
                          </a:solidFill>
                        </a:rPr>
                        <a:t>Min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2400" baseline="0">
                          <a:solidFill>
                            <a:schemeClr val="bg1"/>
                          </a:solidFill>
                        </a:rPr>
                        <a:t>Max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aseline="0">
                          <a:solidFill>
                            <a:schemeClr val="bg1"/>
                          </a:solidFill>
                        </a:rPr>
                        <a:t>Unit</a:t>
                      </a:r>
                    </a:p>
                  </a:txBody>
                  <a:tcPr marL="91425" marR="91425" marT="91425" marB="91425"/>
                </a:tc>
              </a:tr>
              <a:tr h="9503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2400" baseline="0" dirty="0">
                          <a:solidFill>
                            <a:schemeClr val="bg1"/>
                          </a:solidFill>
                        </a:rPr>
                        <a:t>Voltage</a:t>
                      </a:r>
                    </a:p>
                    <a:p>
                      <a:endParaRPr lang="en-US" sz="24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2400" baseline="0" dirty="0">
                          <a:solidFill>
                            <a:schemeClr val="bg1"/>
                          </a:solidFill>
                        </a:rPr>
                        <a:t>3.3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2400" baseline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aseline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marL="91425" marR="91425" marT="91425" marB="91425"/>
                </a:tc>
              </a:tr>
              <a:tr h="57495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2400" baseline="0">
                          <a:solidFill>
                            <a:schemeClr val="bg1"/>
                          </a:solidFill>
                        </a:rPr>
                        <a:t>Current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2400" baseline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2400" baseline="0" dirty="0">
                          <a:solidFill>
                            <a:schemeClr val="bg1"/>
                          </a:solidFill>
                        </a:rPr>
                        <a:t>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aseline="0" dirty="0">
                          <a:solidFill>
                            <a:schemeClr val="bg1"/>
                          </a:solidFill>
                        </a:rPr>
                        <a:t>mA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91" name="Shape 291"/>
          <p:cNvSpPr txBox="1"/>
          <p:nvPr/>
        </p:nvSpPr>
        <p:spPr>
          <a:xfrm>
            <a:off x="693825" y="1792025"/>
            <a:ext cx="3452399" cy="36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Moisture Sensor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292" name="Shape 292"/>
          <p:cNvGraphicFramePr/>
          <p:nvPr>
            <p:extLst>
              <p:ext uri="{D42A27DB-BD31-4B8C-83A1-F6EECF244321}">
                <p14:modId xmlns:p14="http://schemas.microsoft.com/office/powerpoint/2010/main" val="72278603"/>
              </p:ext>
            </p:extLst>
          </p:nvPr>
        </p:nvGraphicFramePr>
        <p:xfrm>
          <a:off x="2560850" y="4767500"/>
          <a:ext cx="8356925" cy="1188630"/>
        </p:xfrm>
        <a:graphic>
          <a:graphicData uri="http://schemas.openxmlformats.org/drawingml/2006/table">
            <a:tbl>
              <a:tblPr>
                <a:noFill/>
                <a:tableStyleId>{7D7E064D-B9FA-4C13-A61E-80AEC157FDA8}</a:tableStyleId>
              </a:tblPr>
              <a:tblGrid>
                <a:gridCol w="2794975"/>
                <a:gridCol w="2781325"/>
                <a:gridCol w="2780625"/>
              </a:tblGrid>
              <a:tr h="388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Dry Soil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baseline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baseline="0">
                          <a:solidFill>
                            <a:schemeClr val="bg1"/>
                          </a:solidFill>
                        </a:rPr>
                        <a:t>300</a:t>
                      </a:r>
                    </a:p>
                  </a:txBody>
                  <a:tcPr marL="91425" marR="91425" marT="91425" marB="91425"/>
                </a:tc>
              </a:tr>
              <a:tr h="388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baseline="0">
                          <a:solidFill>
                            <a:schemeClr val="bg1"/>
                          </a:solidFill>
                        </a:rPr>
                        <a:t>Humid Soil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baseline="0">
                          <a:solidFill>
                            <a:schemeClr val="bg1"/>
                          </a:solidFill>
                        </a:rPr>
                        <a:t>300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baseline="0">
                          <a:solidFill>
                            <a:schemeClr val="bg1"/>
                          </a:solidFill>
                        </a:rPr>
                        <a:t>700</a:t>
                      </a:r>
                    </a:p>
                  </a:txBody>
                  <a:tcPr marL="91425" marR="91425" marT="91425" marB="91425"/>
                </a:tc>
              </a:tr>
              <a:tr h="388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baseline="0">
                          <a:solidFill>
                            <a:schemeClr val="bg1"/>
                          </a:solidFill>
                        </a:rPr>
                        <a:t>Water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baseline="0">
                          <a:solidFill>
                            <a:schemeClr val="bg1"/>
                          </a:solidFill>
                        </a:rPr>
                        <a:t>700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950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93" name="Shape 293"/>
          <p:cNvSpPr txBox="1"/>
          <p:nvPr/>
        </p:nvSpPr>
        <p:spPr>
          <a:xfrm>
            <a:off x="834450" y="4774200"/>
            <a:ext cx="1726500" cy="1173299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2400"/>
              <a:t>Output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893762" y="519112"/>
            <a:ext cx="11217299" cy="18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3600" b="1" dirty="0">
                <a:solidFill>
                  <a:schemeClr val="bg1"/>
                </a:solidFill>
              </a:rPr>
              <a:t>LCD - ST7735R</a:t>
            </a:r>
          </a:p>
        </p:txBody>
      </p:sp>
      <p:graphicFrame>
        <p:nvGraphicFramePr>
          <p:cNvPr id="299" name="Shape 299"/>
          <p:cNvGraphicFramePr/>
          <p:nvPr>
            <p:extLst>
              <p:ext uri="{D42A27DB-BD31-4B8C-83A1-F6EECF244321}">
                <p14:modId xmlns:p14="http://schemas.microsoft.com/office/powerpoint/2010/main" val="3487960480"/>
              </p:ext>
            </p:extLst>
          </p:nvPr>
        </p:nvGraphicFramePr>
        <p:xfrm>
          <a:off x="952500" y="1595450"/>
          <a:ext cx="11099800" cy="3474570"/>
        </p:xfrm>
        <a:graphic>
          <a:graphicData uri="http://schemas.openxmlformats.org/drawingml/2006/table">
            <a:tbl>
              <a:tblPr>
                <a:noFill/>
                <a:tableStyleId>{26DA202A-652A-402E-8B72-BD007614EB08}</a:tableStyleId>
              </a:tblPr>
              <a:tblGrid>
                <a:gridCol w="5549900"/>
                <a:gridCol w="554990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aseline="0" dirty="0">
                          <a:solidFill>
                            <a:schemeClr val="bg1"/>
                          </a:solidFill>
                        </a:rPr>
                        <a:t>Dimensions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aseline="0">
                          <a:solidFill>
                            <a:schemeClr val="bg1"/>
                          </a:solidFill>
                        </a:rPr>
                        <a:t>132x162 bits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aseline="0">
                          <a:solidFill>
                            <a:schemeClr val="bg1"/>
                          </a:solidFill>
                        </a:rPr>
                        <a:t>Colors: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aseline="0">
                          <a:solidFill>
                            <a:schemeClr val="bg1"/>
                          </a:solidFill>
                        </a:rPr>
                        <a:t>Full Color/ RGB (666), 8-color/RGB (111)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aseline="0">
                          <a:solidFill>
                            <a:schemeClr val="bg1"/>
                          </a:solidFill>
                        </a:rPr>
                        <a:t>Programmable Pixel/Color Format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aseline="0">
                          <a:solidFill>
                            <a:schemeClr val="bg1"/>
                          </a:solidFill>
                        </a:rPr>
                        <a:t>Supports 12/16/18 pixel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aseline="0">
                          <a:solidFill>
                            <a:schemeClr val="bg1"/>
                          </a:solidFill>
                        </a:rPr>
                        <a:t>SPI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aseline="0">
                          <a:solidFill>
                            <a:schemeClr val="bg1"/>
                          </a:solidFill>
                        </a:rPr>
                        <a:t>3 or 4 line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aseline="0">
                          <a:solidFill>
                            <a:schemeClr val="bg1"/>
                          </a:solidFill>
                        </a:rPr>
                        <a:t>Voltage Range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aseline="0" dirty="0">
                          <a:solidFill>
                            <a:schemeClr val="bg1"/>
                          </a:solidFill>
                        </a:rPr>
                        <a:t>Source: 3.0-4.5V, Gate (high) 10.0-15V, Gate (low) 13-7.5V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950425" y="532792"/>
            <a:ext cx="11217299" cy="752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3600" b="1" dirty="0">
                <a:solidFill>
                  <a:schemeClr val="bg1"/>
                </a:solidFill>
              </a:rPr>
              <a:t>Water Pump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893762" y="1454150"/>
            <a:ext cx="11217299" cy="618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8333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Input: DC 5~6V</a:t>
            </a:r>
          </a:p>
          <a:p>
            <a:pPr marL="457200" lvl="0" indent="-381000" rtl="0">
              <a:lnSpc>
                <a:spcPct val="108333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Output: 1.0L/min or 0.264 gallon/min </a:t>
            </a:r>
          </a:p>
          <a:p>
            <a:pPr marL="457200" lvl="0" indent="-381000" rtl="0">
              <a:lnSpc>
                <a:spcPct val="108333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Cut-off: 1M (3ft ) @6V</a:t>
            </a:r>
          </a:p>
          <a:p>
            <a:pPr marL="457200" lvl="0" indent="-381000" rtl="0">
              <a:lnSpc>
                <a:spcPct val="108333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Current: 300mA@6V</a:t>
            </a:r>
          </a:p>
          <a:p>
            <a:pPr marL="457200" lvl="0" indent="-381000" rtl="0">
              <a:lnSpc>
                <a:spcPct val="108333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Intake: 9mm Dia.</a:t>
            </a:r>
          </a:p>
          <a:p>
            <a:pPr marL="457200" lvl="0" indent="-381000" rtl="0">
              <a:lnSpc>
                <a:spcPct val="108333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Outlet: 7mm Dia. </a:t>
            </a:r>
          </a:p>
          <a:p>
            <a:pPr marL="457200" lvl="0" indent="-381000" rtl="0">
              <a:lnSpc>
                <a:spcPct val="108333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Self-prime: No </a:t>
            </a:r>
          </a:p>
          <a:p>
            <a:pPr marL="457200" lvl="0" indent="-381000" rtl="0">
              <a:lnSpc>
                <a:spcPct val="108333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Submersible: Yes </a:t>
            </a:r>
          </a:p>
          <a:p>
            <a:pPr marL="457200" lvl="0" indent="-381000" rtl="0">
              <a:lnSpc>
                <a:spcPct val="108333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Life span: &gt; 20,000hrs @ 1600rpm~4200rpm</a:t>
            </a:r>
          </a:p>
          <a:p>
            <a:pPr marL="457200" lvl="0" indent="-381000" rtl="0">
              <a:lnSpc>
                <a:spcPct val="108333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Noise: &lt;&lt; 20dB </a:t>
            </a:r>
          </a:p>
          <a:p>
            <a:pPr marL="457200" lvl="0" indent="-381000" rtl="0">
              <a:lnSpc>
                <a:spcPct val="108333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Fluid Temp: 100'C/212F (non-submersed)</a:t>
            </a:r>
          </a:p>
          <a:p>
            <a:pPr marL="457200" lvl="0" indent="-381000" rtl="0">
              <a:lnSpc>
                <a:spcPct val="108333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Ambient Temp: 50C/122F (submersed)</a:t>
            </a:r>
          </a:p>
          <a:p>
            <a:pPr marL="457200" lvl="0" indent="-381000" rtl="0">
              <a:lnSpc>
                <a:spcPct val="108333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Size(L*W*D): 32mmx22mmx36mm (1.26" X 0.87" X 1.42")</a:t>
            </a:r>
          </a:p>
          <a:p>
            <a:pPr marL="457200" lvl="0" indent="-381000" rtl="0">
              <a:lnSpc>
                <a:spcPct val="108333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Weight (net): 2.0oz</a:t>
            </a:r>
          </a:p>
          <a:p>
            <a:endParaRPr lang="en-US" sz="2400" dirty="0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893775" y="519116"/>
            <a:ext cx="11217299" cy="62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3600" b="1"/>
              <a:t>Solar Power</a:t>
            </a:r>
          </a:p>
        </p:txBody>
      </p:sp>
      <p:graphicFrame>
        <p:nvGraphicFramePr>
          <p:cNvPr id="311" name="Shape 311"/>
          <p:cNvGraphicFramePr/>
          <p:nvPr>
            <p:extLst>
              <p:ext uri="{D42A27DB-BD31-4B8C-83A1-F6EECF244321}">
                <p14:modId xmlns:p14="http://schemas.microsoft.com/office/powerpoint/2010/main" val="587762220"/>
              </p:ext>
            </p:extLst>
          </p:nvPr>
        </p:nvGraphicFramePr>
        <p:xfrm>
          <a:off x="952525" y="1751800"/>
          <a:ext cx="11099800" cy="1584840"/>
        </p:xfrm>
        <a:graphic>
          <a:graphicData uri="http://schemas.openxmlformats.org/drawingml/2006/table">
            <a:tbl>
              <a:tblPr>
                <a:noFill/>
                <a:tableStyleId>{E9504D47-C871-4130-B434-3C5082B0E0DD}</a:tableStyleId>
              </a:tblPr>
              <a:tblGrid>
                <a:gridCol w="5549900"/>
                <a:gridCol w="554990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b="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 Power</a:t>
                      </a:r>
                    </a:p>
                  </a:txBody>
                  <a:tcPr marL="91425" marR="91425" marT="91425" marB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b="0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2.0W</a:t>
                      </a:r>
                    </a:p>
                  </a:txBody>
                  <a:tcPr marL="91425" marR="91425" marT="91425" marB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b="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 Voltage</a:t>
                      </a:r>
                    </a:p>
                  </a:txBody>
                  <a:tcPr marL="91425" marR="91425" marT="91425" marB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b="0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6V</a:t>
                      </a:r>
                    </a:p>
                  </a:txBody>
                  <a:tcPr marL="91425" marR="91425" marT="91425" marB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 Current</a:t>
                      </a:r>
                    </a:p>
                  </a:txBody>
                  <a:tcPr marL="91425" marR="91425" marT="91425" marB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330mA</a:t>
                      </a:r>
                    </a:p>
                  </a:txBody>
                  <a:tcPr marL="91425" marR="91425" marT="91425" marB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b="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Connection</a:t>
                      </a:r>
                    </a:p>
                  </a:txBody>
                  <a:tcPr marL="91425" marR="91425" marT="91425" marB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b="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3.5x1.3mm DC jack connector</a:t>
                      </a:r>
                    </a:p>
                  </a:txBody>
                  <a:tcPr marL="91425" marR="91425" marT="91425" marB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2" name="Shape 312"/>
          <p:cNvSpPr txBox="1"/>
          <p:nvPr/>
        </p:nvSpPr>
        <p:spPr>
          <a:xfrm>
            <a:off x="854025" y="1285900"/>
            <a:ext cx="684000" cy="43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/>
              <a:t>Panel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854025" y="3582150"/>
            <a:ext cx="930299" cy="43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dirty="0"/>
              <a:t>Charger</a:t>
            </a:r>
          </a:p>
        </p:txBody>
      </p:sp>
      <p:graphicFrame>
        <p:nvGraphicFramePr>
          <p:cNvPr id="314" name="Shape 314"/>
          <p:cNvGraphicFramePr/>
          <p:nvPr>
            <p:extLst>
              <p:ext uri="{D42A27DB-BD31-4B8C-83A1-F6EECF244321}">
                <p14:modId xmlns:p14="http://schemas.microsoft.com/office/powerpoint/2010/main" val="2123230213"/>
              </p:ext>
            </p:extLst>
          </p:nvPr>
        </p:nvGraphicFramePr>
        <p:xfrm>
          <a:off x="952525" y="4017450"/>
          <a:ext cx="11099800" cy="1584840"/>
        </p:xfrm>
        <a:graphic>
          <a:graphicData uri="http://schemas.openxmlformats.org/drawingml/2006/table">
            <a:tbl>
              <a:tblPr>
                <a:noFill/>
                <a:tableStyleId>{89BF5959-59A4-4477-9DE7-A78F49615A59}</a:tableStyleId>
              </a:tblPr>
              <a:tblGrid>
                <a:gridCol w="5549900"/>
                <a:gridCol w="554990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baseline="0" dirty="0">
                          <a:solidFill>
                            <a:schemeClr val="bg1"/>
                          </a:solidFill>
                          <a:latin typeface="+mj-lt"/>
                        </a:rPr>
                        <a:t>Capacity</a:t>
                      </a:r>
                    </a:p>
                  </a:txBody>
                  <a:tcPr marL="91425" marR="91425" marT="91425" marB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baseline="0">
                          <a:solidFill>
                            <a:schemeClr val="bg1"/>
                          </a:solidFill>
                          <a:latin typeface="+mj-lt"/>
                        </a:rPr>
                        <a:t>3.7V/4.2V Lithium Ion Battery</a:t>
                      </a:r>
                    </a:p>
                  </a:txBody>
                  <a:tcPr marL="91425" marR="91425" marT="91425" marB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Compatibility</a:t>
                      </a:r>
                      <a:endParaRPr lang="en-US" b="0" baseline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1425" marR="91425" marT="91425" marB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b="0" baseline="0">
                          <a:solidFill>
                            <a:schemeClr val="bg1"/>
                          </a:solidFill>
                          <a:latin typeface="+mj-lt"/>
                        </a:rPr>
                        <a:t>6V Solar, 5V USB</a:t>
                      </a:r>
                    </a:p>
                  </a:txBody>
                  <a:tcPr marL="91425" marR="91425" marT="91425" marB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b="0" baseline="0" dirty="0">
                          <a:solidFill>
                            <a:schemeClr val="bg1"/>
                          </a:solidFill>
                          <a:latin typeface="+mj-lt"/>
                        </a:rPr>
                        <a:t>Temperature Monitoring</a:t>
                      </a:r>
                    </a:p>
                  </a:txBody>
                  <a:tcPr marL="91425" marR="91425" marT="91425" marB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b="0" baseline="0">
                          <a:solidFill>
                            <a:schemeClr val="bg1"/>
                          </a:solidFill>
                          <a:latin typeface="+mj-lt"/>
                        </a:rPr>
                        <a:t>Monitors battery for heat</a:t>
                      </a:r>
                    </a:p>
                  </a:txBody>
                  <a:tcPr marL="91425" marR="91425" marT="91425" marB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b="0" baseline="0" dirty="0">
                          <a:solidFill>
                            <a:schemeClr val="bg1"/>
                          </a:solidFill>
                          <a:latin typeface="+mj-lt"/>
                        </a:rPr>
                        <a:t>Max Charge Rate</a:t>
                      </a:r>
                    </a:p>
                  </a:txBody>
                  <a:tcPr marL="91425" marR="91425" marT="91425" marB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b="0" baseline="0" dirty="0">
                          <a:solidFill>
                            <a:schemeClr val="bg1"/>
                          </a:solidFill>
                          <a:latin typeface="+mj-lt"/>
                        </a:rPr>
                        <a:t>50-500mA</a:t>
                      </a:r>
                    </a:p>
                  </a:txBody>
                  <a:tcPr marL="91425" marR="91425" marT="91425" marB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5" name="Shape 315"/>
          <p:cNvSpPr txBox="1"/>
          <p:nvPr/>
        </p:nvSpPr>
        <p:spPr>
          <a:xfrm>
            <a:off x="876325" y="5849025"/>
            <a:ext cx="2516999" cy="43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/>
              <a:t>Lithium Ion Battery</a:t>
            </a:r>
          </a:p>
        </p:txBody>
      </p:sp>
      <p:graphicFrame>
        <p:nvGraphicFramePr>
          <p:cNvPr id="316" name="Shape 316"/>
          <p:cNvGraphicFramePr/>
          <p:nvPr>
            <p:extLst>
              <p:ext uri="{D42A27DB-BD31-4B8C-83A1-F6EECF244321}">
                <p14:modId xmlns:p14="http://schemas.microsoft.com/office/powerpoint/2010/main" val="2918556348"/>
              </p:ext>
            </p:extLst>
          </p:nvPr>
        </p:nvGraphicFramePr>
        <p:xfrm>
          <a:off x="952500" y="6275500"/>
          <a:ext cx="11099800" cy="1188630"/>
        </p:xfrm>
        <a:graphic>
          <a:graphicData uri="http://schemas.openxmlformats.org/drawingml/2006/table">
            <a:tbl>
              <a:tblPr>
                <a:noFill/>
                <a:tableStyleId>{3458F063-5406-48CF-A11B-ECA912E28F7F}</a:tableStyleId>
              </a:tblPr>
              <a:tblGrid>
                <a:gridCol w="5549900"/>
                <a:gridCol w="554990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baseline="0" dirty="0">
                          <a:solidFill>
                            <a:schemeClr val="bg1"/>
                          </a:solidFill>
                        </a:rPr>
                        <a:t>Output Voltage</a:t>
                      </a:r>
                    </a:p>
                  </a:txBody>
                  <a:tcPr marL="91425" marR="91425" marT="91425" marB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baseline="0">
                          <a:solidFill>
                            <a:schemeClr val="bg1"/>
                          </a:solidFill>
                        </a:rPr>
                        <a:t>4.2V (fully charged) - 3.7V</a:t>
                      </a:r>
                    </a:p>
                  </a:txBody>
                  <a:tcPr marL="91425" marR="91425" marT="91425" marB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b="0" baseline="0" dirty="0">
                          <a:solidFill>
                            <a:schemeClr val="bg1"/>
                          </a:solidFill>
                        </a:rPr>
                        <a:t>Circuit Protection</a:t>
                      </a:r>
                    </a:p>
                  </a:txBody>
                  <a:tcPr marL="91425" marR="91425" marT="91425" marB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b="0" baseline="0" dirty="0">
                          <a:solidFill>
                            <a:schemeClr val="bg1"/>
                          </a:solidFill>
                        </a:rPr>
                        <a:t>Prevents Over/Under charging</a:t>
                      </a:r>
                    </a:p>
                  </a:txBody>
                  <a:tcPr marL="91425" marR="91425" marT="91425" marB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b="0" baseline="0">
                          <a:solidFill>
                            <a:schemeClr val="bg1"/>
                          </a:solidFill>
                        </a:rPr>
                        <a:t>Output Capacity</a:t>
                      </a:r>
                    </a:p>
                  </a:txBody>
                  <a:tcPr marL="91425" marR="91425" marT="91425" marB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b="0" baseline="0" dirty="0">
                          <a:solidFill>
                            <a:schemeClr val="bg1"/>
                          </a:solidFill>
                        </a:rPr>
                        <a:t>150mAh or 0.6W</a:t>
                      </a:r>
                    </a:p>
                  </a:txBody>
                  <a:tcPr marL="91425" marR="91425" marT="91425" marB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7" name="Shape 317"/>
          <p:cNvSpPr txBox="1"/>
          <p:nvPr/>
        </p:nvSpPr>
        <p:spPr>
          <a:xfrm>
            <a:off x="832525" y="7674300"/>
            <a:ext cx="2516999" cy="314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/>
              <a:t>Buck/Boot Regulator</a:t>
            </a:r>
          </a:p>
        </p:txBody>
      </p:sp>
      <p:graphicFrame>
        <p:nvGraphicFramePr>
          <p:cNvPr id="318" name="Shape 318"/>
          <p:cNvGraphicFramePr/>
          <p:nvPr>
            <p:extLst>
              <p:ext uri="{D42A27DB-BD31-4B8C-83A1-F6EECF244321}">
                <p14:modId xmlns:p14="http://schemas.microsoft.com/office/powerpoint/2010/main" val="3966109638"/>
              </p:ext>
            </p:extLst>
          </p:nvPr>
        </p:nvGraphicFramePr>
        <p:xfrm>
          <a:off x="952500" y="8132400"/>
          <a:ext cx="11099800" cy="792420"/>
        </p:xfrm>
        <a:graphic>
          <a:graphicData uri="http://schemas.openxmlformats.org/drawingml/2006/table">
            <a:tbl>
              <a:tblPr>
                <a:noFill/>
                <a:tableStyleId>{463A5BE3-91B7-47F2-83D0-9C996EF14B8C}</a:tableStyleId>
              </a:tblPr>
              <a:tblGrid>
                <a:gridCol w="5549900"/>
                <a:gridCol w="554990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baseline="0" dirty="0">
                          <a:solidFill>
                            <a:schemeClr val="bg1"/>
                          </a:solidFill>
                        </a:rPr>
                        <a:t>Adjusted Output</a:t>
                      </a:r>
                    </a:p>
                  </a:txBody>
                  <a:tcPr marL="91425" marR="91425" marT="91425" marB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baseline="0" dirty="0">
                          <a:solidFill>
                            <a:schemeClr val="bg1"/>
                          </a:solidFill>
                        </a:rPr>
                        <a:t>2.5V - 8V</a:t>
                      </a:r>
                    </a:p>
                  </a:txBody>
                  <a:tcPr marL="91425" marR="91425" marT="91425" marB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b="0" baseline="0" dirty="0">
                          <a:solidFill>
                            <a:schemeClr val="bg1"/>
                          </a:solidFill>
                        </a:rPr>
                        <a:t>Voltage Range</a:t>
                      </a:r>
                    </a:p>
                  </a:txBody>
                  <a:tcPr marL="91425" marR="91425" marT="91425" marB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b="0" baseline="0">
                          <a:solidFill>
                            <a:schemeClr val="bg1"/>
                          </a:solidFill>
                        </a:rPr>
                        <a:t>2.7V - 11.8V</a:t>
                      </a:r>
                    </a:p>
                  </a:txBody>
                  <a:tcPr marL="91425" marR="91425" marT="91425" marB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893775" y="519118"/>
            <a:ext cx="11217299" cy="930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3600" b="1" dirty="0" smtClean="0">
                <a:solidFill>
                  <a:schemeClr val="bg1"/>
                </a:solidFill>
              </a:rPr>
              <a:t>Expected Normal Working </a:t>
            </a:r>
            <a:r>
              <a:rPr lang="en-US" sz="3600" b="1" dirty="0">
                <a:solidFill>
                  <a:schemeClr val="bg1"/>
                </a:solidFill>
              </a:rPr>
              <a:t>Conditions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726312" y="1515414"/>
            <a:ext cx="11217299" cy="618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Solar panel should be placed outside or near window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Solar panel receives approximately 10 hours of sun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Only the solar panel, moisture sensor, and pump should be exposed to water/moisture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Water pump attached to a tank of water that is assumed to be always full or near-full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Moisture sensor remains in the bottom of the plant with no maintenance needed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STM32f30x standby mode will be used when possible to conserve power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stm32 with LCD will require USB power (or equivalent) and will use no power-saving modes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Shape 3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75775" y="476825"/>
            <a:ext cx="11653251" cy="858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893750" y="520650"/>
            <a:ext cx="11217299" cy="10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buClr>
                <a:srgbClr val="3E3B39"/>
              </a:buClr>
              <a:buSzPct val="25000"/>
              <a:buFont typeface="Arial"/>
              <a:buNone/>
            </a:pPr>
            <a:r>
              <a:rPr lang="en-US" sz="4800" b="1">
                <a:solidFill>
                  <a:srgbClr val="3E3B39"/>
                </a:solidFill>
              </a:rPr>
              <a:t>
</a:t>
            </a:r>
          </a:p>
          <a:p>
            <a:pPr lvl="0" rtl="0">
              <a:buClr>
                <a:srgbClr val="3E3B39"/>
              </a:buClr>
              <a:buSzPct val="25000"/>
              <a:buFont typeface="Arial"/>
              <a:buNone/>
            </a:pPr>
            <a:r>
              <a:rPr lang="en-US" sz="4800" b="1">
                <a:solidFill>
                  <a:srgbClr val="3E3B39"/>
                </a:solidFill>
              </a:rPr>
              <a:t>Cost</a:t>
            </a:r>
          </a:p>
          <a:p>
            <a:endParaRPr lang="en-US" sz="4800" b="1">
              <a:solidFill>
                <a:srgbClr val="3E3B39"/>
              </a:solidFill>
            </a:endParaRPr>
          </a:p>
          <a:p>
            <a:endParaRPr lang="en-US" sz="4800" b="1">
              <a:solidFill>
                <a:srgbClr val="3E3B39"/>
              </a:solidFill>
            </a:endParaRPr>
          </a:p>
        </p:txBody>
      </p:sp>
      <p:graphicFrame>
        <p:nvGraphicFramePr>
          <p:cNvPr id="335" name="Shape 335"/>
          <p:cNvGraphicFramePr/>
          <p:nvPr>
            <p:extLst>
              <p:ext uri="{D42A27DB-BD31-4B8C-83A1-F6EECF244321}">
                <p14:modId xmlns:p14="http://schemas.microsoft.com/office/powerpoint/2010/main" val="4285405790"/>
              </p:ext>
            </p:extLst>
          </p:nvPr>
        </p:nvGraphicFramePr>
        <p:xfrm>
          <a:off x="952500" y="1640925"/>
          <a:ext cx="11099800" cy="7040550"/>
        </p:xfrm>
        <a:graphic>
          <a:graphicData uri="http://schemas.openxmlformats.org/drawingml/2006/table">
            <a:tbl>
              <a:tblPr>
                <a:noFill/>
                <a:tableStyleId>{A06789C1-C94D-4BDB-911C-ABC24B7B8DDF}</a:tableStyleId>
              </a:tblPr>
              <a:tblGrid>
                <a:gridCol w="5549900"/>
                <a:gridCol w="5549900"/>
              </a:tblGrid>
              <a:tr h="615725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3000" baseline="0" dirty="0">
                          <a:solidFill>
                            <a:schemeClr val="bg1"/>
                          </a:solidFill>
                        </a:rPr>
                        <a:t>stm32f30x (2)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3000" baseline="0">
                          <a:solidFill>
                            <a:schemeClr val="bg1"/>
                          </a:solidFill>
                        </a:rPr>
                        <a:t>$50 ($25 each)</a:t>
                      </a:r>
                    </a:p>
                  </a:txBody>
                  <a:tcPr marL="91425" marR="91425" marT="91425" marB="91425"/>
                </a:tc>
              </a:tr>
              <a:tr h="615725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3000" baseline="0">
                          <a:solidFill>
                            <a:schemeClr val="bg1"/>
                          </a:solidFill>
                        </a:rPr>
                        <a:t>Moisture Sensor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3000" baseline="0">
                          <a:solidFill>
                            <a:schemeClr val="bg1"/>
                          </a:solidFill>
                        </a:rPr>
                        <a:t>$5</a:t>
                      </a:r>
                    </a:p>
                  </a:txBody>
                  <a:tcPr marL="91425" marR="91425" marT="91425" marB="91425"/>
                </a:tc>
              </a:tr>
              <a:tr h="615725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3000" baseline="0">
                          <a:solidFill>
                            <a:schemeClr val="bg1"/>
                          </a:solidFill>
                        </a:rPr>
                        <a:t>nordic X 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3000" baseline="0">
                          <a:solidFill>
                            <a:schemeClr val="bg1"/>
                          </a:solidFill>
                        </a:rPr>
                        <a:t>$40 ($20 each)</a:t>
                      </a:r>
                    </a:p>
                  </a:txBody>
                  <a:tcPr marL="91425" marR="91425" marT="91425" marB="91425"/>
                </a:tc>
              </a:tr>
              <a:tr h="615725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3000" baseline="0">
                          <a:solidFill>
                            <a:schemeClr val="bg1"/>
                          </a:solidFill>
                        </a:rPr>
                        <a:t>Solar power supply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3000" baseline="0">
                          <a:solidFill>
                            <a:schemeClr val="bg1"/>
                          </a:solidFill>
                        </a:rPr>
                        <a:t>$25</a:t>
                      </a:r>
                    </a:p>
                  </a:txBody>
                  <a:tcPr marL="91425" marR="91425" marT="91425" marB="91425"/>
                </a:tc>
              </a:tr>
              <a:tr h="615725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3000" baseline="0">
                          <a:solidFill>
                            <a:schemeClr val="bg1"/>
                          </a:solidFill>
                        </a:rPr>
                        <a:t>Pump motor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3000" baseline="0">
                          <a:solidFill>
                            <a:schemeClr val="bg1"/>
                          </a:solidFill>
                        </a:rPr>
                        <a:t>$14</a:t>
                      </a:r>
                    </a:p>
                  </a:txBody>
                  <a:tcPr marL="91425" marR="91425" marT="91425" marB="91425"/>
                </a:tc>
              </a:tr>
              <a:tr h="615725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3000" baseline="0">
                          <a:solidFill>
                            <a:schemeClr val="bg1"/>
                          </a:solidFill>
                        </a:rPr>
                        <a:t>LCD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3000" baseline="0" dirty="0">
                          <a:solidFill>
                            <a:schemeClr val="bg1"/>
                          </a:solidFill>
                        </a:rPr>
                        <a:t>$30</a:t>
                      </a:r>
                    </a:p>
                  </a:txBody>
                  <a:tcPr marL="91425" marR="91425" marT="91425" marB="91425"/>
                </a:tc>
              </a:tr>
              <a:tr h="6157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 baseline="0">
                          <a:solidFill>
                            <a:schemeClr val="bg1"/>
                          </a:solidFill>
                        </a:rPr>
                        <a:t>Solar Charger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 baseline="0">
                          <a:solidFill>
                            <a:schemeClr val="bg1"/>
                          </a:solidFill>
                        </a:rPr>
                        <a:t>$17</a:t>
                      </a:r>
                    </a:p>
                  </a:txBody>
                  <a:tcPr marL="91425" marR="91425" marT="91425" marB="91425"/>
                </a:tc>
              </a:tr>
              <a:tr h="615725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3000" baseline="0">
                          <a:solidFill>
                            <a:schemeClr val="bg1"/>
                          </a:solidFill>
                        </a:rPr>
                        <a:t>Buck/Boost Regulator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3000" baseline="0">
                          <a:solidFill>
                            <a:schemeClr val="bg1"/>
                          </a:solidFill>
                        </a:rPr>
                        <a:t>$6</a:t>
                      </a:r>
                    </a:p>
                  </a:txBody>
                  <a:tcPr marL="91425" marR="91425" marT="91425" marB="91425"/>
                </a:tc>
              </a:tr>
              <a:tr h="615725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3000" baseline="0">
                          <a:solidFill>
                            <a:schemeClr val="bg1"/>
                          </a:solidFill>
                        </a:rPr>
                        <a:t>Lithium Ion Battery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3000" baseline="0">
                          <a:solidFill>
                            <a:schemeClr val="bg1"/>
                          </a:solidFill>
                        </a:rPr>
                        <a:t>$6</a:t>
                      </a:r>
                    </a:p>
                  </a:txBody>
                  <a:tcPr marL="91425" marR="91425" marT="91425" marB="91425"/>
                </a:tc>
              </a:tr>
              <a:tr h="615725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3000" baseline="0">
                          <a:solidFill>
                            <a:schemeClr val="bg1"/>
                          </a:solidFill>
                        </a:rPr>
                        <a:t>Tubing/Pots/Misc Components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3000" baseline="0">
                          <a:solidFill>
                            <a:schemeClr val="bg1"/>
                          </a:solidFill>
                        </a:rPr>
                        <a:t>~$25</a:t>
                      </a:r>
                    </a:p>
                  </a:txBody>
                  <a:tcPr marL="91425" marR="91425" marT="91425" marB="91425"/>
                </a:tc>
              </a:tr>
              <a:tr h="615725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3000" b="1" baseline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3000" b="1" baseline="0" dirty="0">
                          <a:solidFill>
                            <a:schemeClr val="bg1"/>
                          </a:solidFill>
                        </a:rPr>
                        <a:t>$228 </a:t>
                      </a: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(production cost would be lower)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1044225" y="3933737"/>
            <a:ext cx="11217299" cy="1886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-US" sz="4800" dirty="0">
                <a:solidFill>
                  <a:schemeClr val="bg1"/>
                </a:solidFill>
              </a:rPr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901700" y="635000"/>
            <a:ext cx="11201399" cy="88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E3B39"/>
              </a:buClr>
              <a:buSzPct val="25000"/>
              <a:buFont typeface="Arial"/>
              <a:buNone/>
            </a:pPr>
            <a:r>
              <a:rPr lang="en-US" sz="4800" b="1" i="0" u="none" strike="noStrike" cap="none" baseline="0" dirty="0">
                <a:solidFill>
                  <a:srgbClr val="3E3B39"/>
                </a:solidFill>
                <a:latin typeface="Arial"/>
                <a:ea typeface="Arial"/>
                <a:cs typeface="Arial"/>
                <a:sym typeface="Arial"/>
              </a:rPr>
              <a:t>What are we trying to do? 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901700" y="1489811"/>
            <a:ext cx="11201399" cy="1816099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/>
          <a:p>
            <a:pPr marL="0" lvl="0" indent="0" rtl="0">
              <a:buClr>
                <a:srgbClr val="5E524C"/>
              </a:buClr>
              <a:buSzPct val="25000"/>
              <a:buFont typeface="Arial"/>
              <a:buNone/>
            </a:pPr>
            <a:r>
              <a:rPr lang="en-US" dirty="0"/>
              <a:t>The basic idea of our project is to create a sustainable self-watering garden all controlled by two stm32f30x processors/boards.</a:t>
            </a: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4664681" y="3845169"/>
            <a:ext cx="7716231" cy="5146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901700" y="635000"/>
            <a:ext cx="11201399" cy="1714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E3B39"/>
              </a:buClr>
              <a:buSzPct val="25000"/>
              <a:buFont typeface="Arial"/>
              <a:buNone/>
            </a:pPr>
            <a:r>
              <a:rPr lang="en-US" sz="4800" b="1" dirty="0" smtClean="0">
                <a:solidFill>
                  <a:srgbClr val="3E3B39"/>
                </a:solidFill>
              </a:rPr>
              <a:t>Goals</a:t>
            </a:r>
            <a:endParaRPr lang="en-US" sz="4800" b="1" dirty="0">
              <a:solidFill>
                <a:srgbClr val="3E3B39"/>
              </a:solidFill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901700" y="1828800"/>
            <a:ext cx="11201399" cy="61864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24C"/>
              </a:buClr>
              <a:buSzPct val="100000"/>
              <a:buFont typeface="Arial"/>
              <a:buChar char="•"/>
            </a:pPr>
            <a:r>
              <a:rPr lang="en-US" sz="3600" b="0" i="0" u="none" strike="noStrike" cap="none" baseline="0">
                <a:solidFill>
                  <a:srgbClr val="5E524C"/>
                </a:solidFill>
                <a:latin typeface="Arial"/>
                <a:ea typeface="Arial"/>
                <a:cs typeface="Arial"/>
                <a:sym typeface="Arial"/>
              </a:rPr>
              <a:t>Create an autonomous garden system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5E524C"/>
              </a:buClr>
              <a:buSzPct val="100000"/>
              <a:buFont typeface="Arial"/>
              <a:buChar char="•"/>
            </a:pPr>
            <a:r>
              <a:rPr lang="en-US" sz="3600" b="0" i="0" u="none" strike="noStrike" cap="none" baseline="0">
                <a:solidFill>
                  <a:srgbClr val="5E524C"/>
                </a:solidFill>
                <a:latin typeface="Arial"/>
                <a:ea typeface="Arial"/>
                <a:cs typeface="Arial"/>
                <a:sym typeface="Arial"/>
              </a:rPr>
              <a:t>Make the system capable of watering plants more precisely and effectively than humans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5E524C"/>
              </a:buClr>
              <a:buSzPct val="100000"/>
              <a:buFont typeface="Arial"/>
              <a:buChar char="•"/>
            </a:pPr>
            <a:r>
              <a:rPr lang="en-US" sz="3600" b="0" i="0" u="none" strike="noStrike" cap="none" baseline="0">
                <a:solidFill>
                  <a:srgbClr val="5E524C"/>
                </a:solidFill>
                <a:latin typeface="Arial"/>
                <a:ea typeface="Arial"/>
                <a:cs typeface="Arial"/>
                <a:sym typeface="Arial"/>
              </a:rPr>
              <a:t>Make the garden data available from inside the home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5E524C"/>
              </a:buClr>
              <a:buSzPct val="100000"/>
              <a:buFont typeface="Arial"/>
              <a:buChar char="•"/>
            </a:pPr>
            <a:r>
              <a:rPr lang="en-US" sz="3600" b="0" i="0" u="none" strike="noStrike" cap="none" baseline="0">
                <a:solidFill>
                  <a:srgbClr val="5E524C"/>
                </a:solidFill>
                <a:latin typeface="Arial"/>
                <a:ea typeface="Arial"/>
                <a:cs typeface="Arial"/>
                <a:sym typeface="Arial"/>
              </a:rPr>
              <a:t>Allow the garden to be completely self-sustaining by running on solar</a:t>
            </a:r>
          </a:p>
          <a:p>
            <a:endParaRPr lang="en-US" sz="3600" b="0" i="0" u="none" strike="noStrike" cap="none" baseline="0">
              <a:solidFill>
                <a:srgbClr val="5E524C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3600" b="0" i="0" u="none" strike="noStrike" cap="none" baseline="0">
              <a:solidFill>
                <a:srgbClr val="5E524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901700" y="635000"/>
            <a:ext cx="11201399" cy="863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E3B39"/>
              </a:buClr>
              <a:buSzPct val="25000"/>
              <a:buFont typeface="Arial"/>
              <a:buNone/>
            </a:pPr>
            <a:r>
              <a:rPr lang="en-US" sz="4800" b="1" i="0" u="none" strike="noStrike" cap="none" baseline="0" dirty="0" smtClean="0">
                <a:solidFill>
                  <a:srgbClr val="3E3B39"/>
                </a:solidFill>
                <a:latin typeface="Arial"/>
                <a:ea typeface="Arial"/>
                <a:cs typeface="Arial"/>
                <a:sym typeface="Arial"/>
              </a:rPr>
              <a:t>Inspiration</a:t>
            </a:r>
            <a:endParaRPr lang="en-US" sz="4800" b="1" i="0" u="none" strike="noStrike" cap="none" baseline="0" dirty="0">
              <a:solidFill>
                <a:srgbClr val="3E3B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406400" y="1911350"/>
            <a:ext cx="11201399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24C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5E524C"/>
                </a:solidFill>
                <a:latin typeface="Arial"/>
                <a:ea typeface="Arial"/>
                <a:cs typeface="Arial"/>
                <a:sym typeface="Arial"/>
              </a:rPr>
              <a:t>Our eventual goal is a full </a:t>
            </a:r>
            <a:r>
              <a:rPr lang="en-US" sz="3600" b="0" i="0" u="sng" strike="noStrike" cap="none" baseline="0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aquaponics</a:t>
            </a:r>
            <a:r>
              <a:rPr lang="en-US" sz="3600" b="0" i="0" u="none" strike="noStrike" cap="none" baseline="0" dirty="0">
                <a:solidFill>
                  <a:srgbClr val="5E524C"/>
                </a:solidFill>
                <a:latin typeface="Arial"/>
                <a:ea typeface="Arial"/>
                <a:cs typeface="Arial"/>
                <a:sym typeface="Arial"/>
              </a:rPr>
              <a:t> garden.</a:t>
            </a: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2006600" y="3200400"/>
            <a:ext cx="862012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6616700" y="4622800"/>
            <a:ext cx="6057899" cy="469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6616700" y="431800"/>
            <a:ext cx="6057899" cy="40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 rotWithShape="1">
          <a:blip r:embed="rId5"/>
          <a:srcRect/>
          <a:stretch/>
        </p:blipFill>
        <p:spPr>
          <a:xfrm>
            <a:off x="180975" y="1752600"/>
            <a:ext cx="6165849" cy="764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/>
        </p:nvSpPr>
        <p:spPr>
          <a:xfrm>
            <a:off x="406400" y="533400"/>
            <a:ext cx="5333999" cy="8302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B39"/>
              </a:buClr>
              <a:buSzPct val="25000"/>
              <a:buFont typeface="Arial"/>
              <a:buNone/>
            </a:pPr>
            <a:r>
              <a:rPr lang="en-US" sz="4800" b="1" dirty="0" smtClean="0">
                <a:solidFill>
                  <a:srgbClr val="3E3B39"/>
                </a:solidFill>
              </a:rPr>
              <a:t>Tools</a:t>
            </a:r>
            <a:endParaRPr lang="en-US" sz="4800" b="1" dirty="0">
              <a:solidFill>
                <a:srgbClr val="3E3B39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830962" y="228537"/>
            <a:ext cx="4541700" cy="7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E3B39"/>
              </a:buClr>
              <a:buSzPct val="25000"/>
              <a:buFont typeface="Arial"/>
              <a:buNone/>
            </a:pPr>
            <a:r>
              <a:rPr lang="en-US" sz="4800" b="1" dirty="0" smtClean="0">
                <a:solidFill>
                  <a:srgbClr val="3E3B39"/>
                </a:solidFill>
              </a:rPr>
              <a:t>More Tools</a:t>
            </a:r>
            <a:endParaRPr lang="en-US" sz="4800" b="1" dirty="0">
              <a:solidFill>
                <a:srgbClr val="3E3B39"/>
              </a:solidFill>
            </a:endParaRPr>
          </a:p>
        </p:txBody>
      </p:sp>
      <p:pic>
        <p:nvPicPr>
          <p:cNvPr id="198" name="Shape 19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762050" y="0"/>
            <a:ext cx="5967709" cy="459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87300" y="1108050"/>
            <a:ext cx="4477774" cy="447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7328650" y="5369900"/>
            <a:ext cx="5676149" cy="4370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0" y="5591189"/>
            <a:ext cx="4865075" cy="3746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4865075" y="4603032"/>
            <a:ext cx="2463574" cy="2349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983761" y="822568"/>
            <a:ext cx="10356599" cy="1047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E3B39"/>
              </a:buClr>
              <a:buSzPct val="25000"/>
              <a:buFont typeface="Arial"/>
              <a:buNone/>
            </a:pPr>
            <a:r>
              <a:rPr lang="en-US" sz="4800" b="1" i="0" u="none" strike="noStrike" cap="none" baseline="0" dirty="0" smtClean="0">
                <a:solidFill>
                  <a:srgbClr val="3E3B39"/>
                </a:solidFill>
                <a:latin typeface="Arial"/>
                <a:ea typeface="Arial"/>
                <a:cs typeface="Arial"/>
                <a:sym typeface="Arial"/>
              </a:rPr>
              <a:t>Checklist</a:t>
            </a:r>
            <a:endParaRPr lang="en-US" sz="4800" b="1" i="0" u="none" strike="noStrike" cap="none" baseline="0" dirty="0">
              <a:solidFill>
                <a:srgbClr val="3E3B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83761" y="1652952"/>
            <a:ext cx="11199811" cy="63890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24C"/>
              </a:buClr>
              <a:buSzPct val="75000"/>
              <a:buFont typeface="Arial"/>
              <a:buChar char="•"/>
            </a:pPr>
            <a:r>
              <a:rPr lang="en-US" sz="3600" b="0" i="0" u="none" strike="noStrike" cap="none" baseline="0" dirty="0">
                <a:solidFill>
                  <a:srgbClr val="5E524C"/>
                </a:solidFill>
                <a:latin typeface="Arial"/>
                <a:ea typeface="Arial"/>
                <a:cs typeface="Arial"/>
                <a:sym typeface="Arial"/>
              </a:rPr>
              <a:t>Gather temperature/moisture data from plants at periodic interval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5E524C"/>
              </a:buClr>
              <a:buSzPct val="75000"/>
              <a:buFont typeface="Arial"/>
              <a:buChar char="•"/>
            </a:pPr>
            <a:r>
              <a:rPr lang="en-US" sz="3600" b="0" i="0" u="none" strike="noStrike" cap="none" baseline="0" dirty="0">
                <a:solidFill>
                  <a:srgbClr val="5E524C"/>
                </a:solidFill>
                <a:latin typeface="Arial"/>
                <a:ea typeface="Arial"/>
                <a:cs typeface="Arial"/>
                <a:sym typeface="Arial"/>
              </a:rPr>
              <a:t>Turn on water supply if needed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5E524C"/>
              </a:buClr>
              <a:buSzPct val="75000"/>
              <a:buFont typeface="Arial"/>
              <a:buChar char="•"/>
            </a:pPr>
            <a:r>
              <a:rPr lang="en-US" sz="3600" b="0" i="0" u="none" strike="noStrike" cap="none" baseline="0" dirty="0">
                <a:solidFill>
                  <a:srgbClr val="5E524C"/>
                </a:solidFill>
                <a:latin typeface="Arial"/>
                <a:ea typeface="Arial"/>
                <a:cs typeface="Arial"/>
                <a:sym typeface="Arial"/>
              </a:rPr>
              <a:t>Send dat</a:t>
            </a:r>
            <a:r>
              <a:rPr lang="en-US" dirty="0"/>
              <a:t>a </a:t>
            </a:r>
            <a:r>
              <a:rPr lang="en-US" sz="3600" b="0" i="0" u="none" strike="noStrike" cap="none" baseline="0" dirty="0">
                <a:solidFill>
                  <a:srgbClr val="5E524C"/>
                </a:solidFill>
                <a:latin typeface="Arial"/>
                <a:ea typeface="Arial"/>
                <a:cs typeface="Arial"/>
                <a:sym typeface="Arial"/>
              </a:rPr>
              <a:t>wirelessly to</a:t>
            </a:r>
            <a:r>
              <a:rPr lang="en-US" dirty="0"/>
              <a:t> indoor device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5E524C"/>
              </a:buClr>
              <a:buSzPct val="75000"/>
              <a:buFont typeface="Arial"/>
              <a:buChar char="•"/>
            </a:pPr>
            <a:r>
              <a:rPr lang="en-US" sz="3600" b="0" i="0" u="none" strike="noStrike" cap="none" baseline="0" dirty="0">
                <a:solidFill>
                  <a:srgbClr val="5E524C"/>
                </a:solidFill>
                <a:latin typeface="Arial"/>
                <a:ea typeface="Arial"/>
                <a:cs typeface="Arial"/>
                <a:sym typeface="Arial"/>
              </a:rPr>
              <a:t>Graph the data using the LCD display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5E524C"/>
              </a:buClr>
              <a:buSzPct val="75000"/>
              <a:buFont typeface="Arial"/>
              <a:buChar char="•"/>
            </a:pPr>
            <a:r>
              <a:rPr lang="en-US" sz="3600" b="0" i="0" u="none" strike="noStrike" cap="none" baseline="0" dirty="0">
                <a:solidFill>
                  <a:srgbClr val="5E524C"/>
                </a:solidFill>
                <a:latin typeface="Arial"/>
                <a:ea typeface="Arial"/>
                <a:cs typeface="Arial"/>
                <a:sym typeface="Arial"/>
              </a:rPr>
              <a:t>Manage power states when not in use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5E524C"/>
              </a:buClr>
              <a:buSzPct val="75000"/>
              <a:buFont typeface="Arial"/>
              <a:buChar char="•"/>
            </a:pPr>
            <a:r>
              <a:rPr lang="en-US" sz="3600" b="0" i="0" u="none" strike="noStrike" cap="none" baseline="0" dirty="0">
                <a:solidFill>
                  <a:srgbClr val="5E524C"/>
                </a:solidFill>
                <a:latin typeface="Arial"/>
                <a:ea typeface="Arial"/>
                <a:cs typeface="Arial"/>
                <a:sym typeface="Arial"/>
              </a:rPr>
              <a:t>Use solar power to be self-sustaining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Shape 213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665162" y="463550"/>
            <a:ext cx="4335461" cy="197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692150" y="2425700"/>
            <a:ext cx="4279900" cy="346709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/>
          <p:nvPr/>
        </p:nvSpPr>
        <p:spPr>
          <a:xfrm>
            <a:off x="2590800" y="3187700"/>
            <a:ext cx="482599" cy="1130299"/>
          </a:xfrm>
          <a:prstGeom prst="roundRect">
            <a:avLst>
              <a:gd name="adj" fmla="val 4547"/>
            </a:avLst>
          </a:prstGeom>
          <a:blipFill rotWithShape="1">
            <a:blip r:embed="rId5"/>
            <a:stretch>
              <a:fillRect/>
            </a:stretch>
          </a:blip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2100261" y="4475162"/>
            <a:ext cx="1463674" cy="534986"/>
          </a:xfrm>
          <a:custGeom>
            <a:avLst/>
            <a:gdLst/>
            <a:ahLst/>
            <a:cxnLst/>
            <a:rect l="0" t="0" r="0" b="0"/>
            <a:pathLst>
              <a:path w="21599" h="21599" extrusionOk="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E3B39"/>
              </a:buClr>
              <a:buSzPct val="25000"/>
              <a:buFont typeface="Arial"/>
              <a:buNone/>
            </a:pPr>
            <a:r>
              <a:rPr lang="en-US" sz="1400" b="1" i="0" u="none" strike="noStrike" cap="none" baseline="0">
                <a:solidFill>
                  <a:srgbClr val="3E3B39"/>
                </a:solidFill>
                <a:latin typeface="Arial"/>
                <a:ea typeface="Arial"/>
                <a:cs typeface="Arial"/>
                <a:sym typeface="Arial"/>
              </a:rPr>
              <a:t>LCD DISPLAY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E3B39"/>
              </a:buClr>
              <a:buSzPct val="25000"/>
              <a:buFont typeface="Arial"/>
              <a:buNone/>
            </a:pPr>
            <a:r>
              <a:rPr lang="en-US" sz="1400" b="1" i="0" u="none" strike="noStrike" cap="none" baseline="0">
                <a:solidFill>
                  <a:srgbClr val="3E3B39"/>
                </a:solidFill>
                <a:latin typeface="Arial"/>
                <a:ea typeface="Arial"/>
                <a:cs typeface="Arial"/>
                <a:sym typeface="Arial"/>
              </a:rPr>
              <a:t>   IN HOUSE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3884612" y="3262312"/>
            <a:ext cx="5232400" cy="3659186"/>
          </a:xfrm>
          <a:prstGeom prst="straightConnector1">
            <a:avLst/>
          </a:prstGeom>
          <a:noFill/>
          <a:ln w="38100" cap="rnd">
            <a:solidFill>
              <a:srgbClr val="4A4744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>
            <a:off x="9067800" y="3306762"/>
            <a:ext cx="2971799" cy="1703387"/>
          </a:xfrm>
          <a:prstGeom prst="straightConnector1">
            <a:avLst/>
          </a:prstGeom>
          <a:noFill/>
          <a:ln w="38100" cap="rnd">
            <a:solidFill>
              <a:srgbClr val="4A4744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6959600" y="5003799"/>
            <a:ext cx="5080000" cy="3897311"/>
          </a:xfrm>
          <a:prstGeom prst="straightConnector1">
            <a:avLst/>
          </a:prstGeom>
          <a:noFill/>
          <a:ln w="38100" cap="rnd">
            <a:solidFill>
              <a:srgbClr val="4A4744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>
            <a:off x="3884612" y="6959600"/>
            <a:ext cx="3073399" cy="1944687"/>
          </a:xfrm>
          <a:prstGeom prst="straightConnector1">
            <a:avLst/>
          </a:prstGeom>
          <a:noFill/>
          <a:ln w="38100" cap="rnd">
            <a:solidFill>
              <a:srgbClr val="4A4744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21" name="Shape 221"/>
          <p:cNvPicPr preferRelativeResize="0"/>
          <p:nvPr/>
        </p:nvPicPr>
        <p:blipFill rotWithShape="1">
          <a:blip r:embed="rId6"/>
          <a:srcRect/>
          <a:stretch/>
        </p:blipFill>
        <p:spPr>
          <a:xfrm>
            <a:off x="7632700" y="5308600"/>
            <a:ext cx="1044575" cy="98583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/>
          <p:nvPr/>
        </p:nvSpPr>
        <p:spPr>
          <a:xfrm>
            <a:off x="6507162" y="8058150"/>
            <a:ext cx="901700" cy="444499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E3B39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rgbClr val="3E3B39"/>
                </a:solidFill>
                <a:latin typeface="Arial"/>
                <a:ea typeface="Arial"/>
                <a:cs typeface="Arial"/>
                <a:sym typeface="Arial"/>
              </a:rPr>
              <a:t>YARD</a:t>
            </a:r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7"/>
          <a:srcRect/>
          <a:stretch/>
        </p:blipFill>
        <p:spPr>
          <a:xfrm>
            <a:off x="3201175" y="3262312"/>
            <a:ext cx="1357199" cy="8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/>
          <p:nvPr/>
        </p:nvSpPr>
        <p:spPr>
          <a:xfrm>
            <a:off x="3629750" y="3494812"/>
            <a:ext cx="652481" cy="342899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E3B39"/>
              </a:buClr>
              <a:buSzPct val="25000"/>
              <a:buFont typeface="Arial"/>
              <a:buNone/>
            </a:pPr>
            <a:r>
              <a:rPr lang="en-US" sz="1400" b="1" i="0" u="none" strike="noStrike" cap="none" baseline="0">
                <a:solidFill>
                  <a:srgbClr val="3E3B39"/>
                </a:solidFill>
                <a:latin typeface="Arial"/>
                <a:ea typeface="Arial"/>
                <a:cs typeface="Arial"/>
                <a:sym typeface="Arial"/>
              </a:rPr>
              <a:t>DEV1</a:t>
            </a: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8"/>
          <a:srcRect/>
          <a:stretch/>
        </p:blipFill>
        <p:spPr>
          <a:xfrm>
            <a:off x="5710237" y="6459537"/>
            <a:ext cx="1582737" cy="985836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/>
          <p:nvPr/>
        </p:nvSpPr>
        <p:spPr>
          <a:xfrm>
            <a:off x="6175375" y="6780211"/>
            <a:ext cx="652461" cy="342899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E3B39"/>
              </a:buClr>
              <a:buSzPct val="25000"/>
              <a:buFont typeface="Arial"/>
              <a:buNone/>
            </a:pPr>
            <a:r>
              <a:rPr lang="en-US" sz="1400" b="1" i="0" u="none" strike="noStrike" cap="none" baseline="0">
                <a:solidFill>
                  <a:srgbClr val="3E3B39"/>
                </a:solidFill>
                <a:latin typeface="Arial"/>
                <a:ea typeface="Arial"/>
                <a:cs typeface="Arial"/>
                <a:sym typeface="Arial"/>
              </a:rPr>
              <a:t>DEV2</a:t>
            </a:r>
          </a:p>
        </p:txBody>
      </p:sp>
      <p:sp>
        <p:nvSpPr>
          <p:cNvPr id="227" name="Shape 227"/>
          <p:cNvSpPr/>
          <p:nvPr/>
        </p:nvSpPr>
        <p:spPr>
          <a:xfrm>
            <a:off x="7718425" y="5534025"/>
            <a:ext cx="873125" cy="534986"/>
          </a:xfrm>
          <a:custGeom>
            <a:avLst/>
            <a:gdLst/>
            <a:ahLst/>
            <a:cxnLst/>
            <a:rect l="0" t="0" r="0" b="0"/>
            <a:pathLst>
              <a:path w="21600" h="21599" extrusionOk="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E3B39"/>
              </a:buClr>
              <a:buSzPct val="25000"/>
              <a:buFont typeface="Arial"/>
              <a:buNone/>
            </a:pPr>
            <a:r>
              <a:rPr lang="en-US" sz="1400" b="1" i="0" u="none" strike="noStrike" cap="none" baseline="0">
                <a:solidFill>
                  <a:srgbClr val="3E3B39"/>
                </a:solidFill>
                <a:latin typeface="Arial"/>
                <a:ea typeface="Arial"/>
                <a:cs typeface="Arial"/>
                <a:sym typeface="Arial"/>
              </a:rPr>
              <a:t>WATER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E3B39"/>
              </a:buClr>
              <a:buSzPct val="25000"/>
              <a:buFont typeface="Arial"/>
              <a:buNone/>
            </a:pPr>
            <a:r>
              <a:rPr lang="en-US" sz="1400" b="1" i="0" u="none" strike="noStrike" cap="none" baseline="0">
                <a:solidFill>
                  <a:srgbClr val="3E3B39"/>
                </a:solidFill>
                <a:latin typeface="Arial"/>
                <a:ea typeface="Arial"/>
                <a:cs typeface="Arial"/>
                <a:sym typeface="Arial"/>
              </a:rPr>
              <a:t> PUMP</a:t>
            </a:r>
          </a:p>
        </p:txBody>
      </p:sp>
      <p:cxnSp>
        <p:nvCxnSpPr>
          <p:cNvPr id="228" name="Shape 228"/>
          <p:cNvCxnSpPr/>
          <p:nvPr/>
        </p:nvCxnSpPr>
        <p:spPr>
          <a:xfrm rot="10800000">
            <a:off x="3287712" y="4262437"/>
            <a:ext cx="2552699" cy="2328861"/>
          </a:xfrm>
          <a:prstGeom prst="straightConnector1">
            <a:avLst/>
          </a:prstGeom>
          <a:noFill/>
          <a:ln w="38100" cap="rnd">
            <a:solidFill>
              <a:srgbClr val="4A4744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229" name="Shape 229"/>
          <p:cNvCxnSpPr/>
          <p:nvPr/>
        </p:nvCxnSpPr>
        <p:spPr>
          <a:xfrm rot="10800000" flipH="1">
            <a:off x="7097711" y="6242049"/>
            <a:ext cx="642936" cy="428625"/>
          </a:xfrm>
          <a:prstGeom prst="straightConnector1">
            <a:avLst/>
          </a:prstGeom>
          <a:noFill/>
          <a:ln w="38100" cap="rnd">
            <a:solidFill>
              <a:srgbClr val="4A4744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230" name="Shape 230"/>
          <p:cNvCxnSpPr/>
          <p:nvPr/>
        </p:nvCxnSpPr>
        <p:spPr>
          <a:xfrm>
            <a:off x="3468687" y="4130675"/>
            <a:ext cx="2605086" cy="2339975"/>
          </a:xfrm>
          <a:prstGeom prst="straightConnector1">
            <a:avLst/>
          </a:prstGeom>
          <a:noFill/>
          <a:ln w="38100" cap="rnd">
            <a:solidFill>
              <a:srgbClr val="4A4744"/>
            </a:solidFill>
            <a:prstDash val="solid"/>
            <a:miter/>
            <a:headEnd type="none" w="med" len="med"/>
            <a:tailEnd type="triangle" w="med" len="med"/>
          </a:ln>
        </p:spPr>
      </p:cxnSp>
      <p:pic>
        <p:nvPicPr>
          <p:cNvPr id="231" name="Shape 231"/>
          <p:cNvPicPr preferRelativeResize="0"/>
          <p:nvPr/>
        </p:nvPicPr>
        <p:blipFill rotWithShape="1">
          <a:blip r:embed="rId7"/>
          <a:srcRect/>
          <a:stretch/>
        </p:blipFill>
        <p:spPr>
          <a:xfrm>
            <a:off x="8897200" y="4338712"/>
            <a:ext cx="1357199" cy="807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Shape 232"/>
          <p:cNvCxnSpPr/>
          <p:nvPr/>
        </p:nvCxnSpPr>
        <p:spPr>
          <a:xfrm rot="10800000" flipH="1">
            <a:off x="8601086" y="5010112"/>
            <a:ext cx="642900" cy="428700"/>
          </a:xfrm>
          <a:prstGeom prst="straightConnector1">
            <a:avLst/>
          </a:prstGeom>
          <a:noFill/>
          <a:ln w="38100" cap="rnd">
            <a:solidFill>
              <a:srgbClr val="4A4744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233" name="Shape 233"/>
          <p:cNvSpPr/>
          <p:nvPr/>
        </p:nvSpPr>
        <p:spPr>
          <a:xfrm>
            <a:off x="9139241" y="4571200"/>
            <a:ext cx="873125" cy="342899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E3B39"/>
              </a:buClr>
              <a:buSzPct val="25000"/>
              <a:buFont typeface="Arial"/>
              <a:buNone/>
            </a:pPr>
            <a:r>
              <a:rPr lang="en-US" b="1">
                <a:solidFill>
                  <a:srgbClr val="3E3B39"/>
                </a:solidFill>
              </a:rPr>
              <a:t>GARDEN</a:t>
            </a:r>
          </a:p>
        </p:txBody>
      </p:sp>
      <p:sp>
        <p:nvSpPr>
          <p:cNvPr id="234" name="Shape 234"/>
          <p:cNvSpPr/>
          <p:nvPr/>
        </p:nvSpPr>
        <p:spPr>
          <a:xfrm>
            <a:off x="5095084" y="5053025"/>
            <a:ext cx="1170180" cy="342899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E3B39"/>
              </a:buClr>
              <a:buSzPct val="25000"/>
              <a:buFont typeface="Arial"/>
              <a:buNone/>
            </a:pPr>
            <a:r>
              <a:rPr lang="en-US" b="1">
                <a:solidFill>
                  <a:srgbClr val="3E3B39"/>
                </a:solidFill>
              </a:rPr>
              <a:t>WIRELESS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1357675" y="3296800"/>
            <a:ext cx="914400" cy="914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870320" y="683240"/>
            <a:ext cx="5579810" cy="90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4800" b="1" dirty="0" smtClean="0">
                <a:solidFill>
                  <a:schemeClr val="bg1"/>
                </a:solidFill>
              </a:rPr>
              <a:t>Block Diagram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893775" y="1593500"/>
            <a:ext cx="3899400" cy="27968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6934150" y="686575"/>
            <a:ext cx="5477699" cy="4090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1083625" y="1807000"/>
            <a:ext cx="1462500" cy="1330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-US" sz="1800"/>
              <a:t>LCD</a:t>
            </a:r>
          </a:p>
        </p:txBody>
      </p:sp>
      <p:sp>
        <p:nvSpPr>
          <p:cNvPr id="244" name="Shape 244"/>
          <p:cNvSpPr/>
          <p:nvPr/>
        </p:nvSpPr>
        <p:spPr>
          <a:xfrm>
            <a:off x="3213650" y="3137500"/>
            <a:ext cx="1268699" cy="90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-US" sz="1800"/>
              <a:t>Nordic</a:t>
            </a:r>
          </a:p>
        </p:txBody>
      </p:sp>
      <p:sp>
        <p:nvSpPr>
          <p:cNvPr id="245" name="Shape 245"/>
          <p:cNvSpPr/>
          <p:nvPr/>
        </p:nvSpPr>
        <p:spPr>
          <a:xfrm>
            <a:off x="7242550" y="1030475"/>
            <a:ext cx="1401000" cy="863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-US" sz="1800"/>
              <a:t>Nordic</a:t>
            </a:r>
          </a:p>
        </p:txBody>
      </p:sp>
      <p:sp>
        <p:nvSpPr>
          <p:cNvPr id="246" name="Shape 246"/>
          <p:cNvSpPr/>
          <p:nvPr/>
        </p:nvSpPr>
        <p:spPr>
          <a:xfrm>
            <a:off x="10000525" y="3623700"/>
            <a:ext cx="2017799" cy="863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-US" sz="1800"/>
              <a:t>Moisture Sensor</a:t>
            </a:r>
          </a:p>
        </p:txBody>
      </p:sp>
      <p:sp>
        <p:nvSpPr>
          <p:cNvPr id="247" name="Shape 247"/>
          <p:cNvSpPr/>
          <p:nvPr/>
        </p:nvSpPr>
        <p:spPr>
          <a:xfrm>
            <a:off x="10550275" y="1005100"/>
            <a:ext cx="1401000" cy="801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-US" sz="1800"/>
              <a:t>RTC</a:t>
            </a:r>
          </a:p>
        </p:txBody>
      </p:sp>
      <p:sp>
        <p:nvSpPr>
          <p:cNvPr id="248" name="Shape 248"/>
          <p:cNvSpPr/>
          <p:nvPr/>
        </p:nvSpPr>
        <p:spPr>
          <a:xfrm>
            <a:off x="7308850" y="2175562"/>
            <a:ext cx="2370299" cy="90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-US" sz="1800"/>
              <a:t>Water Pump Motor</a:t>
            </a:r>
          </a:p>
        </p:txBody>
      </p:sp>
      <p:sp>
        <p:nvSpPr>
          <p:cNvPr id="249" name="Shape 249"/>
          <p:cNvSpPr/>
          <p:nvPr/>
        </p:nvSpPr>
        <p:spPr>
          <a:xfrm>
            <a:off x="6564400" y="5349975"/>
            <a:ext cx="5630399" cy="35789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10067575" y="7639625"/>
            <a:ext cx="1883700" cy="10256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-US" sz="1800"/>
              <a:t>Solar panel</a:t>
            </a:r>
          </a:p>
        </p:txBody>
      </p:sp>
      <p:sp>
        <p:nvSpPr>
          <p:cNvPr id="251" name="Shape 251"/>
          <p:cNvSpPr/>
          <p:nvPr/>
        </p:nvSpPr>
        <p:spPr>
          <a:xfrm>
            <a:off x="10758275" y="6844275"/>
            <a:ext cx="460500" cy="544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9837325" y="5588425"/>
            <a:ext cx="2017799" cy="10256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-US" sz="1800"/>
              <a:t>Solar charger</a:t>
            </a:r>
          </a:p>
        </p:txBody>
      </p:sp>
      <p:sp>
        <p:nvSpPr>
          <p:cNvPr id="253" name="Shape 253"/>
          <p:cNvSpPr/>
          <p:nvPr/>
        </p:nvSpPr>
        <p:spPr>
          <a:xfrm>
            <a:off x="8728000" y="5881475"/>
            <a:ext cx="648899" cy="544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7095425" y="5776800"/>
            <a:ext cx="1401000" cy="20093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-US" sz="1800"/>
              <a:t>Lithium</a:t>
            </a:r>
          </a:p>
          <a:p>
            <a:pPr algn="ctr">
              <a:buNone/>
            </a:pPr>
            <a:r>
              <a:rPr lang="en-US" sz="1800"/>
              <a:t>Battery</a:t>
            </a:r>
          </a:p>
        </p:txBody>
      </p:sp>
      <p:sp>
        <p:nvSpPr>
          <p:cNvPr id="255" name="Shape 255"/>
          <p:cNvSpPr/>
          <p:nvPr/>
        </p:nvSpPr>
        <p:spPr>
          <a:xfrm>
            <a:off x="7308850" y="3364750"/>
            <a:ext cx="1643099" cy="10256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-US" sz="1800"/>
              <a:t>Bust/boost</a:t>
            </a:r>
          </a:p>
          <a:p>
            <a:pPr algn="ctr">
              <a:buNone/>
            </a:pPr>
            <a:r>
              <a:rPr lang="en-US" sz="1800"/>
              <a:t>Regulator</a:t>
            </a:r>
          </a:p>
        </p:txBody>
      </p:sp>
      <p:sp>
        <p:nvSpPr>
          <p:cNvPr id="256" name="Shape 256"/>
          <p:cNvSpPr/>
          <p:nvPr/>
        </p:nvSpPr>
        <p:spPr>
          <a:xfrm>
            <a:off x="7545400" y="4474175"/>
            <a:ext cx="795300" cy="12189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257" name="Shape 257"/>
          <p:cNvCxnSpPr>
            <a:stCxn id="243" idx="2"/>
            <a:endCxn id="258" idx="0"/>
          </p:cNvCxnSpPr>
          <p:nvPr/>
        </p:nvCxnSpPr>
        <p:spPr>
          <a:xfrm flipH="1">
            <a:off x="1814874" y="3137500"/>
            <a:ext cx="0" cy="38432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9" name="Shape 259"/>
          <p:cNvCxnSpPr>
            <a:stCxn id="258" idx="3"/>
            <a:endCxn id="244" idx="1"/>
          </p:cNvCxnSpPr>
          <p:nvPr/>
        </p:nvCxnSpPr>
        <p:spPr>
          <a:xfrm rot="10800000" flipH="1">
            <a:off x="2356824" y="3591250"/>
            <a:ext cx="856825" cy="9797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0" name="Shape 260"/>
          <p:cNvSpPr txBox="1"/>
          <p:nvPr/>
        </p:nvSpPr>
        <p:spPr>
          <a:xfrm>
            <a:off x="2517050" y="3288550"/>
            <a:ext cx="648899" cy="226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/>
              <a:t>SPI3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814875" y="3006875"/>
            <a:ext cx="648899" cy="226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/>
              <a:t>SPI2</a:t>
            </a:r>
          </a:p>
          <a:p>
            <a:pPr lvl="0" rtl="0">
              <a:buNone/>
            </a:pPr>
            <a:r>
              <a:rPr lang="en-US"/>
              <a:t>DMA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055150" y="1462175"/>
            <a:ext cx="648899" cy="226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/>
              <a:t>SPI3</a:t>
            </a:r>
          </a:p>
        </p:txBody>
      </p:sp>
      <p:cxnSp>
        <p:nvCxnSpPr>
          <p:cNvPr id="263" name="Shape 263"/>
          <p:cNvCxnSpPr>
            <a:stCxn id="245" idx="3"/>
            <a:endCxn id="264" idx="1"/>
          </p:cNvCxnSpPr>
          <p:nvPr/>
        </p:nvCxnSpPr>
        <p:spPr>
          <a:xfrm>
            <a:off x="8643550" y="1462175"/>
            <a:ext cx="2065275" cy="125316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5" name="Shape 265"/>
          <p:cNvSpPr/>
          <p:nvPr/>
        </p:nvSpPr>
        <p:spPr>
          <a:xfrm>
            <a:off x="7058700" y="7920525"/>
            <a:ext cx="2017799" cy="64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6" name="Shape 266"/>
          <p:cNvSpPr txBox="1"/>
          <p:nvPr/>
        </p:nvSpPr>
        <p:spPr>
          <a:xfrm>
            <a:off x="7250225" y="7988925"/>
            <a:ext cx="1643099" cy="544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-US" sz="1800"/>
              <a:t>Solar Power Supply</a:t>
            </a:r>
          </a:p>
        </p:txBody>
      </p:sp>
      <p:sp>
        <p:nvSpPr>
          <p:cNvPr id="267" name="Shape 267"/>
          <p:cNvSpPr/>
          <p:nvPr/>
        </p:nvSpPr>
        <p:spPr>
          <a:xfrm>
            <a:off x="1217500" y="3570400"/>
            <a:ext cx="1139399" cy="64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8" name="Shape 268"/>
          <p:cNvSpPr txBox="1"/>
          <p:nvPr/>
        </p:nvSpPr>
        <p:spPr>
          <a:xfrm>
            <a:off x="1296675" y="3652475"/>
            <a:ext cx="914400" cy="46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800"/>
              <a:t>STM32</a:t>
            </a:r>
          </a:p>
        </p:txBody>
      </p:sp>
      <p:sp>
        <p:nvSpPr>
          <p:cNvPr id="269" name="Shape 269"/>
          <p:cNvSpPr/>
          <p:nvPr/>
        </p:nvSpPr>
        <p:spPr>
          <a:xfrm>
            <a:off x="10711175" y="2681225"/>
            <a:ext cx="1268699" cy="64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0" name="Shape 270"/>
          <p:cNvSpPr txBox="1"/>
          <p:nvPr/>
        </p:nvSpPr>
        <p:spPr>
          <a:xfrm>
            <a:off x="10861650" y="2776975"/>
            <a:ext cx="993600" cy="46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800"/>
              <a:t>STM32</a:t>
            </a:r>
          </a:p>
        </p:txBody>
      </p:sp>
      <p:sp>
        <p:nvSpPr>
          <p:cNvPr id="271" name="Shape 271"/>
          <p:cNvSpPr/>
          <p:nvPr/>
        </p:nvSpPr>
        <p:spPr>
          <a:xfrm>
            <a:off x="4500600" y="1417419"/>
            <a:ext cx="2722250" cy="2207675"/>
          </a:xfrm>
          <a:custGeom>
            <a:avLst/>
            <a:gdLst/>
            <a:ahLst/>
            <a:cxnLst/>
            <a:rect l="0" t="0" r="0" b="0"/>
            <a:pathLst>
              <a:path w="108890" h="88307" extrusionOk="0">
                <a:moveTo>
                  <a:pt x="108890" y="2946"/>
                </a:moveTo>
                <a:cubicBezTo>
                  <a:pt x="101594" y="3037"/>
                  <a:pt x="72685" y="-3710"/>
                  <a:pt x="65116" y="3494"/>
                </a:cubicBezTo>
                <a:cubicBezTo>
                  <a:pt x="57546" y="10698"/>
                  <a:pt x="70313" y="38239"/>
                  <a:pt x="63474" y="46174"/>
                </a:cubicBezTo>
                <a:cubicBezTo>
                  <a:pt x="56634" y="54108"/>
                  <a:pt x="32558" y="46265"/>
                  <a:pt x="24077" y="51099"/>
                </a:cubicBezTo>
                <a:cubicBezTo>
                  <a:pt x="15595" y="55932"/>
                  <a:pt x="16598" y="68973"/>
                  <a:pt x="12586" y="75175"/>
                </a:cubicBezTo>
                <a:cubicBezTo>
                  <a:pt x="8573" y="81376"/>
                  <a:pt x="2097" y="86118"/>
                  <a:pt x="0" y="88307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72" name="Shape 272"/>
          <p:cNvSpPr txBox="1"/>
          <p:nvPr/>
        </p:nvSpPr>
        <p:spPr>
          <a:xfrm>
            <a:off x="5177537" y="2065625"/>
            <a:ext cx="1139399" cy="38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/>
              <a:t>Wireless</a:t>
            </a:r>
          </a:p>
        </p:txBody>
      </p:sp>
      <p:cxnSp>
        <p:nvCxnSpPr>
          <p:cNvPr id="273" name="Shape 273"/>
          <p:cNvCxnSpPr>
            <a:stCxn id="247" idx="2"/>
          </p:cNvCxnSpPr>
          <p:nvPr/>
        </p:nvCxnSpPr>
        <p:spPr>
          <a:xfrm>
            <a:off x="11250775" y="1807000"/>
            <a:ext cx="89699" cy="833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74" name="Shape 274"/>
          <p:cNvSpPr txBox="1"/>
          <p:nvPr/>
        </p:nvSpPr>
        <p:spPr>
          <a:xfrm>
            <a:off x="11332650" y="2106675"/>
            <a:ext cx="648899" cy="9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/>
              <a:t>LSE</a:t>
            </a:r>
          </a:p>
        </p:txBody>
      </p:sp>
      <p:cxnSp>
        <p:nvCxnSpPr>
          <p:cNvPr id="275" name="Shape 275"/>
          <p:cNvCxnSpPr>
            <a:endCxn id="246" idx="0"/>
          </p:cNvCxnSpPr>
          <p:nvPr/>
        </p:nvCxnSpPr>
        <p:spPr>
          <a:xfrm flipH="1">
            <a:off x="11009424" y="3337800"/>
            <a:ext cx="248999" cy="285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6" name="Shape 276"/>
          <p:cNvCxnSpPr>
            <a:stCxn id="248" idx="3"/>
            <a:endCxn id="269" idx="1"/>
          </p:cNvCxnSpPr>
          <p:nvPr/>
        </p:nvCxnSpPr>
        <p:spPr>
          <a:xfrm>
            <a:off x="9679149" y="2629312"/>
            <a:ext cx="1032025" cy="37336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7" name="Shape 277"/>
          <p:cNvCxnSpPr>
            <a:stCxn id="255" idx="0"/>
            <a:endCxn id="269" idx="1"/>
          </p:cNvCxnSpPr>
          <p:nvPr/>
        </p:nvCxnSpPr>
        <p:spPr>
          <a:xfrm rot="10800000" flipH="1">
            <a:off x="8130399" y="3002675"/>
            <a:ext cx="2580775" cy="36207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78" name="Shape 278"/>
          <p:cNvSpPr txBox="1"/>
          <p:nvPr/>
        </p:nvSpPr>
        <p:spPr>
          <a:xfrm>
            <a:off x="11299400" y="3296800"/>
            <a:ext cx="718800" cy="36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/>
              <a:t>DAC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">
      <a:dk1>
        <a:srgbClr val="C8C1B8"/>
      </a:dk1>
      <a:lt1>
        <a:srgbClr val="3E3B39"/>
      </a:lt1>
      <a:dk2>
        <a:srgbClr val="05213E"/>
      </a:dk2>
      <a:lt2>
        <a:srgbClr val="615E5A"/>
      </a:lt2>
      <a:accent1>
        <a:srgbClr val="899DBD"/>
      </a:accent1>
      <a:accent2>
        <a:srgbClr val="74A198"/>
      </a:accent2>
      <a:accent3>
        <a:srgbClr val="AAABAF"/>
      </a:accent3>
      <a:accent4>
        <a:srgbClr val="34312F"/>
      </a:accent4>
      <a:accent5>
        <a:srgbClr val="C4CCDB"/>
      </a:accent5>
      <a:accent6>
        <a:srgbClr val="68918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C8C1B8"/>
      </a:dk1>
      <a:lt1>
        <a:srgbClr val="3E3B39"/>
      </a:lt1>
      <a:dk2>
        <a:srgbClr val="05213E"/>
      </a:dk2>
      <a:lt2>
        <a:srgbClr val="615E5A"/>
      </a:lt2>
      <a:accent1>
        <a:srgbClr val="899DBD"/>
      </a:accent1>
      <a:accent2>
        <a:srgbClr val="74A198"/>
      </a:accent2>
      <a:accent3>
        <a:srgbClr val="AAABAF"/>
      </a:accent3>
      <a:accent4>
        <a:srgbClr val="34312F"/>
      </a:accent4>
      <a:accent5>
        <a:srgbClr val="C4CCDB"/>
      </a:accent5>
      <a:accent6>
        <a:srgbClr val="68918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C8C1B8"/>
      </a:dk1>
      <a:lt1>
        <a:srgbClr val="3E3B39"/>
      </a:lt1>
      <a:dk2>
        <a:srgbClr val="05213E"/>
      </a:dk2>
      <a:lt2>
        <a:srgbClr val="615E5A"/>
      </a:lt2>
      <a:accent1>
        <a:srgbClr val="899DBD"/>
      </a:accent1>
      <a:accent2>
        <a:srgbClr val="74A198"/>
      </a:accent2>
      <a:accent3>
        <a:srgbClr val="AAABAF"/>
      </a:accent3>
      <a:accent4>
        <a:srgbClr val="34312F"/>
      </a:accent4>
      <a:accent5>
        <a:srgbClr val="C4CCDB"/>
      </a:accent5>
      <a:accent6>
        <a:srgbClr val="68918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C8C1B8"/>
      </a:dk1>
      <a:lt1>
        <a:srgbClr val="3E3B39"/>
      </a:lt1>
      <a:dk2>
        <a:srgbClr val="05213E"/>
      </a:dk2>
      <a:lt2>
        <a:srgbClr val="615E5A"/>
      </a:lt2>
      <a:accent1>
        <a:srgbClr val="899DBD"/>
      </a:accent1>
      <a:accent2>
        <a:srgbClr val="74A198"/>
      </a:accent2>
      <a:accent3>
        <a:srgbClr val="AAABAF"/>
      </a:accent3>
      <a:accent4>
        <a:srgbClr val="34312F"/>
      </a:accent4>
      <a:accent5>
        <a:srgbClr val="C4CCDB"/>
      </a:accent5>
      <a:accent6>
        <a:srgbClr val="68918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583</Words>
  <Application>Microsoft Office PowerPoint</Application>
  <PresentationFormat>Custom</PresentationFormat>
  <Paragraphs>171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Office Theme</vt:lpstr>
      <vt:lpstr>Office Theme</vt:lpstr>
      <vt:lpstr>Office Theme</vt:lpstr>
      <vt:lpstr>Office Theme</vt:lpstr>
      <vt:lpstr>P442 TEAM PROJECT</vt:lpstr>
      <vt:lpstr>What are we trying to do? </vt:lpstr>
      <vt:lpstr>Goals</vt:lpstr>
      <vt:lpstr>Inspiration</vt:lpstr>
      <vt:lpstr>PowerPoint Presentation</vt:lpstr>
      <vt:lpstr>More Tools</vt:lpstr>
      <vt:lpstr>Checklist</vt:lpstr>
      <vt:lpstr>PowerPoint Presentation</vt:lpstr>
      <vt:lpstr>Block Diagram</vt:lpstr>
      <vt:lpstr>Driving the Water Pump</vt:lpstr>
      <vt:lpstr>Technical Profile</vt:lpstr>
      <vt:lpstr>LCD - ST7735R</vt:lpstr>
      <vt:lpstr>Water Pump</vt:lpstr>
      <vt:lpstr>Solar Power</vt:lpstr>
      <vt:lpstr>Expected Normal Working Conditions</vt:lpstr>
      <vt:lpstr>PowerPoint Presentation</vt:lpstr>
      <vt:lpstr>
 Cost  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P442 TEAM PROJECT</dc:title>
  <dc:creator>brak</dc:creator>
  <cp:lastModifiedBy>Brian Rak</cp:lastModifiedBy>
  <cp:revision>3</cp:revision>
  <dcterms:modified xsi:type="dcterms:W3CDTF">2014-03-28T05:25:57Z</dcterms:modified>
</cp:coreProperties>
</file>