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1110"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4/7/2010</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4/7/2010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4/7/2010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4/7/2010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4/7/2010</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4/7/2010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4/7/2010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4/7/2010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4/7/2010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4/7/2010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4/7/2010</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4/7/2010</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vi-VN" dirty="0" smtClean="0">
                <a:solidFill>
                  <a:schemeClr val="tx1">
                    <a:lumMod val="50000"/>
                    <a:lumOff val="50000"/>
                  </a:schemeClr>
                </a:solidFill>
              </a:rPr>
              <a:t>Chapter 1</a:t>
            </a:r>
            <a:endParaRPr lang="vi-VN" dirty="0">
              <a:solidFill>
                <a:schemeClr val="tx1">
                  <a:lumMod val="50000"/>
                  <a:lumOff val="50000"/>
                </a:schemeClr>
              </a:solidFill>
            </a:endParaRPr>
          </a:p>
        </p:txBody>
      </p:sp>
      <p:sp>
        <p:nvSpPr>
          <p:cNvPr id="2" name="Title 1"/>
          <p:cNvSpPr>
            <a:spLocks noGrp="1"/>
          </p:cNvSpPr>
          <p:nvPr>
            <p:ph type="ctrTitle"/>
          </p:nvPr>
        </p:nvSpPr>
        <p:spPr/>
        <p:txBody>
          <a:bodyPr/>
          <a:lstStyle/>
          <a:p>
            <a:r>
              <a:rPr lang="vi-VN" dirty="0" smtClean="0">
                <a:solidFill>
                  <a:schemeClr val="bg1"/>
                </a:solidFill>
              </a:rPr>
              <a:t>Introduction to Enterprise Architecture</a:t>
            </a:r>
            <a:endParaRPr lang="vi-VN"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chor="t">
            <a:noAutofit/>
          </a:bodyPr>
          <a:lstStyle/>
          <a:p>
            <a:r>
              <a:rPr lang="vi-VN" sz="3600" dirty="0" smtClean="0">
                <a:latin typeface="Franklin Gothic Book "/>
              </a:rPr>
              <a:t>4. Drivers for Enterprise Architecture</a:t>
            </a:r>
            <a:endParaRPr lang="vi-VN" sz="3600" dirty="0">
              <a:latin typeface="Franklin Gothic Book "/>
            </a:endParaRPr>
          </a:p>
        </p:txBody>
      </p:sp>
      <p:sp>
        <p:nvSpPr>
          <p:cNvPr id="2" name="Content Placeholder 1"/>
          <p:cNvSpPr>
            <a:spLocks noGrp="1"/>
          </p:cNvSpPr>
          <p:nvPr>
            <p:ph sz="quarter" idx="1"/>
          </p:nvPr>
        </p:nvSpPr>
        <p:spPr/>
        <p:txBody>
          <a:bodyPr>
            <a:normAutofit/>
          </a:bodyPr>
          <a:lstStyle/>
          <a:p>
            <a:pPr marL="900113" indent="-457200">
              <a:buFont typeface="+mj-lt"/>
              <a:buAutoNum type="arabicPeriod"/>
            </a:pPr>
            <a:r>
              <a:rPr lang="vi-VN" sz="3200" dirty="0" smtClean="0"/>
              <a:t>Internal Drivers</a:t>
            </a:r>
            <a:endParaRPr lang="en-US" sz="3200" dirty="0" smtClean="0"/>
          </a:p>
          <a:p>
            <a:pPr marL="900113" indent="-457200">
              <a:buFont typeface="+mj-lt"/>
              <a:buAutoNum type="arabicPeriod"/>
            </a:pPr>
            <a:r>
              <a:rPr lang="vi-VN" sz="3200" dirty="0" smtClean="0"/>
              <a:t>External Drivers </a:t>
            </a:r>
            <a:endParaRPr lang="vi-VN" sz="3200" dirty="0"/>
          </a:p>
        </p:txBody>
      </p:sp>
      <p:sp>
        <p:nvSpPr>
          <p:cNvPr id="4" name="TextBox 3"/>
          <p:cNvSpPr txBox="1"/>
          <p:nvPr/>
        </p:nvSpPr>
        <p:spPr>
          <a:xfrm>
            <a:off x="1371600" y="3048000"/>
            <a:ext cx="6553200" cy="1938992"/>
          </a:xfrm>
          <a:prstGeom prst="rect">
            <a:avLst/>
          </a:prstGeom>
          <a:noFill/>
        </p:spPr>
        <p:txBody>
          <a:bodyPr wrap="square" rtlCol="0">
            <a:spAutoFit/>
          </a:bodyPr>
          <a:lstStyle/>
          <a:p>
            <a:pPr algn="just">
              <a:spcBef>
                <a:spcPts val="580"/>
              </a:spcBef>
              <a:buClr>
                <a:schemeClr val="accent1"/>
              </a:buClr>
              <a:buSzPct val="85000"/>
            </a:pPr>
            <a:r>
              <a:rPr lang="en-US" sz="2000" dirty="0" smtClean="0">
                <a:latin typeface="Perpetua"/>
              </a:rPr>
              <a:t>There are things, events, or situations that occur that affect the way a business operates, either in a positive or negative way. These things, situations, or events that occur that affect a business in either a positive or negative way are called "driving forces or environmental factors." </a:t>
            </a:r>
            <a:endParaRPr lang="vi-VN" sz="2000" dirty="0">
              <a:latin typeface="Perpetu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chor="t">
            <a:normAutofit/>
          </a:bodyPr>
          <a:lstStyle/>
          <a:p>
            <a:r>
              <a:rPr lang="vi-VN" dirty="0" smtClean="0">
                <a:latin typeface="Franklin Gothic Book "/>
              </a:rPr>
              <a:t>4.1. Internal Drivers</a:t>
            </a:r>
            <a:endParaRPr lang="vi-VN" dirty="0">
              <a:latin typeface="Franklin Gothic Book "/>
            </a:endParaRPr>
          </a:p>
        </p:txBody>
      </p:sp>
      <p:sp>
        <p:nvSpPr>
          <p:cNvPr id="2" name="Content Placeholder 1"/>
          <p:cNvSpPr>
            <a:spLocks noGrp="1"/>
          </p:cNvSpPr>
          <p:nvPr>
            <p:ph sz="quarter" idx="1"/>
          </p:nvPr>
        </p:nvSpPr>
        <p:spPr/>
        <p:txBody>
          <a:bodyPr>
            <a:normAutofit/>
          </a:bodyPr>
          <a:lstStyle/>
          <a:p>
            <a:pPr algn="just"/>
            <a:r>
              <a:rPr lang="en-US" dirty="0" smtClean="0">
                <a:latin typeface="Perpetua"/>
              </a:rPr>
              <a:t>Internal driving forces are those kinds of things, situations, or events that occur inside the business, and are generally under the control of the company. Examples might be as follows </a:t>
            </a:r>
          </a:p>
          <a:p>
            <a:pPr marL="548640" lvl="2" indent="-274320" algn="just">
              <a:spcBef>
                <a:spcPts val="580"/>
              </a:spcBef>
              <a:buClr>
                <a:schemeClr val="accent1"/>
              </a:buClr>
            </a:pPr>
            <a:r>
              <a:rPr lang="en-US" sz="2200" dirty="0" smtClean="0">
                <a:latin typeface="Perpetua"/>
              </a:rPr>
              <a:t>Organization </a:t>
            </a:r>
            <a:r>
              <a:rPr lang="en-US" sz="2200" dirty="0" smtClean="0">
                <a:latin typeface="Perpetua"/>
              </a:rPr>
              <a:t>of machinery and equipment</a:t>
            </a:r>
          </a:p>
          <a:p>
            <a:pPr marL="548640" lvl="2" indent="-274320" algn="just">
              <a:spcBef>
                <a:spcPts val="580"/>
              </a:spcBef>
              <a:buClr>
                <a:schemeClr val="accent1"/>
              </a:buClr>
            </a:pPr>
            <a:r>
              <a:rPr lang="en-US" sz="2200" dirty="0" smtClean="0">
                <a:latin typeface="Perpetua"/>
              </a:rPr>
              <a:t>Technological </a:t>
            </a:r>
            <a:r>
              <a:rPr lang="en-US" sz="2200" dirty="0" smtClean="0">
                <a:latin typeface="Perpetua"/>
              </a:rPr>
              <a:t>capacity,</a:t>
            </a:r>
          </a:p>
          <a:p>
            <a:pPr marL="548640" lvl="2" indent="-274320" algn="just">
              <a:spcBef>
                <a:spcPts val="580"/>
              </a:spcBef>
              <a:buClr>
                <a:schemeClr val="accent1"/>
              </a:buClr>
            </a:pPr>
            <a:r>
              <a:rPr lang="en-US" sz="2200" dirty="0" smtClean="0">
                <a:latin typeface="Perpetua"/>
              </a:rPr>
              <a:t>Organizational </a:t>
            </a:r>
            <a:r>
              <a:rPr lang="en-US" sz="2200" dirty="0" smtClean="0">
                <a:latin typeface="Perpetua"/>
              </a:rPr>
              <a:t>culture,</a:t>
            </a:r>
          </a:p>
          <a:p>
            <a:pPr marL="548640" lvl="2" indent="-274320" algn="just">
              <a:spcBef>
                <a:spcPts val="580"/>
              </a:spcBef>
              <a:buClr>
                <a:schemeClr val="accent1"/>
              </a:buClr>
            </a:pPr>
            <a:r>
              <a:rPr lang="en-US" sz="2200" dirty="0" smtClean="0">
                <a:latin typeface="Perpetua"/>
              </a:rPr>
              <a:t>Management </a:t>
            </a:r>
            <a:r>
              <a:rPr lang="en-US" sz="2200" dirty="0" smtClean="0">
                <a:latin typeface="Perpetua"/>
              </a:rPr>
              <a:t>systems,</a:t>
            </a:r>
          </a:p>
          <a:p>
            <a:pPr marL="548640" lvl="2" indent="-274320" algn="just">
              <a:spcBef>
                <a:spcPts val="580"/>
              </a:spcBef>
              <a:buClr>
                <a:schemeClr val="accent1"/>
              </a:buClr>
            </a:pPr>
            <a:r>
              <a:rPr lang="en-US" sz="2200" dirty="0" smtClean="0">
                <a:latin typeface="Perpetua"/>
              </a:rPr>
              <a:t>Financial </a:t>
            </a:r>
            <a:r>
              <a:rPr lang="en-US" sz="2200" dirty="0" smtClean="0">
                <a:latin typeface="Perpetua"/>
              </a:rPr>
              <a:t>management</a:t>
            </a:r>
          </a:p>
          <a:p>
            <a:pPr marL="548640" lvl="2" indent="-274320" algn="just">
              <a:spcBef>
                <a:spcPts val="580"/>
              </a:spcBef>
              <a:buClr>
                <a:schemeClr val="accent1"/>
              </a:buClr>
            </a:pPr>
            <a:r>
              <a:rPr lang="en-US" sz="2200" dirty="0" smtClean="0">
                <a:latin typeface="Perpetua"/>
              </a:rPr>
              <a:t>Employee </a:t>
            </a:r>
            <a:r>
              <a:rPr lang="en-US" sz="2200" dirty="0" smtClean="0">
                <a:latin typeface="Perpetua"/>
              </a:rPr>
              <a:t>morale.</a:t>
            </a:r>
          </a:p>
          <a:p>
            <a:endParaRPr lang="vi-V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chor="t"/>
          <a:lstStyle/>
          <a:p>
            <a:pPr marL="900113" indent="-457200"/>
            <a:r>
              <a:rPr lang="vi-VN" dirty="0" smtClean="0">
                <a:latin typeface="Franklin Gothic Book "/>
              </a:rPr>
              <a:t>4.2</a:t>
            </a:r>
            <a:r>
              <a:rPr lang="vi-VN" sz="4400" dirty="0" smtClean="0"/>
              <a:t>. </a:t>
            </a:r>
            <a:r>
              <a:rPr lang="vi-VN" dirty="0" smtClean="0">
                <a:latin typeface="Franklin Gothic Book "/>
              </a:rPr>
              <a:t>External</a:t>
            </a:r>
            <a:r>
              <a:rPr lang="vi-VN" sz="4400" dirty="0" smtClean="0"/>
              <a:t> </a:t>
            </a:r>
            <a:r>
              <a:rPr lang="vi-VN" dirty="0" smtClean="0">
                <a:latin typeface="Franklin Gothic Book "/>
              </a:rPr>
              <a:t>Drivers</a:t>
            </a:r>
            <a:r>
              <a:rPr lang="vi-VN" sz="4400" dirty="0" smtClean="0"/>
              <a:t> </a:t>
            </a:r>
            <a:endParaRPr lang="vi-VN" sz="4400" dirty="0"/>
          </a:p>
        </p:txBody>
      </p:sp>
      <p:sp>
        <p:nvSpPr>
          <p:cNvPr id="2" name="Content Placeholder 1"/>
          <p:cNvSpPr>
            <a:spLocks noGrp="1"/>
          </p:cNvSpPr>
          <p:nvPr>
            <p:ph sz="quarter" idx="1"/>
          </p:nvPr>
        </p:nvSpPr>
        <p:spPr/>
        <p:txBody>
          <a:bodyPr>
            <a:normAutofit/>
          </a:bodyPr>
          <a:lstStyle/>
          <a:p>
            <a:pPr algn="just"/>
            <a:r>
              <a:rPr lang="en-US" dirty="0" smtClean="0">
                <a:latin typeface="Perpetua"/>
              </a:rPr>
              <a:t>External driving forces are those kinds of things, situation, or events that occur outside of the company and are by and large beyond the control of the company. Examples of external driving forces might be, the industry itself, the economy, demographics, competition, </a:t>
            </a:r>
            <a:r>
              <a:rPr lang="en-US" dirty="0" err="1" smtClean="0">
                <a:latin typeface="Perpetua"/>
              </a:rPr>
              <a:t>po</a:t>
            </a:r>
            <a:endParaRPr lang="en-US" dirty="0" smtClean="0">
              <a:latin typeface="Perpetua"/>
            </a:endParaRPr>
          </a:p>
          <a:p>
            <a:pPr algn="just"/>
            <a:r>
              <a:rPr lang="en-US" dirty="0" smtClean="0">
                <a:latin typeface="Perpetua"/>
              </a:rPr>
              <a:t>External driving forces can bury a business if not appropriately dealt with. The question is, how does a business know what changes are occurring so that they can deal with them in a positive way. </a:t>
            </a:r>
            <a:r>
              <a:rPr lang="en-US" dirty="0" err="1" smtClean="0">
                <a:latin typeface="Perpetua"/>
              </a:rPr>
              <a:t>litical</a:t>
            </a:r>
            <a:r>
              <a:rPr lang="en-US" dirty="0" smtClean="0">
                <a:latin typeface="Perpetua"/>
              </a:rPr>
              <a:t> interference, etc.</a:t>
            </a:r>
            <a:endParaRPr lang="vi-VN" dirty="0">
              <a:latin typeface="Perpetu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dirty="0" smtClean="0"/>
              <a:t>Summary</a:t>
            </a:r>
            <a:endParaRPr lang="vi-VN" dirty="0"/>
          </a:p>
        </p:txBody>
      </p:sp>
      <p:sp>
        <p:nvSpPr>
          <p:cNvPr id="2" name="Content Placeholder 1"/>
          <p:cNvSpPr>
            <a:spLocks noGrp="1"/>
          </p:cNvSpPr>
          <p:nvPr>
            <p:ph sz="quarter" idx="1"/>
          </p:nvPr>
        </p:nvSpPr>
        <p:spPr/>
        <p:txBody>
          <a:bodyPr>
            <a:normAutofit/>
          </a:bodyPr>
          <a:lstStyle/>
          <a:p>
            <a:pPr algn="just"/>
            <a:r>
              <a:rPr lang="en-US" dirty="0" smtClean="0">
                <a:latin typeface="Perpetua"/>
              </a:rPr>
              <a:t>Enterprise architecture, more specifically, is defined as a coherent whole of principles, methods, and models that are used in the design and </a:t>
            </a:r>
            <a:r>
              <a:rPr lang="en-US" dirty="0" err="1" smtClean="0">
                <a:latin typeface="Perpetua"/>
              </a:rPr>
              <a:t>realisation</a:t>
            </a:r>
            <a:r>
              <a:rPr lang="en-US" dirty="0" smtClean="0">
                <a:latin typeface="Perpetua"/>
              </a:rPr>
              <a:t> of an enterprise’s </a:t>
            </a:r>
            <a:r>
              <a:rPr lang="en-US" dirty="0" err="1" smtClean="0">
                <a:latin typeface="Perpetua"/>
              </a:rPr>
              <a:t>organisational</a:t>
            </a:r>
            <a:r>
              <a:rPr lang="en-US" dirty="0" smtClean="0">
                <a:latin typeface="Perpetua"/>
              </a:rPr>
              <a:t> structure, business processes, information systems, and infrastructure.</a:t>
            </a:r>
          </a:p>
          <a:p>
            <a:pPr algn="just"/>
            <a:r>
              <a:rPr lang="en-US" dirty="0" smtClean="0">
                <a:latin typeface="Perpetua"/>
              </a:rPr>
              <a:t>Architecture models, views, presentations, and analyses all help to bridge the ‘communication gap’ between architects and </a:t>
            </a:r>
            <a:r>
              <a:rPr lang="en-US" dirty="0" err="1" smtClean="0">
                <a:latin typeface="Perpetua"/>
              </a:rPr>
              <a:t>stakeholdersigning</a:t>
            </a:r>
            <a:r>
              <a:rPr lang="en-US" dirty="0" smtClean="0">
                <a:latin typeface="Perpetua"/>
              </a:rPr>
              <a:t> complex structures</a:t>
            </a:r>
            <a:endParaRPr lang="vi-VN" dirty="0">
              <a:latin typeface="Perpetu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vi-VN" dirty="0" smtClean="0">
                <a:latin typeface="Franklin Gothic Book "/>
              </a:rPr>
              <a:t>Introduction to Enterprise Architecture</a:t>
            </a:r>
            <a:endParaRPr lang="vi-VN" dirty="0">
              <a:latin typeface="Franklin Gothic Book "/>
            </a:endParaRPr>
          </a:p>
        </p:txBody>
      </p:sp>
      <p:sp>
        <p:nvSpPr>
          <p:cNvPr id="2" name="Content Placeholder 1"/>
          <p:cNvSpPr>
            <a:spLocks noGrp="1"/>
          </p:cNvSpPr>
          <p:nvPr>
            <p:ph sz="quarter" idx="1"/>
          </p:nvPr>
        </p:nvSpPr>
        <p:spPr/>
        <p:txBody>
          <a:bodyPr/>
          <a:lstStyle/>
          <a:p>
            <a:pPr marL="624078" indent="-514350">
              <a:buFont typeface="+mj-lt"/>
              <a:buAutoNum type="arabicPeriod"/>
            </a:pPr>
            <a:r>
              <a:rPr lang="vi-VN" dirty="0" smtClean="0">
                <a:latin typeface="Perpetua"/>
              </a:rPr>
              <a:t>Architecture</a:t>
            </a:r>
          </a:p>
          <a:p>
            <a:pPr marL="624078" indent="-514350">
              <a:buFont typeface="+mj-lt"/>
              <a:buAutoNum type="arabicPeriod"/>
            </a:pPr>
            <a:r>
              <a:rPr lang="vi-VN" dirty="0" smtClean="0">
                <a:latin typeface="Perpetua"/>
              </a:rPr>
              <a:t>Enterprise Architecture</a:t>
            </a:r>
          </a:p>
          <a:p>
            <a:pPr marL="624078" indent="-514350">
              <a:buFont typeface="+mj-lt"/>
              <a:buAutoNum type="arabicPeriod"/>
            </a:pPr>
            <a:r>
              <a:rPr lang="vi-VN" dirty="0" smtClean="0">
                <a:latin typeface="Perpetua"/>
              </a:rPr>
              <a:t>The Architecture Process</a:t>
            </a:r>
          </a:p>
          <a:p>
            <a:pPr marL="624078" indent="-514350">
              <a:buFont typeface="+mj-lt"/>
              <a:buAutoNum type="arabicPeriod"/>
            </a:pPr>
            <a:r>
              <a:rPr lang="vi-VN" dirty="0" smtClean="0">
                <a:latin typeface="Perpetua"/>
              </a:rPr>
              <a:t>Drivers for Enterprise Architecture </a:t>
            </a:r>
          </a:p>
          <a:p>
            <a:pPr marL="898398" lvl="2" indent="-514350">
              <a:spcBef>
                <a:spcPts val="580"/>
              </a:spcBef>
              <a:buClr>
                <a:schemeClr val="accent1"/>
              </a:buClr>
              <a:buFont typeface="+mj-lt"/>
              <a:buAutoNum type="arabicPeriod"/>
            </a:pPr>
            <a:r>
              <a:rPr lang="vi-VN" sz="2200" dirty="0" smtClean="0">
                <a:latin typeface="Perpetua"/>
              </a:rPr>
              <a:t>Internal Drivers</a:t>
            </a:r>
          </a:p>
          <a:p>
            <a:pPr marL="898398" lvl="2" indent="-514350">
              <a:spcBef>
                <a:spcPts val="580"/>
              </a:spcBef>
              <a:buClr>
                <a:schemeClr val="accent1"/>
              </a:buClr>
              <a:buFont typeface="+mj-lt"/>
              <a:buAutoNum type="arabicPeriod"/>
            </a:pPr>
            <a:r>
              <a:rPr lang="vi-VN" sz="2200" dirty="0" smtClean="0">
                <a:latin typeface="Perpetua"/>
              </a:rPr>
              <a:t>External Drivers</a:t>
            </a:r>
          </a:p>
          <a:p>
            <a:pPr marL="624078" indent="-514350">
              <a:buFont typeface="+mj-lt"/>
              <a:buAutoNum type="arabicPeriod"/>
            </a:pPr>
            <a:r>
              <a:rPr lang="vi-VN" dirty="0" smtClean="0">
                <a:latin typeface="Perpetua"/>
              </a:rPr>
              <a:t>Summary</a:t>
            </a:r>
            <a:endParaRPr lang="vi-VN" dirty="0">
              <a:latin typeface="Perpetu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chor="t"/>
          <a:lstStyle/>
          <a:p>
            <a:r>
              <a:rPr lang="vi-VN" dirty="0" smtClean="0">
                <a:latin typeface="Franklin Gothic Book "/>
              </a:rPr>
              <a:t>1. Architecture</a:t>
            </a:r>
            <a:endParaRPr lang="vi-VN" dirty="0">
              <a:latin typeface="Franklin Gothic Book "/>
            </a:endParaRPr>
          </a:p>
        </p:txBody>
      </p:sp>
      <p:sp>
        <p:nvSpPr>
          <p:cNvPr id="2" name="Content Placeholder 1"/>
          <p:cNvSpPr>
            <a:spLocks noGrp="1"/>
          </p:cNvSpPr>
          <p:nvPr>
            <p:ph sz="quarter" idx="1"/>
          </p:nvPr>
        </p:nvSpPr>
        <p:spPr/>
        <p:txBody>
          <a:bodyPr>
            <a:normAutofit/>
          </a:bodyPr>
          <a:lstStyle/>
          <a:p>
            <a:pPr marL="0" indent="263525" algn="just"/>
            <a:r>
              <a:rPr lang="en-US" b="1" dirty="0" smtClean="0">
                <a:latin typeface="Perpetua"/>
              </a:rPr>
              <a:t>Architecture</a:t>
            </a:r>
            <a:r>
              <a:rPr lang="en-US" dirty="0" smtClean="0">
                <a:latin typeface="Perpetua"/>
              </a:rPr>
              <a:t> is the fundamental </a:t>
            </a:r>
            <a:r>
              <a:rPr lang="en-US" dirty="0" err="1" smtClean="0">
                <a:latin typeface="Perpetua"/>
              </a:rPr>
              <a:t>organisation</a:t>
            </a:r>
            <a:r>
              <a:rPr lang="en-US" dirty="0" smtClean="0">
                <a:latin typeface="Perpetua"/>
              </a:rPr>
              <a:t> of a system embodied in its components, their relationships to each other, and to the environment, and the principle guiding its design and evolution.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chor="t">
            <a:normAutofit/>
          </a:bodyPr>
          <a:lstStyle/>
          <a:p>
            <a:r>
              <a:rPr lang="vi-VN" dirty="0" smtClean="0">
                <a:latin typeface="Franklin Gothic Book "/>
              </a:rPr>
              <a:t>1. Architecture</a:t>
            </a:r>
            <a:endParaRPr lang="vi-VN" dirty="0">
              <a:latin typeface="Franklin Gothic Book "/>
            </a:endParaRPr>
          </a:p>
        </p:txBody>
      </p:sp>
      <p:sp>
        <p:nvSpPr>
          <p:cNvPr id="2" name="Content Placeholder 1"/>
          <p:cNvSpPr>
            <a:spLocks noGrp="1"/>
          </p:cNvSpPr>
          <p:nvPr>
            <p:ph sz="quarter" idx="1"/>
          </p:nvPr>
        </p:nvSpPr>
        <p:spPr/>
        <p:txBody>
          <a:bodyPr>
            <a:normAutofit/>
          </a:bodyPr>
          <a:lstStyle/>
          <a:p>
            <a:pPr marL="0" indent="0" algn="just"/>
            <a:r>
              <a:rPr lang="en-US" b="1" dirty="0" smtClean="0">
                <a:latin typeface="Perpetua"/>
              </a:rPr>
              <a:t>Stakeholder</a:t>
            </a:r>
            <a:r>
              <a:rPr lang="en-US" dirty="0" smtClean="0">
                <a:latin typeface="Perpetua"/>
              </a:rPr>
              <a:t>: an individual, team, or </a:t>
            </a:r>
            <a:r>
              <a:rPr lang="en-US" dirty="0" err="1" smtClean="0">
                <a:latin typeface="Perpetua"/>
              </a:rPr>
              <a:t>organisation</a:t>
            </a:r>
            <a:r>
              <a:rPr lang="en-US" dirty="0" smtClean="0">
                <a:latin typeface="Perpetua"/>
              </a:rPr>
              <a:t> (or classes thereof) with interests in, or concerns relative to, a system. </a:t>
            </a:r>
            <a:endParaRPr lang="vi-VN" dirty="0" smtClean="0">
              <a:latin typeface="Perpetu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chor="t">
            <a:normAutofit/>
          </a:bodyPr>
          <a:lstStyle/>
          <a:p>
            <a:r>
              <a:rPr lang="vi-VN" dirty="0" smtClean="0">
                <a:latin typeface="Franklin Gothic Book "/>
              </a:rPr>
              <a:t>2. Enterprise Architecture</a:t>
            </a:r>
            <a:endParaRPr lang="vi-VN" dirty="0">
              <a:latin typeface="Franklin Gothic Book "/>
            </a:endParaRPr>
          </a:p>
        </p:txBody>
      </p:sp>
      <p:sp>
        <p:nvSpPr>
          <p:cNvPr id="2" name="Content Placeholder 1"/>
          <p:cNvSpPr>
            <a:spLocks noGrp="1"/>
          </p:cNvSpPr>
          <p:nvPr>
            <p:ph sz="quarter" idx="1"/>
          </p:nvPr>
        </p:nvSpPr>
        <p:spPr/>
        <p:txBody>
          <a:bodyPr>
            <a:normAutofit/>
          </a:bodyPr>
          <a:lstStyle/>
          <a:p>
            <a:pPr algn="just"/>
            <a:r>
              <a:rPr lang="en-US" dirty="0" smtClean="0">
                <a:latin typeface="Perpetua"/>
              </a:rPr>
              <a:t>Architecture at the level of an entire </a:t>
            </a:r>
            <a:r>
              <a:rPr lang="en-US" dirty="0" err="1" smtClean="0">
                <a:latin typeface="Perpetua"/>
              </a:rPr>
              <a:t>organisation</a:t>
            </a:r>
            <a:r>
              <a:rPr lang="en-US" dirty="0" smtClean="0">
                <a:latin typeface="Perpetua"/>
              </a:rPr>
              <a:t> is commonly referred to as ‘enterprise architecture’</a:t>
            </a:r>
          </a:p>
          <a:p>
            <a:pPr algn="just"/>
            <a:r>
              <a:rPr lang="en-US" dirty="0" smtClean="0">
                <a:latin typeface="Perpetua"/>
              </a:rPr>
              <a:t>Enterprise: any collection of </a:t>
            </a:r>
            <a:r>
              <a:rPr lang="en-US" dirty="0" err="1" smtClean="0">
                <a:latin typeface="Perpetua"/>
              </a:rPr>
              <a:t>organisations</a:t>
            </a:r>
            <a:r>
              <a:rPr lang="en-US" dirty="0" smtClean="0">
                <a:latin typeface="Perpetua"/>
              </a:rPr>
              <a:t> that has a common set of goals and/or a single bottom line.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chor="t">
            <a:normAutofit/>
          </a:bodyPr>
          <a:lstStyle/>
          <a:p>
            <a:r>
              <a:rPr lang="vi-VN" dirty="0" smtClean="0">
                <a:latin typeface="Franklin Gothic Book "/>
              </a:rPr>
              <a:t>2. Enterprise Architecture</a:t>
            </a:r>
            <a:endParaRPr lang="vi-VN" dirty="0">
              <a:latin typeface="Franklin Gothic Book "/>
            </a:endParaRPr>
          </a:p>
        </p:txBody>
      </p:sp>
      <p:sp>
        <p:nvSpPr>
          <p:cNvPr id="2" name="Content Placeholder 1"/>
          <p:cNvSpPr>
            <a:spLocks noGrp="1"/>
          </p:cNvSpPr>
          <p:nvPr>
            <p:ph sz="quarter" idx="1"/>
          </p:nvPr>
        </p:nvSpPr>
        <p:spPr/>
        <p:txBody>
          <a:bodyPr>
            <a:normAutofit/>
          </a:bodyPr>
          <a:lstStyle/>
          <a:p>
            <a:pPr algn="just"/>
            <a:r>
              <a:rPr lang="en-US" b="1" dirty="0" smtClean="0">
                <a:latin typeface="Perpetua"/>
              </a:rPr>
              <a:t>Enterprise architecture</a:t>
            </a:r>
            <a:r>
              <a:rPr lang="en-US" dirty="0" smtClean="0">
                <a:latin typeface="Perpetua"/>
              </a:rPr>
              <a:t>: a coherent whole of principles, </a:t>
            </a:r>
            <a:r>
              <a:rPr lang="en-US" dirty="0" err="1" smtClean="0">
                <a:latin typeface="Perpetua"/>
              </a:rPr>
              <a:t>methods,and</a:t>
            </a:r>
            <a:r>
              <a:rPr lang="en-US" dirty="0" smtClean="0">
                <a:latin typeface="Perpetua"/>
              </a:rPr>
              <a:t> models that are used in the design and </a:t>
            </a:r>
            <a:r>
              <a:rPr lang="en-US" dirty="0" err="1" smtClean="0">
                <a:latin typeface="Perpetua"/>
              </a:rPr>
              <a:t>realisation</a:t>
            </a:r>
            <a:r>
              <a:rPr lang="en-US" dirty="0" smtClean="0">
                <a:latin typeface="Perpetua"/>
              </a:rPr>
              <a:t> of an enterprise’s </a:t>
            </a:r>
            <a:r>
              <a:rPr lang="en-US" dirty="0" err="1" smtClean="0">
                <a:latin typeface="Perpetua"/>
              </a:rPr>
              <a:t>organisational</a:t>
            </a:r>
            <a:r>
              <a:rPr lang="en-US" dirty="0" smtClean="0">
                <a:latin typeface="Perpetua"/>
              </a:rPr>
              <a:t> structure, business processes, information systems, and infrastructure.</a:t>
            </a:r>
            <a:endParaRPr lang="vi-VN" dirty="0" smtClean="0">
              <a:latin typeface="Perpetua"/>
            </a:endParaRPr>
          </a:p>
          <a:p>
            <a:pPr algn="just"/>
            <a:endParaRPr lang="vi-V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chor="t">
            <a:normAutofit/>
          </a:bodyPr>
          <a:lstStyle/>
          <a:p>
            <a:r>
              <a:rPr lang="vi-VN" dirty="0" smtClean="0">
                <a:latin typeface="Franklin Gothic Book "/>
              </a:rPr>
              <a:t>2. Enterprise Architecture</a:t>
            </a:r>
            <a:endParaRPr lang="vi-VN" dirty="0">
              <a:latin typeface="Franklin Gothic Book "/>
            </a:endParaRPr>
          </a:p>
        </p:txBody>
      </p:sp>
      <p:sp>
        <p:nvSpPr>
          <p:cNvPr id="6" name="Rectangle 5"/>
          <p:cNvSpPr/>
          <p:nvPr/>
        </p:nvSpPr>
        <p:spPr>
          <a:xfrm>
            <a:off x="2286000" y="2551837"/>
            <a:ext cx="4572000" cy="1754326"/>
          </a:xfrm>
          <a:prstGeom prst="rect">
            <a:avLst/>
          </a:prstGeom>
        </p:spPr>
        <p:txBody>
          <a:bodyPr>
            <a:spAutoFit/>
          </a:bodyPr>
          <a:lstStyle/>
          <a:p>
            <a:r>
              <a:rPr lang="en-US" dirty="0" smtClean="0"/>
              <a:t>Even though an architecture captures the relatively stable parts of </a:t>
            </a:r>
            <a:r>
              <a:rPr lang="en-US" dirty="0" err="1" smtClean="0"/>
              <a:t>busi</a:t>
            </a:r>
            <a:r>
              <a:rPr lang="en-US" dirty="0" smtClean="0"/>
              <a:t>-</a:t>
            </a:r>
          </a:p>
          <a:p>
            <a:r>
              <a:rPr lang="en-US" dirty="0" err="1" smtClean="0"/>
              <a:t>ness</a:t>
            </a:r>
            <a:r>
              <a:rPr lang="en-US" dirty="0" smtClean="0"/>
              <a:t> and technology, any architecture will need to accommodate change, </a:t>
            </a:r>
          </a:p>
          <a:p>
            <a:r>
              <a:rPr lang="en-US" dirty="0" smtClean="0"/>
              <a:t>and architecture products will therefore only have a temporary status</a:t>
            </a:r>
            <a:endParaRPr lang="vi-VN" dirty="0"/>
          </a:p>
        </p:txBody>
      </p:sp>
      <p:pic>
        <p:nvPicPr>
          <p:cNvPr id="1026" name="Picture 2"/>
          <p:cNvPicPr>
            <a:picLocks noChangeAspect="1" noChangeArrowheads="1"/>
          </p:cNvPicPr>
          <p:nvPr/>
        </p:nvPicPr>
        <p:blipFill>
          <a:blip r:embed="rId2"/>
          <a:srcRect/>
          <a:stretch>
            <a:fillRect/>
          </a:stretch>
        </p:blipFill>
        <p:spPr bwMode="auto">
          <a:xfrm>
            <a:off x="1162050" y="1404938"/>
            <a:ext cx="6819900" cy="4048125"/>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vi-VN" dirty="0" smtClean="0">
                <a:latin typeface="Franklin Gothic Book "/>
              </a:rPr>
              <a:t>3. The Architecture Process</a:t>
            </a:r>
            <a:endParaRPr lang="vi-VN" dirty="0">
              <a:latin typeface="Franklin Gothic Book "/>
            </a:endParaRPr>
          </a:p>
        </p:txBody>
      </p:sp>
      <p:pic>
        <p:nvPicPr>
          <p:cNvPr id="1026" name="Picture 2"/>
          <p:cNvPicPr>
            <a:picLocks noChangeAspect="1" noChangeArrowheads="1"/>
          </p:cNvPicPr>
          <p:nvPr/>
        </p:nvPicPr>
        <p:blipFill>
          <a:blip r:embed="rId2"/>
          <a:srcRect/>
          <a:stretch>
            <a:fillRect/>
          </a:stretch>
        </p:blipFill>
        <p:spPr bwMode="auto">
          <a:xfrm>
            <a:off x="1704975" y="1643063"/>
            <a:ext cx="5734050" cy="3571875"/>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chor="t">
            <a:normAutofit/>
          </a:bodyPr>
          <a:lstStyle/>
          <a:p>
            <a:r>
              <a:rPr lang="vi-VN" dirty="0" smtClean="0">
                <a:latin typeface="Franklin Gothic Book "/>
              </a:rPr>
              <a:t>3. The Architecture Process</a:t>
            </a:r>
          </a:p>
        </p:txBody>
      </p:sp>
      <p:sp>
        <p:nvSpPr>
          <p:cNvPr id="2" name="Content Placeholder 1"/>
          <p:cNvSpPr>
            <a:spLocks noGrp="1"/>
          </p:cNvSpPr>
          <p:nvPr>
            <p:ph sz="quarter" idx="1"/>
          </p:nvPr>
        </p:nvSpPr>
        <p:spPr/>
        <p:txBody>
          <a:bodyPr>
            <a:normAutofit/>
          </a:bodyPr>
          <a:lstStyle/>
          <a:p>
            <a:pPr algn="just"/>
            <a:r>
              <a:rPr lang="en-US" dirty="0" smtClean="0">
                <a:latin typeface="Perpetua"/>
              </a:rPr>
              <a:t>In all of the phases of the architecture process, clear communication with and between stakeholders is indispensable</a:t>
            </a:r>
            <a:endParaRPr lang="vi-VN" dirty="0">
              <a:latin typeface="Perpetua"/>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1244</TotalTime>
  <Words>520</Words>
  <Application>Microsoft Office PowerPoint</Application>
  <PresentationFormat>On-screen Show (4:3)</PresentationFormat>
  <Paragraphs>44</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Equity</vt:lpstr>
      <vt:lpstr>Introduction to Enterprise Architecture</vt:lpstr>
      <vt:lpstr>Introduction to Enterprise Architecture</vt:lpstr>
      <vt:lpstr>1. Architecture</vt:lpstr>
      <vt:lpstr>1. Architecture</vt:lpstr>
      <vt:lpstr>2. Enterprise Architecture</vt:lpstr>
      <vt:lpstr>2. Enterprise Architecture</vt:lpstr>
      <vt:lpstr>2. Enterprise Architecture</vt:lpstr>
      <vt:lpstr>3. The Architecture Process</vt:lpstr>
      <vt:lpstr>3. The Architecture Process</vt:lpstr>
      <vt:lpstr>4. Drivers for Enterprise Architecture</vt:lpstr>
      <vt:lpstr>4.1. Internal Drivers</vt:lpstr>
      <vt:lpstr>4.2. External Drivers </vt:lpstr>
      <vt:lpstr>Summary</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Enterprise Architecture at Work</dc:title>
  <dc:creator>sanchikaro</dc:creator>
  <cp:lastModifiedBy>sanchikaro</cp:lastModifiedBy>
  <cp:revision>125</cp:revision>
  <dcterms:created xsi:type="dcterms:W3CDTF">2006-08-16T00:00:00Z</dcterms:created>
  <dcterms:modified xsi:type="dcterms:W3CDTF">2010-04-07T14:38:15Z</dcterms:modified>
</cp:coreProperties>
</file>