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65"/>
  </p:notesMasterIdLst>
  <p:sldIdLst>
    <p:sldId id="256" r:id="rId2"/>
    <p:sldId id="257" r:id="rId3"/>
    <p:sldId id="323" r:id="rId4"/>
    <p:sldId id="324" r:id="rId5"/>
    <p:sldId id="325" r:id="rId6"/>
    <p:sldId id="326" r:id="rId7"/>
    <p:sldId id="330" r:id="rId8"/>
    <p:sldId id="331" r:id="rId9"/>
    <p:sldId id="332" r:id="rId10"/>
    <p:sldId id="333" r:id="rId11"/>
    <p:sldId id="334" r:id="rId12"/>
    <p:sldId id="335" r:id="rId13"/>
    <p:sldId id="259" r:id="rId14"/>
    <p:sldId id="336" r:id="rId15"/>
    <p:sldId id="337" r:id="rId16"/>
    <p:sldId id="356" r:id="rId17"/>
    <p:sldId id="339" r:id="rId18"/>
    <p:sldId id="340" r:id="rId19"/>
    <p:sldId id="341" r:id="rId20"/>
    <p:sldId id="342" r:id="rId21"/>
    <p:sldId id="280" r:id="rId22"/>
    <p:sldId id="282" r:id="rId23"/>
    <p:sldId id="290" r:id="rId24"/>
    <p:sldId id="296" r:id="rId25"/>
    <p:sldId id="297" r:id="rId26"/>
    <p:sldId id="298" r:id="rId27"/>
    <p:sldId id="299" r:id="rId28"/>
    <p:sldId id="300" r:id="rId29"/>
    <p:sldId id="301" r:id="rId30"/>
    <p:sldId id="302" r:id="rId31"/>
    <p:sldId id="303" r:id="rId32"/>
    <p:sldId id="304" r:id="rId33"/>
    <p:sldId id="305" r:id="rId34"/>
    <p:sldId id="306"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661" autoAdjust="0"/>
  </p:normalViewPr>
  <p:slideViewPr>
    <p:cSldViewPr>
      <p:cViewPr varScale="1">
        <p:scale>
          <a:sx n="57" d="100"/>
          <a:sy n="57" d="100"/>
        </p:scale>
        <p:origin x="-14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28430-1848-41B0-AE03-2153D340242F}" type="datetimeFigureOut">
              <a:rPr lang="en-US" smtClean="0"/>
              <a:pPr/>
              <a:t>6/8/2010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8EA38-37EC-423D-8302-3B6A254F89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Netherlands" TargetMode="External"/><Relationship Id="rId3" Type="http://schemas.openxmlformats.org/officeDocument/2006/relationships/hyperlink" Target="http://en.wikipedia.org/wiki/IEEE_1471" TargetMode="External"/><Relationship Id="rId7" Type="http://schemas.openxmlformats.org/officeDocument/2006/relationships/hyperlink" Target="http://en.wikipedia.org/wiki/Telematica_Instituu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System_architecture" TargetMode="External"/><Relationship Id="rId5" Type="http://schemas.openxmlformats.org/officeDocument/2006/relationships/hyperlink" Target="http://en.wikipedia.org/wiki/Software_architecture" TargetMode="External"/><Relationship Id="rId4" Type="http://schemas.openxmlformats.org/officeDocument/2006/relationships/hyperlink" Target="http://en.wikipedia.org/wiki/IEEE_Standard" TargetMode="External"/><Relationship Id="rId9" Type="http://schemas.openxmlformats.org/officeDocument/2006/relationships/hyperlink" Target="http://en.wikipedia.org/wiki/Open_Group"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7" Type="http://schemas.openxmlformats.org/officeDocument/2006/relationships/hyperlink" Target="http://en.wikipedia.org/wiki/ArchiMat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Enterprise_modelling" TargetMode="External"/><Relationship Id="rId5" Type="http://schemas.openxmlformats.org/officeDocument/2006/relationships/hyperlink" Target="http://en.wikipedia.org/wiki/Metamodel" TargetMode="External"/><Relationship Id="rId4" Type="http://schemas.openxmlformats.org/officeDocument/2006/relationships/hyperlink" Target="http://en.wikipedia.org/wiki/Business_Process_Modeling_Not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rchitecture_framework" TargetMode="External"/><Relationship Id="rId7" Type="http://schemas.openxmlformats.org/officeDocument/2006/relationships/hyperlink" Target="http://en.wikipedia.org/wiki/Inform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ki/Structure" TargetMode="External"/><Relationship Id="rId5" Type="http://schemas.openxmlformats.org/officeDocument/2006/relationships/hyperlink" Target="http://en.wikipedia.org/wiki/Behavior" TargetMode="External"/><Relationship Id="rId4" Type="http://schemas.openxmlformats.org/officeDocument/2006/relationships/hyperlink" Target="http://en.wikipedia.org/wiki/Enterprise_architectu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ArchiMate</a:t>
            </a:r>
            <a:r>
              <a:rPr lang="en-US" dirty="0" smtClean="0"/>
              <a:t> is partly based on the </a:t>
            </a:r>
            <a:r>
              <a:rPr lang="en-US" dirty="0" smtClean="0">
                <a:hlinkClick r:id="rId3" tooltip="IEEE 1471"/>
              </a:rPr>
              <a:t>IEEE 1471</a:t>
            </a:r>
            <a:r>
              <a:rPr lang="en-US" dirty="0" smtClean="0"/>
              <a:t> standard.</a:t>
            </a:r>
          </a:p>
          <a:p>
            <a:r>
              <a:rPr lang="en-US" b="1" dirty="0" smtClean="0"/>
              <a:t>IEEE 1471</a:t>
            </a:r>
            <a:r>
              <a:rPr lang="en-US" dirty="0" smtClean="0"/>
              <a:t> is an </a:t>
            </a:r>
            <a:r>
              <a:rPr lang="en-US" dirty="0" smtClean="0">
                <a:hlinkClick r:id="rId4" tooltip="IEEE Standard"/>
              </a:rPr>
              <a:t>IEEE Standard</a:t>
            </a:r>
            <a:r>
              <a:rPr lang="en-US" dirty="0" smtClean="0"/>
              <a:t> for describing the </a:t>
            </a:r>
            <a:r>
              <a:rPr lang="en-US" i="1" dirty="0" smtClean="0"/>
              <a:t>architecture of a software-intensive system</a:t>
            </a:r>
            <a:r>
              <a:rPr lang="en-US" dirty="0" smtClean="0"/>
              <a:t>, also known as </a:t>
            </a:r>
            <a:r>
              <a:rPr lang="en-US" dirty="0" smtClean="0">
                <a:hlinkClick r:id="rId5" tooltip="Software architecture"/>
              </a:rPr>
              <a:t>software architecture</a:t>
            </a:r>
            <a:r>
              <a:rPr lang="en-US" dirty="0" smtClean="0"/>
              <a:t> or </a:t>
            </a:r>
            <a:r>
              <a:rPr lang="en-US" dirty="0" smtClean="0">
                <a:hlinkClick r:id="rId6" tooltip="System &#10;architecture"/>
              </a:rPr>
              <a:t>system architecture</a:t>
            </a:r>
            <a:r>
              <a:rPr lang="en-US" dirty="0" smtClean="0"/>
              <a:t>.</a:t>
            </a:r>
          </a:p>
          <a:p>
            <a:endParaRPr lang="en-US" dirty="0" smtClean="0"/>
          </a:p>
          <a:p>
            <a:r>
              <a:rPr lang="en-US" dirty="0" smtClean="0"/>
              <a:t> It was developed in the Netherlands by a project team from the </a:t>
            </a:r>
            <a:r>
              <a:rPr lang="en-US" dirty="0" err="1" smtClean="0">
                <a:hlinkClick r:id="rId7" tooltip="Telematica Instituut"/>
              </a:rPr>
              <a:t>Telematica</a:t>
            </a:r>
            <a:r>
              <a:rPr lang="en-US" dirty="0" smtClean="0">
                <a:hlinkClick r:id="rId7" tooltip="Telematica Instituut"/>
              </a:rPr>
              <a:t> </a:t>
            </a:r>
            <a:r>
              <a:rPr lang="en-US" dirty="0" err="1" smtClean="0">
                <a:hlinkClick r:id="rId7" tooltip="Telematica Instituut"/>
              </a:rPr>
              <a:t>Instituut</a:t>
            </a:r>
            <a:r>
              <a:rPr lang="en-US" dirty="0" smtClean="0"/>
              <a:t> in cooperation with several </a:t>
            </a:r>
            <a:r>
              <a:rPr lang="en-US" dirty="0" smtClean="0">
                <a:hlinkClick r:id="rId8" tooltip="Netherlands"/>
              </a:rPr>
              <a:t>Dutch</a:t>
            </a:r>
            <a:r>
              <a:rPr lang="en-US" dirty="0" smtClean="0"/>
              <a:t> partners from government, industry and academia. </a:t>
            </a:r>
            <a:endParaRPr lang="en-US" baseline="30000" dirty="0" smtClean="0"/>
          </a:p>
          <a:p>
            <a:r>
              <a:rPr lang="en-US" dirty="0" smtClean="0"/>
              <a:t>In 2008 </a:t>
            </a:r>
            <a:r>
              <a:rPr lang="en-US" dirty="0" err="1" smtClean="0"/>
              <a:t>ArchiMate</a:t>
            </a:r>
            <a:r>
              <a:rPr lang="en-US" dirty="0" smtClean="0"/>
              <a:t> was accepted and hosted as an open standard by the </a:t>
            </a:r>
            <a:r>
              <a:rPr lang="en-US" dirty="0" smtClean="0">
                <a:hlinkClick r:id="rId9" tooltip="Open Group"/>
              </a:rPr>
              <a:t>Open Group</a:t>
            </a:r>
            <a:r>
              <a:rPr lang="en-US" dirty="0" smtClean="0"/>
              <a:t>.</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2345C7A-19EF-466A-AD46-03DDC38C8BE9}"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ArchiMate distinguishes itself from other languages such as </a:t>
            </a:r>
            <a:r>
              <a:rPr lang="en-US" smtClean="0">
                <a:hlinkClick r:id="rId3" tooltip="Unified Modeling Language"/>
              </a:rPr>
              <a:t>Unified Modeling Language</a:t>
            </a:r>
            <a:r>
              <a:rPr lang="en-US" smtClean="0"/>
              <a:t> (UML) and </a:t>
            </a:r>
            <a:r>
              <a:rPr lang="en-US" smtClean="0">
                <a:hlinkClick r:id="rId4" tooltip="Business Process Modeling Notation"/>
              </a:rPr>
              <a:t>Business Process Modeling Notation</a:t>
            </a:r>
            <a:r>
              <a:rPr lang="en-US" smtClean="0"/>
              <a:t> (BPMN) by its well defined </a:t>
            </a:r>
            <a:r>
              <a:rPr lang="en-US" smtClean="0">
                <a:hlinkClick r:id="rId5" tooltip="Metamodel"/>
              </a:rPr>
              <a:t>metamodel</a:t>
            </a:r>
            <a:r>
              <a:rPr lang="en-US" smtClean="0"/>
              <a:t>, and wider </a:t>
            </a:r>
            <a:r>
              <a:rPr lang="en-US" smtClean="0">
                <a:hlinkClick r:id="rId6" tooltip="Enterprise modelling"/>
              </a:rPr>
              <a:t>enterprise modelling</a:t>
            </a:r>
            <a:r>
              <a:rPr lang="en-US" smtClean="0"/>
              <a:t> scope.</a:t>
            </a:r>
            <a:r>
              <a:rPr lang="en-US" baseline="30000" smtClean="0">
                <a:hlinkClick r:id="rId7"/>
              </a:rPr>
              <a:t>[3]</a:t>
            </a:r>
            <a:endParaRPr lang="en-US" smtClean="0"/>
          </a:p>
          <a:p>
            <a:endParaRPr lang="en-US"/>
          </a:p>
        </p:txBody>
      </p:sp>
      <p:sp>
        <p:nvSpPr>
          <p:cNvPr id="4" name="Slide Number Placeholder 3"/>
          <p:cNvSpPr>
            <a:spLocks noGrp="1"/>
          </p:cNvSpPr>
          <p:nvPr>
            <p:ph type="sldNum" sz="quarter" idx="10"/>
          </p:nvPr>
        </p:nvSpPr>
        <p:spPr/>
        <p:txBody>
          <a:bodyPr/>
          <a:lstStyle/>
          <a:p>
            <a:fld id="{F2345C7A-19EF-466A-AD46-03DDC38C8BE9}"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Kiến trúc có thể là câu trả lời. Tuy nhiên, việc mô hình một kiến trúc sao cho đúng đắn, hiệu quả và thống nhất thực sự là một thử thách không nhỏ, chẵng hạn như kiến trúc sư cần những cách thể hiện kiến trúc một cách rõ ràng để có thể liên lạc với các bên liên quan khác, chẳng hạn như bên phát triển hệ thống, người dùng cuối, và nhà quản lý...Thật không may, trên thực tế các kiến trúc sư thuộc các lĩnh vực khác nhau, thậm chí trong cùng một tổ chức, thường sử dụng riêng các kỹ thuật mô tả và quy ước riêng của họ. Đến nay, không có tiêu chuẩn ngôn ngữ để mô tả kiến trúc enterprise một cách chính xác. Chúng thường được mô tả hoặc trong hình thức thiếu một ý nghĩa rõ ràng, hoặc trong ngôn ngữ thiết kế chi tiết (như UML) gây khó hiểu cho những người không chuyên. Điều này thường xuyên dẫn đến hiểu lầm làm cản trở sự hợp tác của kiến trúc sư và các bên liên quan khác.</a:t>
            </a:r>
          </a:p>
          <a:p>
            <a:endParaRPr lang="en-US"/>
          </a:p>
        </p:txBody>
      </p:sp>
      <p:sp>
        <p:nvSpPr>
          <p:cNvPr id="4" name="Slide Number Placeholder 3"/>
          <p:cNvSpPr>
            <a:spLocks noGrp="1"/>
          </p:cNvSpPr>
          <p:nvPr>
            <p:ph type="sldNum" sz="quarter" idx="10"/>
          </p:nvPr>
        </p:nvSpPr>
        <p:spPr/>
        <p:txBody>
          <a:bodyPr/>
          <a:lstStyle/>
          <a:p>
            <a:fld id="{F2345C7A-19EF-466A-AD46-03DDC38C8BE9}"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Bằng cách phát triển một ngôn ngữ kiến trúc và kỹ thuật hình ảnh trực quan, ArchiMate sẽ cung cấp cho các kiến trúc sư các công cụ hỗ trợ và cải thiện quy trình kiến trúc hiện có và tiêu chuẩn mới sẽ được sử dụng hoặc tích hợp bất cứ khi nào có thể. </a:t>
            </a:r>
          </a:p>
          <a:p>
            <a:endParaRPr lang="en-US"/>
          </a:p>
        </p:txBody>
      </p:sp>
      <p:sp>
        <p:nvSpPr>
          <p:cNvPr id="4" name="Slide Number Placeholder 3"/>
          <p:cNvSpPr>
            <a:spLocks noGrp="1"/>
          </p:cNvSpPr>
          <p:nvPr>
            <p:ph type="sldNum" sz="quarter" idx="10"/>
          </p:nvPr>
        </p:nvSpPr>
        <p:spPr/>
        <p:txBody>
          <a:bodyPr/>
          <a:lstStyle/>
          <a:p>
            <a:fld id="{F2345C7A-19EF-466A-AD46-03DDC38C8BE9}"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dirty="0" smtClean="0">
                <a:hlinkClick r:id="rId3" tooltip="Architecture framework"/>
              </a:rPr>
              <a:t>architecture framework</a:t>
            </a:r>
            <a:r>
              <a:rPr lang="en-US" dirty="0" smtClean="0"/>
              <a:t> divides the </a:t>
            </a:r>
            <a:r>
              <a:rPr lang="en-US" dirty="0" smtClean="0">
                <a:hlinkClick r:id="rId4" tooltip="Enterprise architecture"/>
              </a:rPr>
              <a:t>enterprise architecture</a:t>
            </a:r>
            <a:r>
              <a:rPr lang="en-US" dirty="0" smtClean="0"/>
              <a:t> in to a business, application and technology layer. In each layer, three aspects are considered: active elements that exhibit </a:t>
            </a:r>
            <a:r>
              <a:rPr lang="en-US" dirty="0" smtClean="0">
                <a:hlinkClick r:id="rId5" tooltip="Behavior"/>
              </a:rPr>
              <a:t>behavior</a:t>
            </a:r>
            <a:r>
              <a:rPr lang="en-US" dirty="0" smtClean="0"/>
              <a:t> (e.g. Process and Function), an internal </a:t>
            </a:r>
            <a:r>
              <a:rPr lang="en-US" dirty="0" smtClean="0">
                <a:hlinkClick r:id="rId6" tooltip="Structure"/>
              </a:rPr>
              <a:t>structure</a:t>
            </a:r>
            <a:r>
              <a:rPr lang="en-US" dirty="0" smtClean="0"/>
              <a:t> and elements that define use or communicate </a:t>
            </a:r>
            <a:r>
              <a:rPr lang="en-US" dirty="0" smtClean="0">
                <a:hlinkClick r:id="rId7" tooltip="Information"/>
              </a:rPr>
              <a:t>information</a:t>
            </a:r>
            <a:r>
              <a:rPr lang="en-US" dirty="0" smtClean="0"/>
              <a:t>.</a:t>
            </a:r>
          </a:p>
          <a:p>
            <a:endParaRPr lang="en-US" dirty="0" smtClean="0"/>
          </a:p>
          <a:p>
            <a:r>
              <a:rPr lang="en-US" smtClean="0"/>
              <a:t>-</a:t>
            </a:r>
            <a:r>
              <a:rPr lang="en-US" baseline="0" smtClean="0"/>
              <a:t> Meaning : </a:t>
            </a:r>
            <a:endParaRPr lang="en-US"/>
          </a:p>
        </p:txBody>
      </p:sp>
      <p:sp>
        <p:nvSpPr>
          <p:cNvPr id="4" name="Slide Number Placeholder 3"/>
          <p:cNvSpPr>
            <a:spLocks noGrp="1"/>
          </p:cNvSpPr>
          <p:nvPr>
            <p:ph type="sldNum" sz="quarter" idx="10"/>
          </p:nvPr>
        </p:nvSpPr>
        <p:spPr/>
        <p:txBody>
          <a:bodyPr/>
          <a:lstStyle/>
          <a:p>
            <a:fld id="{F2345C7A-19EF-466A-AD46-03DDC38C8BE9}"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28EA38-37EC-423D-8302-3B6A254F8967}"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UML thường được sử dụng bởi kỹ sư thiết kế hệ thống, cái mà UML còn thiếu là một metamodel nhất quán và thuần nhất để có thể định nghĩa những thành phần của những mô hình khác nhau quan hệ với nhau như thế nào. Nói cách khác, UML không trả lời câu hỏi: dịch vụ IT và quy trình nghiệp vụ quan hệ với nhau như thế nào. Trong khi, ArchiMate có làm được điều đó. ArchiMate bắt đầu với việc nắm rõ những mối quan hệ phức tạp giữa quy trình nghiệp vụ và dịch vụ IT bên trong những miền khác nhau từ động lực kinh doanh cho đến quy trình nghiệp vụ, quản lý dịch vụ cho đến hệ thống và cơ sở hạ tầng. ArchiMate định nghĩa một metamodel cho phép những mối quan hệ này được cấu trúc, được ràng buộc và truyền thông với nhau, trong khi đó UML không bị ràng buộc giữa những loại mô hình .</a:t>
            </a:r>
          </a:p>
          <a:p>
            <a:r>
              <a:rPr lang="en-US" sz="1200" kern="1200" smtClean="0">
                <a:solidFill>
                  <a:schemeClr val="tx1"/>
                </a:solidFill>
                <a:latin typeface="+mn-lt"/>
                <a:ea typeface="+mn-ea"/>
                <a:cs typeface="+mn-cs"/>
              </a:rPr>
              <a:t>ArchiMate có sử dụng lại những hình ảnh ký hiệu tuơng tự như UML nhưng định nghĩa lại ngữ nghĩa của chúng. Archimate thường được sử dụng để mô hình kiến trúc một enterprise còn UML thường mô tả sự thực thi hệ thống từ những viewpoint khác nhau. </a:t>
            </a:r>
          </a:p>
          <a:p>
            <a:endParaRPr lang="en-US"/>
          </a:p>
        </p:txBody>
      </p:sp>
      <p:sp>
        <p:nvSpPr>
          <p:cNvPr id="4" name="Slide Number Placeholder 3"/>
          <p:cNvSpPr>
            <a:spLocks noGrp="1"/>
          </p:cNvSpPr>
          <p:nvPr>
            <p:ph type="sldNum" sz="quarter" idx="10"/>
          </p:nvPr>
        </p:nvSpPr>
        <p:spPr/>
        <p:txBody>
          <a:bodyPr/>
          <a:lstStyle/>
          <a:p>
            <a:fld id="{F2345C7A-19EF-466A-AD46-03DDC38C8BE9}"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28EA38-37EC-423D-8302-3B6A254F8967}"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16" name="Slide Number Placeholder 15"/>
          <p:cNvSpPr>
            <a:spLocks noGrp="1"/>
          </p:cNvSpPr>
          <p:nvPr>
            <p:ph type="sldNum" sz="quarter" idx="11"/>
          </p:nvPr>
        </p:nvSpPr>
        <p:spPr/>
        <p:txBody>
          <a:bodyPr/>
          <a:lstStyle/>
          <a:p>
            <a:fld id="{6945D7AC-A839-4A25-9212-5FCBB352BDDF}" type="slidenum">
              <a:rPr lang="vi-VN" smtClean="0"/>
              <a:pPr/>
              <a:t>‹#›</a:t>
            </a:fld>
            <a:endParaRPr lang="vi-VN"/>
          </a:p>
        </p:txBody>
      </p:sp>
      <p:sp>
        <p:nvSpPr>
          <p:cNvPr id="17" name="Footer Placeholder 16"/>
          <p:cNvSpPr>
            <a:spLocks noGrp="1"/>
          </p:cNvSpPr>
          <p:nvPr>
            <p:ph type="ftr" sz="quarter" idx="12"/>
          </p:nvPr>
        </p:nvSpPr>
        <p:spPr/>
        <p:txBody>
          <a:bodyPr/>
          <a:lstStyle/>
          <a:p>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A5E779E-9483-4C51-9B73-A5292FA62DA5}" type="datetimeFigureOut">
              <a:rPr lang="vi-VN" smtClean="0"/>
              <a:pPr/>
              <a:t>08/06/2010</a:t>
            </a:fld>
            <a:endParaRPr lang="vi-VN"/>
          </a:p>
        </p:txBody>
      </p:sp>
      <p:sp>
        <p:nvSpPr>
          <p:cNvPr id="15" name="Slide Number Placeholder 14"/>
          <p:cNvSpPr>
            <a:spLocks noGrp="1"/>
          </p:cNvSpPr>
          <p:nvPr>
            <p:ph type="sldNum" sz="quarter" idx="15"/>
          </p:nvPr>
        </p:nvSpPr>
        <p:spPr/>
        <p:txBody>
          <a:bodyPr/>
          <a:lstStyle>
            <a:lvl1pPr algn="ctr">
              <a:defRPr/>
            </a:lvl1pPr>
          </a:lstStyle>
          <a:p>
            <a:fld id="{6945D7AC-A839-4A25-9212-5FCBB352BDDF}" type="slidenum">
              <a:rPr lang="vi-VN" smtClean="0"/>
              <a:pPr/>
              <a:t>‹#›</a:t>
            </a:fld>
            <a:endParaRPr lang="vi-VN"/>
          </a:p>
        </p:txBody>
      </p:sp>
      <p:sp>
        <p:nvSpPr>
          <p:cNvPr id="16" name="Footer Placeholder 15"/>
          <p:cNvSpPr>
            <a:spLocks noGrp="1"/>
          </p:cNvSpPr>
          <p:nvPr>
            <p:ph type="ftr" sz="quarter" idx="16"/>
          </p:nvPr>
        </p:nvSpPr>
        <p:spPr/>
        <p:txBody>
          <a:bodyPr/>
          <a:lstStyle/>
          <a:p>
            <a:endParaRPr lang="vi-V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945D7AC-A839-4A25-9212-5FCBB352BDDF}" type="slidenum">
              <a:rPr lang="vi-VN" smtClean="0"/>
              <a:pPr/>
              <a:t>‹#›</a:t>
            </a:fld>
            <a:endParaRPr lang="vi-VN"/>
          </a:p>
        </p:txBody>
      </p:sp>
      <p:sp>
        <p:nvSpPr>
          <p:cNvPr id="8" name="Footer Placeholder 7"/>
          <p:cNvSpPr>
            <a:spLocks noGrp="1"/>
          </p:cNvSpPr>
          <p:nvPr>
            <p:ph type="ftr" sz="quarter" idx="11"/>
          </p:nvPr>
        </p:nvSpPr>
        <p:spPr/>
        <p:txBody>
          <a:bodyPr/>
          <a:lstStyle/>
          <a:p>
            <a:endParaRPr lang="vi-VN"/>
          </a:p>
        </p:txBody>
      </p:sp>
      <p:sp>
        <p:nvSpPr>
          <p:cNvPr id="7" name="Date Placeholder 6"/>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A5E779E-9483-4C51-9B73-A5292FA62DA5}" type="datetimeFigureOut">
              <a:rPr lang="vi-VN" smtClean="0"/>
              <a:pPr/>
              <a:t>08/06/2010</a:t>
            </a:fld>
            <a:endParaRPr lang="vi-VN"/>
          </a:p>
        </p:txBody>
      </p:sp>
      <p:sp>
        <p:nvSpPr>
          <p:cNvPr id="9" name="Slide Number Placeholder 8"/>
          <p:cNvSpPr>
            <a:spLocks noGrp="1"/>
          </p:cNvSpPr>
          <p:nvPr>
            <p:ph type="sldNum" sz="quarter" idx="15"/>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6"/>
          </p:nvPr>
        </p:nvSpPr>
        <p:spPr/>
        <p:txBody>
          <a:bodyPr/>
          <a:lstStyle/>
          <a:p>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A5E779E-9483-4C51-9B73-A5292FA62DA5}" type="datetimeFigureOut">
              <a:rPr lang="vi-VN" smtClean="0"/>
              <a:pPr/>
              <a:t>08/06/2010</a:t>
            </a:fld>
            <a:endParaRPr lang="vi-VN"/>
          </a:p>
        </p:txBody>
      </p:sp>
      <p:sp>
        <p:nvSpPr>
          <p:cNvPr id="9" name="Slide Number Placeholder 8"/>
          <p:cNvSpPr>
            <a:spLocks noGrp="1"/>
          </p:cNvSpPr>
          <p:nvPr>
            <p:ph type="sldNum" sz="quarter" idx="11"/>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2"/>
          </p:nvPr>
        </p:nvSpPr>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A5E779E-9483-4C51-9B73-A5292FA62DA5}" type="datetimeFigureOut">
              <a:rPr lang="vi-VN" smtClean="0"/>
              <a:pPr/>
              <a:t>08/06/2010</a:t>
            </a:fld>
            <a:endParaRPr lang="vi-V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vi-V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945D7AC-A839-4A25-9212-5FCBB352BDDF}" type="slidenum">
              <a:rPr lang="vi-VN" smtClean="0"/>
              <a:pPr/>
              <a:t>‹#›</a:t>
            </a:fld>
            <a:endParaRPr lang="vi-V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857628"/>
            <a:ext cx="8286808" cy="500066"/>
          </a:xfrm>
        </p:spPr>
        <p:txBody>
          <a:bodyPr/>
          <a:lstStyle/>
          <a:p>
            <a:pPr algn="l">
              <a:tabLst>
                <a:tab pos="4751388" algn="l"/>
              </a:tabLst>
            </a:pPr>
            <a:r>
              <a:rPr lang="vi-VN" sz="1800" smtClean="0"/>
              <a:t>GVHD : Nguyễn Đức Công Song	GVPB : Nguyễn Thanh Phước</a:t>
            </a:r>
          </a:p>
          <a:p>
            <a:pPr algn="l"/>
            <a:r>
              <a:rPr lang="vi-VN" sz="1800" smtClean="0"/>
              <a:t>  </a:t>
            </a:r>
            <a:endParaRPr lang="vi-VN" sz="1800"/>
          </a:p>
        </p:txBody>
      </p:sp>
      <p:sp>
        <p:nvSpPr>
          <p:cNvPr id="2" name="Title 1"/>
          <p:cNvSpPr>
            <a:spLocks noGrp="1"/>
          </p:cNvSpPr>
          <p:nvPr>
            <p:ph type="ctrTitle"/>
          </p:nvPr>
        </p:nvSpPr>
        <p:spPr/>
        <p:txBody>
          <a:bodyPr>
            <a:normAutofit fontScale="90000"/>
          </a:bodyPr>
          <a:lstStyle/>
          <a:p>
            <a:r>
              <a:rPr lang="vi-VN" smtClean="0"/>
              <a:t>ARCHIMATE </a:t>
            </a:r>
            <a:br>
              <a:rPr lang="vi-VN" smtClean="0"/>
            </a:br>
            <a:r>
              <a:rPr lang="vi-VN" smtClean="0"/>
              <a:t>VÀ XÂY DỰNG HỆ THỐNG</a:t>
            </a:r>
            <a:br>
              <a:rPr lang="vi-VN" smtClean="0"/>
            </a:br>
            <a:r>
              <a:rPr lang="vi-VN" smtClean="0"/>
              <a:t> QUẢN LÝ TRƯỜNG TRUNG HỌC PHỔ THÔNG</a:t>
            </a:r>
            <a:endParaRPr lang="vi-VN"/>
          </a:p>
        </p:txBody>
      </p:sp>
      <p:sp>
        <p:nvSpPr>
          <p:cNvPr id="5" name="Subtitle 2"/>
          <p:cNvSpPr txBox="1">
            <a:spLocks/>
          </p:cNvSpPr>
          <p:nvPr/>
        </p:nvSpPr>
        <p:spPr>
          <a:xfrm>
            <a:off x="5143504" y="4714884"/>
            <a:ext cx="2857520" cy="171451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r>
              <a:rPr lang="vi-VN" spc="100" smtClean="0">
                <a:solidFill>
                  <a:schemeClr val="tx2"/>
                </a:solidFill>
              </a:rPr>
              <a:t>Sinh viên thực hiện :</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Duy Chinh</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Hải Đăng</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Tấn Mơ</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Lê Hữu Tài</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endParaRPr kumimoji="0" lang="vi-VN" sz="1800" b="0" i="0" u="none" strike="noStrike" kern="1200" cap="none" spc="10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normAutofit fontScale="92500"/>
          </a:bodyPr>
          <a:lstStyle/>
          <a:p>
            <a:pPr>
              <a:buFont typeface="Wingdings" pitchFamily="2" charset="2"/>
              <a:buChar char="v"/>
            </a:pPr>
            <a:r>
              <a:rPr lang="en-US" sz="2000" b="1" smtClean="0"/>
              <a:t>ARIS (‘Architecture of Integrated Information Systems’, Scheer 1994)</a:t>
            </a:r>
            <a:endParaRPr lang="vi-VN" sz="2000" b="1"/>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4" name="TextBox 3"/>
          <p:cNvSpPr txBox="1"/>
          <p:nvPr/>
        </p:nvSpPr>
        <p:spPr>
          <a:xfrm>
            <a:off x="714348" y="2071678"/>
            <a:ext cx="8001056" cy="2308324"/>
          </a:xfrm>
          <a:prstGeom prst="rect">
            <a:avLst/>
          </a:prstGeom>
          <a:noFill/>
        </p:spPr>
        <p:txBody>
          <a:bodyPr wrap="square" rtlCol="0">
            <a:spAutoFit/>
          </a:bodyPr>
          <a:lstStyle/>
          <a:p>
            <a:pPr algn="just"/>
            <a:r>
              <a:rPr lang="en-US" b="1" smtClean="0"/>
              <a:t>ARIS</a:t>
            </a:r>
            <a:r>
              <a:rPr lang="en-US" smtClean="0"/>
              <a:t> được nhắm đến để phục vụ cho những mục đích khác nhau: cung cấp tài liệu của các loại quy trình nghiệp vụ hiện có, lên kế hoạch cho việc phân tích và thiết kế những quy trình nghiệp vụ và hổ trợ thiết kế những hệ thống thông tin.</a:t>
            </a:r>
          </a:p>
          <a:p>
            <a:pPr algn="just"/>
            <a:r>
              <a:rPr lang="en-US" smtClean="0"/>
              <a:t>ARIS cung cấp các loại mô hình sau:</a:t>
            </a:r>
            <a:endParaRPr lang="vi-VN" smtClean="0"/>
          </a:p>
          <a:p>
            <a:pPr lvl="1" algn="just">
              <a:buFont typeface="Wingdings" pitchFamily="2" charset="2"/>
              <a:buChar char="q"/>
            </a:pPr>
            <a:r>
              <a:rPr lang="en-US" smtClean="0"/>
              <a:t>Mô hình dữ liệu (data view)</a:t>
            </a:r>
            <a:endParaRPr lang="vi-VN" smtClean="0"/>
          </a:p>
          <a:p>
            <a:pPr lvl="1" algn="just">
              <a:buFont typeface="Wingdings" pitchFamily="2" charset="2"/>
              <a:buChar char="q"/>
            </a:pPr>
            <a:r>
              <a:rPr lang="en-US" smtClean="0"/>
              <a:t>Mô hình luồng công việc (control flows)</a:t>
            </a:r>
            <a:endParaRPr lang="vi-VN" smtClean="0"/>
          </a:p>
          <a:p>
            <a:pPr lvl="1" algn="just">
              <a:buFont typeface="Wingdings" pitchFamily="2" charset="2"/>
              <a:buChar char="q"/>
            </a:pPr>
            <a:r>
              <a:rPr lang="en-US" smtClean="0"/>
              <a:t>Mô hình quy trình, chức năng nghiệp vụ (process / funtion view)</a:t>
            </a:r>
            <a:endParaRPr lang="vi-VN" smtClean="0"/>
          </a:p>
          <a:p>
            <a:pPr lvl="1" algn="just">
              <a:buFont typeface="Wingdings" pitchFamily="2" charset="2"/>
              <a:buChar char="q"/>
            </a:pPr>
            <a:r>
              <a:rPr lang="en-US" smtClean="0"/>
              <a:t>Mô hình tổ chức (organisation view)</a:t>
            </a: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normAutofit fontScale="92500"/>
          </a:bodyPr>
          <a:lstStyle/>
          <a:p>
            <a:pPr>
              <a:buFont typeface="Wingdings" pitchFamily="2" charset="2"/>
              <a:buChar char="v"/>
            </a:pPr>
            <a:r>
              <a:rPr lang="en-US" sz="2000" b="1" smtClean="0"/>
              <a:t>ARIS (‘Architecture of Integrated Information Systems’, Scheer 1994)</a:t>
            </a:r>
            <a:endParaRPr lang="vi-VN" sz="2000" b="1"/>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5" name="TextBox 4"/>
          <p:cNvSpPr txBox="1"/>
          <p:nvPr/>
        </p:nvSpPr>
        <p:spPr>
          <a:xfrm rot="16200000">
            <a:off x="1184226" y="3816378"/>
            <a:ext cx="4093941" cy="461665"/>
          </a:xfrm>
          <a:prstGeom prst="rect">
            <a:avLst/>
          </a:prstGeom>
          <a:noFill/>
        </p:spPr>
        <p:txBody>
          <a:bodyPr wrap="square" rtlCol="0">
            <a:spAutoFit/>
          </a:bodyPr>
          <a:lstStyle/>
          <a:p>
            <a:r>
              <a:rPr lang="en-US" sz="1200" b="1" smtClean="0">
                <a:solidFill>
                  <a:schemeClr val="accent1">
                    <a:lumMod val="20000"/>
                    <a:lumOff val="80000"/>
                  </a:schemeClr>
                </a:solidFill>
                <a:effectLst>
                  <a:outerShdw blurRad="38100" dist="38100" dir="2700000" algn="tl">
                    <a:srgbClr val="000000">
                      <a:alpha val="43137"/>
                    </a:srgbClr>
                  </a:outerShdw>
                </a:effectLst>
              </a:rPr>
              <a:t>Hình 3-11 </a:t>
            </a:r>
            <a:r>
              <a:rPr lang="en-US" sz="1200" smtClean="0"/>
              <a:t>Quy trình thanh toán hóa đơn thể hiện bởi ARIS</a:t>
            </a:r>
            <a:endParaRPr lang="vi-VN" sz="1200" smtClean="0"/>
          </a:p>
          <a:p>
            <a:endParaRPr lang="vi-VN" sz="1200" b="1" smtClean="0">
              <a:solidFill>
                <a:schemeClr val="accent1">
                  <a:lumMod val="20000"/>
                  <a:lumOff val="80000"/>
                </a:schemeClr>
              </a:solidFill>
              <a:effectLst>
                <a:outerShdw blurRad="38100" dist="38100" dir="2700000" algn="tl">
                  <a:srgbClr val="000000">
                    <a:alpha val="43137"/>
                  </a:srgbClr>
                </a:outerShdw>
              </a:effectLst>
            </a:endParaRPr>
          </a:p>
        </p:txBody>
      </p:sp>
      <p:pic>
        <p:nvPicPr>
          <p:cNvPr id="6" name="Picture 5"/>
          <p:cNvPicPr/>
          <p:nvPr/>
        </p:nvPicPr>
        <p:blipFill>
          <a:blip r:embed="rId2"/>
          <a:srcRect/>
          <a:stretch>
            <a:fillRect/>
          </a:stretch>
        </p:blipFill>
        <p:spPr bwMode="auto">
          <a:xfrm>
            <a:off x="3357554" y="2000240"/>
            <a:ext cx="3643338" cy="3929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normAutofit/>
          </a:bodyPr>
          <a:lstStyle/>
          <a:p>
            <a:pPr>
              <a:buFont typeface="Wingdings" pitchFamily="2" charset="2"/>
              <a:buChar char="v"/>
            </a:pPr>
            <a:r>
              <a:rPr lang="en-US" sz="1800" b="1" smtClean="0"/>
              <a:t>Unified Modeling Language (UML)</a:t>
            </a:r>
            <a:endParaRPr lang="vi-VN" sz="1800" b="1"/>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7" name="TextBox 6"/>
          <p:cNvSpPr txBox="1"/>
          <p:nvPr/>
        </p:nvSpPr>
        <p:spPr>
          <a:xfrm>
            <a:off x="571472" y="2000240"/>
            <a:ext cx="8072494" cy="1477328"/>
          </a:xfrm>
          <a:prstGeom prst="rect">
            <a:avLst/>
          </a:prstGeom>
          <a:noFill/>
        </p:spPr>
        <p:txBody>
          <a:bodyPr wrap="square" rtlCol="0">
            <a:spAutoFit/>
          </a:bodyPr>
          <a:lstStyle/>
          <a:p>
            <a:r>
              <a:rPr lang="en-US" smtClean="0"/>
              <a:t>UML - Ngôn ngữ mô hình hóa thống nhất : là một ngôn ngữ mô hình gồm các ký hiệu đồ họa mà các phương pháp hướng đối tượng sử dụng để thiết kế các hệ thống thông tin một cách nhanh chóng.</a:t>
            </a:r>
          </a:p>
          <a:p>
            <a:endParaRPr lang="vi-VN" smtClean="0"/>
          </a:p>
          <a:p>
            <a:endParaRPr lang="vi-VN"/>
          </a:p>
        </p:txBody>
      </p:sp>
      <p:pic>
        <p:nvPicPr>
          <p:cNvPr id="5" name="Picture 4"/>
          <p:cNvPicPr/>
          <p:nvPr/>
        </p:nvPicPr>
        <p:blipFill>
          <a:blip r:embed="rId2"/>
          <a:srcRect/>
          <a:stretch>
            <a:fillRect/>
          </a:stretch>
        </p:blipFill>
        <p:spPr bwMode="auto">
          <a:xfrm>
            <a:off x="1714480" y="3000372"/>
            <a:ext cx="5603240" cy="2530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928794" y="5643578"/>
            <a:ext cx="3902543" cy="646331"/>
          </a:xfrm>
          <a:prstGeom prst="rect">
            <a:avLst/>
          </a:prstGeom>
          <a:noFill/>
        </p:spPr>
        <p:txBody>
          <a:bodyPr wrap="none" rtlCol="0">
            <a:spAutoFit/>
          </a:bodyPr>
          <a:lstStyle/>
          <a:p>
            <a:r>
              <a:rPr lang="en-US" b="1" smtClean="0">
                <a:solidFill>
                  <a:schemeClr val="accent1">
                    <a:lumMod val="20000"/>
                    <a:lumOff val="80000"/>
                  </a:schemeClr>
                </a:solidFill>
                <a:effectLst>
                  <a:outerShdw blurRad="38100" dist="38100" dir="2700000" algn="tl">
                    <a:srgbClr val="000000">
                      <a:alpha val="43137"/>
                    </a:srgbClr>
                  </a:outerShdw>
                </a:effectLst>
              </a:rPr>
              <a:t>Hình 3-12 Ví dụ một mô mình UML</a:t>
            </a:r>
            <a:endParaRPr lang="vi-VN" smtClean="0"/>
          </a:p>
          <a:p>
            <a:endParaRPr lang="vi-VN" b="1" smtClean="0">
              <a:solidFill>
                <a:schemeClr val="accent1">
                  <a:lumMod val="20000"/>
                  <a:lumOff val="8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mtClean="0"/>
              <a:t>ArchiMate là gì</a:t>
            </a:r>
          </a:p>
          <a:p>
            <a:r>
              <a:rPr lang="vi-VN" smtClean="0"/>
              <a:t>Tại sao dùng ArchiMate</a:t>
            </a:r>
          </a:p>
          <a:p>
            <a:r>
              <a:rPr lang="vi-VN" smtClean="0"/>
              <a:t>Những ký hiệu trong ArchiMate</a:t>
            </a:r>
          </a:p>
          <a:p>
            <a:r>
              <a:rPr lang="vi-VN" smtClean="0"/>
              <a:t>So sánh ArchiMate và UML</a:t>
            </a:r>
          </a:p>
          <a:p>
            <a:r>
              <a:rPr lang="vi-VN" smtClean="0"/>
              <a:t>Kiến trúc ngôn ngữ ArchiMate</a:t>
            </a:r>
          </a:p>
          <a:p>
            <a:pPr lvl="1"/>
            <a:r>
              <a:rPr lang="vi-VN" smtClean="0"/>
              <a:t>Tầng Nghiệp vụ</a:t>
            </a:r>
          </a:p>
          <a:p>
            <a:pPr lvl="1"/>
            <a:r>
              <a:rPr lang="vi-VN" smtClean="0"/>
              <a:t>Tầng Ứng dụng</a:t>
            </a:r>
          </a:p>
          <a:p>
            <a:pPr lvl="1"/>
            <a:r>
              <a:rPr lang="vi-VN" smtClean="0"/>
              <a:t>Tầng Kỹ thuật</a:t>
            </a:r>
          </a:p>
          <a:p>
            <a:r>
              <a:rPr lang="vi-VN" smtClean="0"/>
              <a:t>ArchiMate Viewpoint</a:t>
            </a:r>
          </a:p>
        </p:txBody>
      </p:sp>
      <p:sp>
        <p:nvSpPr>
          <p:cNvPr id="2" name="Title 1"/>
          <p:cNvSpPr>
            <a:spLocks noGrp="1"/>
          </p:cNvSpPr>
          <p:nvPr>
            <p:ph type="title"/>
          </p:nvPr>
        </p:nvSpPr>
        <p:spPr/>
        <p:txBody>
          <a:bodyPr>
            <a:normAutofit/>
          </a:bodyPr>
          <a:lstStyle/>
          <a:p>
            <a:r>
              <a:rPr lang="vi-VN" smtClean="0"/>
              <a:t>Ngôn ngữ ArchiMate </a:t>
            </a:r>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ArchiMate là một ngôn ngữ dùng để miêu tả mô hình kiến trúc enterprise, hỗ trợ kiến trúc sư trong việc mô tả, phân tích, hình dung, và truyền đạt các khái niệm kiến trúc, mối quan hệ giữa các miền enterprise một cách rõ ràng</a:t>
            </a:r>
          </a:p>
          <a:p>
            <a:pPr>
              <a:buNone/>
            </a:pPr>
            <a:endParaRPr lang="en-US" smtClean="0"/>
          </a:p>
          <a:p>
            <a:endParaRPr lang="en-US"/>
          </a:p>
        </p:txBody>
      </p:sp>
      <p:sp>
        <p:nvSpPr>
          <p:cNvPr id="3" name="Title 2"/>
          <p:cNvSpPr>
            <a:spLocks noGrp="1"/>
          </p:cNvSpPr>
          <p:nvPr>
            <p:ph type="title"/>
          </p:nvPr>
        </p:nvSpPr>
        <p:spPr/>
        <p:txBody>
          <a:bodyPr/>
          <a:lstStyle/>
          <a:p>
            <a:r>
              <a:rPr smtClean="0"/>
              <a:t>ArchiMate là gì</a:t>
            </a:r>
            <a:endParaRPr lang="en-US"/>
          </a:p>
        </p:txBody>
      </p:sp>
      <p:pic>
        <p:nvPicPr>
          <p:cNvPr id="4" name="Picture 3"/>
          <p:cNvPicPr/>
          <p:nvPr/>
        </p:nvPicPr>
        <p:blipFill>
          <a:blip r:embed="rId3" cstate="print"/>
          <a:srcRect/>
          <a:stretch>
            <a:fillRect/>
          </a:stretch>
        </p:blipFill>
        <p:spPr bwMode="auto">
          <a:xfrm>
            <a:off x="2500298" y="3857628"/>
            <a:ext cx="4037329" cy="2611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 ArchiMate cung cấp một ngôn ngữ chung để miêu tả việc xây dựng và quản lý những quy trình nghiệp vụ , cấu trúc tổ chức, luồng thông tin, hệ thống CNTT, và cơ sở hạ tầng kỹ thuật.</a:t>
            </a:r>
          </a:p>
          <a:p>
            <a:endParaRPr lang="en-US"/>
          </a:p>
        </p:txBody>
      </p:sp>
      <p:sp>
        <p:nvSpPr>
          <p:cNvPr id="3" name="Title 2"/>
          <p:cNvSpPr>
            <a:spLocks noGrp="1"/>
          </p:cNvSpPr>
          <p:nvPr>
            <p:ph type="title"/>
          </p:nvPr>
        </p:nvSpPr>
        <p:spPr/>
        <p:txBody>
          <a:bodyPr/>
          <a:lstStyle/>
          <a:p>
            <a:r>
              <a:rPr smtClean="0"/>
              <a:t>ArchiMate là gì</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Ngày nay, các tổ chức cần phải đáp ứng nhanh chóng những yêu cầu thay đổi của khách hàng. Nhu cầu này ảnh hưởng đến toàn bộ hoạt động của một tổ chức, từ cơ cấu tổ chức đến cơ sở hạ tầng. Làm thế nào bạn kiểm soát các tác động của những thay đổi này ?</a:t>
            </a:r>
          </a:p>
          <a:p>
            <a:endParaRPr lang="en-US"/>
          </a:p>
        </p:txBody>
      </p:sp>
      <p:sp>
        <p:nvSpPr>
          <p:cNvPr id="3" name="Title 2"/>
          <p:cNvSpPr>
            <a:spLocks noGrp="1"/>
          </p:cNvSpPr>
          <p:nvPr>
            <p:ph type="title"/>
          </p:nvPr>
        </p:nvSpPr>
        <p:spPr/>
        <p:txBody>
          <a:bodyPr/>
          <a:lstStyle/>
          <a:p>
            <a:r>
              <a:rPr smtClean="0"/>
              <a:t>Tại sao dùng ArchiMate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Ngôn ngữ mô hình kiến trúc ArchiMate là câu trả lời cho những khó khăn trên. Ngôn ngữ ArchiMate phát triển một phương pháp tiếp cận thích hợp để mô tả kiến trúc, hình dung ra các miền khác nhau của một enterprise và quan hệ giữa chúng.</a:t>
            </a:r>
          </a:p>
          <a:p>
            <a:r>
              <a:rPr lang="en-US" smtClean="0"/>
              <a:t>ArchiMate thể hiện một cách thống nhất về mô hình kiến trúc enterprise, tích hợp các miền khác nhau và mô tả chúng một cách rõ ràng, dễ hiểu. </a:t>
            </a:r>
            <a:endParaRPr lang="en-US"/>
          </a:p>
        </p:txBody>
      </p:sp>
      <p:sp>
        <p:nvSpPr>
          <p:cNvPr id="3" name="Title 2"/>
          <p:cNvSpPr>
            <a:spLocks noGrp="1"/>
          </p:cNvSpPr>
          <p:nvPr>
            <p:ph type="title"/>
          </p:nvPr>
        </p:nvSpPr>
        <p:spPr/>
        <p:txBody>
          <a:bodyPr/>
          <a:lstStyle/>
          <a:p>
            <a:r>
              <a:rPr smtClean="0"/>
              <a:t>Tại sao dùng ArchiMate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142844" y="357166"/>
            <a:ext cx="8805893" cy="62262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ArchiMate mô tả cấu trúc của một thành phố, trong khi UML mô tả cấu trúc của những ngôi nhà và cao ốc văn phòng, cả hai đều là cần thiết, và chúng giải quyết vấn đề khác nhau</a:t>
            </a:r>
          </a:p>
        </p:txBody>
      </p:sp>
      <p:sp>
        <p:nvSpPr>
          <p:cNvPr id="3" name="Title 2"/>
          <p:cNvSpPr>
            <a:spLocks noGrp="1"/>
          </p:cNvSpPr>
          <p:nvPr>
            <p:ph type="title"/>
          </p:nvPr>
        </p:nvSpPr>
        <p:spPr/>
        <p:txBody>
          <a:bodyPr/>
          <a:lstStyle/>
          <a:p>
            <a:r>
              <a:rPr smtClean="0"/>
              <a:t>ArchiMate vs UML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Giới thiệu Enterprise Architecture</a:t>
            </a:r>
          </a:p>
          <a:p>
            <a:r>
              <a:rPr lang="vi-VN" smtClean="0"/>
              <a:t>Ngôn ngữ ArchiMate </a:t>
            </a:r>
          </a:p>
          <a:p>
            <a:r>
              <a:rPr lang="vi-VN" smtClean="0"/>
              <a:t>Bài toán áp dụng</a:t>
            </a:r>
            <a:endParaRPr lang="vi-VN"/>
          </a:p>
        </p:txBody>
      </p:sp>
      <p:sp>
        <p:nvSpPr>
          <p:cNvPr id="2" name="Title 1"/>
          <p:cNvSpPr>
            <a:spLocks noGrp="1"/>
          </p:cNvSpPr>
          <p:nvPr>
            <p:ph type="title"/>
          </p:nvPr>
        </p:nvSpPr>
        <p:spPr/>
        <p:txBody>
          <a:bodyPr/>
          <a:lstStyle/>
          <a:p>
            <a:r>
              <a:rPr lang="vi-VN" smtClean="0"/>
              <a:t>Nội dung</a:t>
            </a:r>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UML không trả lời câu hỏi : dịch vụ IT và quy trình nghiệp vụ quan hệ với nhau như thế nào. Trong khi, ArchiMate làm được điều đó.</a:t>
            </a:r>
          </a:p>
          <a:p>
            <a:r>
              <a:rPr lang="en-US" smtClean="0"/>
              <a:t>ArchiMate có sử dụng lại những hình ảnh ký hiệu tuơng tự như UML nhưng định nghĩa lại ngữ nghĩa của chúng.</a:t>
            </a:r>
          </a:p>
          <a:p>
            <a:endParaRPr lang="en-US"/>
          </a:p>
        </p:txBody>
      </p:sp>
      <p:sp>
        <p:nvSpPr>
          <p:cNvPr id="3" name="Title 2"/>
          <p:cNvSpPr>
            <a:spLocks noGrp="1"/>
          </p:cNvSpPr>
          <p:nvPr>
            <p:ph type="title"/>
          </p:nvPr>
        </p:nvSpPr>
        <p:spPr/>
        <p:txBody>
          <a:bodyPr/>
          <a:lstStyle/>
          <a:p>
            <a:r>
              <a:rPr smtClean="0"/>
              <a:t>ArchiMate vs UML</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Kiến trúc ngôn ngữ ArchiMate </a:t>
            </a:r>
            <a:endParaRPr lang="en-US"/>
          </a:p>
        </p:txBody>
      </p:sp>
      <p:pic>
        <p:nvPicPr>
          <p:cNvPr id="4" name="Content Placeholder 3" descr="C:\Documents and Settings\HENXUI\Desktop\Hinh\316.png"/>
          <p:cNvPicPr>
            <a:picLocks noGrp="1"/>
          </p:cNvPicPr>
          <p:nvPr>
            <p:ph idx="1"/>
          </p:nvPr>
        </p:nvPicPr>
        <p:blipFill>
          <a:blip r:embed="rId2"/>
          <a:srcRect/>
          <a:stretch>
            <a:fillRect/>
          </a:stretch>
        </p:blipFill>
        <p:spPr bwMode="auto">
          <a:xfrm>
            <a:off x="1888620" y="1524000"/>
            <a:ext cx="5755213" cy="490539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t>
            </a:r>
            <a:r>
              <a:rPr smtClean="0"/>
              <a:t>eta model của tầng nghiệp vụ</a:t>
            </a:r>
            <a:endParaRPr lang="en-US"/>
          </a:p>
        </p:txBody>
      </p:sp>
      <p:pic>
        <p:nvPicPr>
          <p:cNvPr id="4" name="Content Placeholder 3"/>
          <p:cNvPicPr>
            <a:picLocks noGrp="1"/>
          </p:cNvPicPr>
          <p:nvPr>
            <p:ph idx="1"/>
          </p:nvPr>
        </p:nvPicPr>
        <p:blipFill>
          <a:blip r:embed="rId2"/>
          <a:srcRect/>
          <a:stretch>
            <a:fillRect/>
          </a:stretch>
        </p:blipFill>
        <p:spPr bwMode="auto">
          <a:xfrm>
            <a:off x="1600571" y="1952365"/>
            <a:ext cx="5942858" cy="3715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Meta model của tầng ứng dụng</a:t>
            </a:r>
            <a:endParaRPr lang="en-US" dirty="0"/>
          </a:p>
        </p:txBody>
      </p:sp>
      <p:pic>
        <p:nvPicPr>
          <p:cNvPr id="4" name="Content Placeholder 3"/>
          <p:cNvPicPr>
            <a:picLocks noGrp="1"/>
          </p:cNvPicPr>
          <p:nvPr>
            <p:ph idx="1"/>
          </p:nvPr>
        </p:nvPicPr>
        <p:blipFill>
          <a:blip r:embed="rId2"/>
          <a:srcRect/>
          <a:stretch>
            <a:fillRect/>
          </a:stretch>
        </p:blipFill>
        <p:spPr bwMode="auto">
          <a:xfrm>
            <a:off x="1571604" y="2000240"/>
            <a:ext cx="6072230" cy="3857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Meta model Tầng kỹ thuật</a:t>
            </a:r>
            <a:endParaRPr lang="en-US"/>
          </a:p>
        </p:txBody>
      </p:sp>
      <p:pic>
        <p:nvPicPr>
          <p:cNvPr id="4" name="Content Placeholder 3" descr="C:\Documents and Settings\HENXUI\Desktop\Hinh\320.png"/>
          <p:cNvPicPr>
            <a:picLocks noGrp="1"/>
          </p:cNvPicPr>
          <p:nvPr>
            <p:ph idx="1"/>
          </p:nvPr>
        </p:nvPicPr>
        <p:blipFill>
          <a:blip r:embed="rId2"/>
          <a:srcRect/>
          <a:stretch>
            <a:fillRect/>
          </a:stretch>
        </p:blipFill>
        <p:spPr bwMode="auto">
          <a:xfrm>
            <a:off x="1357290" y="2071678"/>
            <a:ext cx="6357981" cy="3643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smtClean="0"/>
              <a:t>Tại</a:t>
            </a:r>
            <a:r>
              <a:rPr lang="en-US" smtClean="0"/>
              <a:t> </a:t>
            </a:r>
            <a:r>
              <a:rPr lang="en-US" err="1" smtClean="0"/>
              <a:t>sao</a:t>
            </a:r>
            <a:r>
              <a:rPr lang="en-US" smtClean="0"/>
              <a:t> </a:t>
            </a:r>
            <a:r>
              <a:rPr lang="en-US" err="1" smtClean="0"/>
              <a:t>phải</a:t>
            </a:r>
            <a:r>
              <a:rPr lang="en-US" smtClean="0"/>
              <a:t> </a:t>
            </a:r>
            <a:r>
              <a:rPr lang="en-US" err="1" smtClean="0"/>
              <a:t>sử</a:t>
            </a:r>
            <a:r>
              <a:rPr lang="en-US" smtClean="0"/>
              <a:t> </a:t>
            </a:r>
            <a:r>
              <a:rPr lang="en-US" err="1" smtClean="0"/>
              <a:t>dụng</a:t>
            </a:r>
            <a:r>
              <a:rPr lang="en-US" smtClean="0"/>
              <a:t> viewpoint</a:t>
            </a:r>
          </a:p>
          <a:p>
            <a:r>
              <a:rPr lang="en-US" smtClean="0"/>
              <a:t>Viewpoint là gì</a:t>
            </a:r>
          </a:p>
          <a:p>
            <a:r>
              <a:rPr lang="en-US" err="1"/>
              <a:t>Phân</a:t>
            </a:r>
            <a:r>
              <a:rPr lang="en-US"/>
              <a:t> </a:t>
            </a:r>
            <a:r>
              <a:rPr lang="en-US" err="1"/>
              <a:t>biệt</a:t>
            </a:r>
            <a:r>
              <a:rPr lang="en-US"/>
              <a:t> model, view, visualization</a:t>
            </a:r>
          </a:p>
          <a:p>
            <a:r>
              <a:rPr lang="en-US" err="1"/>
              <a:t>Phân</a:t>
            </a:r>
            <a:r>
              <a:rPr lang="en-US"/>
              <a:t> </a:t>
            </a:r>
            <a:r>
              <a:rPr lang="en-US" err="1"/>
              <a:t>loại</a:t>
            </a:r>
            <a:r>
              <a:rPr lang="en-US"/>
              <a:t> Viewpoint</a:t>
            </a:r>
          </a:p>
          <a:p>
            <a:r>
              <a:rPr lang="en-US"/>
              <a:t>Các </a:t>
            </a:r>
            <a:r>
              <a:rPr lang="en-US" smtClean="0"/>
              <a:t>ArchiMate </a:t>
            </a:r>
            <a:r>
              <a:rPr lang="en-US"/>
              <a:t>Viewpoint cơ bản</a:t>
            </a:r>
          </a:p>
          <a:p>
            <a:endParaRPr lang="en-US"/>
          </a:p>
          <a:p>
            <a:pPr marL="0" indent="0">
              <a:buNone/>
            </a:pPr>
            <a:endParaRPr lang="en-US"/>
          </a:p>
        </p:txBody>
      </p:sp>
      <p:sp>
        <p:nvSpPr>
          <p:cNvPr id="3" name="Title 2"/>
          <p:cNvSpPr>
            <a:spLocks noGrp="1"/>
          </p:cNvSpPr>
          <p:nvPr>
            <p:ph type="title"/>
          </p:nvPr>
        </p:nvSpPr>
        <p:spPr/>
        <p:txBody>
          <a:bodyPr/>
          <a:lstStyle/>
          <a:p>
            <a:r>
              <a:rPr lang="en-US" err="1" smtClean="0"/>
              <a:t>ArchiMate</a:t>
            </a:r>
            <a:r>
              <a:rPr lang="en-US" smtClean="0"/>
              <a:t> Viewpoint</a:t>
            </a:r>
            <a:endParaRPr lang="en-US"/>
          </a:p>
        </p:txBody>
      </p:sp>
    </p:spTree>
    <p:extLst>
      <p:ext uri="{BB962C8B-B14F-4D97-AF65-F5344CB8AC3E}">
        <p14:creationId xmlns:p14="http://schemas.microsoft.com/office/powerpoint/2010/main" xmlns="" val="1590762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smtClean="0"/>
              <a:t>Tại</a:t>
            </a:r>
            <a:r>
              <a:rPr lang="en-US" smtClean="0"/>
              <a:t> </a:t>
            </a:r>
            <a:r>
              <a:rPr lang="en-US" err="1" smtClean="0"/>
              <a:t>sao</a:t>
            </a:r>
            <a:r>
              <a:rPr lang="en-US" smtClean="0"/>
              <a:t> </a:t>
            </a:r>
            <a:r>
              <a:rPr lang="en-US" err="1" smtClean="0"/>
              <a:t>cần</a:t>
            </a:r>
            <a:r>
              <a:rPr lang="en-US" smtClean="0"/>
              <a:t> </a:t>
            </a:r>
            <a:r>
              <a:rPr lang="en-US" err="1" smtClean="0"/>
              <a:t>sử</a:t>
            </a:r>
            <a:r>
              <a:rPr lang="en-US" smtClean="0"/>
              <a:t> </a:t>
            </a:r>
            <a:r>
              <a:rPr lang="en-US" err="1" smtClean="0"/>
              <a:t>dụng</a:t>
            </a:r>
            <a:r>
              <a:rPr lang="en-US" smtClean="0"/>
              <a:t> Viewpoint</a:t>
            </a:r>
            <a:endParaRPr lang="en-US"/>
          </a:p>
        </p:txBody>
      </p:sp>
      <p:pic>
        <p:nvPicPr>
          <p:cNvPr id="4" name="Content Placeholder 3"/>
          <p:cNvPicPr>
            <a:picLocks noGrp="1"/>
          </p:cNvPicPr>
          <p:nvPr>
            <p:ph idx="1"/>
          </p:nvPr>
        </p:nvPicPr>
        <p:blipFill>
          <a:blip r:embed="rId2"/>
          <a:srcRect/>
          <a:stretch>
            <a:fillRect/>
          </a:stretch>
        </p:blipFill>
        <p:spPr bwMode="auto">
          <a:xfrm>
            <a:off x="1404937" y="2114550"/>
            <a:ext cx="6334125" cy="3390900"/>
          </a:xfrm>
          <a:prstGeom prst="rect">
            <a:avLst/>
          </a:prstGeom>
          <a:noFill/>
          <a:ln w="9525">
            <a:noFill/>
            <a:miter lim="800000"/>
            <a:headEnd/>
            <a:tailEnd/>
          </a:ln>
        </p:spPr>
      </p:pic>
    </p:spTree>
    <p:extLst>
      <p:ext uri="{BB962C8B-B14F-4D97-AF65-F5344CB8AC3E}">
        <p14:creationId xmlns:p14="http://schemas.microsoft.com/office/powerpoint/2010/main" xmlns="" val="4246462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Viewpoint là gì</a:t>
            </a:r>
            <a:endParaRPr lang="en-US"/>
          </a:p>
        </p:txBody>
      </p:sp>
      <p:pic>
        <p:nvPicPr>
          <p:cNvPr id="4" name="Content Placeholder 3"/>
          <p:cNvPicPr>
            <a:picLocks noGrp="1"/>
          </p:cNvPicPr>
          <p:nvPr>
            <p:ph idx="1"/>
          </p:nvPr>
        </p:nvPicPr>
        <p:blipFill>
          <a:blip r:embed="rId2"/>
          <a:srcRect/>
          <a:stretch>
            <a:fillRect/>
          </a:stretch>
        </p:blipFill>
        <p:spPr bwMode="auto">
          <a:xfrm>
            <a:off x="1567238" y="1847576"/>
            <a:ext cx="6009524" cy="3924848"/>
          </a:xfrm>
          <a:prstGeom prst="rect">
            <a:avLst/>
          </a:prstGeom>
          <a:noFill/>
          <a:ln w="9525">
            <a:noFill/>
            <a:miter lim="800000"/>
            <a:headEnd/>
            <a:tailEnd/>
          </a:ln>
        </p:spPr>
      </p:pic>
    </p:spTree>
    <p:extLst>
      <p:ext uri="{BB962C8B-B14F-4D97-AF65-F5344CB8AC3E}">
        <p14:creationId xmlns:p14="http://schemas.microsoft.com/office/powerpoint/2010/main" xmlns="" val="3368346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Định nghĩa: </a:t>
            </a:r>
            <a:r>
              <a:rPr lang="en-US" b="1" i="1"/>
              <a:t>Viewpoint là sự quy định rõ ràng của những thoả thuận về việc xây  dựng và sử dụng những view</a:t>
            </a:r>
            <a:r>
              <a:rPr lang="en-US" b="1" i="1" smtClean="0"/>
              <a:t>.</a:t>
            </a:r>
          </a:p>
          <a:p>
            <a:pPr marL="0" indent="0">
              <a:buNone/>
            </a:pPr>
            <a:endParaRPr lang="en-US"/>
          </a:p>
          <a:p>
            <a:endParaRPr lang="en-US"/>
          </a:p>
        </p:txBody>
      </p:sp>
      <p:sp>
        <p:nvSpPr>
          <p:cNvPr id="3" name="Title 2"/>
          <p:cNvSpPr>
            <a:spLocks noGrp="1"/>
          </p:cNvSpPr>
          <p:nvPr>
            <p:ph type="title"/>
          </p:nvPr>
        </p:nvSpPr>
        <p:spPr/>
        <p:txBody>
          <a:bodyPr/>
          <a:lstStyle/>
          <a:p>
            <a:r>
              <a:rPr lang="en-US" smtClean="0"/>
              <a:t>Viewpoint là gì</a:t>
            </a:r>
            <a:endParaRPr lang="en-US"/>
          </a:p>
        </p:txBody>
      </p:sp>
    </p:spTree>
    <p:extLst>
      <p:ext uri="{BB962C8B-B14F-4D97-AF65-F5344CB8AC3E}">
        <p14:creationId xmlns:p14="http://schemas.microsoft.com/office/powerpoint/2010/main" xmlns="" val="674116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a:t>Phân biệt giữa Model, View, </a:t>
            </a:r>
            <a:r>
              <a:rPr lang="en-US" b="1" smtClean="0"/>
              <a:t>Visualization</a:t>
            </a:r>
            <a:endParaRPr lang="en-US" b="1"/>
          </a:p>
        </p:txBody>
      </p:sp>
      <p:pic>
        <p:nvPicPr>
          <p:cNvPr id="6" name="Picture 5"/>
          <p:cNvPicPr/>
          <p:nvPr/>
        </p:nvPicPr>
        <p:blipFill>
          <a:blip r:embed="rId2"/>
          <a:srcRect/>
          <a:stretch>
            <a:fillRect/>
          </a:stretch>
        </p:blipFill>
        <p:spPr bwMode="auto">
          <a:xfrm>
            <a:off x="1763688" y="2348880"/>
            <a:ext cx="6048671" cy="3672408"/>
          </a:xfrm>
          <a:prstGeom prst="rect">
            <a:avLst/>
          </a:prstGeom>
          <a:noFill/>
          <a:ln w="9525">
            <a:noFill/>
            <a:miter lim="800000"/>
            <a:headEnd/>
            <a:tailEnd/>
          </a:ln>
        </p:spPr>
      </p:pic>
    </p:spTree>
    <p:extLst>
      <p:ext uri="{BB962C8B-B14F-4D97-AF65-F5344CB8AC3E}">
        <p14:creationId xmlns:p14="http://schemas.microsoft.com/office/powerpoint/2010/main" xmlns="" val="3917489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Kiến trúc Enterprise là gì?</a:t>
            </a:r>
          </a:p>
          <a:p>
            <a:r>
              <a:rPr lang="vi-VN" smtClean="0"/>
              <a:t>Tại sao phải có kiến trúc Enterprise?</a:t>
            </a:r>
          </a:p>
          <a:p>
            <a:r>
              <a:rPr lang="vi-VN" smtClean="0"/>
              <a:t>Quy trình kiến trúc Enterprise</a:t>
            </a:r>
          </a:p>
          <a:p>
            <a:r>
              <a:rPr lang="vi-VN" smtClean="0"/>
              <a:t>Các ngôn ngữ mô hình hổ trợ kiến trúc Enterprise</a:t>
            </a:r>
            <a:endParaRPr lang="vi-VN"/>
          </a:p>
        </p:txBody>
      </p:sp>
      <p:sp>
        <p:nvSpPr>
          <p:cNvPr id="2" name="Title 1"/>
          <p:cNvSpPr>
            <a:spLocks noGrp="1"/>
          </p:cNvSpPr>
          <p:nvPr>
            <p:ph type="title"/>
          </p:nvPr>
        </p:nvSpPr>
        <p:spPr/>
        <p:txBody>
          <a:bodyPr>
            <a:normAutofit/>
          </a:bodyPr>
          <a:lstStyle/>
          <a:p>
            <a:r>
              <a:rPr lang="vi-VN" smtClean="0"/>
              <a:t>Giới thiệu Enterprise Architecture</a:t>
            </a:r>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a:t>Phân biệt giữa Model, View, </a:t>
            </a:r>
            <a:r>
              <a:rPr lang="en-US" b="1" smtClean="0"/>
              <a:t>Visualization</a:t>
            </a:r>
            <a:endParaRPr lang="en-US"/>
          </a:p>
        </p:txBody>
      </p:sp>
      <p:pic>
        <p:nvPicPr>
          <p:cNvPr id="5" name="Content Placeholder 4"/>
          <p:cNvPicPr>
            <a:picLocks noGrp="1"/>
          </p:cNvPicPr>
          <p:nvPr>
            <p:ph idx="1"/>
          </p:nvPr>
        </p:nvPicPr>
        <p:blipFill>
          <a:blip r:embed="rId2"/>
          <a:srcRect/>
          <a:stretch>
            <a:fillRect/>
          </a:stretch>
        </p:blipFill>
        <p:spPr bwMode="auto">
          <a:xfrm>
            <a:off x="2123728" y="1484785"/>
            <a:ext cx="5616624" cy="4310930"/>
          </a:xfrm>
          <a:prstGeom prst="rect">
            <a:avLst/>
          </a:prstGeom>
          <a:noFill/>
          <a:ln w="9525">
            <a:noFill/>
            <a:miter lim="800000"/>
            <a:headEnd/>
            <a:tailEnd/>
          </a:ln>
        </p:spPr>
      </p:pic>
    </p:spTree>
    <p:extLst>
      <p:ext uri="{BB962C8B-B14F-4D97-AF65-F5344CB8AC3E}">
        <p14:creationId xmlns:p14="http://schemas.microsoft.com/office/powerpoint/2010/main" xmlns="" val="1458141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a:t>Phân biệt giữa Model, View, </a:t>
            </a:r>
            <a:r>
              <a:rPr lang="en-US" b="1" smtClean="0"/>
              <a:t>Visualization</a:t>
            </a:r>
            <a:endParaRPr lang="en-US"/>
          </a:p>
        </p:txBody>
      </p:sp>
      <p:pic>
        <p:nvPicPr>
          <p:cNvPr id="4" name="Content Placeholder 3"/>
          <p:cNvPicPr>
            <a:picLocks noGrp="1"/>
          </p:cNvPicPr>
          <p:nvPr>
            <p:ph idx="1"/>
          </p:nvPr>
        </p:nvPicPr>
        <p:blipFill>
          <a:blip r:embed="rId2"/>
          <a:srcRect/>
          <a:stretch>
            <a:fillRect/>
          </a:stretch>
        </p:blipFill>
        <p:spPr bwMode="auto">
          <a:xfrm>
            <a:off x="1548190" y="1571904"/>
            <a:ext cx="6047619" cy="4476191"/>
          </a:xfrm>
          <a:prstGeom prst="rect">
            <a:avLst/>
          </a:prstGeom>
          <a:noFill/>
          <a:ln w="9525">
            <a:noFill/>
            <a:miter lim="800000"/>
            <a:headEnd/>
            <a:tailEnd/>
          </a:ln>
        </p:spPr>
      </p:pic>
    </p:spTree>
    <p:extLst>
      <p:ext uri="{BB962C8B-B14F-4D97-AF65-F5344CB8AC3E}">
        <p14:creationId xmlns:p14="http://schemas.microsoft.com/office/powerpoint/2010/main" xmlns="" val="1554112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Viewpoint được phân loại dựa trên</a:t>
            </a:r>
            <a:r>
              <a:rPr lang="en-US" i="1" smtClean="0"/>
              <a:t> </a:t>
            </a:r>
            <a:r>
              <a:rPr lang="en-US" smtClean="0"/>
              <a:t>hai yếu tố là </a:t>
            </a:r>
            <a:r>
              <a:rPr lang="en-US" i="1" smtClean="0"/>
              <a:t>mục đích và nội dung.</a:t>
            </a:r>
          </a:p>
          <a:p>
            <a:r>
              <a:rPr lang="en-US" i="1"/>
              <a:t>Mục đích </a:t>
            </a:r>
            <a:r>
              <a:rPr lang="en-US"/>
              <a:t>là điều mà những viewpoint này phải phục </a:t>
            </a:r>
            <a:r>
              <a:rPr lang="en-US" smtClean="0"/>
              <a:t>vụ</a:t>
            </a:r>
          </a:p>
          <a:p>
            <a:r>
              <a:rPr lang="en-US" i="1"/>
              <a:t>nội </a:t>
            </a:r>
            <a:r>
              <a:rPr lang="en-US" i="1" smtClean="0"/>
              <a:t>dung </a:t>
            </a:r>
            <a:r>
              <a:rPr lang="en-US"/>
              <a:t>là những gì mà chúng phải thể hiện ra</a:t>
            </a:r>
          </a:p>
        </p:txBody>
      </p:sp>
      <p:sp>
        <p:nvSpPr>
          <p:cNvPr id="3" name="Title 2"/>
          <p:cNvSpPr>
            <a:spLocks noGrp="1"/>
          </p:cNvSpPr>
          <p:nvPr>
            <p:ph type="title"/>
          </p:nvPr>
        </p:nvSpPr>
        <p:spPr/>
        <p:txBody>
          <a:bodyPr/>
          <a:lstStyle/>
          <a:p>
            <a:r>
              <a:rPr lang="en-US" b="1">
                <a:effectLst/>
              </a:rPr>
              <a:t>Phân loại Viewpoint</a:t>
            </a:r>
            <a:endParaRPr lang="en-US"/>
          </a:p>
        </p:txBody>
      </p:sp>
    </p:spTree>
    <p:extLst>
      <p:ext uri="{BB962C8B-B14F-4D97-AF65-F5344CB8AC3E}">
        <p14:creationId xmlns:p14="http://schemas.microsoft.com/office/powerpoint/2010/main" xmlns="" val="115848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effectLst/>
              </a:rPr>
              <a:t>Phân loại Viewpoint</a:t>
            </a:r>
            <a:endParaRPr lang="en-US"/>
          </a:p>
        </p:txBody>
      </p:sp>
      <p:sp>
        <p:nvSpPr>
          <p:cNvPr id="5" name="Content Placeholder 4"/>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43025" y="1484784"/>
            <a:ext cx="6457950" cy="4610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31791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smtClean="0">
                <a:effectLst/>
              </a:rPr>
              <a:t/>
            </a:r>
            <a:br>
              <a:rPr lang="en-US" b="1" smtClean="0">
                <a:effectLst/>
              </a:rPr>
            </a:br>
            <a:r>
              <a:rPr lang="en-US" b="1" smtClean="0">
                <a:effectLst/>
              </a:rPr>
              <a:t/>
            </a:r>
            <a:br>
              <a:rPr lang="en-US" b="1" smtClean="0">
                <a:effectLst/>
              </a:rPr>
            </a:br>
            <a:r>
              <a:rPr lang="en-US" b="1" smtClean="0">
                <a:effectLst/>
              </a:rPr>
              <a:t>Các ArchiMate Viewpoint Cơ Bản</a:t>
            </a:r>
            <a:r>
              <a:rPr lang="en-US" dirty="0">
                <a:effectLst/>
              </a:rPr>
              <a:t/>
            </a:r>
            <a:br>
              <a:rPr lang="en-US" dirty="0">
                <a:effectLst/>
              </a:rPr>
            </a:br>
            <a:endParaRPr lang="en-US"/>
          </a:p>
        </p:txBody>
      </p:sp>
      <p:pic>
        <p:nvPicPr>
          <p:cNvPr id="4" name="Content Placeholder 3"/>
          <p:cNvPicPr>
            <a:picLocks noGrp="1"/>
          </p:cNvPicPr>
          <p:nvPr>
            <p:ph idx="1"/>
          </p:nvPr>
        </p:nvPicPr>
        <p:blipFill>
          <a:blip r:embed="rId2"/>
          <a:srcRect/>
          <a:stretch>
            <a:fillRect/>
          </a:stretch>
        </p:blipFill>
        <p:spPr bwMode="auto">
          <a:xfrm>
            <a:off x="1403648" y="1556792"/>
            <a:ext cx="6912768" cy="4464496"/>
          </a:xfrm>
          <a:prstGeom prst="rect">
            <a:avLst/>
          </a:prstGeom>
          <a:noFill/>
          <a:ln w="9525">
            <a:noFill/>
            <a:miter lim="800000"/>
            <a:headEnd/>
            <a:tailEnd/>
          </a:ln>
        </p:spPr>
      </p:pic>
    </p:spTree>
    <p:extLst>
      <p:ext uri="{BB962C8B-B14F-4D97-AF65-F5344CB8AC3E}">
        <p14:creationId xmlns:p14="http://schemas.microsoft.com/office/powerpoint/2010/main" xmlns="" val="3005969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US" b="1" dirty="0">
                <a:effectLst/>
              </a:rPr>
              <a:t>Organization Viewpoint</a:t>
            </a:r>
            <a:br>
              <a:rPr lang="en-US" b="1" dirty="0">
                <a:effectLst/>
              </a:rPr>
            </a:br>
            <a:endParaRPr lang="en-US"/>
          </a:p>
        </p:txBody>
      </p:sp>
      <p:pic>
        <p:nvPicPr>
          <p:cNvPr id="10"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91680" y="1772816"/>
            <a:ext cx="5904656" cy="3744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5304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a:p>
          <a:p>
            <a:endParaRPr lang="en-US"/>
          </a:p>
        </p:txBody>
      </p:sp>
      <p:sp>
        <p:nvSpPr>
          <p:cNvPr id="3" name="Title 2"/>
          <p:cNvSpPr>
            <a:spLocks noGrp="1"/>
          </p:cNvSpPr>
          <p:nvPr>
            <p:ph type="title"/>
          </p:nvPr>
        </p:nvSpPr>
        <p:spPr/>
        <p:txBody>
          <a:bodyPr>
            <a:normAutofit fontScale="90000"/>
          </a:bodyPr>
          <a:lstStyle/>
          <a:p>
            <a:pPr lvl="0"/>
            <a:r>
              <a:rPr lang="en-US" b="1" dirty="0">
                <a:effectLst/>
              </a:rPr>
              <a:t>Actor Cooperation Viewpoint</a:t>
            </a:r>
            <a:br>
              <a:rPr lang="en-US" b="1" dirty="0">
                <a:effectLst/>
              </a:rPr>
            </a:b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4488" y="1628800"/>
            <a:ext cx="6269880" cy="388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82772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Bussiness </a:t>
            </a:r>
            <a:r>
              <a:rPr lang="en-US" smtClean="0"/>
              <a:t>Function Viewpoint</a:t>
            </a: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95388" y="2200274"/>
            <a:ext cx="6753225" cy="331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64117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Product Viewpoint</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7288" y="1795463"/>
            <a:ext cx="6829425" cy="3937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707412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lvl="0"/>
            <a:r>
              <a:rPr lang="en-US" b="1" dirty="0">
                <a:effectLst/>
              </a:rPr>
              <a:t>Service Realisation Viewpoint</a:t>
            </a:r>
            <a:br>
              <a:rPr lang="en-US" b="1" dirty="0">
                <a:effectLst/>
              </a:rPr>
            </a:b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5863" y="1785938"/>
            <a:ext cx="6772275" cy="401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79589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mtClean="0"/>
              <a:t>Kiến trúc Enterprise là gì?</a:t>
            </a:r>
            <a:endParaRPr lang="vi-VN"/>
          </a:p>
        </p:txBody>
      </p:sp>
      <p:sp>
        <p:nvSpPr>
          <p:cNvPr id="5" name="TextBox 4"/>
          <p:cNvSpPr txBox="1"/>
          <p:nvPr/>
        </p:nvSpPr>
        <p:spPr>
          <a:xfrm>
            <a:off x="642910" y="1643050"/>
            <a:ext cx="3429023" cy="2031325"/>
          </a:xfrm>
          <a:prstGeom prst="rect">
            <a:avLst/>
          </a:prstGeom>
          <a:noFill/>
        </p:spPr>
        <p:txBody>
          <a:bodyPr wrap="square" rtlCol="0">
            <a:spAutoFit/>
          </a:bodyPr>
          <a:lstStyle/>
          <a:p>
            <a:pPr algn="just"/>
            <a:r>
              <a:rPr lang="en-US" smtClean="0"/>
              <a:t>Là một tập tất cả các nguyên tắc chặt chẽ, các phương thức và những mô hình mà được sử dụng trong thiết kế và hiện thực kiến trúc, quy trình nghiệp vụ, thông tin hệ thống, và cơ sở hạ tầng của một tổ chức enterprise.</a:t>
            </a:r>
            <a:endParaRPr lang="vi-VN"/>
          </a:p>
        </p:txBody>
      </p:sp>
      <p:pic>
        <p:nvPicPr>
          <p:cNvPr id="2" name="Picture 2" descr="C:\Users\sanchikaro\Desktop\CornellEnterpriseEA.png"/>
          <p:cNvPicPr>
            <a:picLocks noChangeAspect="1" noChangeArrowheads="1"/>
          </p:cNvPicPr>
          <p:nvPr/>
        </p:nvPicPr>
        <p:blipFill>
          <a:blip r:embed="rId2"/>
          <a:srcRect/>
          <a:stretch>
            <a:fillRect/>
          </a:stretch>
        </p:blipFill>
        <p:spPr bwMode="auto">
          <a:xfrm>
            <a:off x="4071934" y="1357298"/>
            <a:ext cx="4772025" cy="47720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a:t>Bussiness </a:t>
            </a:r>
            <a:r>
              <a:rPr lang="en-US" smtClean="0"/>
              <a:t>Process Cooperation Viewpoint</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5863" y="1924050"/>
            <a:ext cx="6772275" cy="3809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72521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a:p>
        </p:txBody>
      </p:sp>
      <p:sp>
        <p:nvSpPr>
          <p:cNvPr id="3" name="Title 2"/>
          <p:cNvSpPr>
            <a:spLocks noGrp="1"/>
          </p:cNvSpPr>
          <p:nvPr>
            <p:ph type="title"/>
          </p:nvPr>
        </p:nvSpPr>
        <p:spPr/>
        <p:txBody>
          <a:bodyPr/>
          <a:lstStyle/>
          <a:p>
            <a:r>
              <a:rPr lang="en-US"/>
              <a:t>Bussiness </a:t>
            </a:r>
            <a:r>
              <a:rPr lang="en-US" smtClean="0"/>
              <a:t>Process Viewpoint</a:t>
            </a:r>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6338" y="1924050"/>
            <a:ext cx="6791325" cy="3953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756922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Application </a:t>
            </a:r>
            <a:r>
              <a:rPr lang="en-US" smtClean="0"/>
              <a:t>Cooperation Viewpoint</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6338" y="1933574"/>
            <a:ext cx="6791325" cy="38716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3541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Application </a:t>
            </a:r>
            <a:r>
              <a:rPr lang="en-US" smtClean="0"/>
              <a:t>Usage Viewpoint</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6338" y="2057400"/>
            <a:ext cx="6791325" cy="374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8974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Application </a:t>
            </a:r>
            <a:r>
              <a:rPr lang="en-US" smtClean="0"/>
              <a:t>Behavior Viewpoint</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1100" y="1924050"/>
            <a:ext cx="6781800" cy="4025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351779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Application </a:t>
            </a:r>
            <a:r>
              <a:rPr lang="en-US" smtClean="0"/>
              <a:t>Structure Viewpoint</a:t>
            </a:r>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1100" y="2052638"/>
            <a:ext cx="6781800" cy="3608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97399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Infrastructure Viewpoint</a:t>
            </a:r>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85862" y="2324100"/>
            <a:ext cx="6772275"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5121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Layer </a:t>
            </a:r>
            <a:r>
              <a:rPr lang="en-US" smtClean="0"/>
              <a:t>Viewpoint</a:t>
            </a:r>
            <a:endParaRPr lang="en-US"/>
          </a:p>
        </p:txBody>
      </p:sp>
      <p:sp>
        <p:nvSpPr>
          <p:cNvPr id="5" name="Content Placeholder 4"/>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95388" y="1938338"/>
            <a:ext cx="6753225" cy="37229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6426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Phát biểu bài toán</a:t>
            </a:r>
          </a:p>
          <a:p>
            <a:r>
              <a:rPr lang="vi-VN" smtClean="0"/>
              <a:t>Mô hình kiến trúc hệ thống quản lý trường học thể hiện qua ngôn ngữ Archi</a:t>
            </a:r>
            <a:r>
              <a:rPr lang="en-US" smtClean="0"/>
              <a:t>M</a:t>
            </a:r>
            <a:r>
              <a:rPr lang="vi-VN" smtClean="0"/>
              <a:t>ate.</a:t>
            </a:r>
          </a:p>
        </p:txBody>
      </p:sp>
      <p:sp>
        <p:nvSpPr>
          <p:cNvPr id="2" name="Title 1"/>
          <p:cNvSpPr>
            <a:spLocks noGrp="1"/>
          </p:cNvSpPr>
          <p:nvPr>
            <p:ph type="title"/>
          </p:nvPr>
        </p:nvSpPr>
        <p:spPr/>
        <p:txBody>
          <a:bodyPr>
            <a:normAutofit/>
          </a:bodyPr>
          <a:lstStyle/>
          <a:p>
            <a:r>
              <a:rPr lang="vi-VN" smtClean="0"/>
              <a:t>Bài toán áp dụng</a:t>
            </a:r>
            <a:endParaRPr lang="vi-V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err="1" smtClean="0">
                <a:latin typeface="Constantia" pitchFamily="18" charset="0"/>
                <a:cs typeface="Times New Roman" pitchFamily="18" charset="0"/>
              </a:rPr>
              <a:t>Xây</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dựng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một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hệ</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thống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dùng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các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hoạt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động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của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bao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gồm</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sinh</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giáo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viên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việc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tiền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phí.Đồng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thời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cung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cấp</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chức</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năng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gửi</a:t>
            </a:r>
            <a:r>
              <a:rPr lang="en-US" sz="2400" smtClean="0">
                <a:latin typeface="Constantia" pitchFamily="18" charset="0"/>
                <a:cs typeface="Times New Roman" pitchFamily="18" charset="0"/>
              </a:rPr>
              <a:t> mail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đổi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thông</a:t>
            </a:r>
            <a:r>
              <a:rPr lang="en-US" sz="2400" smtClean="0">
                <a:latin typeface="Constantia" pitchFamily="18" charset="0"/>
                <a:cs typeface="Times New Roman" pitchFamily="18" charset="0"/>
              </a:rPr>
              <a:t> tin </a:t>
            </a:r>
            <a:r>
              <a:rPr lang="en-US" sz="2400" err="1" smtClean="0">
                <a:latin typeface="Constantia" pitchFamily="18" charset="0"/>
                <a:cs typeface="Times New Roman" pitchFamily="18" charset="0"/>
              </a:rPr>
              <a:t>giữa</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nhà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đình</a:t>
            </a:r>
            <a:r>
              <a:rPr lang="en-US" sz="2400" smtClean="0">
                <a:latin typeface="Constantia" pitchFamily="18" charset="0"/>
                <a:cs typeface="Times New Roman" pitchFamily="18" charset="0"/>
              </a:rPr>
              <a:t>.</a:t>
            </a:r>
            <a:endParaRPr lang="en-US" sz="2400">
              <a:latin typeface="Constantia" pitchFamily="18" charset="0"/>
              <a:cs typeface="Times New Roman" pitchFamily="18" charset="0"/>
            </a:endParaRPr>
          </a:p>
        </p:txBody>
      </p:sp>
      <p:sp>
        <p:nvSpPr>
          <p:cNvPr id="3" name="Title 2"/>
          <p:cNvSpPr>
            <a:spLocks noGrp="1"/>
          </p:cNvSpPr>
          <p:nvPr>
            <p:ph type="title"/>
          </p:nvPr>
        </p:nvSpPr>
        <p:spPr/>
        <p:txBody>
          <a:bodyPr/>
          <a:lstStyle/>
          <a:p>
            <a:r>
              <a:rPr smtClean="0"/>
              <a:t>Phát biểu bài toán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mtClean="0"/>
              <a:t>Có kiến trúc tốt giúp doanh nghiệp đạt được thành công trong hoạt động của mình.</a:t>
            </a:r>
            <a:endParaRPr lang="vi-VN" smtClean="0"/>
          </a:p>
          <a:p>
            <a:pPr algn="just"/>
            <a:r>
              <a:rPr lang="en-US" smtClean="0"/>
              <a:t>Kiến trúc enterprise cung cấp một cái nhìn tổng thể của tổ chức. Một kiến trúc enterprise tốt cung cấp cái nhìn sâu sắc, thấu đáo cần thiết trong việc cân bằng các yêu cầu và biến chuyển dễ dàng từ tổ chức chiến lược đến hoạt động hằng ngày.</a:t>
            </a:r>
            <a:endParaRPr lang="vi-VN" smtClean="0"/>
          </a:p>
          <a:p>
            <a:pPr algn="just"/>
            <a:r>
              <a:rPr lang="en-US" smtClean="0"/>
              <a:t>Ngoài việc cung cấp cái nhìn tổng thể thì kiến trúc enterprise còn được sử dụng để ước lượng, đánh giá quá trình chuyển đổi từ hiện tại đến tương lai. Nó cung cấp một phương pháp để đánh giá tác động của những thay đổi kiến trúc đến chất lượng sản phẩm và cả khía cạnh số lượng, ví dụ như hiệu năng sản xuất hay vấn đề chi phí.</a:t>
            </a:r>
            <a:endParaRPr lang="vi-VN" smtClean="0"/>
          </a:p>
          <a:p>
            <a:pPr algn="just"/>
            <a:endParaRPr lang="vi-VN"/>
          </a:p>
        </p:txBody>
      </p:sp>
      <p:sp>
        <p:nvSpPr>
          <p:cNvPr id="3" name="Title 2"/>
          <p:cNvSpPr>
            <a:spLocks noGrp="1"/>
          </p:cNvSpPr>
          <p:nvPr>
            <p:ph type="title"/>
          </p:nvPr>
        </p:nvSpPr>
        <p:spPr/>
        <p:txBody>
          <a:bodyPr>
            <a:normAutofit/>
          </a:bodyPr>
          <a:lstStyle/>
          <a:p>
            <a:r>
              <a:rPr lang="vi-VN" smtClean="0"/>
              <a:t>Tại sao phải có kiến trúc Enterprise?</a:t>
            </a:r>
            <a:endParaRPr lang="vi-V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err="1" smtClean="0"/>
              <a:t>Bussiness</a:t>
            </a:r>
            <a:r>
              <a:rPr lang="en-US" smtClean="0"/>
              <a:t> </a:t>
            </a:r>
          </a:p>
          <a:p>
            <a:pPr lvl="1">
              <a:buFont typeface="Arial" pitchFamily="34" charset="0"/>
              <a:buChar char="•"/>
            </a:pPr>
            <a:r>
              <a:rPr lang="en-US" smtClean="0"/>
              <a:t>actor cooperation view</a:t>
            </a:r>
          </a:p>
          <a:p>
            <a:pPr lvl="1">
              <a:buFont typeface="Arial" pitchFamily="34" charset="0"/>
              <a:buChar char="•"/>
            </a:pPr>
            <a:r>
              <a:rPr lang="en-US" err="1" smtClean="0"/>
              <a:t>Organisation</a:t>
            </a:r>
            <a:r>
              <a:rPr lang="en-US" smtClean="0"/>
              <a:t> structure view</a:t>
            </a:r>
          </a:p>
          <a:p>
            <a:pPr lvl="1">
              <a:buFont typeface="Arial" pitchFamily="34" charset="0"/>
              <a:buChar char="•"/>
            </a:pPr>
            <a:r>
              <a:rPr lang="en-US" smtClean="0"/>
              <a:t>function view</a:t>
            </a:r>
          </a:p>
          <a:p>
            <a:pPr lvl="1">
              <a:buFont typeface="Arial" pitchFamily="34" charset="0"/>
              <a:buChar char="•"/>
            </a:pPr>
            <a:r>
              <a:rPr lang="en-US" smtClean="0"/>
              <a:t>product view</a:t>
            </a:r>
          </a:p>
          <a:p>
            <a:pPr lvl="1">
              <a:buFont typeface="Arial" pitchFamily="34" charset="0"/>
              <a:buChar char="•"/>
            </a:pPr>
            <a:r>
              <a:rPr lang="en-US" smtClean="0"/>
              <a:t>service </a:t>
            </a:r>
            <a:r>
              <a:rPr lang="en-US" err="1" smtClean="0"/>
              <a:t>realisation</a:t>
            </a:r>
            <a:r>
              <a:rPr lang="en-US" smtClean="0"/>
              <a:t> view</a:t>
            </a:r>
          </a:p>
          <a:p>
            <a:pPr lvl="1">
              <a:buFont typeface="Arial" pitchFamily="34" charset="0"/>
              <a:buChar char="•"/>
            </a:pPr>
            <a:r>
              <a:rPr lang="en-US" smtClean="0"/>
              <a:t>process cooperation view</a:t>
            </a:r>
          </a:p>
          <a:p>
            <a:pPr lvl="1">
              <a:buFont typeface="Arial" pitchFamily="34" charset="0"/>
              <a:buChar char="•"/>
            </a:pPr>
            <a:r>
              <a:rPr lang="en-US" smtClean="0"/>
              <a:t>process view</a:t>
            </a:r>
          </a:p>
          <a:p>
            <a:r>
              <a:rPr lang="en-US" smtClean="0"/>
              <a:t>Application</a:t>
            </a:r>
          </a:p>
          <a:p>
            <a:pPr lvl="1">
              <a:buFont typeface="Arial" pitchFamily="34" charset="0"/>
              <a:buChar char="•"/>
            </a:pPr>
            <a:r>
              <a:rPr lang="en-US" smtClean="0"/>
              <a:t> cooperation view</a:t>
            </a:r>
          </a:p>
          <a:p>
            <a:pPr lvl="1">
              <a:buFont typeface="Arial" pitchFamily="34" charset="0"/>
              <a:buChar char="•"/>
            </a:pPr>
            <a:r>
              <a:rPr lang="en-US" smtClean="0"/>
              <a:t>structure view</a:t>
            </a:r>
          </a:p>
          <a:p>
            <a:pPr lvl="1">
              <a:buFont typeface="Arial" pitchFamily="34" charset="0"/>
              <a:buChar char="•"/>
            </a:pPr>
            <a:r>
              <a:rPr lang="en-US" smtClean="0"/>
              <a:t>behavior view</a:t>
            </a:r>
          </a:p>
          <a:p>
            <a:pPr lvl="1">
              <a:buFont typeface="Arial" pitchFamily="34" charset="0"/>
              <a:buChar char="•"/>
            </a:pPr>
            <a:r>
              <a:rPr lang="en-US" smtClean="0"/>
              <a:t>usage view</a:t>
            </a:r>
          </a:p>
          <a:p>
            <a:r>
              <a:rPr lang="en-US" smtClean="0"/>
              <a:t>Technical infrastructure view</a:t>
            </a:r>
          </a:p>
          <a:p>
            <a:r>
              <a:rPr lang="en-US" smtClean="0"/>
              <a:t>Layer view</a:t>
            </a:r>
          </a:p>
          <a:p>
            <a:pPr>
              <a:buNone/>
            </a:pPr>
            <a:endParaRPr lang="en-US" smtClean="0"/>
          </a:p>
          <a:p>
            <a:pPr>
              <a:buNone/>
            </a:pPr>
            <a:endParaRPr lang="en-US"/>
          </a:p>
        </p:txBody>
      </p:sp>
      <p:sp>
        <p:nvSpPr>
          <p:cNvPr id="3" name="Title 2"/>
          <p:cNvSpPr>
            <a:spLocks noGrp="1"/>
          </p:cNvSpPr>
          <p:nvPr>
            <p:ph type="title"/>
          </p:nvPr>
        </p:nvSpPr>
        <p:spPr/>
        <p:txBody>
          <a:bodyPr>
            <a:normAutofit fontScale="90000"/>
          </a:bodyPr>
          <a:lstStyle/>
          <a:p>
            <a:r>
              <a:rPr lang="vi-VN" smtClean="0"/>
              <a:t>Mô hình kiến trúc hệ thống quản lý trường học thể hiện qua ngôn ngữ Archimate</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28"/>
            <a:ext cx="8229600" cy="714380"/>
          </a:xfrm>
        </p:spPr>
        <p:txBody>
          <a:bodyPr>
            <a:normAutofit fontScale="90000"/>
          </a:bodyPr>
          <a:lstStyle/>
          <a:p>
            <a:r>
              <a:rPr smtClean="0"/>
              <a:t>Bussiness Organisation structure view</a:t>
            </a:r>
            <a:endParaRPr lang="en-US" dirty="0"/>
          </a:p>
        </p:txBody>
      </p:sp>
      <p:pic>
        <p:nvPicPr>
          <p:cNvPr id="7" name="Content Placeholder 6" descr="C:\Documents and Settings\HENXUI\Desktop\do an 7-6-2010\report for layer\html\bussiness_organisation_structure_view.png"/>
          <p:cNvPicPr>
            <a:picLocks noGrp="1"/>
          </p:cNvPicPr>
          <p:nvPr>
            <p:ph idx="1"/>
          </p:nvPr>
        </p:nvPicPr>
        <p:blipFill>
          <a:blip r:embed="rId3"/>
          <a:srcRect/>
          <a:stretch>
            <a:fillRect/>
          </a:stretch>
        </p:blipFill>
        <p:spPr bwMode="auto">
          <a:xfrm>
            <a:off x="2214546" y="1000108"/>
            <a:ext cx="4429156" cy="542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Actor cooperation view</a:t>
            </a:r>
            <a:endParaRPr lang="en-US" dirty="0"/>
          </a:p>
        </p:txBody>
      </p:sp>
      <p:pic>
        <p:nvPicPr>
          <p:cNvPr id="10" name="Picture 9" descr="C:\Documents and Settings\HENXUI\Desktop\do an 7-6-2010\report for layer\html\bussiness_actor_cooperation_view.png"/>
          <p:cNvPicPr/>
          <p:nvPr/>
        </p:nvPicPr>
        <p:blipFill>
          <a:blip r:embed="rId2"/>
          <a:srcRect/>
          <a:stretch>
            <a:fillRect/>
          </a:stretch>
        </p:blipFill>
        <p:spPr bwMode="auto">
          <a:xfrm>
            <a:off x="571472" y="1714488"/>
            <a:ext cx="8143932"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function view</a:t>
            </a:r>
            <a:endParaRPr lang="en-US" dirty="0"/>
          </a:p>
        </p:txBody>
      </p:sp>
      <p:pic>
        <p:nvPicPr>
          <p:cNvPr id="6" name="Content Placeholder 5" descr="C:\Documents and Settings\HENXUI\Desktop\do an 7-6-2010\report for layer\html\lop.png"/>
          <p:cNvPicPr>
            <a:picLocks noGrp="1"/>
          </p:cNvPicPr>
          <p:nvPr>
            <p:ph idx="1"/>
          </p:nvPr>
        </p:nvPicPr>
        <p:blipFill>
          <a:blip r:embed="rId2"/>
          <a:srcRect/>
          <a:stretch>
            <a:fillRect/>
          </a:stretch>
        </p:blipFill>
        <p:spPr bwMode="auto">
          <a:xfrm>
            <a:off x="2214546" y="1500174"/>
            <a:ext cx="4786346"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product view</a:t>
            </a:r>
            <a:endParaRPr lang="en-US" dirty="0"/>
          </a:p>
        </p:txBody>
      </p:sp>
      <p:pic>
        <p:nvPicPr>
          <p:cNvPr id="1028" name="Picture 4" descr="C:\Documents and Settings\HENXUI\Desktop\thu\report for layer\html\hoc_sinh_1074.png"/>
          <p:cNvPicPr>
            <a:picLocks noGrp="1" noChangeAspect="1" noChangeArrowheads="1"/>
          </p:cNvPicPr>
          <p:nvPr>
            <p:ph idx="1"/>
          </p:nvPr>
        </p:nvPicPr>
        <p:blipFill>
          <a:blip r:embed="rId2"/>
          <a:srcRect/>
          <a:stretch>
            <a:fillRect/>
          </a:stretch>
        </p:blipFill>
        <p:spPr bwMode="auto">
          <a:xfrm>
            <a:off x="2332558" y="1714488"/>
            <a:ext cx="4478884" cy="45720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service realisation view</a:t>
            </a:r>
            <a:endParaRPr lang="en-US" dirty="0"/>
          </a:p>
        </p:txBody>
      </p:sp>
      <p:pic>
        <p:nvPicPr>
          <p:cNvPr id="2050" name="Picture 2" descr="C:\Documents and Settings\HENXUI\Desktop\thu\report for layer\html\hoc_sinh_1207.png"/>
          <p:cNvPicPr>
            <a:picLocks noGrp="1" noChangeAspect="1" noChangeArrowheads="1"/>
          </p:cNvPicPr>
          <p:nvPr>
            <p:ph idx="1"/>
          </p:nvPr>
        </p:nvPicPr>
        <p:blipFill>
          <a:blip r:embed="rId2"/>
          <a:srcRect/>
          <a:stretch>
            <a:fillRect/>
          </a:stretch>
        </p:blipFill>
        <p:spPr bwMode="auto">
          <a:xfrm>
            <a:off x="457200" y="2143116"/>
            <a:ext cx="8229600" cy="3143272"/>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process cooperation view</a:t>
            </a:r>
            <a:endParaRPr lang="en-US" dirty="0"/>
          </a:p>
        </p:txBody>
      </p:sp>
      <p:pic>
        <p:nvPicPr>
          <p:cNvPr id="3074" name="Picture 2" descr="C:\Documents and Settings\HENXUI\Desktop\thu\report for layer\html\hoc_sinh.png"/>
          <p:cNvPicPr>
            <a:picLocks noGrp="1" noChangeAspect="1" noChangeArrowheads="1"/>
          </p:cNvPicPr>
          <p:nvPr>
            <p:ph idx="1"/>
          </p:nvPr>
        </p:nvPicPr>
        <p:blipFill>
          <a:blip r:embed="rId2"/>
          <a:srcRect/>
          <a:stretch>
            <a:fillRect/>
          </a:stretch>
        </p:blipFill>
        <p:spPr bwMode="auto">
          <a:xfrm>
            <a:off x="1214414" y="1570939"/>
            <a:ext cx="6786609" cy="4929895"/>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process view</a:t>
            </a:r>
            <a:endParaRPr lang="en-US" dirty="0"/>
          </a:p>
        </p:txBody>
      </p:sp>
      <p:pic>
        <p:nvPicPr>
          <p:cNvPr id="4098" name="Picture 2" descr="C:\Documents and Settings\HENXUI\Desktop\thu\report for layer\html\hoc_sinh_xem_thong_tin.png"/>
          <p:cNvPicPr>
            <a:picLocks noGrp="1" noChangeAspect="1" noChangeArrowheads="1"/>
          </p:cNvPicPr>
          <p:nvPr>
            <p:ph idx="1"/>
          </p:nvPr>
        </p:nvPicPr>
        <p:blipFill>
          <a:blip r:embed="rId2"/>
          <a:srcRect/>
          <a:stretch>
            <a:fillRect/>
          </a:stretch>
        </p:blipFill>
        <p:spPr bwMode="auto">
          <a:xfrm>
            <a:off x="1319212" y="1790700"/>
            <a:ext cx="6505575" cy="40386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Application cooperation view</a:t>
            </a:r>
            <a:endParaRPr lang="en-US" dirty="0"/>
          </a:p>
        </p:txBody>
      </p:sp>
      <p:pic>
        <p:nvPicPr>
          <p:cNvPr id="5122" name="Picture 2" descr="C:\Documents and Settings\HENXUI\Desktop\thu\report for layer\html\application_cooperation_view.png"/>
          <p:cNvPicPr>
            <a:picLocks noGrp="1" noChangeAspect="1" noChangeArrowheads="1"/>
          </p:cNvPicPr>
          <p:nvPr>
            <p:ph idx="1"/>
          </p:nvPr>
        </p:nvPicPr>
        <p:blipFill>
          <a:blip r:embed="rId2"/>
          <a:srcRect/>
          <a:stretch>
            <a:fillRect/>
          </a:stretch>
        </p:blipFill>
        <p:spPr bwMode="auto">
          <a:xfrm>
            <a:off x="1928795" y="1428736"/>
            <a:ext cx="5357850" cy="5072098"/>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Application structure view</a:t>
            </a:r>
            <a:endParaRPr lang="en-US" dirty="0"/>
          </a:p>
        </p:txBody>
      </p:sp>
      <p:pic>
        <p:nvPicPr>
          <p:cNvPr id="6146" name="Picture 2" descr="C:\Documents and Settings\HENXUI\Desktop\thu\report for layer\html\quan_ly_hoc_sinh_2669.png"/>
          <p:cNvPicPr>
            <a:picLocks noGrp="1" noChangeAspect="1" noChangeArrowheads="1"/>
          </p:cNvPicPr>
          <p:nvPr>
            <p:ph idx="1"/>
          </p:nvPr>
        </p:nvPicPr>
        <p:blipFill>
          <a:blip r:embed="rId2"/>
          <a:srcRect/>
          <a:stretch>
            <a:fillRect/>
          </a:stretch>
        </p:blipFill>
        <p:spPr bwMode="auto">
          <a:xfrm>
            <a:off x="1785918" y="1857364"/>
            <a:ext cx="5429288" cy="378621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mtClean="0"/>
              <a:t>Quy trình kiến trúc Enterprise</a:t>
            </a:r>
            <a:endParaRPr lang="vi-VN"/>
          </a:p>
        </p:txBody>
      </p:sp>
      <p:pic>
        <p:nvPicPr>
          <p:cNvPr id="4" name="Content Placeholder 3"/>
          <p:cNvPicPr>
            <a:picLocks noGrp="1"/>
          </p:cNvPicPr>
          <p:nvPr>
            <p:ph idx="1"/>
          </p:nvPr>
        </p:nvPicPr>
        <p:blipFill>
          <a:blip r:embed="rId2"/>
          <a:srcRect/>
          <a:stretch>
            <a:fillRect/>
          </a:stretch>
        </p:blipFill>
        <p:spPr bwMode="auto">
          <a:xfrm>
            <a:off x="2071670" y="2000240"/>
            <a:ext cx="5038725" cy="3171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rot="16200000">
            <a:off x="165826" y="3349216"/>
            <a:ext cx="3038011" cy="369332"/>
          </a:xfrm>
          <a:prstGeom prst="rect">
            <a:avLst/>
          </a:prstGeom>
          <a:noFill/>
        </p:spPr>
        <p:txBody>
          <a:bodyPr wrap="none" rtlCol="0">
            <a:spAutoFit/>
          </a:bodyPr>
          <a:lstStyle/>
          <a:p>
            <a:r>
              <a:rPr lang="vi-VN" b="1" smtClean="0">
                <a:solidFill>
                  <a:schemeClr val="accent1">
                    <a:lumMod val="20000"/>
                    <a:lumOff val="80000"/>
                  </a:schemeClr>
                </a:solidFill>
                <a:effectLst>
                  <a:outerShdw blurRad="38100" dist="38100" dir="2700000" algn="tl">
                    <a:srgbClr val="000000">
                      <a:alpha val="43137"/>
                    </a:srgbClr>
                  </a:outerShdw>
                </a:effectLst>
              </a:rPr>
              <a:t>Hình 3-1 Quy trình kiến trúc</a:t>
            </a:r>
            <a:endParaRPr lang="vi-VN" b="1">
              <a:solidFill>
                <a:schemeClr val="accent1">
                  <a:lumMod val="20000"/>
                  <a:lumOff val="8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behavior view</a:t>
            </a:r>
            <a:br>
              <a:rPr smtClean="0"/>
            </a:br>
            <a:endParaRPr lang="en-US"/>
          </a:p>
        </p:txBody>
      </p:sp>
      <p:pic>
        <p:nvPicPr>
          <p:cNvPr id="7170" name="Picture 2" descr="C:\Documents and Settings\HENXUI\Desktop\thu\report for layer\html\quan_ly_hoc_sinh.png"/>
          <p:cNvPicPr>
            <a:picLocks noGrp="1" noChangeAspect="1" noChangeArrowheads="1"/>
          </p:cNvPicPr>
          <p:nvPr>
            <p:ph idx="1"/>
          </p:nvPr>
        </p:nvPicPr>
        <p:blipFill>
          <a:blip r:embed="rId2"/>
          <a:srcRect/>
          <a:stretch>
            <a:fillRect/>
          </a:stretch>
        </p:blipFill>
        <p:spPr bwMode="auto">
          <a:xfrm>
            <a:off x="862012" y="1700212"/>
            <a:ext cx="7419975" cy="4219575"/>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usage view</a:t>
            </a:r>
            <a:br>
              <a:rPr smtClean="0"/>
            </a:br>
            <a:endParaRPr lang="en-US"/>
          </a:p>
        </p:txBody>
      </p:sp>
      <p:pic>
        <p:nvPicPr>
          <p:cNvPr id="8194" name="Picture 2" descr="C:\Documents and Settings\HENXUI\Desktop\thu\report for layer\html\hoc_sinh_usage_view.png"/>
          <p:cNvPicPr>
            <a:picLocks noGrp="1" noChangeAspect="1" noChangeArrowheads="1"/>
          </p:cNvPicPr>
          <p:nvPr>
            <p:ph idx="1"/>
          </p:nvPr>
        </p:nvPicPr>
        <p:blipFill>
          <a:blip r:embed="rId2"/>
          <a:srcRect/>
          <a:stretch>
            <a:fillRect/>
          </a:stretch>
        </p:blipFill>
        <p:spPr bwMode="auto">
          <a:xfrm>
            <a:off x="1457325" y="1562100"/>
            <a:ext cx="6229350" cy="44958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Technical infrastructure view</a:t>
            </a:r>
            <a:br>
              <a:rPr smtClean="0"/>
            </a:br>
            <a:endParaRPr lang="en-US"/>
          </a:p>
        </p:txBody>
      </p:sp>
      <p:pic>
        <p:nvPicPr>
          <p:cNvPr id="9219" name="Picture 3" descr="C:\Documents and Settings\HENXUI\Desktop\gin\report for gin_s model 1\html\infrastructure_view.png"/>
          <p:cNvPicPr>
            <a:picLocks noGrp="1" noChangeAspect="1" noChangeArrowheads="1"/>
          </p:cNvPicPr>
          <p:nvPr>
            <p:ph idx="1"/>
          </p:nvPr>
        </p:nvPicPr>
        <p:blipFill>
          <a:blip r:embed="rId2"/>
          <a:srcRect/>
          <a:stretch>
            <a:fillRect/>
          </a:stretch>
        </p:blipFill>
        <p:spPr bwMode="auto">
          <a:xfrm>
            <a:off x="2357423" y="928670"/>
            <a:ext cx="4786346" cy="5429288"/>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Layer view</a:t>
            </a:r>
            <a:br>
              <a:rPr smtClean="0"/>
            </a:br>
            <a:endParaRPr lang="en-US"/>
          </a:p>
        </p:txBody>
      </p:sp>
      <p:pic>
        <p:nvPicPr>
          <p:cNvPr id="1026" name="Picture 2" descr="C:\Documents and Settings\HENXUI\Desktop\thu\report for layer\html\layered_view.png"/>
          <p:cNvPicPr>
            <a:picLocks noChangeAspect="1" noChangeArrowheads="1"/>
          </p:cNvPicPr>
          <p:nvPr/>
        </p:nvPicPr>
        <p:blipFill>
          <a:blip r:embed="rId2"/>
          <a:srcRect/>
          <a:stretch>
            <a:fillRect/>
          </a:stretch>
        </p:blipFill>
        <p:spPr bwMode="auto">
          <a:xfrm>
            <a:off x="2786051" y="-61306"/>
            <a:ext cx="3714775" cy="691930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lstStyle/>
          <a:p>
            <a:pPr>
              <a:buFont typeface="Wingdings" pitchFamily="2" charset="2"/>
              <a:buChar char="v"/>
            </a:pPr>
            <a:r>
              <a:rPr lang="vi-VN" smtClean="0"/>
              <a:t>IDEF</a:t>
            </a:r>
            <a:endParaRPr lang="vi-VN"/>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4" name="TextBox 3"/>
          <p:cNvSpPr txBox="1"/>
          <p:nvPr/>
        </p:nvSpPr>
        <p:spPr>
          <a:xfrm>
            <a:off x="785786" y="2071678"/>
            <a:ext cx="4071966" cy="3970318"/>
          </a:xfrm>
          <a:prstGeom prst="rect">
            <a:avLst/>
          </a:prstGeom>
          <a:noFill/>
        </p:spPr>
        <p:txBody>
          <a:bodyPr wrap="square" rtlCol="0">
            <a:spAutoFit/>
          </a:bodyPr>
          <a:lstStyle/>
          <a:p>
            <a:pPr algn="just"/>
            <a:r>
              <a:rPr lang="en-US" smtClean="0"/>
              <a:t>IDEF - là tên gọi chung của một họ các ngôn ngữ được sử dụng để phân tích và hiện thực mô hình kiến trúc enterprise. IDEF là một nhóm các phương pháp có nguồn gốc từ quân đội. Ban đầu, chúng được phát triển bởi lực lượng không quân Mỹ trong chương trình </a:t>
            </a:r>
            <a:r>
              <a:rPr lang="en-US" i="1" smtClean="0"/>
              <a:t>Integrated Computer Aided Manufacturing (ICAM)</a:t>
            </a:r>
            <a:r>
              <a:rPr lang="en-US" smtClean="0"/>
              <a:t>. </a:t>
            </a:r>
            <a:endParaRPr lang="vi-VN" smtClean="0"/>
          </a:p>
          <a:p>
            <a:pPr algn="just"/>
            <a:r>
              <a:rPr lang="en-US" smtClean="0"/>
              <a:t>Hiện tại, có 16 phương pháp IDEF. Trong những phương pháp này, IDEF0, IDEF3 và IDEF1X ( “hạt nhân”) thì được sử dụng phổ biến nhất.</a:t>
            </a:r>
            <a:endParaRPr lang="vi-VN" smtClean="0"/>
          </a:p>
          <a:p>
            <a:endParaRPr lang="vi-VN"/>
          </a:p>
        </p:txBody>
      </p:sp>
      <p:pic>
        <p:nvPicPr>
          <p:cNvPr id="5" name="Picture 4"/>
          <p:cNvPicPr/>
          <p:nvPr/>
        </p:nvPicPr>
        <p:blipFill>
          <a:blip r:embed="rId2"/>
          <a:srcRect/>
          <a:stretch>
            <a:fillRect/>
          </a:stretch>
        </p:blipFill>
        <p:spPr bwMode="auto">
          <a:xfrm>
            <a:off x="5429256" y="2214554"/>
            <a:ext cx="3309934" cy="20717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6143636" y="4500570"/>
            <a:ext cx="1837106" cy="369332"/>
          </a:xfrm>
          <a:prstGeom prst="rect">
            <a:avLst/>
          </a:prstGeom>
          <a:noFill/>
        </p:spPr>
        <p:txBody>
          <a:bodyPr wrap="none" rtlCol="0">
            <a:spAutoFit/>
          </a:bodyPr>
          <a:lstStyle/>
          <a:p>
            <a:r>
              <a:rPr lang="en-US" b="1" smtClean="0">
                <a:solidFill>
                  <a:schemeClr val="accent1">
                    <a:lumMod val="20000"/>
                    <a:lumOff val="80000"/>
                  </a:schemeClr>
                </a:solidFill>
                <a:effectLst>
                  <a:outerShdw blurRad="38100" dist="38100" dir="2700000" algn="tl">
                    <a:srgbClr val="000000">
                      <a:alpha val="43137"/>
                    </a:srgbClr>
                  </a:outerShdw>
                </a:effectLst>
              </a:rPr>
              <a:t>Hình 3-8 IDEF0</a:t>
            </a:r>
            <a:endParaRPr lang="vi-VN" b="1" smtClean="0">
              <a:solidFill>
                <a:schemeClr val="accent1">
                  <a:lumMod val="20000"/>
                  <a:lumOff val="8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normAutofit/>
          </a:bodyPr>
          <a:lstStyle/>
          <a:p>
            <a:pPr marL="180340" indent="-180340" algn="just">
              <a:spcAft>
                <a:spcPts val="1200"/>
              </a:spcAft>
              <a:buFont typeface="Wingdings" pitchFamily="2" charset="2"/>
              <a:buChar char="v"/>
            </a:pPr>
            <a:r>
              <a:rPr lang="en-US" sz="2000" b="1" smtClean="0">
                <a:latin typeface="Times New Roman"/>
                <a:ea typeface="Times New Roman"/>
              </a:rPr>
              <a:t>Business Process Modelling Notation (BPMN)  </a:t>
            </a:r>
            <a:endParaRPr lang="vi-VN" sz="2000" b="1">
              <a:ea typeface="Times New Roman"/>
            </a:endParaRPr>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4" name="TextBox 3"/>
          <p:cNvSpPr txBox="1"/>
          <p:nvPr/>
        </p:nvSpPr>
        <p:spPr>
          <a:xfrm>
            <a:off x="785786" y="2071678"/>
            <a:ext cx="7929618" cy="646331"/>
          </a:xfrm>
          <a:prstGeom prst="rect">
            <a:avLst/>
          </a:prstGeom>
          <a:noFill/>
        </p:spPr>
        <p:txBody>
          <a:bodyPr wrap="square" rtlCol="0">
            <a:spAutoFit/>
          </a:bodyPr>
          <a:lstStyle/>
          <a:p>
            <a:pPr algn="just"/>
            <a:r>
              <a:rPr lang="en-US" smtClean="0"/>
              <a:t>BPMN là một trong những tiêu chuẩn đang được phát triển bởi tổ chức BPMI - Business Process Management Initiative.</a:t>
            </a:r>
            <a:endParaRPr lang="vi-VN"/>
          </a:p>
        </p:txBody>
      </p:sp>
      <p:sp>
        <p:nvSpPr>
          <p:cNvPr id="6" name="TextBox 5"/>
          <p:cNvSpPr txBox="1"/>
          <p:nvPr/>
        </p:nvSpPr>
        <p:spPr>
          <a:xfrm>
            <a:off x="2143108" y="6211669"/>
            <a:ext cx="5161478" cy="646331"/>
          </a:xfrm>
          <a:prstGeom prst="rect">
            <a:avLst/>
          </a:prstGeom>
          <a:noFill/>
        </p:spPr>
        <p:txBody>
          <a:bodyPr wrap="none" rtlCol="0">
            <a:spAutoFit/>
          </a:bodyPr>
          <a:lstStyle/>
          <a:p>
            <a:r>
              <a:rPr lang="en-US" b="1" smtClean="0">
                <a:solidFill>
                  <a:schemeClr val="accent1">
                    <a:lumMod val="20000"/>
                    <a:lumOff val="80000"/>
                  </a:schemeClr>
                </a:solidFill>
                <a:effectLst>
                  <a:outerShdw blurRad="38100" dist="38100" dir="2700000" algn="tl">
                    <a:srgbClr val="000000">
                      <a:alpha val="43137"/>
                    </a:srgbClr>
                  </a:outerShdw>
                </a:effectLst>
              </a:rPr>
              <a:t>Hình 3-9</a:t>
            </a:r>
            <a:r>
              <a:rPr lang="en-US" smtClean="0"/>
              <a:t> Ví dụ mô hình được thể hiện bởi BPMN</a:t>
            </a:r>
            <a:endParaRPr lang="vi-VN" smtClean="0"/>
          </a:p>
          <a:p>
            <a:endParaRPr lang="vi-VN" b="1" smtClean="0">
              <a:solidFill>
                <a:schemeClr val="accent1">
                  <a:lumMod val="20000"/>
                  <a:lumOff val="80000"/>
                </a:schemeClr>
              </a:solidFill>
              <a:effectLst>
                <a:outerShdw blurRad="38100" dist="38100" dir="2700000" algn="tl">
                  <a:srgbClr val="000000">
                    <a:alpha val="43137"/>
                  </a:srgbClr>
                </a:outerShdw>
              </a:effectLst>
            </a:endParaRPr>
          </a:p>
        </p:txBody>
      </p:sp>
      <p:pic>
        <p:nvPicPr>
          <p:cNvPr id="7" name="Picture 6"/>
          <p:cNvPicPr/>
          <p:nvPr/>
        </p:nvPicPr>
        <p:blipFill>
          <a:blip r:embed="rId2"/>
          <a:srcRect/>
          <a:stretch>
            <a:fillRect/>
          </a:stretch>
        </p:blipFill>
        <p:spPr bwMode="auto">
          <a:xfrm>
            <a:off x="1785918" y="2857496"/>
            <a:ext cx="5616575" cy="3279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47678"/>
          </a:xfrm>
        </p:spPr>
        <p:txBody>
          <a:bodyPr>
            <a:normAutofit/>
          </a:bodyPr>
          <a:lstStyle/>
          <a:p>
            <a:pPr>
              <a:buFont typeface="Wingdings" pitchFamily="2" charset="2"/>
              <a:buChar char="v"/>
            </a:pPr>
            <a:r>
              <a:rPr lang="en-US" sz="2000" b="1" smtClean="0"/>
              <a:t>Testbed </a:t>
            </a:r>
            <a:endParaRPr lang="vi-VN" sz="2000" b="1"/>
          </a:p>
        </p:txBody>
      </p:sp>
      <p:sp>
        <p:nvSpPr>
          <p:cNvPr id="3" name="Title 2"/>
          <p:cNvSpPr>
            <a:spLocks noGrp="1"/>
          </p:cNvSpPr>
          <p:nvPr>
            <p:ph type="title"/>
          </p:nvPr>
        </p:nvSpPr>
        <p:spPr/>
        <p:txBody>
          <a:bodyPr>
            <a:normAutofit fontScale="90000"/>
          </a:bodyPr>
          <a:lstStyle/>
          <a:p>
            <a:r>
              <a:rPr lang="vi-VN" smtClean="0"/>
              <a:t>Các ngôn ngữ hổ trợ kiến trúc Enterprise</a:t>
            </a:r>
            <a:endParaRPr lang="vi-VN"/>
          </a:p>
        </p:txBody>
      </p:sp>
      <p:sp>
        <p:nvSpPr>
          <p:cNvPr id="4" name="TextBox 3"/>
          <p:cNvSpPr txBox="1"/>
          <p:nvPr/>
        </p:nvSpPr>
        <p:spPr>
          <a:xfrm>
            <a:off x="785786" y="2000240"/>
            <a:ext cx="7929618" cy="923330"/>
          </a:xfrm>
          <a:prstGeom prst="rect">
            <a:avLst/>
          </a:prstGeom>
          <a:noFill/>
        </p:spPr>
        <p:txBody>
          <a:bodyPr wrap="square" rtlCol="0">
            <a:spAutoFit/>
          </a:bodyPr>
          <a:lstStyle/>
          <a:p>
            <a:r>
              <a:rPr lang="en-US" smtClean="0"/>
              <a:t>Testbed là ngôn ngữ mô hình quy trình nghiệp được phát triển bởi Telematica Instituut cùng với nhiều công ty được liên kết với nhau. Testbed hiện giờ được sử dụng bởi nhiều công ty và Chính phủ Hà Lan.</a:t>
            </a:r>
            <a:endParaRPr lang="vi-VN"/>
          </a:p>
        </p:txBody>
      </p:sp>
      <p:sp>
        <p:nvSpPr>
          <p:cNvPr id="6" name="TextBox 5"/>
          <p:cNvSpPr txBox="1"/>
          <p:nvPr/>
        </p:nvSpPr>
        <p:spPr>
          <a:xfrm>
            <a:off x="1928794" y="5643578"/>
            <a:ext cx="5529975" cy="646331"/>
          </a:xfrm>
          <a:prstGeom prst="rect">
            <a:avLst/>
          </a:prstGeom>
          <a:noFill/>
        </p:spPr>
        <p:txBody>
          <a:bodyPr wrap="none" rtlCol="0">
            <a:spAutoFit/>
          </a:bodyPr>
          <a:lstStyle/>
          <a:p>
            <a:r>
              <a:rPr lang="en-US" b="1" smtClean="0">
                <a:solidFill>
                  <a:schemeClr val="accent1">
                    <a:lumMod val="20000"/>
                    <a:lumOff val="80000"/>
                  </a:schemeClr>
                </a:solidFill>
                <a:effectLst>
                  <a:outerShdw blurRad="38100" dist="38100" dir="2700000" algn="tl">
                    <a:srgbClr val="000000">
                      <a:alpha val="43137"/>
                    </a:srgbClr>
                  </a:outerShdw>
                </a:effectLst>
              </a:rPr>
              <a:t>Hình 3-10 </a:t>
            </a:r>
            <a:r>
              <a:rPr lang="en-US" smtClean="0"/>
              <a:t>Mô hình quy trình nghiệp vụ trong Testbed</a:t>
            </a:r>
            <a:endParaRPr lang="vi-VN" smtClean="0"/>
          </a:p>
          <a:p>
            <a:endParaRPr lang="vi-VN" b="1" smtClean="0">
              <a:solidFill>
                <a:schemeClr val="accent1">
                  <a:lumMod val="20000"/>
                  <a:lumOff val="80000"/>
                </a:schemeClr>
              </a:solidFill>
              <a:effectLst>
                <a:outerShdw blurRad="38100" dist="38100" dir="2700000" algn="tl">
                  <a:srgbClr val="000000">
                    <a:alpha val="43137"/>
                  </a:srgbClr>
                </a:outerShdw>
              </a:effectLst>
            </a:endParaRPr>
          </a:p>
        </p:txBody>
      </p:sp>
      <p:pic>
        <p:nvPicPr>
          <p:cNvPr id="8" name="Picture 7"/>
          <p:cNvPicPr/>
          <p:nvPr/>
        </p:nvPicPr>
        <p:blipFill>
          <a:blip r:embed="rId2"/>
          <a:srcRect/>
          <a:stretch>
            <a:fillRect/>
          </a:stretch>
        </p:blipFill>
        <p:spPr bwMode="auto">
          <a:xfrm>
            <a:off x="1785918" y="3214686"/>
            <a:ext cx="5616575" cy="22823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593</TotalTime>
  <Words>2141</Words>
  <Application>Microsoft Office PowerPoint</Application>
  <PresentationFormat>On-screen Show (4:3)</PresentationFormat>
  <Paragraphs>173</Paragraphs>
  <Slides>63</Slides>
  <Notes>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Paper</vt:lpstr>
      <vt:lpstr>ARCHIMATE  VÀ XÂY DỰNG HỆ THỐNG  QUẢN LÝ TRƯỜNG TRUNG HỌC PHỔ THÔNG</vt:lpstr>
      <vt:lpstr>Nội dung</vt:lpstr>
      <vt:lpstr>Giới thiệu Enterprise Architecture</vt:lpstr>
      <vt:lpstr>Kiến trúc Enterprise là gì?</vt:lpstr>
      <vt:lpstr>Tại sao phải có kiến trúc Enterprise?</vt:lpstr>
      <vt:lpstr>Quy trình kiến trúc Enterprise</vt:lpstr>
      <vt:lpstr>Các ngôn ngữ hổ trợ kiến trúc Enterprise</vt:lpstr>
      <vt:lpstr>Các ngôn ngữ hổ trợ kiến trúc Enterprise</vt:lpstr>
      <vt:lpstr>Các ngôn ngữ hổ trợ kiến trúc Enterprise</vt:lpstr>
      <vt:lpstr>Các ngôn ngữ hổ trợ kiến trúc Enterprise</vt:lpstr>
      <vt:lpstr>Các ngôn ngữ hổ trợ kiến trúc Enterprise</vt:lpstr>
      <vt:lpstr>Các ngôn ngữ hổ trợ kiến trúc Enterprise</vt:lpstr>
      <vt:lpstr>Ngôn ngữ ArchiMate </vt:lpstr>
      <vt:lpstr>ArchiMate là gì</vt:lpstr>
      <vt:lpstr>ArchiMate là gì</vt:lpstr>
      <vt:lpstr>Tại sao dùng ArchiMate</vt:lpstr>
      <vt:lpstr>Tại sao dùng ArchiMate</vt:lpstr>
      <vt:lpstr>Slide 18</vt:lpstr>
      <vt:lpstr>ArchiMate vs UML</vt:lpstr>
      <vt:lpstr>ArchiMate vs UML</vt:lpstr>
      <vt:lpstr>Kiến trúc ngôn ngữ ArchiMate </vt:lpstr>
      <vt:lpstr>Meta model của tầng nghiệp vụ</vt:lpstr>
      <vt:lpstr>Meta model của tầng ứng dụng</vt:lpstr>
      <vt:lpstr>               Meta model Tầng kỹ thuật</vt:lpstr>
      <vt:lpstr>ArchiMate Viewpoint</vt:lpstr>
      <vt:lpstr>Tại sao cần sử dụng Viewpoint</vt:lpstr>
      <vt:lpstr>Viewpoint là gì</vt:lpstr>
      <vt:lpstr>Viewpoint là gì</vt:lpstr>
      <vt:lpstr>Phân biệt giữa Model, View, Visualization</vt:lpstr>
      <vt:lpstr>Phân biệt giữa Model, View, Visualization</vt:lpstr>
      <vt:lpstr>Phân biệt giữa Model, View, Visualization</vt:lpstr>
      <vt:lpstr>Phân loại Viewpoint</vt:lpstr>
      <vt:lpstr>Phân loại Viewpoint</vt:lpstr>
      <vt:lpstr>  Các ArchiMate Viewpoint Cơ Bản </vt:lpstr>
      <vt:lpstr>Organization Viewpoint </vt:lpstr>
      <vt:lpstr>Actor Cooperation Viewpoint </vt:lpstr>
      <vt:lpstr>Bussiness Function Viewpoint</vt:lpstr>
      <vt:lpstr>Product Viewpoint</vt:lpstr>
      <vt:lpstr>Service Realisation Viewpoint </vt:lpstr>
      <vt:lpstr>Bussiness Process Cooperation Viewpoint</vt:lpstr>
      <vt:lpstr>Bussiness Process Viewpoint</vt:lpstr>
      <vt:lpstr>Application Cooperation Viewpoint</vt:lpstr>
      <vt:lpstr>Application Usage Viewpoint</vt:lpstr>
      <vt:lpstr>Application Behavior Viewpoint</vt:lpstr>
      <vt:lpstr>Application Structure Viewpoint</vt:lpstr>
      <vt:lpstr>Infrastructure Viewpoint</vt:lpstr>
      <vt:lpstr>Layer Viewpoint</vt:lpstr>
      <vt:lpstr>Bài toán áp dụng</vt:lpstr>
      <vt:lpstr>Phát biểu bài toán</vt:lpstr>
      <vt:lpstr>Mô hình kiến trúc hệ thống quản lý trường học thể hiện qua ngôn ngữ Archimate</vt:lpstr>
      <vt:lpstr>Bussiness Organisation structure view</vt:lpstr>
      <vt:lpstr>Bussiness Actor cooperation view</vt:lpstr>
      <vt:lpstr>Bussiness function view</vt:lpstr>
      <vt:lpstr>Bussiness product view</vt:lpstr>
      <vt:lpstr>Bussiness service realisation view</vt:lpstr>
      <vt:lpstr>Bussiness process cooperation view</vt:lpstr>
      <vt:lpstr>Bussiness process view</vt:lpstr>
      <vt:lpstr>Application cooperation view</vt:lpstr>
      <vt:lpstr>Application structure view</vt:lpstr>
      <vt:lpstr>Application behavior view </vt:lpstr>
      <vt:lpstr>Application usage view </vt:lpstr>
      <vt:lpstr>Technical infrastructure view </vt:lpstr>
      <vt:lpstr>Layer view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sanchikaro</dc:creator>
  <cp:lastModifiedBy>sanchikaro</cp:lastModifiedBy>
  <cp:revision>273</cp:revision>
  <dcterms:created xsi:type="dcterms:W3CDTF">2010-05-31T03:14:47Z</dcterms:created>
  <dcterms:modified xsi:type="dcterms:W3CDTF">2010-06-08T06:50:40Z</dcterms:modified>
</cp:coreProperties>
</file>