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29" r:id="rId3"/>
    <p:sldId id="305" r:id="rId4"/>
    <p:sldId id="306" r:id="rId5"/>
    <p:sldId id="307" r:id="rId6"/>
    <p:sldId id="308" r:id="rId7"/>
    <p:sldId id="330" r:id="rId8"/>
    <p:sldId id="30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305" autoAdjust="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5832-C6F3-477F-8868-F0B660DA74F3}" type="datetimeFigureOut">
              <a:rPr lang="vi-VN" smtClean="0"/>
              <a:pPr/>
              <a:t>22/09/2010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0C806-C2E6-4552-8004-0C3A09427EB1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0" y="3019425"/>
            <a:ext cx="9144000" cy="696913"/>
            <a:chOff x="0" y="1902"/>
            <a:chExt cx="5760" cy="439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1066" y="1902"/>
              <a:ext cx="4694" cy="4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242"/>
              <a:ext cx="1152" cy="9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057400" y="2987675"/>
            <a:ext cx="7086600" cy="685800"/>
          </a:xfrm>
        </p:spPr>
        <p:txBody>
          <a:bodyPr/>
          <a:lstStyle>
            <a:lvl1pPr algn="l">
              <a:defRPr sz="4000"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28600" y="4114800"/>
            <a:ext cx="83058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4114800" y="5486400"/>
            <a:ext cx="13843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Verdana" pitchFamily="34" charset="0"/>
              </a:rPr>
              <a:t>Company</a:t>
            </a:r>
          </a:p>
          <a:p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3857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3200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39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57325"/>
            <a:ext cx="8229600" cy="49434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990600"/>
            <a:ext cx="2362200" cy="3206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4579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484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836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6709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75171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7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7658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46183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8634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7840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507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4512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62025"/>
        </p:xfrm>
        <a:graphic>
          <a:graphicData uri="http://schemas.openxmlformats.org/presentationml/2006/ole">
            <p:oleObj spid="_x0000_s1026" name="Image" r:id="rId15" imgW="9346032" imgH="1282540" progId="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black">
          <a:xfrm>
            <a:off x="0" y="962025"/>
            <a:ext cx="9144000" cy="319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57325"/>
            <a:ext cx="82296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28600" y="990600"/>
            <a:ext cx="2362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8800" y="6457950"/>
            <a:ext cx="2895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484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152400"/>
            <a:ext cx="8763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jpe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30.jpeg"/><Relationship Id="rId5" Type="http://schemas.openxmlformats.org/officeDocument/2006/relationships/image" Target="../media/image24.jpeg"/><Relationship Id="rId10" Type="http://schemas.openxmlformats.org/officeDocument/2006/relationships/image" Target="../media/image29.jpe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VNI-Times" pitchFamily="2" charset="0"/>
                <a:cs typeface="Times New Roman" pitchFamily="18" charset="0"/>
              </a:rPr>
              <a:t>ARCHIMATE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Xây dựng hệ thống quản lý trường học</a:t>
            </a:r>
            <a:endParaRPr lang="vi-VN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2702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Trình Demo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 Hành Chạy Demo – Bước 1</a:t>
            </a:r>
            <a:endParaRPr lang="vi-V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8858312" cy="4990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357554" y="6429396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Học sinh đặt câu hỏi</a:t>
            </a:r>
            <a:endParaRPr lang="vi-VN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 Hành Chạy Demo – Bước 2</a:t>
            </a:r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571736" y="6429396"/>
            <a:ext cx="477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Bí Thư chuyển tiếp câu hỏi tới Hiệu phó</a:t>
            </a:r>
            <a:endParaRPr lang="vi-VN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43029"/>
            <a:ext cx="8894740" cy="4943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 Hành Chạy Demo – Bước 3</a:t>
            </a:r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285984" y="6429396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Hiệu phó chuyển tiếp câu hỏi tới Hiệu trưởng</a:t>
            </a:r>
            <a:endParaRPr lang="vi-VN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43029"/>
            <a:ext cx="8894740" cy="4943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 Hành Chạy Demo – Bước 4</a:t>
            </a:r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285984" y="6429396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Hiệu trưởng trả lới câu hỏi kết thúc quy trình</a:t>
            </a:r>
            <a:endParaRPr lang="vi-VN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0500"/>
            <a:ext cx="8786842" cy="4866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Tiến Hành Chạy Demo – Bước 5</a:t>
            </a:r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71472" y="3000372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Thây đổi quy trình, chạy lại Demo</a:t>
            </a:r>
            <a:endParaRPr lang="vi-VN" sz="4000" b="1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U-Turn Arrow 4"/>
          <p:cNvSpPr/>
          <p:nvPr/>
        </p:nvSpPr>
        <p:spPr>
          <a:xfrm rot="5400000">
            <a:off x="2857488" y="3857628"/>
            <a:ext cx="1143008" cy="1143008"/>
          </a:xfrm>
          <a:prstGeom prst="uturnArrow">
            <a:avLst>
              <a:gd name="adj1" fmla="val 27773"/>
              <a:gd name="adj2" fmla="val 25000"/>
              <a:gd name="adj3" fmla="val 25000"/>
              <a:gd name="adj4" fmla="val 45457"/>
              <a:gd name="adj5" fmla="val 988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Chức Năng Hiện Thực Được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Tìm Hiểu</a:t>
            </a:r>
            <a:endParaRPr lang="vi-VN"/>
          </a:p>
        </p:txBody>
      </p:sp>
      <p:sp>
        <p:nvSpPr>
          <p:cNvPr id="4" name="Quad Arrow Callout 3"/>
          <p:cNvSpPr/>
          <p:nvPr/>
        </p:nvSpPr>
        <p:spPr>
          <a:xfrm>
            <a:off x="3214678" y="2643182"/>
            <a:ext cx="2786082" cy="2786082"/>
          </a:xfrm>
          <a:prstGeom prst="quad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Nội dung tìm hiểu</a:t>
            </a:r>
            <a:endParaRPr lang="vi-VN" sz="16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214282" y="3429000"/>
            <a:ext cx="2786082" cy="12858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Enterprise architecture</a:t>
            </a:r>
            <a:endParaRPr lang="vi-VN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214678" y="1357298"/>
            <a:ext cx="2786082" cy="11430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Archimate</a:t>
            </a:r>
            <a:endParaRPr lang="vi-VN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6357918" y="3429000"/>
            <a:ext cx="2786082" cy="128588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SOA</a:t>
            </a:r>
            <a:endParaRPr lang="vi-VN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214678" y="5643578"/>
            <a:ext cx="2786082" cy="114300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OpenESB</a:t>
            </a:r>
            <a:endParaRPr lang="vi-VN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6580834" y="1634480"/>
            <a:ext cx="1438226" cy="1598242"/>
          </a:xfrm>
          <a:prstGeom prst="bentArrow">
            <a:avLst>
              <a:gd name="adj1" fmla="val 20627"/>
              <a:gd name="adj2" fmla="val 20319"/>
              <a:gd name="adj3" fmla="val 25000"/>
              <a:gd name="adj4" fmla="val 22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6500826" y="4929198"/>
            <a:ext cx="1438226" cy="1598242"/>
          </a:xfrm>
          <a:prstGeom prst="bentArrow">
            <a:avLst>
              <a:gd name="adj1" fmla="val 20627"/>
              <a:gd name="adj2" fmla="val 20319"/>
              <a:gd name="adj3" fmla="val 25000"/>
              <a:gd name="adj4" fmla="val 22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>
            <a:off x="1285852" y="1643050"/>
            <a:ext cx="1438226" cy="1598242"/>
          </a:xfrm>
          <a:prstGeom prst="bentArrow">
            <a:avLst>
              <a:gd name="adj1" fmla="val 20627"/>
              <a:gd name="adj2" fmla="val 20319"/>
              <a:gd name="adj3" fmla="val 25000"/>
              <a:gd name="adj4" fmla="val 22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Architecture</a:t>
            </a:r>
            <a:endParaRPr lang="en-US"/>
          </a:p>
        </p:txBody>
      </p:sp>
      <p:grpSp>
        <p:nvGrpSpPr>
          <p:cNvPr id="3" name="Group 18"/>
          <p:cNvGrpSpPr/>
          <p:nvPr/>
        </p:nvGrpSpPr>
        <p:grpSpPr>
          <a:xfrm>
            <a:off x="3505200" y="1667699"/>
            <a:ext cx="1762021" cy="1631374"/>
            <a:chOff x="3505200" y="1667699"/>
            <a:chExt cx="1762021" cy="1631374"/>
          </a:xfrm>
        </p:grpSpPr>
        <p:pic>
          <p:nvPicPr>
            <p:cNvPr id="3077" name="Picture 5" descr="C:\Users\hunfan\Desktop\7a7kinhdoanh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5201" y="1667699"/>
              <a:ext cx="1752599" cy="12793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TextBox 3"/>
            <p:cNvSpPr txBox="1"/>
            <p:nvPr/>
          </p:nvSpPr>
          <p:spPr>
            <a:xfrm>
              <a:off x="3505200" y="3037463"/>
              <a:ext cx="17620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Chiến lược kinh doanh</a:t>
              </a:r>
              <a:endParaRPr lang="en-US" sz="11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3505200" y="4724399"/>
            <a:ext cx="1905000" cy="1571297"/>
            <a:chOff x="3048000" y="3886200"/>
            <a:chExt cx="2438400" cy="2011261"/>
          </a:xfrm>
        </p:grpSpPr>
        <p:pic>
          <p:nvPicPr>
            <p:cNvPr id="3076" name="Picture 4" descr="C:\Users\hunfan\Desktop\cntt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0" y="3886200"/>
              <a:ext cx="2438400" cy="155244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3733800" y="5562600"/>
              <a:ext cx="1432598" cy="334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Chiến lược IT</a:t>
              </a:r>
              <a:endParaRPr lang="en-US" sz="11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6477000" y="2467960"/>
            <a:ext cx="2392392" cy="2089973"/>
            <a:chOff x="6248400" y="1676400"/>
            <a:chExt cx="2692086" cy="2351782"/>
          </a:xfrm>
        </p:grpSpPr>
        <p:pic>
          <p:nvPicPr>
            <p:cNvPr id="3075" name="Picture 3" descr="C:\Users\hunfan\Desktop\1207033965_42-1941934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1676400"/>
              <a:ext cx="2324429" cy="1905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6324600" y="3733800"/>
              <a:ext cx="2615886" cy="294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Thành công của doanh nghiệp</a:t>
              </a:r>
              <a:endParaRPr lang="en-US" sz="11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304801" y="3124200"/>
            <a:ext cx="2286000" cy="1682695"/>
            <a:chOff x="304800" y="2286000"/>
            <a:chExt cx="2535111" cy="2075239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4038600"/>
              <a:ext cx="2039362" cy="322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>
                  <a:solidFill>
                    <a:schemeClr val="tx2">
                      <a:lumMod val="65000"/>
                      <a:lumOff val="35000"/>
                    </a:schemeClr>
                  </a:solidFill>
                </a:rPr>
                <a:t>Kiến trúc doanh nghiệp</a:t>
              </a:r>
              <a:endParaRPr lang="en-US" sz="1100" dirty="0">
                <a:solidFill>
                  <a:schemeClr val="tx2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079" name="Picture 7" descr="C:\Users\hunfan\Desktop\TT va doanh nghiep Phap 2.10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" y="2286000"/>
              <a:ext cx="2535111" cy="15811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cxnSp>
        <p:nvCxnSpPr>
          <p:cNvPr id="21" name="Straight Arrow Connector 20"/>
          <p:cNvCxnSpPr/>
          <p:nvPr/>
        </p:nvCxnSpPr>
        <p:spPr>
          <a:xfrm rot="5400000" flipH="1" flipV="1">
            <a:off x="2819400" y="3352800"/>
            <a:ext cx="533400" cy="53340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9400" y="4114800"/>
            <a:ext cx="685800" cy="45720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0200" y="3276600"/>
            <a:ext cx="838200" cy="30480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86400" y="3962400"/>
            <a:ext cx="762000" cy="609600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C000"/>
                </a:solidFill>
              </a:rPr>
              <a:t>S</a:t>
            </a:r>
            <a:r>
              <a:rPr lang="en-US" smtClean="0"/>
              <a:t>ervice </a:t>
            </a:r>
            <a:r>
              <a:rPr lang="en-US" b="1" smtClean="0">
                <a:solidFill>
                  <a:srgbClr val="FFC000"/>
                </a:solidFill>
              </a:rPr>
              <a:t>O</a:t>
            </a:r>
            <a:r>
              <a:rPr lang="en-US" smtClean="0"/>
              <a:t>riented </a:t>
            </a:r>
            <a:r>
              <a:rPr lang="en-US" b="1" smtClean="0">
                <a:solidFill>
                  <a:srgbClr val="FFC000"/>
                </a:solidFill>
              </a:rPr>
              <a:t>A</a:t>
            </a:r>
            <a:r>
              <a:rPr lang="en-US" smtClean="0"/>
              <a:t>rchitecture</a:t>
            </a:r>
            <a:endParaRPr lang="en-US"/>
          </a:p>
        </p:txBody>
      </p:sp>
      <p:grpSp>
        <p:nvGrpSpPr>
          <p:cNvPr id="3" name="Group 16"/>
          <p:cNvGrpSpPr/>
          <p:nvPr/>
        </p:nvGrpSpPr>
        <p:grpSpPr>
          <a:xfrm>
            <a:off x="928662" y="785794"/>
            <a:ext cx="4876800" cy="5105400"/>
            <a:chOff x="1524000" y="1371600"/>
            <a:chExt cx="4876800" cy="5105400"/>
          </a:xfrm>
        </p:grpSpPr>
        <p:sp>
          <p:nvSpPr>
            <p:cNvPr id="8" name="Oval 7"/>
            <p:cNvSpPr/>
            <p:nvPr/>
          </p:nvSpPr>
          <p:spPr>
            <a:xfrm>
              <a:off x="3276600" y="3276600"/>
              <a:ext cx="2438400" cy="2209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SOA</a:t>
              </a:r>
              <a:endParaRPr lang="en-US"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24000" y="3581400"/>
              <a:ext cx="14478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Quản lý quy trình</a:t>
              </a:r>
            </a:p>
            <a:p>
              <a:pPr algn="ctr"/>
              <a:endParaRPr lang="en-US" b="1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2200" y="5257800"/>
              <a:ext cx="1371600" cy="1219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Tích hợp</a:t>
              </a:r>
              <a:endParaRPr lang="en-US" sz="16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1900222"/>
              <a:ext cx="1533516" cy="14525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Quy trình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419600" y="1371600"/>
              <a:ext cx="1981200" cy="1752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5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Dịch vụ</a:t>
              </a:r>
            </a:p>
          </p:txBody>
        </p:sp>
      </p:grpSp>
      <p:pic>
        <p:nvPicPr>
          <p:cNvPr id="4098" name="Picture 2" descr="C:\Users\hunfan\Desktop\img_ref_mode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492487"/>
            <a:ext cx="1956163" cy="19845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Documents and Settings\kid_kito\Desktop\upscale_services_approach_cu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895600"/>
            <a:ext cx="1682029" cy="1714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OpenESB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257800"/>
            <a:ext cx="166164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C:\Documents and Settings\kid_kito\Desktop\tourfl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505200"/>
            <a:ext cx="1089230" cy="982485"/>
          </a:xfrm>
          <a:prstGeom prst="rect">
            <a:avLst/>
          </a:prstGeom>
          <a:noFill/>
        </p:spPr>
      </p:pic>
      <p:pic>
        <p:nvPicPr>
          <p:cNvPr id="1030" name="Picture 6" descr="C:\Documents and Settings\kid_kito\Desktop\web-hosting-gia-re-co the-la-doan-bay.jpg.png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09600" y="1828800"/>
            <a:ext cx="1143000" cy="1139706"/>
          </a:xfrm>
          <a:prstGeom prst="rect">
            <a:avLst/>
          </a:prstGeom>
          <a:noFill/>
        </p:spPr>
      </p:pic>
      <p:pic>
        <p:nvPicPr>
          <p:cNvPr id="1031" name="Picture 7" descr="C:\Documents and Settings\kid_kito\Desktop\bpel-editor-7eb3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43800" y="1600200"/>
            <a:ext cx="1143000" cy="1062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7" descr="C:\Documents and Settings\kid_kito\Desktop\bpel-editor-7eb3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8600" y="3276600"/>
            <a:ext cx="1066800" cy="992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 descr="C:\Documents and Settings\kid_kito\Desktop\bpel-editor-7eb3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0" y="5029200"/>
            <a:ext cx="1066800" cy="9921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5943600" y="2133600"/>
            <a:ext cx="1524000" cy="11430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019800" y="3505200"/>
            <a:ext cx="1752600" cy="2286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096000" y="3733800"/>
            <a:ext cx="144780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35" name="Picture 11" descr="C:\Documents and Settings\kid_kito\Desktop\index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2743200"/>
            <a:ext cx="533400" cy="533400"/>
          </a:xfrm>
          <a:prstGeom prst="rect">
            <a:avLst/>
          </a:prstGeom>
          <a:noFill/>
        </p:spPr>
      </p:pic>
      <p:pic>
        <p:nvPicPr>
          <p:cNvPr id="24" name="Picture 11" descr="C:\Documents and Settings\kid_kito\Desktop\index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3505200"/>
            <a:ext cx="533400" cy="533400"/>
          </a:xfrm>
          <a:prstGeom prst="rect">
            <a:avLst/>
          </a:prstGeom>
          <a:noFill/>
        </p:spPr>
      </p:pic>
      <p:pic>
        <p:nvPicPr>
          <p:cNvPr id="25" name="Picture 11" descr="C:\Documents and Settings\kid_kito\Desktop\index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0" y="4191000"/>
            <a:ext cx="533400" cy="533400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2209800" y="2743200"/>
            <a:ext cx="1181100" cy="2114550"/>
          </a:xfrm>
          <a:custGeom>
            <a:avLst/>
            <a:gdLst>
              <a:gd name="connsiteX0" fmla="*/ 43815 w 78105"/>
              <a:gd name="connsiteY0" fmla="*/ 0 h 2423160"/>
              <a:gd name="connsiteX1" fmla="*/ 78105 w 78105"/>
              <a:gd name="connsiteY1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05" h="2423160">
                <a:moveTo>
                  <a:pt x="43815" y="0"/>
                </a:moveTo>
                <a:cubicBezTo>
                  <a:pt x="21907" y="918210"/>
                  <a:pt x="0" y="1836420"/>
                  <a:pt x="78105" y="2423160"/>
                </a:cubicBezTo>
              </a:path>
            </a:pathLst>
          </a:cu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905000" y="2743200"/>
            <a:ext cx="685800" cy="3048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1447800" y="3962400"/>
            <a:ext cx="10668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828800" y="4725988"/>
            <a:ext cx="1066800" cy="53181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4495800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App</a:t>
            </a:r>
            <a:endParaRPr lang="en-US" sz="1100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3600" y="144780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BPEL modules</a:t>
            </a:r>
            <a:endParaRPr lang="en-US" sz="1100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4"/>
          <p:cNvSpPr txBox="1"/>
          <p:nvPr/>
        </p:nvSpPr>
        <p:spPr>
          <a:xfrm>
            <a:off x="2895600" y="236220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endParaRPr lang="en-US" sz="1100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4"/>
          <p:cNvSpPr txBox="1"/>
          <p:nvPr/>
        </p:nvSpPr>
        <p:spPr>
          <a:xfrm>
            <a:off x="838200" y="1600200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lang="en-US" sz="1100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4"/>
          <p:cNvSpPr txBox="1"/>
          <p:nvPr/>
        </p:nvSpPr>
        <p:spPr>
          <a:xfrm>
            <a:off x="152400" y="3200400"/>
            <a:ext cx="1590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 Application</a:t>
            </a:r>
            <a:endParaRPr lang="en-US" sz="1100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4"/>
          <p:cNvSpPr txBox="1"/>
          <p:nvPr/>
        </p:nvSpPr>
        <p:spPr>
          <a:xfrm>
            <a:off x="1752600" y="5562600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Application</a:t>
            </a:r>
            <a:endParaRPr lang="en-US" sz="1100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BPEL SE</a:t>
            </a:r>
            <a:endParaRPr lang="en-US"/>
          </a:p>
        </p:txBody>
      </p:sp>
      <p:pic>
        <p:nvPicPr>
          <p:cNvPr id="5123" name="Picture 3" descr="H:\bpel module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61862" y="1285860"/>
            <a:ext cx="6282138" cy="55721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929454" y="621508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BPEL process</a:t>
            </a:r>
            <a:endParaRPr lang="en-US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C:\Users\sanchikaro\Desktop\ab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85794"/>
            <a:ext cx="2857520" cy="2581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 rot="21117409">
            <a:off x="1011725" y="347253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binding component</a:t>
            </a:r>
            <a:endParaRPr lang="vi-VN"/>
          </a:p>
        </p:txBody>
      </p:sp>
      <p:pic>
        <p:nvPicPr>
          <p:cNvPr id="3074" name="Picture 2" descr="C:\Users\sanchikaro\Desktop\glassfish-podca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214686"/>
            <a:ext cx="785818" cy="785818"/>
          </a:xfrm>
          <a:prstGeom prst="roundRect">
            <a:avLst>
              <a:gd name="adj" fmla="val 11111"/>
            </a:avLst>
          </a:prstGeom>
          <a:ln w="190500" cap="rnd">
            <a:solidFill>
              <a:schemeClr val="tx2">
                <a:lumMod val="65000"/>
                <a:lumOff val="35000"/>
              </a:schemeClr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grpSp>
        <p:nvGrpSpPr>
          <p:cNvPr id="7" name="Group 6"/>
          <p:cNvGrpSpPr/>
          <p:nvPr/>
        </p:nvGrpSpPr>
        <p:grpSpPr>
          <a:xfrm>
            <a:off x="7358082" y="1785926"/>
            <a:ext cx="714380" cy="824482"/>
            <a:chOff x="6500826" y="2285992"/>
            <a:chExt cx="1771654" cy="2044705"/>
          </a:xfrm>
        </p:grpSpPr>
        <p:pic>
          <p:nvPicPr>
            <p:cNvPr id="3076" name="Picture 4" descr="C:\Users\sanchikaro\Desktop\postgr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8082" y="2285992"/>
              <a:ext cx="914398" cy="725713"/>
            </a:xfrm>
            <a:prstGeom prst="rect">
              <a:avLst/>
            </a:prstGeom>
            <a:noFill/>
          </p:spPr>
        </p:pic>
        <p:pic>
          <p:nvPicPr>
            <p:cNvPr id="3075" name="Picture 3" descr="C:\Users\sanchikaro\Desktop\1195431327409717356database_base_de_donn__01r.svg.me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0826" y="2928934"/>
              <a:ext cx="1212850" cy="1401763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7786710" y="3214686"/>
            <a:ext cx="714380" cy="824482"/>
            <a:chOff x="6500826" y="2285992"/>
            <a:chExt cx="1771654" cy="2044705"/>
          </a:xfrm>
        </p:grpSpPr>
        <p:pic>
          <p:nvPicPr>
            <p:cNvPr id="9" name="Picture 4" descr="C:\Users\sanchikaro\Desktop\postgr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8082" y="2285992"/>
              <a:ext cx="914398" cy="725713"/>
            </a:xfrm>
            <a:prstGeom prst="rect">
              <a:avLst/>
            </a:prstGeom>
            <a:noFill/>
          </p:spPr>
        </p:pic>
        <p:pic>
          <p:nvPicPr>
            <p:cNvPr id="10" name="Picture 3" descr="C:\Users\sanchikaro\Desktop\1195431327409717356database_base_de_donn__01r.svg.me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0826" y="2928934"/>
              <a:ext cx="1212850" cy="1401763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429520" y="4857760"/>
            <a:ext cx="714380" cy="824482"/>
            <a:chOff x="6500826" y="2285992"/>
            <a:chExt cx="1771654" cy="2044705"/>
          </a:xfrm>
        </p:grpSpPr>
        <p:pic>
          <p:nvPicPr>
            <p:cNvPr id="12" name="Picture 4" descr="C:\Users\sanchikaro\Desktop\postgre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8082" y="2285992"/>
              <a:ext cx="914398" cy="725713"/>
            </a:xfrm>
            <a:prstGeom prst="rect">
              <a:avLst/>
            </a:prstGeom>
            <a:noFill/>
          </p:spPr>
        </p:pic>
        <p:pic>
          <p:nvPicPr>
            <p:cNvPr id="13" name="Picture 3" descr="C:\Users\sanchikaro\Desktop\1195431327409717356database_base_de_donn__01r.svg.me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0826" y="2928934"/>
              <a:ext cx="1212850" cy="1401763"/>
            </a:xfrm>
            <a:prstGeom prst="rect">
              <a:avLst/>
            </a:prstGeom>
            <a:noFill/>
          </p:spPr>
        </p:pic>
      </p:grpSp>
      <p:sp>
        <p:nvSpPr>
          <p:cNvPr id="14" name="Cube 13"/>
          <p:cNvSpPr/>
          <p:nvPr/>
        </p:nvSpPr>
        <p:spPr>
          <a:xfrm>
            <a:off x="1428728" y="3214686"/>
            <a:ext cx="1500198" cy="85725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 BC</a:t>
            </a:r>
            <a:endParaRPr lang="vi-VN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57884" y="2428868"/>
            <a:ext cx="1357322" cy="642942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57884" y="2581268"/>
            <a:ext cx="1357322" cy="642942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00760" y="3643314"/>
            <a:ext cx="1643074" cy="71438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29322" y="3795714"/>
            <a:ext cx="1643074" cy="71438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57884" y="4143380"/>
            <a:ext cx="1357322" cy="1000132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86446" y="4286256"/>
            <a:ext cx="1357322" cy="1000132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0364" y="3571876"/>
            <a:ext cx="1643074" cy="1588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28926" y="3724276"/>
            <a:ext cx="1643074" cy="1588"/>
          </a:xfrm>
          <a:prstGeom prst="straightConnector1">
            <a:avLst/>
          </a:prstGeom>
          <a:ln>
            <a:solidFill>
              <a:schemeClr val="tx2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6116" y="32146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JDBC</a:t>
            </a:r>
            <a:endParaRPr lang="vi-VN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929410">
            <a:off x="5463357" y="2294936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Connection pool</a:t>
            </a:r>
            <a:endParaRPr lang="vi-VN" sz="14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0496" y="4143380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GlassFish Server</a:t>
            </a:r>
            <a:endParaRPr lang="vi-VN" sz="14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0034" y="5143512"/>
            <a:ext cx="1000132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Table</a:t>
            </a:r>
            <a:endParaRPr lang="vi-VN" sz="14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28794" y="5143512"/>
            <a:ext cx="1428760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SQL file</a:t>
            </a:r>
            <a:endParaRPr lang="vi-VN" sz="14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85720" y="5715016"/>
            <a:ext cx="2714644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Prepared Statments</a:t>
            </a:r>
            <a:endParaRPr lang="vi-VN" sz="14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286116" y="571501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Procedures</a:t>
            </a:r>
            <a:endParaRPr lang="vi-VN" sz="14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Composite Application</a:t>
            </a:r>
            <a:endParaRPr lang="en-US"/>
          </a:p>
        </p:txBody>
      </p:sp>
      <p:pic>
        <p:nvPicPr>
          <p:cNvPr id="4" name="Picture 2" descr="H:\Comapp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4678" y="1285860"/>
            <a:ext cx="5890816" cy="5550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86446" y="634581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Composite</a:t>
            </a:r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Application</a:t>
            </a: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C:\Users\sanchikaro\Desktop\composi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0"/>
            <a:ext cx="27432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 rot="21236582">
            <a:off x="656622" y="346564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Binding protocal</a:t>
            </a:r>
            <a:endParaRPr lang="en-US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Deloy Hệ Thống Và Demo</a:t>
            </a:r>
            <a:endParaRPr lang="vi-VN"/>
          </a:p>
        </p:txBody>
      </p:sp>
      <p:grpSp>
        <p:nvGrpSpPr>
          <p:cNvPr id="12" name="Group 11"/>
          <p:cNvGrpSpPr/>
          <p:nvPr/>
        </p:nvGrpSpPr>
        <p:grpSpPr>
          <a:xfrm>
            <a:off x="214293" y="1609606"/>
            <a:ext cx="2071692" cy="2248011"/>
            <a:chOff x="3143250" y="2428868"/>
            <a:chExt cx="2238377" cy="2428882"/>
          </a:xfrm>
        </p:grpSpPr>
        <p:pic>
          <p:nvPicPr>
            <p:cNvPr id="2050" name="Picture 2" descr="C:\Users\sanchikaro\Desktop\it_hard_03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50" y="2714620"/>
              <a:ext cx="2143130" cy="2143130"/>
            </a:xfrm>
            <a:prstGeom prst="rect">
              <a:avLst/>
            </a:prstGeom>
            <a:noFill/>
          </p:spPr>
        </p:pic>
        <p:pic>
          <p:nvPicPr>
            <p:cNvPr id="6" name="Picture 9" descr="C:\Documents and Settings\kid_kito\Desktop\upscale_services_approach_cub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4876" y="2428868"/>
              <a:ext cx="666751" cy="679622"/>
            </a:xfrm>
            <a:prstGeom prst="rect">
              <a:avLst/>
            </a:prstGeom>
            <a:noFill/>
          </p:spPr>
        </p:pic>
      </p:grpSp>
      <p:pic>
        <p:nvPicPr>
          <p:cNvPr id="13" name="Picture 5" descr="C:\Users\sanchikaro\Desktop\vd_1254716797dell 1555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3071810"/>
            <a:ext cx="1857388" cy="1538150"/>
          </a:xfrm>
          <a:prstGeom prst="rect">
            <a:avLst/>
          </a:prstGeom>
          <a:noFill/>
        </p:spPr>
      </p:pic>
      <p:pic>
        <p:nvPicPr>
          <p:cNvPr id="14" name="Picture 5" descr="C:\Users\sanchikaro\Desktop\vd_1254716797dell 1555 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9454" y="5072074"/>
            <a:ext cx="1121442" cy="9286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001024" y="2786058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Web 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5272" y="5000636"/>
            <a:ext cx="10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Web Client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034" y="3786190"/>
            <a:ext cx="1396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Services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034" y="4000504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192.168.114.8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214546" y="3857628"/>
            <a:ext cx="785818" cy="7143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000628" y="3143248"/>
            <a:ext cx="785818" cy="64294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286380" y="4000504"/>
            <a:ext cx="2000264" cy="2857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43504" y="5000636"/>
            <a:ext cx="1714512" cy="4286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5984" y="1500174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Composites Application</a:t>
            </a:r>
            <a:endParaRPr lang="vi-VN" sz="10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71670" y="2143116"/>
            <a:ext cx="571504" cy="659586"/>
            <a:chOff x="6500826" y="2285992"/>
            <a:chExt cx="1771654" cy="2044705"/>
          </a:xfrm>
        </p:grpSpPr>
        <p:pic>
          <p:nvPicPr>
            <p:cNvPr id="36" name="Picture 4" descr="C:\Users\sanchikaro\Desktop\postgres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8082" y="2285992"/>
              <a:ext cx="914398" cy="725713"/>
            </a:xfrm>
            <a:prstGeom prst="rect">
              <a:avLst/>
            </a:prstGeom>
            <a:noFill/>
          </p:spPr>
        </p:pic>
        <p:pic>
          <p:nvPicPr>
            <p:cNvPr id="37" name="Picture 3" descr="C:\Users\sanchikaro\Desktop\1195431327409717356database_base_de_donn__01r.svg.med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00826" y="2928934"/>
              <a:ext cx="1212850" cy="1401763"/>
            </a:xfrm>
            <a:prstGeom prst="rect">
              <a:avLst/>
            </a:prstGeom>
            <a:noFill/>
          </p:spPr>
        </p:pic>
      </p:grpSp>
      <p:sp>
        <p:nvSpPr>
          <p:cNvPr id="38" name="TextBox 37"/>
          <p:cNvSpPr txBox="1"/>
          <p:nvPr/>
        </p:nvSpPr>
        <p:spPr>
          <a:xfrm>
            <a:off x="2643174" y="2143116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Database postgres</a:t>
            </a:r>
            <a:endParaRPr lang="vi-VN" sz="10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C:\Users\sanchikaro\Desktop\inde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86116" y="3857628"/>
            <a:ext cx="1785950" cy="1785950"/>
          </a:xfrm>
          <a:prstGeom prst="rect">
            <a:avLst/>
          </a:prstGeom>
          <a:noFill/>
        </p:spPr>
      </p:pic>
      <p:pic>
        <p:nvPicPr>
          <p:cNvPr id="11" name="Picture 6" descr="C:\Documents and Settings\kid_kito\Desktop\web-hosting-gia-re-co the-la-doan-bay.jpg.png"/>
          <p:cNvPicPr>
            <a:picLocks noGrp="1" noChangeAspect="1" noChangeArrowheads="1"/>
          </p:cNvPicPr>
          <p:nvPr>
            <p:ph idx="1"/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43240" y="3713096"/>
            <a:ext cx="571504" cy="569857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643174" y="5500702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192.168.114.126</a:t>
            </a:r>
            <a:endParaRPr lang="vi-VN" sz="12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488" y="5286388"/>
            <a:ext cx="108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Web Server</a:t>
            </a:r>
            <a:endParaRPr lang="vi-VN" sz="12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2902" y="3682845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Web Application</a:t>
            </a:r>
            <a:endParaRPr lang="vi-VN" sz="100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5" descr="C:\Users\sanchikaro\Desktop\vd_1254716797dell 1555 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00760" y="2071678"/>
            <a:ext cx="1167270" cy="966646"/>
          </a:xfrm>
          <a:prstGeom prst="rect">
            <a:avLst/>
          </a:prstGeom>
          <a:noFill/>
        </p:spPr>
      </p:pic>
      <p:grpSp>
        <p:nvGrpSpPr>
          <p:cNvPr id="49" name="Group 48"/>
          <p:cNvGrpSpPr/>
          <p:nvPr/>
        </p:nvGrpSpPr>
        <p:grpSpPr>
          <a:xfrm>
            <a:off x="6786578" y="1857364"/>
            <a:ext cx="285752" cy="329793"/>
            <a:chOff x="6500826" y="2285992"/>
            <a:chExt cx="1771654" cy="2044705"/>
          </a:xfrm>
        </p:grpSpPr>
        <p:pic>
          <p:nvPicPr>
            <p:cNvPr id="50" name="Picture 4" descr="C:\Users\sanchikaro\Desktop\postgres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358082" y="2285992"/>
              <a:ext cx="914398" cy="725713"/>
            </a:xfrm>
            <a:prstGeom prst="rect">
              <a:avLst/>
            </a:prstGeom>
            <a:noFill/>
          </p:spPr>
        </p:pic>
        <p:pic>
          <p:nvPicPr>
            <p:cNvPr id="51" name="Picture 3" descr="C:\Users\sanchikaro\Desktop\1195431327409717356database_base_de_donn__01r.svg.med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500826" y="2928934"/>
              <a:ext cx="1212850" cy="1401763"/>
            </a:xfrm>
            <a:prstGeom prst="rect">
              <a:avLst/>
            </a:prstGeom>
            <a:noFill/>
          </p:spPr>
        </p:pic>
      </p:grpSp>
      <p:pic>
        <p:nvPicPr>
          <p:cNvPr id="52" name="Picture 9" descr="C:\Documents and Settings\kid_kito\Desktop\upscale_services_approach_cube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12" y="1498796"/>
            <a:ext cx="500066" cy="50972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7072330" y="1500174"/>
            <a:ext cx="1396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Services Server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3768" y="1785926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192.168.114.202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6699FF"/>
      </a:hlink>
      <a:folHlink>
        <a:srgbClr val="AC7AD2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F97D3"/>
        </a:accent1>
        <a:accent2>
          <a:srgbClr val="75AD94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699C86"/>
        </a:accent6>
        <a:hlink>
          <a:srgbClr val="BAA2C8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E2787"/>
        </a:dk1>
        <a:lt1>
          <a:srgbClr val="FFFFFF"/>
        </a:lt1>
        <a:dk2>
          <a:srgbClr val="000000"/>
        </a:dk2>
        <a:lt2>
          <a:srgbClr val="C0C0C0"/>
        </a:lt2>
        <a:accent1>
          <a:srgbClr val="445DC6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0B6DF"/>
        </a:accent5>
        <a:accent6>
          <a:srgbClr val="5C8AE7"/>
        </a:accent6>
        <a:hlink>
          <a:srgbClr val="69BD97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6699FF"/>
        </a:hlink>
        <a:folHlink>
          <a:srgbClr val="AC7AD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204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sample</vt:lpstr>
      <vt:lpstr>Image</vt:lpstr>
      <vt:lpstr>ARCHIMATE</vt:lpstr>
      <vt:lpstr>Nội Dung Tìm Hiểu</vt:lpstr>
      <vt:lpstr>Enterprise Architecture</vt:lpstr>
      <vt:lpstr>Service Oriented Architecture</vt:lpstr>
      <vt:lpstr>OpenESB</vt:lpstr>
      <vt:lpstr>BPEL SE</vt:lpstr>
      <vt:lpstr>Database binding component</vt:lpstr>
      <vt:lpstr>Composite Application</vt:lpstr>
      <vt:lpstr>Mô Hình Deloy Hệ Thống Và Demo</vt:lpstr>
      <vt:lpstr>Quy Trình Demo</vt:lpstr>
      <vt:lpstr>Tiến Hành Chạy Demo – Bước 1</vt:lpstr>
      <vt:lpstr>Tiến Hành Chạy Demo – Bước 2</vt:lpstr>
      <vt:lpstr>Tiến Hành Chạy Demo – Bước 3</vt:lpstr>
      <vt:lpstr>Tiến Hành Chạy Demo – Bước 4</vt:lpstr>
      <vt:lpstr>Tiến Hành Chạy Demo – Bước 5</vt:lpstr>
      <vt:lpstr>Các Chức Năng Hiện Thực Được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nguyentanmo</dc:creator>
  <cp:lastModifiedBy>sanchikaro</cp:lastModifiedBy>
  <cp:revision>270</cp:revision>
  <dcterms:created xsi:type="dcterms:W3CDTF">2006-08-16T00:00:00Z</dcterms:created>
  <dcterms:modified xsi:type="dcterms:W3CDTF">2010-09-22T04:14:22Z</dcterms:modified>
</cp:coreProperties>
</file>