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4A2616-FC73-49CE-95D6-802790F67738}" type="datetimeFigureOut">
              <a:rPr lang="en-US" smtClean="0"/>
              <a:pPr/>
              <a:t>4/27/2010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D6921E-9909-4264-8715-A7D6C8EEC6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application component may be assigned to one or more application functions, business processes, or business functions. An application component has (is composed of) one or more application interfaces, which exposes its functionality. Application interfaces of other application components may be used by an application component. The name of an application component should preferably be a noun.</a:t>
            </a:r>
            <a:endParaRPr lang="en-US" dirty="0"/>
          </a:p>
        </p:txBody>
      </p:sp>
      <p:sp>
        <p:nvSpPr>
          <p:cNvPr id="4" name="Slide Number Placeholder 3"/>
          <p:cNvSpPr>
            <a:spLocks noGrp="1"/>
          </p:cNvSpPr>
          <p:nvPr>
            <p:ph type="sldNum" sz="quarter" idx="10"/>
          </p:nvPr>
        </p:nvSpPr>
        <p:spPr/>
        <p:txBody>
          <a:bodyPr/>
          <a:lstStyle/>
          <a:p>
            <a:fld id="{49361879-2116-486A-BEA7-80C361701596}"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application interface specifies a kind of contract that a component realizing this interface must fulfill. This may include parameters, protocols used, pre- and post-conditions, and data formats.</a:t>
            </a:r>
          </a:p>
          <a:p>
            <a:r>
              <a:rPr lang="en-US" dirty="0" smtClean="0"/>
              <a:t>An application interface can be assigned to application services or business services, which means that the interface exposes these services to the environment. The name of an application interface should preferably be a noun.</a:t>
            </a:r>
            <a:endParaRPr lang="en-US" dirty="0"/>
          </a:p>
        </p:txBody>
      </p:sp>
      <p:sp>
        <p:nvSpPr>
          <p:cNvPr id="4" name="Slide Number Placeholder 3"/>
          <p:cNvSpPr>
            <a:spLocks noGrp="1"/>
          </p:cNvSpPr>
          <p:nvPr>
            <p:ph type="sldNum" sz="quarter" idx="10"/>
          </p:nvPr>
        </p:nvSpPr>
        <p:spPr/>
        <p:txBody>
          <a:bodyPr/>
          <a:lstStyle/>
          <a:p>
            <a:fld id="{49361879-2116-486A-BEA7-80C361701596}"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data object can be accessed by an application function, application interaction, or application service. A data object may realize a business object, and may be realized by an artifact. A data object may have association, specialization, aggregation, or composition relationships with other data objects. The name of a data object should preferably be a noun.</a:t>
            </a:r>
          </a:p>
          <a:p>
            <a:r>
              <a:rPr lang="en-US" dirty="0" smtClean="0"/>
              <a:t>Typical examples of data objects are a customer record, a client database, or an insurance claim.</a:t>
            </a:r>
            <a:endParaRPr lang="en-US" dirty="0"/>
          </a:p>
        </p:txBody>
      </p:sp>
      <p:sp>
        <p:nvSpPr>
          <p:cNvPr id="4" name="Slide Number Placeholder 3"/>
          <p:cNvSpPr>
            <a:spLocks noGrp="1"/>
          </p:cNvSpPr>
          <p:nvPr>
            <p:ph type="sldNum" sz="quarter" idx="10"/>
          </p:nvPr>
        </p:nvSpPr>
        <p:spPr/>
        <p:txBody>
          <a:bodyPr/>
          <a:lstStyle/>
          <a:p>
            <a:fld id="{49361879-2116-486A-BEA7-80C361701596}"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 internal behavior of a component should in most cases not be modeled in too much detail in an architectural description, because for the description of this behavior we may soon be confronted with detailed design issues.</a:t>
            </a:r>
          </a:p>
          <a:p>
            <a:r>
              <a:rPr lang="en-US" dirty="0" smtClean="0"/>
              <a:t> An application function abstracts from the way it is implemented. Only the necessary behavior is specified.</a:t>
            </a:r>
          </a:p>
          <a:p>
            <a:r>
              <a:rPr lang="en-US" dirty="0" smtClean="0"/>
              <a:t> An application function may realize application services.</a:t>
            </a:r>
          </a:p>
          <a:p>
            <a:r>
              <a:rPr lang="en-US" dirty="0" smtClean="0"/>
              <a:t> Application services of other application functions and infrastructure services may be used by an application function. An application function may access data objects. An application component may be assigned to an application function (which means that the application component performs the application function). The name of an application function should preferably be a verb ending with “-</a:t>
            </a:r>
            <a:r>
              <a:rPr lang="en-US" dirty="0" err="1" smtClean="0"/>
              <a:t>ing</a:t>
            </a:r>
            <a:r>
              <a:rPr lang="en-US" dirty="0" smtClean="0"/>
              <a:t>”; e.g., “accounting”.</a:t>
            </a:r>
            <a:endParaRPr lang="en-US" dirty="0"/>
          </a:p>
        </p:txBody>
      </p:sp>
      <p:sp>
        <p:nvSpPr>
          <p:cNvPr id="4" name="Slide Number Placeholder 3"/>
          <p:cNvSpPr>
            <a:spLocks noGrp="1"/>
          </p:cNvSpPr>
          <p:nvPr>
            <p:ph type="sldNum" sz="quarter" idx="10"/>
          </p:nvPr>
        </p:nvSpPr>
        <p:spPr/>
        <p:txBody>
          <a:bodyPr/>
          <a:lstStyle/>
          <a:p>
            <a:fld id="{49361879-2116-486A-BEA7-80C361701596}"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application service exposes the functionality of components to their environment. This functionality is accessed through one or more application interfaces. An application service is realized by one or more application functions that are performed by the component. It may require, use, and produce data objects.</a:t>
            </a:r>
          </a:p>
          <a:p>
            <a:r>
              <a:rPr lang="en-US" dirty="0" smtClean="0"/>
              <a:t>An application service should be meaningful from the point of view of the environment; it should provide a unit of functionality that is in itself useful to its users. It has a purpose, which states this utility to the environment. This means, for example, that if this environment includes business processes, application services should have business relevance.</a:t>
            </a:r>
          </a:p>
          <a:p>
            <a:r>
              <a:rPr lang="en-US" dirty="0" smtClean="0"/>
              <a:t>A purpose may be associated with an application service. An application service may be used by business processes, business functions, business interactions, or application functions. An application function may realize an application service. An application interface may be assigned to an application service. An application service may access data objects. The name of an application service should preferably be a verb ending with ­“‑</a:t>
            </a:r>
            <a:r>
              <a:rPr lang="en-US" dirty="0" err="1" smtClean="0"/>
              <a:t>ing</a:t>
            </a:r>
            <a:r>
              <a:rPr lang="en-US" dirty="0" smtClean="0"/>
              <a:t>”; e.g., “transaction processing”. Also, a name explicitly containing the word “service” may be used.</a:t>
            </a:r>
          </a:p>
          <a:p>
            <a:endParaRPr lang="en-US" dirty="0"/>
          </a:p>
        </p:txBody>
      </p:sp>
      <p:sp>
        <p:nvSpPr>
          <p:cNvPr id="4" name="Slide Number Placeholder 3"/>
          <p:cNvSpPr>
            <a:spLocks noGrp="1"/>
          </p:cNvSpPr>
          <p:nvPr>
            <p:ph type="sldNum" sz="quarter" idx="10"/>
          </p:nvPr>
        </p:nvSpPr>
        <p:spPr/>
        <p:txBody>
          <a:bodyPr/>
          <a:lstStyle/>
          <a:p>
            <a:fld id="{49361879-2116-486A-BEA7-80C361701596}"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59162"/>
          </a:xfrm>
        </p:spPr>
        <p:txBody>
          <a:bodyPr/>
          <a:lstStyle/>
          <a:p>
            <a:r>
              <a:rPr lang="en-US" dirty="0" smtClean="0"/>
              <a:t>BASIC OF APPLICATION LAYER</a:t>
            </a:r>
            <a:endParaRPr lang="en-US" dirty="0"/>
          </a:p>
        </p:txBody>
      </p:sp>
      <p:sp>
        <p:nvSpPr>
          <p:cNvPr id="4" name="Content Placeholder 3"/>
          <p:cNvSpPr>
            <a:spLocks noGrp="1"/>
          </p:cNvSpPr>
          <p:nvPr>
            <p:ph idx="1"/>
          </p:nvPr>
        </p:nvSpPr>
        <p:spPr/>
        <p:txBody>
          <a:bodyPr/>
          <a:lstStyle/>
          <a:p>
            <a:pPr lvl="8" algn="r">
              <a:buNone/>
            </a:pPr>
            <a:endParaRPr lang="en-US" dirty="0" smtClean="0"/>
          </a:p>
          <a:p>
            <a:pPr lvl="8" algn="r">
              <a:buNone/>
            </a:pPr>
            <a:endParaRPr lang="en-US" dirty="0" smtClean="0"/>
          </a:p>
          <a:p>
            <a:pPr lvl="8" algn="r">
              <a:buNone/>
            </a:pPr>
            <a:endParaRPr lang="en-US" dirty="0" smtClean="0"/>
          </a:p>
          <a:p>
            <a:pPr lvl="8" algn="r">
              <a:buNone/>
            </a:pPr>
            <a:endParaRPr lang="en-US" dirty="0" smtClean="0"/>
          </a:p>
          <a:p>
            <a:pPr lvl="8" algn="r">
              <a:buNone/>
            </a:pPr>
            <a:r>
              <a:rPr lang="en-US" dirty="0" smtClean="0"/>
              <a:t>Presenter: </a:t>
            </a:r>
            <a:r>
              <a:rPr lang="en-US" dirty="0" err="1" smtClean="0"/>
              <a:t>Nguyễn</a:t>
            </a:r>
            <a:r>
              <a:rPr lang="en-US" dirty="0" smtClean="0"/>
              <a:t> </a:t>
            </a:r>
            <a:r>
              <a:rPr lang="en-US" dirty="0" err="1" smtClean="0"/>
              <a:t>Hải</a:t>
            </a:r>
            <a:r>
              <a:rPr lang="en-US" dirty="0" smtClean="0"/>
              <a:t> </a:t>
            </a:r>
            <a:r>
              <a:rPr lang="en-US" dirty="0" err="1" smtClean="0"/>
              <a:t>Đăng</a:t>
            </a:r>
            <a:endParaRPr lang="en-US" dirty="0" smtClean="0"/>
          </a:p>
          <a:p>
            <a:pPr lvl="8" algn="r">
              <a:buNone/>
            </a:pPr>
            <a:endParaRPr lang="en-US" dirty="0" smtClean="0"/>
          </a:p>
          <a:p>
            <a:pPr lvl="8" algn="r">
              <a:buNone/>
            </a:pPr>
            <a:endParaRPr lang="en-US" dirty="0" smtClean="0"/>
          </a:p>
          <a:p>
            <a:pPr lvl="8" algn="r">
              <a:buNone/>
            </a:pPr>
            <a:endParaRPr lang="en-US" dirty="0" smtClean="0"/>
          </a:p>
          <a:p>
            <a:pPr lvl="8" algn="r">
              <a:buNone/>
            </a:pPr>
            <a:endParaRPr lang="en-US" dirty="0" smtClean="0"/>
          </a:p>
          <a:p>
            <a:pPr lvl="8" algn="r">
              <a:buNone/>
            </a:pPr>
            <a:endParaRPr lang="en-US" dirty="0" smtClean="0"/>
          </a:p>
          <a:p>
            <a:pPr lvl="8" algn="r">
              <a:buNone/>
            </a:pPr>
            <a:endParaRPr lang="en-US" dirty="0" smtClean="0"/>
          </a:p>
          <a:p>
            <a:pPr lvl="8" algn="r">
              <a:buNone/>
            </a:pPr>
            <a:endParaRPr lang="en-US" dirty="0" smtClean="0"/>
          </a:p>
          <a:p>
            <a:pPr lvl="8" algn="r">
              <a:buNone/>
            </a:pPr>
            <a:endParaRPr lang="en-US" dirty="0" smtClean="0"/>
          </a:p>
          <a:p>
            <a:pPr lvl="8" algn="r">
              <a:buNone/>
            </a:pP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Data Object</a:t>
            </a:r>
          </a:p>
          <a:p>
            <a:pPr lvl="1"/>
            <a:r>
              <a:rPr lang="en-US" dirty="0" err="1" smtClean="0"/>
              <a:t>Là</a:t>
            </a:r>
            <a:r>
              <a:rPr lang="en-US" dirty="0" smtClean="0"/>
              <a:t> </a:t>
            </a:r>
            <a:r>
              <a:rPr lang="en-US" dirty="0" err="1" smtClean="0"/>
              <a:t>những</a:t>
            </a:r>
            <a:r>
              <a:rPr lang="en-US" dirty="0" smtClean="0"/>
              <a:t> </a:t>
            </a:r>
            <a:r>
              <a:rPr lang="en-US" dirty="0" err="1" smtClean="0"/>
              <a:t>thông</a:t>
            </a:r>
            <a:r>
              <a:rPr lang="en-US" dirty="0" smtClean="0"/>
              <a:t> tin </a:t>
            </a:r>
            <a:r>
              <a:rPr lang="en-US" dirty="0" err="1" smtClean="0"/>
              <a:t>phù</a:t>
            </a:r>
            <a:r>
              <a:rPr lang="en-US" dirty="0" smtClean="0"/>
              <a:t> </a:t>
            </a:r>
            <a:r>
              <a:rPr lang="en-US" dirty="0" err="1" smtClean="0"/>
              <a:t>hợp</a:t>
            </a:r>
            <a:r>
              <a:rPr lang="en-US" dirty="0" smtClean="0"/>
              <a:t> </a:t>
            </a:r>
            <a:r>
              <a:rPr lang="en-US" dirty="0" err="1" smtClean="0"/>
              <a:t>cần</a:t>
            </a:r>
            <a:r>
              <a:rPr lang="en-US" dirty="0" smtClean="0"/>
              <a:t> </a:t>
            </a:r>
            <a:r>
              <a:rPr lang="en-US" dirty="0" err="1" smtClean="0"/>
              <a:t>cho</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xử</a:t>
            </a:r>
            <a:r>
              <a:rPr lang="en-US" dirty="0" smtClean="0"/>
              <a:t> </a:t>
            </a:r>
            <a:r>
              <a:rPr lang="en-US" dirty="0" err="1" smtClean="0"/>
              <a:t>lý</a:t>
            </a:r>
            <a:r>
              <a:rPr lang="en-US" dirty="0" smtClean="0"/>
              <a:t>.</a:t>
            </a:r>
          </a:p>
          <a:p>
            <a:pPr lvl="1"/>
            <a:r>
              <a:rPr lang="en-US" dirty="0" smtClean="0"/>
              <a:t>Access </a:t>
            </a:r>
            <a:r>
              <a:rPr lang="en-US" dirty="0" err="1" smtClean="0"/>
              <a:t>bởi</a:t>
            </a:r>
            <a:r>
              <a:rPr lang="en-US" dirty="0" smtClean="0"/>
              <a:t> application </a:t>
            </a:r>
            <a:r>
              <a:rPr lang="en-US" dirty="0" err="1" smtClean="0"/>
              <a:t>fuction,application</a:t>
            </a:r>
            <a:r>
              <a:rPr lang="en-US" dirty="0" smtClean="0"/>
              <a:t> </a:t>
            </a:r>
            <a:r>
              <a:rPr lang="en-US" dirty="0" err="1" smtClean="0"/>
              <a:t>interaction,application</a:t>
            </a:r>
            <a:r>
              <a:rPr lang="en-US" dirty="0" smtClean="0"/>
              <a:t> service</a:t>
            </a:r>
          </a:p>
          <a:p>
            <a:pPr lvl="1"/>
            <a:r>
              <a:rPr lang="en-US" dirty="0" err="1" smtClean="0"/>
              <a:t>Hiện</a:t>
            </a:r>
            <a:r>
              <a:rPr lang="en-US" dirty="0" smtClean="0"/>
              <a:t> </a:t>
            </a:r>
            <a:r>
              <a:rPr lang="en-US" dirty="0" err="1" smtClean="0"/>
              <a:t>thực</a:t>
            </a:r>
            <a:r>
              <a:rPr lang="en-US" dirty="0" smtClean="0"/>
              <a:t> 1 business object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Behavioral Concepts</a:t>
            </a:r>
            <a:br>
              <a:rPr lang="en-US" b="1" dirty="0" smtClean="0"/>
            </a:br>
            <a:endParaRPr lang="en-US" dirty="0"/>
          </a:p>
        </p:txBody>
      </p:sp>
      <p:sp>
        <p:nvSpPr>
          <p:cNvPr id="3" name="Content Placeholder 2"/>
          <p:cNvSpPr>
            <a:spLocks noGrp="1"/>
          </p:cNvSpPr>
          <p:nvPr>
            <p:ph idx="1"/>
          </p:nvPr>
        </p:nvSpPr>
        <p:spPr/>
        <p:txBody>
          <a:bodyPr/>
          <a:lstStyle/>
          <a:p>
            <a:r>
              <a:rPr lang="en-US" dirty="0" smtClean="0"/>
              <a:t>External: application service</a:t>
            </a:r>
          </a:p>
          <a:p>
            <a:r>
              <a:rPr lang="en-US" dirty="0" smtClean="0"/>
              <a:t>Internal: application </a:t>
            </a:r>
            <a:r>
              <a:rPr lang="en-US" dirty="0" err="1" smtClean="0"/>
              <a:t>function,application</a:t>
            </a:r>
            <a:r>
              <a:rPr lang="en-US" dirty="0" smtClean="0"/>
              <a:t> interact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a:t>
            </a:r>
            <a:endParaRPr lang="en-US" dirty="0"/>
          </a:p>
        </p:txBody>
      </p:sp>
      <p:sp>
        <p:nvSpPr>
          <p:cNvPr id="3" name="Content Placeholder 2"/>
          <p:cNvSpPr>
            <a:spLocks noGrp="1"/>
          </p:cNvSpPr>
          <p:nvPr>
            <p:ph idx="1"/>
          </p:nvPr>
        </p:nvSpPr>
        <p:spPr>
          <a:xfrm>
            <a:off x="381000" y="1524000"/>
            <a:ext cx="8229600" cy="4525963"/>
          </a:xfrm>
        </p:spPr>
        <p:txBody>
          <a:bodyPr/>
          <a:lstStyle/>
          <a:p>
            <a:r>
              <a:rPr lang="en-US" b="1" dirty="0" smtClean="0"/>
              <a:t>Application Function</a:t>
            </a:r>
          </a:p>
          <a:p>
            <a:pPr lvl="1"/>
            <a:r>
              <a:rPr lang="en-US" dirty="0" err="1" smtClean="0"/>
              <a:t>Là</a:t>
            </a:r>
            <a:r>
              <a:rPr lang="en-US" dirty="0" smtClean="0"/>
              <a:t> </a:t>
            </a:r>
            <a:r>
              <a:rPr lang="en-US" dirty="0" err="1" smtClean="0"/>
              <a:t>một</a:t>
            </a:r>
            <a:r>
              <a:rPr lang="en-US" dirty="0" smtClean="0"/>
              <a:t> </a:t>
            </a:r>
            <a:r>
              <a:rPr lang="en-US" dirty="0" err="1" smtClean="0"/>
              <a:t>tập</a:t>
            </a:r>
            <a:r>
              <a:rPr lang="en-US" dirty="0" smtClean="0"/>
              <a:t> </a:t>
            </a:r>
            <a:r>
              <a:rPr lang="en-US" dirty="0" err="1" smtClean="0"/>
              <a:t>những</a:t>
            </a:r>
            <a:r>
              <a:rPr lang="en-US" dirty="0" smtClean="0"/>
              <a:t> internal </a:t>
            </a:r>
            <a:r>
              <a:rPr lang="en-US" dirty="0" err="1" smtClean="0"/>
              <a:t>behaviour</a:t>
            </a:r>
            <a:r>
              <a:rPr lang="en-US" dirty="0" smtClean="0"/>
              <a:t> </a:t>
            </a:r>
            <a:r>
              <a:rPr lang="en-US" dirty="0" err="1" smtClean="0"/>
              <a:t>của</a:t>
            </a:r>
            <a:r>
              <a:rPr lang="en-US" dirty="0" smtClean="0"/>
              <a:t> </a:t>
            </a:r>
            <a:r>
              <a:rPr lang="en-US" dirty="0" err="1" smtClean="0"/>
              <a:t>một</a:t>
            </a:r>
            <a:r>
              <a:rPr lang="en-US" dirty="0" smtClean="0"/>
              <a:t> component</a:t>
            </a:r>
          </a:p>
          <a:p>
            <a:pPr lvl="1"/>
            <a:r>
              <a:rPr lang="en-US" dirty="0" err="1" smtClean="0"/>
              <a:t>Nó</a:t>
            </a:r>
            <a:r>
              <a:rPr lang="en-US" dirty="0" smtClean="0"/>
              <a:t> invisible </a:t>
            </a:r>
            <a:r>
              <a:rPr lang="en-US" dirty="0" err="1" smtClean="0"/>
              <a:t>với</a:t>
            </a:r>
            <a:r>
              <a:rPr lang="en-US" dirty="0" smtClean="0"/>
              <a:t> </a:t>
            </a:r>
            <a:r>
              <a:rPr lang="en-US" dirty="0" err="1" smtClean="0"/>
              <a:t>bên</a:t>
            </a:r>
            <a:r>
              <a:rPr lang="en-US" dirty="0" smtClean="0"/>
              <a:t> </a:t>
            </a:r>
            <a:r>
              <a:rPr lang="en-US" dirty="0" err="1" smtClean="0"/>
              <a:t>ngoài</a:t>
            </a:r>
            <a:r>
              <a:rPr lang="en-US" dirty="0" smtClean="0"/>
              <a:t>, </a:t>
            </a:r>
            <a:r>
              <a:rPr lang="en-US" dirty="0" err="1" smtClean="0"/>
              <a:t>và</a:t>
            </a:r>
            <a:r>
              <a:rPr lang="en-US" dirty="0" smtClean="0"/>
              <a:t> </a:t>
            </a:r>
            <a:r>
              <a:rPr lang="en-US" dirty="0" err="1" smtClean="0"/>
              <a:t>chỉ</a:t>
            </a:r>
            <a:r>
              <a:rPr lang="en-US" dirty="0" smtClean="0"/>
              <a:t> </a:t>
            </a:r>
            <a:r>
              <a:rPr lang="en-US" dirty="0" err="1" smtClean="0"/>
              <a:t>thông</a:t>
            </a:r>
            <a:r>
              <a:rPr lang="en-US" dirty="0" smtClean="0"/>
              <a:t> qua 1 </a:t>
            </a:r>
            <a:r>
              <a:rPr lang="en-US" dirty="0" smtClean="0">
                <a:solidFill>
                  <a:srgbClr val="FF0000"/>
                </a:solidFill>
              </a:rPr>
              <a:t>HAY NHIỀU</a:t>
            </a:r>
            <a:r>
              <a:rPr lang="en-US" dirty="0" smtClean="0"/>
              <a:t> service</a:t>
            </a:r>
          </a:p>
          <a:p>
            <a:pPr lvl="1"/>
            <a:r>
              <a:rPr lang="en-US" dirty="0" err="1" smtClean="0"/>
              <a:t>Sử</a:t>
            </a:r>
            <a:r>
              <a:rPr lang="en-US" dirty="0" smtClean="0"/>
              <a:t> </a:t>
            </a:r>
            <a:r>
              <a:rPr lang="en-US" dirty="0" err="1" smtClean="0"/>
              <a:t>dụng</a:t>
            </a:r>
            <a:r>
              <a:rPr lang="en-US" dirty="0" smtClean="0"/>
              <a:t> app service </a:t>
            </a:r>
            <a:r>
              <a:rPr lang="en-US" dirty="0" err="1" smtClean="0"/>
              <a:t>khác,hay</a:t>
            </a:r>
            <a:r>
              <a:rPr lang="en-US" dirty="0" smtClean="0"/>
              <a:t> infrastructure service </a:t>
            </a:r>
            <a:r>
              <a:rPr lang="en-US" dirty="0" err="1" smtClean="0"/>
              <a:t>khác</a:t>
            </a:r>
            <a:endParaRPr lang="en-US" dirty="0"/>
          </a:p>
        </p:txBody>
      </p:sp>
      <p:pic>
        <p:nvPicPr>
          <p:cNvPr id="3075" name="Picture 3"/>
          <p:cNvPicPr>
            <a:picLocks noChangeAspect="1" noChangeArrowheads="1"/>
          </p:cNvPicPr>
          <p:nvPr/>
        </p:nvPicPr>
        <p:blipFill>
          <a:blip r:embed="rId3"/>
          <a:srcRect/>
          <a:stretch>
            <a:fillRect/>
          </a:stretch>
        </p:blipFill>
        <p:spPr bwMode="auto">
          <a:xfrm>
            <a:off x="3581400" y="4572000"/>
            <a:ext cx="2314575" cy="1981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   Application Interaction</a:t>
            </a:r>
          </a:p>
          <a:p>
            <a:pPr lvl="1"/>
            <a:r>
              <a:rPr lang="en-US" dirty="0" err="1" smtClean="0"/>
              <a:t>Là</a:t>
            </a:r>
            <a:r>
              <a:rPr lang="en-US" dirty="0" smtClean="0"/>
              <a:t> </a:t>
            </a:r>
            <a:r>
              <a:rPr lang="en-US" dirty="0" err="1" smtClean="0"/>
              <a:t>một</a:t>
            </a:r>
            <a:r>
              <a:rPr lang="en-US" dirty="0" smtClean="0"/>
              <a:t> </a:t>
            </a:r>
            <a:r>
              <a:rPr lang="en-US" dirty="0" err="1" smtClean="0"/>
              <a:t>đơn</a:t>
            </a:r>
            <a:r>
              <a:rPr lang="en-US" dirty="0" smtClean="0"/>
              <a:t> </a:t>
            </a:r>
            <a:r>
              <a:rPr lang="en-US" dirty="0" err="1" smtClean="0"/>
              <a:t>vị</a:t>
            </a:r>
            <a:r>
              <a:rPr lang="en-US" dirty="0" smtClean="0"/>
              <a:t> </a:t>
            </a:r>
            <a:r>
              <a:rPr lang="en-US" dirty="0" err="1" smtClean="0"/>
              <a:t>ứng</a:t>
            </a:r>
            <a:r>
              <a:rPr lang="en-US" dirty="0" smtClean="0"/>
              <a:t> </a:t>
            </a:r>
            <a:r>
              <a:rPr lang="en-US" dirty="0" err="1" smtClean="0"/>
              <a:t>xử</a:t>
            </a:r>
            <a:r>
              <a:rPr lang="en-US" dirty="0" smtClean="0"/>
              <a:t>(</a:t>
            </a:r>
            <a:r>
              <a:rPr lang="en-US" dirty="0" err="1" smtClean="0"/>
              <a:t>behaviour</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bởi</a:t>
            </a:r>
            <a:r>
              <a:rPr lang="en-US" dirty="0" smtClean="0"/>
              <a:t> </a:t>
            </a:r>
            <a:r>
              <a:rPr lang="en-US" dirty="0" err="1" smtClean="0"/>
              <a:t>sự</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của</a:t>
            </a:r>
            <a:r>
              <a:rPr lang="en-US" dirty="0" smtClean="0"/>
              <a:t> 2 hay </a:t>
            </a:r>
            <a:r>
              <a:rPr lang="en-US" dirty="0" err="1" smtClean="0"/>
              <a:t>nhiều</a:t>
            </a:r>
            <a:r>
              <a:rPr lang="en-US" dirty="0" smtClean="0"/>
              <a:t> component.</a:t>
            </a:r>
          </a:p>
          <a:p>
            <a:pPr lvl="1"/>
            <a:r>
              <a:rPr lang="en-US" dirty="0" smtClean="0"/>
              <a:t>external visible, assign </a:t>
            </a:r>
            <a:r>
              <a:rPr lang="en-US" dirty="0" err="1" smtClean="0"/>
              <a:t>bởi</a:t>
            </a:r>
            <a:r>
              <a:rPr lang="en-US" dirty="0" smtClean="0"/>
              <a:t> </a:t>
            </a:r>
            <a:r>
              <a:rPr lang="en-US" dirty="0" err="1" smtClean="0"/>
              <a:t>collaboration,reliaze</a:t>
            </a:r>
            <a:r>
              <a:rPr lang="en-US" dirty="0" smtClean="0"/>
              <a:t> </a:t>
            </a:r>
            <a:r>
              <a:rPr lang="en-US" dirty="0" err="1" smtClean="0"/>
              <a:t>service,access</a:t>
            </a:r>
            <a:r>
              <a:rPr lang="en-US" dirty="0" smtClean="0"/>
              <a:t> data object.</a:t>
            </a:r>
            <a:endParaRPr lang="en-US" dirty="0"/>
          </a:p>
        </p:txBody>
      </p:sp>
      <p:pic>
        <p:nvPicPr>
          <p:cNvPr id="4099" name="Picture 3"/>
          <p:cNvPicPr>
            <a:picLocks noChangeAspect="1" noChangeArrowheads="1"/>
          </p:cNvPicPr>
          <p:nvPr/>
        </p:nvPicPr>
        <p:blipFill>
          <a:blip r:embed="rId2"/>
          <a:srcRect/>
          <a:stretch>
            <a:fillRect/>
          </a:stretch>
        </p:blipFill>
        <p:spPr bwMode="auto">
          <a:xfrm>
            <a:off x="2667000" y="4038600"/>
            <a:ext cx="3286125" cy="23431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Application Service</a:t>
            </a:r>
          </a:p>
          <a:p>
            <a:pPr lvl="1"/>
            <a:r>
              <a:rPr lang="en-US" dirty="0" err="1" smtClean="0"/>
              <a:t>Nó</a:t>
            </a:r>
            <a:r>
              <a:rPr lang="en-US" dirty="0" smtClean="0"/>
              <a:t> </a:t>
            </a:r>
            <a:r>
              <a:rPr lang="en-US" dirty="0" err="1" smtClean="0"/>
              <a:t>là</a:t>
            </a:r>
            <a:r>
              <a:rPr lang="en-US" dirty="0" smtClean="0"/>
              <a:t> </a:t>
            </a:r>
            <a:r>
              <a:rPr lang="en-US" dirty="0" err="1" smtClean="0"/>
              <a:t>một</a:t>
            </a:r>
            <a:r>
              <a:rPr lang="en-US" dirty="0" smtClean="0"/>
              <a:t> </a:t>
            </a:r>
            <a:r>
              <a:rPr lang="en-US" dirty="0" err="1" smtClean="0"/>
              <a:t>đơn</a:t>
            </a:r>
            <a:r>
              <a:rPr lang="en-US" dirty="0" smtClean="0"/>
              <a:t> </a:t>
            </a:r>
            <a:r>
              <a:rPr lang="en-US" dirty="0" err="1" smtClean="0"/>
              <a:t>vị</a:t>
            </a:r>
            <a:r>
              <a:rPr lang="en-US" dirty="0" smtClean="0"/>
              <a:t> </a:t>
            </a:r>
            <a:r>
              <a:rPr lang="en-US" dirty="0" err="1" smtClean="0"/>
              <a:t>của</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bên</a:t>
            </a:r>
            <a:r>
              <a:rPr lang="en-US" dirty="0" smtClean="0"/>
              <a:t> </a:t>
            </a:r>
            <a:r>
              <a:rPr lang="en-US" dirty="0" err="1" smtClean="0"/>
              <a:t>ngoài</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nhìn</a:t>
            </a:r>
            <a:r>
              <a:rPr lang="en-US" dirty="0" smtClean="0"/>
              <a:t> </a:t>
            </a:r>
            <a:r>
              <a:rPr lang="en-US" dirty="0" err="1" smtClean="0"/>
              <a:t>thấy</a:t>
            </a:r>
            <a:r>
              <a:rPr lang="en-US" dirty="0" smtClean="0"/>
              <a:t> </a:t>
            </a:r>
            <a:r>
              <a:rPr lang="en-US" dirty="0" err="1" smtClean="0"/>
              <a:t>được,được</a:t>
            </a:r>
            <a:r>
              <a:rPr lang="en-US" dirty="0" smtClean="0"/>
              <a:t> </a:t>
            </a:r>
            <a:r>
              <a:rPr lang="en-US" dirty="0" err="1" smtClean="0"/>
              <a:t>cung</a:t>
            </a:r>
            <a:r>
              <a:rPr lang="en-US" dirty="0" smtClean="0"/>
              <a:t> </a:t>
            </a:r>
            <a:r>
              <a:rPr lang="en-US" dirty="0" err="1" smtClean="0"/>
              <a:t>cấp</a:t>
            </a:r>
            <a:r>
              <a:rPr lang="en-US" dirty="0" smtClean="0"/>
              <a:t> </a:t>
            </a:r>
            <a:r>
              <a:rPr lang="en-US" dirty="0" err="1" smtClean="0"/>
              <a:t>bởi</a:t>
            </a:r>
            <a:r>
              <a:rPr lang="en-US" dirty="0" smtClean="0"/>
              <a:t> 1 hay </a:t>
            </a:r>
            <a:r>
              <a:rPr lang="en-US" dirty="0" err="1" smtClean="0"/>
              <a:t>nhiều</a:t>
            </a:r>
            <a:r>
              <a:rPr lang="en-US" dirty="0" smtClean="0"/>
              <a:t> component </a:t>
            </a:r>
            <a:r>
              <a:rPr lang="en-US" dirty="0" err="1" smtClean="0"/>
              <a:t>thông</a:t>
            </a:r>
            <a:r>
              <a:rPr lang="en-US" dirty="0" smtClean="0"/>
              <a:t> qua interface </a:t>
            </a:r>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cho</a:t>
            </a:r>
            <a:r>
              <a:rPr lang="en-US" dirty="0" smtClean="0"/>
              <a:t> </a:t>
            </a:r>
            <a:r>
              <a:rPr lang="en-US" dirty="0" err="1" smtClean="0"/>
              <a:t>môi</a:t>
            </a:r>
            <a:r>
              <a:rPr lang="en-US" dirty="0" smtClean="0"/>
              <a:t> </a:t>
            </a:r>
            <a:r>
              <a:rPr lang="en-US" dirty="0" err="1" smtClean="0"/>
              <a:t>trường</a:t>
            </a:r>
            <a:r>
              <a:rPr lang="en-US" dirty="0" smtClean="0"/>
              <a:t>. </a:t>
            </a:r>
          </a:p>
          <a:p>
            <a:pPr lvl="1"/>
            <a:r>
              <a:rPr lang="en-US" dirty="0" smtClean="0"/>
              <a:t>used by business processes, business functions, business interactions, or application functions.</a:t>
            </a:r>
            <a:endParaRPr lang="en-US" dirty="0"/>
          </a:p>
        </p:txBody>
      </p:sp>
      <p:pic>
        <p:nvPicPr>
          <p:cNvPr id="5123" name="Picture 3"/>
          <p:cNvPicPr>
            <a:picLocks noChangeAspect="1" noChangeArrowheads="1"/>
          </p:cNvPicPr>
          <p:nvPr/>
        </p:nvPicPr>
        <p:blipFill>
          <a:blip r:embed="rId3"/>
          <a:srcRect/>
          <a:stretch>
            <a:fillRect/>
          </a:stretch>
        </p:blipFill>
        <p:spPr bwMode="auto">
          <a:xfrm>
            <a:off x="2819400" y="4953000"/>
            <a:ext cx="3076575" cy="1905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OF APPLICATION LAYER</a:t>
            </a:r>
            <a:endParaRPr lang="en-US" dirty="0"/>
          </a:p>
        </p:txBody>
      </p:sp>
      <p:pic>
        <p:nvPicPr>
          <p:cNvPr id="5" name="Picture 2"/>
          <p:cNvPicPr>
            <a:picLocks noChangeAspect="1" noChangeArrowheads="1"/>
          </p:cNvPicPr>
          <p:nvPr/>
        </p:nvPicPr>
        <p:blipFill>
          <a:blip r:embed="rId2"/>
          <a:srcRect/>
          <a:stretch>
            <a:fillRect/>
          </a:stretch>
        </p:blipFill>
        <p:spPr bwMode="auto">
          <a:xfrm>
            <a:off x="1447800" y="2224881"/>
            <a:ext cx="6248400" cy="3276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OF APPLICATION LAYER</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57200" y="1600200"/>
            <a:ext cx="5562600" cy="44823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srcRect/>
          <a:stretch>
            <a:fillRect/>
          </a:stretch>
        </p:blipFill>
        <p:spPr bwMode="auto">
          <a:xfrm>
            <a:off x="4800600" y="1600200"/>
            <a:ext cx="5257799" cy="43789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2 </a:t>
            </a:r>
            <a:r>
              <a:rPr lang="en-US" dirty="0" err="1" smtClean="0"/>
              <a:t>bộ</a:t>
            </a:r>
            <a:r>
              <a:rPr lang="en-US" dirty="0" smtClean="0"/>
              <a:t> </a:t>
            </a:r>
            <a:r>
              <a:rPr lang="en-US" dirty="0" err="1" smtClean="0"/>
              <a:t>phận</a:t>
            </a:r>
            <a:r>
              <a:rPr lang="en-US" dirty="0" smtClean="0"/>
              <a:t> </a:t>
            </a:r>
            <a:r>
              <a:rPr lang="en-US" dirty="0" err="1" smtClean="0"/>
              <a:t>chính</a:t>
            </a:r>
            <a:r>
              <a:rPr lang="en-US" dirty="0" smtClean="0"/>
              <a:t>:</a:t>
            </a:r>
          </a:p>
          <a:p>
            <a:pPr lvl="1"/>
            <a:r>
              <a:rPr lang="en-US" dirty="0" smtClean="0"/>
              <a:t>Structure</a:t>
            </a:r>
          </a:p>
          <a:p>
            <a:pPr lvl="1"/>
            <a:r>
              <a:rPr lang="en-US" dirty="0" err="1" smtClean="0"/>
              <a:t>Behaviour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r>
              <a:rPr lang="en-US" dirty="0" smtClean="0"/>
              <a:t>Active:</a:t>
            </a:r>
          </a:p>
          <a:p>
            <a:pPr lvl="1"/>
            <a:r>
              <a:rPr lang="en-US" dirty="0" smtClean="0"/>
              <a:t>Application Component</a:t>
            </a:r>
          </a:p>
          <a:p>
            <a:pPr lvl="1"/>
            <a:r>
              <a:rPr lang="en-US" dirty="0" smtClean="0"/>
              <a:t>Application Collaboration</a:t>
            </a:r>
          </a:p>
          <a:p>
            <a:pPr lvl="1"/>
            <a:r>
              <a:rPr lang="en-US" dirty="0" smtClean="0"/>
              <a:t>Application Interface</a:t>
            </a:r>
          </a:p>
          <a:p>
            <a:r>
              <a:rPr lang="en-US" dirty="0" smtClean="0"/>
              <a:t>Passive:</a:t>
            </a:r>
          </a:p>
          <a:p>
            <a:pPr lvl="1"/>
            <a:r>
              <a:rPr lang="en-US" dirty="0" smtClean="0"/>
              <a:t>Data Object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Behaviour</a:t>
            </a:r>
            <a:endParaRPr lang="en-US" dirty="0"/>
          </a:p>
        </p:txBody>
      </p:sp>
      <p:sp>
        <p:nvSpPr>
          <p:cNvPr id="3" name="Content Placeholder 2"/>
          <p:cNvSpPr>
            <a:spLocks noGrp="1"/>
          </p:cNvSpPr>
          <p:nvPr>
            <p:ph idx="1"/>
          </p:nvPr>
        </p:nvSpPr>
        <p:spPr/>
        <p:txBody>
          <a:bodyPr/>
          <a:lstStyle/>
          <a:p>
            <a:pPr lvl="1"/>
            <a:r>
              <a:rPr lang="en-US" dirty="0" smtClean="0"/>
              <a:t>Application Service</a:t>
            </a:r>
          </a:p>
          <a:p>
            <a:pPr lvl="1"/>
            <a:r>
              <a:rPr lang="en-US" dirty="0" smtClean="0"/>
              <a:t>Application Function</a:t>
            </a:r>
          </a:p>
          <a:p>
            <a:pPr lvl="1"/>
            <a:r>
              <a:rPr lang="en-US" dirty="0" smtClean="0"/>
              <a:t>Application Interact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 of Structure</a:t>
            </a:r>
            <a:endParaRPr lang="en-US" dirty="0"/>
          </a:p>
        </p:txBody>
      </p:sp>
      <p:sp>
        <p:nvSpPr>
          <p:cNvPr id="3" name="Content Placeholder 2"/>
          <p:cNvSpPr>
            <a:spLocks noGrp="1"/>
          </p:cNvSpPr>
          <p:nvPr>
            <p:ph idx="1"/>
          </p:nvPr>
        </p:nvSpPr>
        <p:spPr/>
        <p:txBody>
          <a:bodyPr/>
          <a:lstStyle/>
          <a:p>
            <a:r>
              <a:rPr lang="en-US" dirty="0" smtClean="0"/>
              <a:t>Application Component:</a:t>
            </a:r>
          </a:p>
          <a:p>
            <a:pPr lvl="1"/>
            <a:r>
              <a:rPr lang="en-US" dirty="0" err="1" smtClean="0"/>
              <a:t>Nó</a:t>
            </a:r>
            <a:r>
              <a:rPr lang="en-US" dirty="0" smtClean="0"/>
              <a:t> </a:t>
            </a:r>
            <a:r>
              <a:rPr lang="en-US" dirty="0" err="1" smtClean="0"/>
              <a:t>là</a:t>
            </a:r>
            <a:r>
              <a:rPr lang="en-US" dirty="0" smtClean="0"/>
              <a:t> </a:t>
            </a:r>
            <a:r>
              <a:rPr lang="en-US" dirty="0" err="1" smtClean="0"/>
              <a:t>một</a:t>
            </a:r>
            <a:r>
              <a:rPr lang="en-US" dirty="0" smtClean="0"/>
              <a:t> module </a:t>
            </a:r>
            <a:r>
              <a:rPr lang="en-US" dirty="0" err="1" smtClean="0"/>
              <a:t>mà</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chức</a:t>
            </a:r>
            <a:r>
              <a:rPr lang="en-US" dirty="0" smtClean="0"/>
              <a:t> </a:t>
            </a:r>
            <a:r>
              <a:rPr lang="en-US" dirty="0" err="1" smtClean="0"/>
              <a:t>năng</a:t>
            </a:r>
            <a:r>
              <a:rPr lang="en-US" dirty="0" smtClean="0"/>
              <a:t>(</a:t>
            </a:r>
            <a:r>
              <a:rPr lang="en-US" dirty="0" err="1" smtClean="0"/>
              <a:t>fuction</a:t>
            </a:r>
            <a:r>
              <a:rPr lang="en-US" dirty="0" smtClean="0"/>
              <a:t>) </a:t>
            </a:r>
            <a:r>
              <a:rPr lang="en-US" dirty="0" err="1" smtClean="0"/>
              <a:t>cho</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thông</a:t>
            </a:r>
            <a:r>
              <a:rPr lang="en-US" dirty="0" smtClean="0"/>
              <a:t> qua </a:t>
            </a:r>
            <a:r>
              <a:rPr lang="en-US" dirty="0" err="1" smtClean="0"/>
              <a:t>các</a:t>
            </a:r>
            <a:r>
              <a:rPr lang="en-US" dirty="0" smtClean="0"/>
              <a:t> interfaces</a:t>
            </a:r>
          </a:p>
          <a:p>
            <a:pPr lvl="1"/>
            <a:r>
              <a:rPr lang="en-US" dirty="0" err="1" smtClean="0"/>
              <a:t>Nó</a:t>
            </a:r>
            <a:r>
              <a:rPr lang="en-US" dirty="0" smtClean="0"/>
              <a:t> </a:t>
            </a:r>
            <a:r>
              <a:rPr lang="en-US" dirty="0" err="1" smtClean="0"/>
              <a:t>phải</a:t>
            </a:r>
            <a:r>
              <a:rPr lang="en-US" dirty="0" smtClean="0"/>
              <a:t> </a:t>
            </a:r>
            <a:r>
              <a:rPr lang="en-US" dirty="0" err="1" smtClean="0"/>
              <a:t>tóm</a:t>
            </a:r>
            <a:r>
              <a:rPr lang="en-US" dirty="0" smtClean="0"/>
              <a:t> </a:t>
            </a:r>
            <a:r>
              <a:rPr lang="en-US" dirty="0" err="1" smtClean="0"/>
              <a:t>lượt</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bằng</a:t>
            </a:r>
            <a:r>
              <a:rPr lang="en-US" dirty="0" smtClean="0"/>
              <a:t> </a:t>
            </a:r>
            <a:r>
              <a:rPr lang="en-US" dirty="0" err="1" smtClean="0"/>
              <a:t>chính</a:t>
            </a:r>
            <a:r>
              <a:rPr lang="en-US" dirty="0" smtClean="0"/>
              <a:t> </a:t>
            </a:r>
            <a:r>
              <a:rPr lang="en-US" dirty="0" err="1" smtClean="0"/>
              <a:t>bản</a:t>
            </a:r>
            <a:r>
              <a:rPr lang="en-US" dirty="0" smtClean="0"/>
              <a:t> </a:t>
            </a:r>
            <a:r>
              <a:rPr lang="en-US" dirty="0" err="1" smtClean="0"/>
              <a:t>thân</a:t>
            </a:r>
            <a:r>
              <a:rPr lang="en-US" dirty="0" smtClean="0"/>
              <a:t> </a:t>
            </a:r>
            <a:r>
              <a:rPr lang="en-US" dirty="0" err="1" smtClean="0"/>
              <a:t>nó</a:t>
            </a:r>
            <a:r>
              <a:rPr lang="en-US" dirty="0" smtClean="0">
                <a:sym typeface="Wingdings" pitchFamily="2" charset="2"/>
              </a:rPr>
              <a:t>:</a:t>
            </a:r>
          </a:p>
          <a:p>
            <a:pPr lvl="3">
              <a:buNone/>
            </a:pPr>
            <a:r>
              <a:rPr lang="en-US" dirty="0" smtClean="0">
                <a:sym typeface="Wingdings" pitchFamily="2" charset="2"/>
              </a:rPr>
              <a:t>+</a:t>
            </a:r>
            <a:r>
              <a:rPr lang="en-US" dirty="0" err="1" smtClean="0">
                <a:sym typeface="Wingdings" pitchFamily="2" charset="2"/>
              </a:rPr>
              <a:t>nó</a:t>
            </a:r>
            <a:r>
              <a:rPr lang="en-US" dirty="0" smtClean="0">
                <a:sym typeface="Wingdings" pitchFamily="2" charset="2"/>
              </a:rPr>
              <a:t> </a:t>
            </a: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năng</a:t>
            </a:r>
            <a:r>
              <a:rPr lang="en-US" dirty="0" smtClean="0">
                <a:sym typeface="Wingdings" pitchFamily="2" charset="2"/>
              </a:rPr>
              <a:t> </a:t>
            </a:r>
            <a:r>
              <a:rPr lang="en-US" dirty="0" err="1" smtClean="0">
                <a:sym typeface="Wingdings" pitchFamily="2" charset="2"/>
              </a:rPr>
              <a:t>triển</a:t>
            </a:r>
            <a:r>
              <a:rPr lang="en-US" dirty="0" smtClean="0">
                <a:sym typeface="Wingdings" pitchFamily="2" charset="2"/>
              </a:rPr>
              <a:t> </a:t>
            </a:r>
            <a:r>
              <a:rPr lang="en-US" dirty="0" err="1" smtClean="0">
                <a:sym typeface="Wingdings" pitchFamily="2" charset="2"/>
              </a:rPr>
              <a:t>khai</a:t>
            </a:r>
            <a:r>
              <a:rPr lang="en-US" dirty="0" smtClean="0">
                <a:sym typeface="Wingdings" pitchFamily="2" charset="2"/>
              </a:rPr>
              <a:t> </a:t>
            </a:r>
            <a:r>
              <a:rPr lang="en-US" dirty="0" err="1" smtClean="0">
                <a:sym typeface="Wingdings" pitchFamily="2" charset="2"/>
              </a:rPr>
              <a:t>độc</a:t>
            </a:r>
            <a:r>
              <a:rPr lang="en-US" dirty="0" smtClean="0">
                <a:sym typeface="Wingdings" pitchFamily="2" charset="2"/>
              </a:rPr>
              <a:t> </a:t>
            </a:r>
            <a:r>
              <a:rPr lang="en-US" dirty="0" err="1" smtClean="0">
                <a:sym typeface="Wingdings" pitchFamily="2" charset="2"/>
              </a:rPr>
              <a:t>lập</a:t>
            </a:r>
            <a:r>
              <a:rPr lang="en-US" dirty="0" smtClean="0">
                <a:sym typeface="Wingdings" pitchFamily="2" charset="2"/>
              </a:rPr>
              <a:t>,</a:t>
            </a:r>
          </a:p>
          <a:p>
            <a:pPr lvl="3">
              <a:buNone/>
            </a:pPr>
            <a:r>
              <a:rPr lang="en-US" dirty="0" smtClean="0">
                <a:sym typeface="Wingdings" pitchFamily="2" charset="2"/>
              </a:rPr>
              <a:t>+</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thay</a:t>
            </a:r>
            <a:r>
              <a:rPr lang="en-US" dirty="0" smtClean="0">
                <a:sym typeface="Wingdings" pitchFamily="2" charset="2"/>
              </a:rPr>
              <a:t> </a:t>
            </a:r>
            <a:r>
              <a:rPr lang="en-US" dirty="0" err="1" smtClean="0">
                <a:sym typeface="Wingdings" pitchFamily="2" charset="2"/>
              </a:rPr>
              <a:t>thế</a:t>
            </a:r>
            <a:r>
              <a:rPr lang="en-US" dirty="0" smtClean="0">
                <a:sym typeface="Wingdings" pitchFamily="2" charset="2"/>
              </a:rPr>
              <a:t> </a:t>
            </a:r>
            <a:r>
              <a:rPr lang="en-US" dirty="0" err="1" smtClean="0">
                <a:sym typeface="Wingdings" pitchFamily="2" charset="2"/>
              </a:rPr>
              <a:t>được</a:t>
            </a:r>
            <a:r>
              <a:rPr lang="en-US" dirty="0" smtClean="0"/>
              <a:t> </a:t>
            </a:r>
          </a:p>
          <a:p>
            <a:pPr lvl="3">
              <a:buNone/>
            </a:pPr>
            <a:r>
              <a:rPr lang="en-US" dirty="0" smtClean="0"/>
              <a:t>+</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lại</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Application </a:t>
            </a:r>
            <a:r>
              <a:rPr lang="en-US" b="1" dirty="0" smtClean="0"/>
              <a:t>Collaboration(AC)</a:t>
            </a:r>
          </a:p>
          <a:p>
            <a:pPr lvl="1"/>
            <a:r>
              <a:rPr lang="en-US" dirty="0" err="1" smtClean="0"/>
              <a:t>Là</a:t>
            </a:r>
            <a:r>
              <a:rPr lang="en-US" dirty="0" smtClean="0"/>
              <a:t> 2 hay </a:t>
            </a:r>
            <a:r>
              <a:rPr lang="en-US" dirty="0" err="1" smtClean="0"/>
              <a:t>nhiều</a:t>
            </a:r>
            <a:r>
              <a:rPr lang="en-US" dirty="0" smtClean="0"/>
              <a:t> app component </a:t>
            </a:r>
            <a:r>
              <a:rPr lang="en-US" dirty="0" err="1" smtClean="0"/>
              <a:t>hợp</a:t>
            </a:r>
            <a:r>
              <a:rPr lang="en-US" dirty="0" smtClean="0"/>
              <a:t> </a:t>
            </a:r>
            <a:r>
              <a:rPr lang="en-US" dirty="0" err="1" smtClean="0"/>
              <a:t>tác</a:t>
            </a:r>
            <a:r>
              <a:rPr lang="en-US" dirty="0" smtClean="0"/>
              <a:t> </a:t>
            </a:r>
            <a:r>
              <a:rPr lang="en-US" dirty="0" err="1" smtClean="0"/>
              <a:t>với</a:t>
            </a:r>
            <a:r>
              <a:rPr lang="en-US" dirty="0" smtClean="0"/>
              <a:t> </a:t>
            </a:r>
            <a:r>
              <a:rPr lang="en-US" dirty="0" err="1" smtClean="0"/>
              <a:t>nhau</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những</a:t>
            </a:r>
            <a:r>
              <a:rPr lang="en-US" dirty="0" smtClean="0"/>
              <a:t> application interactions.</a:t>
            </a:r>
          </a:p>
          <a:p>
            <a:pPr lvl="2"/>
            <a:r>
              <a:rPr lang="en-US" dirty="0" smtClean="0"/>
              <a:t>AC  </a:t>
            </a:r>
            <a:r>
              <a:rPr lang="en-US" dirty="0" err="1" smtClean="0"/>
              <a:t>có</a:t>
            </a:r>
            <a:r>
              <a:rPr lang="en-US" dirty="0" smtClean="0"/>
              <a:t> </a:t>
            </a:r>
            <a:r>
              <a:rPr lang="en-US" dirty="0" err="1" smtClean="0"/>
              <a:t>thể</a:t>
            </a:r>
            <a:r>
              <a:rPr lang="en-US" dirty="0" smtClean="0"/>
              <a:t> assign </a:t>
            </a:r>
            <a:r>
              <a:rPr lang="en-US" dirty="0" err="1" smtClean="0"/>
              <a:t>với</a:t>
            </a:r>
            <a:r>
              <a:rPr lang="en-US" dirty="0" smtClean="0"/>
              <a:t> 1 hay </a:t>
            </a:r>
            <a:r>
              <a:rPr lang="en-US" dirty="0" err="1" smtClean="0"/>
              <a:t>nhiều</a:t>
            </a:r>
            <a:r>
              <a:rPr lang="en-US" dirty="0" smtClean="0"/>
              <a:t> app interaction hay 1 hay </a:t>
            </a:r>
            <a:r>
              <a:rPr lang="en-US" dirty="0" err="1" smtClean="0"/>
              <a:t>nhiều</a:t>
            </a:r>
            <a:r>
              <a:rPr lang="en-US" dirty="0" smtClean="0"/>
              <a:t> business interactions.</a:t>
            </a:r>
          </a:p>
          <a:p>
            <a:pPr lvl="2"/>
            <a:r>
              <a:rPr lang="en-US" dirty="0" smtClean="0"/>
              <a:t>AC </a:t>
            </a:r>
            <a:r>
              <a:rPr lang="en-US" dirty="0" err="1" smtClean="0"/>
              <a:t>có</a:t>
            </a:r>
            <a:r>
              <a:rPr lang="en-US" dirty="0" smtClean="0"/>
              <a:t> </a:t>
            </a:r>
            <a:r>
              <a:rPr lang="en-US" dirty="0" err="1" smtClean="0"/>
              <a:t>thể</a:t>
            </a:r>
            <a:r>
              <a:rPr lang="en-US" dirty="0" smtClean="0"/>
              <a:t> </a:t>
            </a:r>
            <a:r>
              <a:rPr lang="en-US" dirty="0" err="1" smtClean="0"/>
              <a:t>đưa</a:t>
            </a:r>
            <a:r>
              <a:rPr lang="en-US" dirty="0" smtClean="0"/>
              <a:t> </a:t>
            </a:r>
            <a:r>
              <a:rPr lang="en-US" dirty="0" err="1" smtClean="0"/>
              <a:t>ra</a:t>
            </a:r>
            <a:r>
              <a:rPr lang="en-US" dirty="0" smtClean="0"/>
              <a:t> 1 hay </a:t>
            </a:r>
            <a:r>
              <a:rPr lang="en-US" dirty="0" err="1" smtClean="0"/>
              <a:t>nhiều</a:t>
            </a:r>
            <a:r>
              <a:rPr lang="en-US" dirty="0" smtClean="0"/>
              <a:t> interfaces </a:t>
            </a:r>
            <a:r>
              <a:rPr lang="en-US" dirty="0" err="1" smtClean="0"/>
              <a:t>và</a:t>
            </a:r>
            <a:r>
              <a:rPr lang="en-US" dirty="0" smtClean="0"/>
              <a:t> interface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used by </a:t>
            </a:r>
            <a:r>
              <a:rPr lang="en-US" dirty="0" err="1" smtClean="0"/>
              <a:t>bởi</a:t>
            </a:r>
            <a:r>
              <a:rPr lang="en-US" dirty="0" smtClean="0"/>
              <a:t> AC.</a:t>
            </a:r>
            <a:endParaRPr lang="en-US" dirty="0"/>
          </a:p>
        </p:txBody>
      </p:sp>
      <p:pic>
        <p:nvPicPr>
          <p:cNvPr id="2050" name="Picture 2"/>
          <p:cNvPicPr>
            <a:picLocks noChangeAspect="1" noChangeArrowheads="1"/>
          </p:cNvPicPr>
          <p:nvPr/>
        </p:nvPicPr>
        <p:blipFill>
          <a:blip r:embed="rId2"/>
          <a:srcRect/>
          <a:stretch>
            <a:fillRect/>
          </a:stretch>
        </p:blipFill>
        <p:spPr bwMode="auto">
          <a:xfrm>
            <a:off x="2057400" y="4743450"/>
            <a:ext cx="4657725" cy="21145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Application Interface:</a:t>
            </a:r>
          </a:p>
          <a:p>
            <a:pPr lvl="1"/>
            <a:r>
              <a:rPr lang="en-US" dirty="0" err="1" smtClean="0"/>
              <a:t>Nó</a:t>
            </a:r>
            <a:r>
              <a:rPr lang="en-US" dirty="0" smtClean="0"/>
              <a:t> </a:t>
            </a:r>
            <a:r>
              <a:rPr lang="en-US" dirty="0" err="1" smtClean="0"/>
              <a:t>chỉ</a:t>
            </a:r>
            <a:r>
              <a:rPr lang="en-US" dirty="0" smtClean="0"/>
              <a:t> </a:t>
            </a:r>
            <a:r>
              <a:rPr lang="en-US" dirty="0" err="1" smtClean="0"/>
              <a:t>ra</a:t>
            </a:r>
            <a:r>
              <a:rPr lang="en-US" dirty="0" smtClean="0"/>
              <a:t> </a:t>
            </a:r>
            <a:r>
              <a:rPr lang="en-US" dirty="0" err="1" smtClean="0"/>
              <a:t>cách</a:t>
            </a:r>
            <a:r>
              <a:rPr lang="en-US" dirty="0" smtClean="0"/>
              <a:t> </a:t>
            </a:r>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mà</a:t>
            </a:r>
            <a:r>
              <a:rPr lang="en-US" dirty="0" smtClean="0"/>
              <a:t> 1 app component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môi</a:t>
            </a:r>
            <a:r>
              <a:rPr lang="en-US" dirty="0" smtClean="0"/>
              <a:t> </a:t>
            </a:r>
            <a:r>
              <a:rPr lang="en-US" dirty="0" err="1" smtClean="0"/>
              <a:t>trường</a:t>
            </a:r>
            <a:r>
              <a:rPr lang="en-US" dirty="0" smtClean="0"/>
              <a:t>.</a:t>
            </a:r>
          </a:p>
          <a:p>
            <a:pPr lvl="1">
              <a:buNone/>
            </a:pPr>
            <a:r>
              <a:rPr lang="en-US" dirty="0" err="1" smtClean="0"/>
              <a:t>Phân</a:t>
            </a:r>
            <a:r>
              <a:rPr lang="en-US" dirty="0" smtClean="0"/>
              <a:t> </a:t>
            </a:r>
            <a:r>
              <a:rPr lang="en-US" dirty="0" err="1" smtClean="0"/>
              <a:t>loại</a:t>
            </a:r>
            <a:r>
              <a:rPr lang="en-US" dirty="0" smtClean="0"/>
              <a:t>:</a:t>
            </a:r>
          </a:p>
          <a:p>
            <a:pPr lvl="1">
              <a:buNone/>
            </a:pPr>
            <a:r>
              <a:rPr lang="en-US" dirty="0" smtClean="0"/>
              <a:t>	+provide interface: </a:t>
            </a:r>
            <a:r>
              <a:rPr lang="en-US" dirty="0" err="1" smtClean="0"/>
              <a:t>thể</a:t>
            </a:r>
            <a:r>
              <a:rPr lang="en-US" dirty="0" smtClean="0"/>
              <a:t> </a:t>
            </a:r>
            <a:r>
              <a:rPr lang="en-US" dirty="0" err="1" smtClean="0"/>
              <a:t>hiện</a:t>
            </a:r>
            <a:r>
              <a:rPr lang="en-US" dirty="0" smtClean="0"/>
              <a:t> </a:t>
            </a:r>
            <a:r>
              <a:rPr lang="en-US" dirty="0" err="1" smtClean="0"/>
              <a:t>cái</a:t>
            </a:r>
            <a:r>
              <a:rPr lang="en-US" dirty="0" smtClean="0"/>
              <a:t> </a:t>
            </a:r>
            <a:r>
              <a:rPr lang="en-US" dirty="0" err="1" smtClean="0"/>
              <a:t>cách</a:t>
            </a:r>
            <a:r>
              <a:rPr lang="en-US" dirty="0" smtClean="0"/>
              <a:t> </a:t>
            </a:r>
            <a:r>
              <a:rPr lang="en-US" dirty="0" err="1" smtClean="0"/>
              <a:t>mà</a:t>
            </a:r>
            <a:r>
              <a:rPr lang="en-US" dirty="0" smtClean="0"/>
              <a:t> </a:t>
            </a:r>
            <a:r>
              <a:rPr lang="en-US" dirty="0" err="1" smtClean="0"/>
              <a:t>nó</a:t>
            </a:r>
            <a:r>
              <a:rPr lang="en-US" dirty="0" smtClean="0"/>
              <a:t> </a:t>
            </a:r>
            <a:r>
              <a:rPr lang="en-US" dirty="0" err="1" smtClean="0"/>
              <a:t>cung</a:t>
            </a:r>
            <a:r>
              <a:rPr lang="en-US" dirty="0" smtClean="0"/>
              <a:t> </a:t>
            </a:r>
            <a:r>
              <a:rPr lang="en-US" dirty="0" err="1" smtClean="0"/>
              <a:t>cấp</a:t>
            </a:r>
            <a:r>
              <a:rPr lang="en-US" dirty="0" smtClean="0"/>
              <a:t> function </a:t>
            </a:r>
            <a:r>
              <a:rPr lang="en-US" dirty="0" err="1" smtClean="0"/>
              <a:t>cho</a:t>
            </a:r>
            <a:r>
              <a:rPr lang="en-US" dirty="0" smtClean="0"/>
              <a:t> </a:t>
            </a:r>
            <a:r>
              <a:rPr lang="en-US" dirty="0" err="1" smtClean="0"/>
              <a:t>các</a:t>
            </a:r>
            <a:r>
              <a:rPr lang="en-US" dirty="0" smtClean="0"/>
              <a:t> component </a:t>
            </a:r>
            <a:r>
              <a:rPr lang="en-US" dirty="0" err="1" smtClean="0"/>
              <a:t>khác</a:t>
            </a:r>
            <a:r>
              <a:rPr lang="en-US" dirty="0" smtClean="0"/>
              <a:t>.</a:t>
            </a:r>
          </a:p>
          <a:p>
            <a:pPr lvl="1">
              <a:buNone/>
            </a:pPr>
            <a:r>
              <a:rPr lang="en-US" dirty="0" smtClean="0"/>
              <a:t>	+require interface: </a:t>
            </a:r>
            <a:r>
              <a:rPr lang="en-US" dirty="0" err="1" smtClean="0"/>
              <a:t>thể</a:t>
            </a:r>
            <a:r>
              <a:rPr lang="en-US" dirty="0" smtClean="0"/>
              <a:t> </a:t>
            </a:r>
            <a:r>
              <a:rPr lang="en-US" dirty="0" err="1" smtClean="0"/>
              <a:t>hiện</a:t>
            </a:r>
            <a:r>
              <a:rPr lang="en-US" dirty="0" smtClean="0"/>
              <a:t> </a:t>
            </a:r>
            <a:r>
              <a:rPr lang="en-US" dirty="0" err="1" smtClean="0"/>
              <a:t>cái</a:t>
            </a:r>
            <a:r>
              <a:rPr lang="en-US" dirty="0" smtClean="0"/>
              <a:t> </a:t>
            </a:r>
            <a:r>
              <a:rPr lang="en-US" dirty="0" err="1" smtClean="0"/>
              <a:t>cách</a:t>
            </a:r>
            <a:r>
              <a:rPr lang="en-US" dirty="0" smtClean="0"/>
              <a:t> </a:t>
            </a:r>
            <a:r>
              <a:rPr lang="en-US" dirty="0" err="1" smtClean="0"/>
              <a:t>mà</a:t>
            </a:r>
            <a:r>
              <a:rPr lang="en-US" dirty="0" smtClean="0"/>
              <a:t> </a:t>
            </a:r>
            <a:r>
              <a:rPr lang="en-US" dirty="0" err="1" smtClean="0"/>
              <a:t>nó</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ra</a:t>
            </a:r>
            <a:r>
              <a:rPr lang="en-US" dirty="0" smtClean="0"/>
              <a:t> </a:t>
            </a:r>
            <a:r>
              <a:rPr lang="en-US" dirty="0" err="1" smtClean="0"/>
              <a:t>bên</a:t>
            </a:r>
            <a:r>
              <a:rPr lang="en-US" dirty="0" smtClean="0"/>
              <a:t> </a:t>
            </a:r>
            <a:r>
              <a:rPr lang="en-US" dirty="0" err="1" smtClean="0"/>
              <a:t>ngoài</a:t>
            </a:r>
            <a:r>
              <a:rPr lang="en-US" dirty="0" smtClean="0"/>
              <a:t>. </a:t>
            </a:r>
          </a:p>
          <a:p>
            <a:pPr lvl="1">
              <a:buNone/>
            </a:pPr>
            <a:r>
              <a:rPr lang="en-US" dirty="0" smtClean="0"/>
              <a:t>+ be assigned to application services or business services</a:t>
            </a:r>
          </a:p>
          <a:p>
            <a:pPr lvl="1">
              <a:buNone/>
            </a:pP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670</Words>
  <Application>Microsoft Office PowerPoint</Application>
  <PresentationFormat>On-screen Show (4:3)</PresentationFormat>
  <Paragraphs>82</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BASIC OF APPLICATION LAYER</vt:lpstr>
      <vt:lpstr>BASIC OF APPLICATION LAYER</vt:lpstr>
      <vt:lpstr>BASIC OF APPLICATION LAYER</vt:lpstr>
      <vt:lpstr>Slide 4</vt:lpstr>
      <vt:lpstr>Structure</vt:lpstr>
      <vt:lpstr>Behaviour</vt:lpstr>
      <vt:lpstr>Detail of Structure</vt:lpstr>
      <vt:lpstr>Slide 8</vt:lpstr>
      <vt:lpstr>Slide 9</vt:lpstr>
      <vt:lpstr>Slide 10</vt:lpstr>
      <vt:lpstr>Behavioral Concepts </vt:lpstr>
      <vt:lpstr>Internal</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OF APPLICATION LAYER</dc:title>
  <dc:creator/>
  <cp:lastModifiedBy>lighthouse</cp:lastModifiedBy>
  <cp:revision>2</cp:revision>
  <dcterms:created xsi:type="dcterms:W3CDTF">2006-08-16T00:00:00Z</dcterms:created>
  <dcterms:modified xsi:type="dcterms:W3CDTF">2010-04-27T12:17:40Z</dcterms:modified>
</cp:coreProperties>
</file>