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759962-D635-4439-B6E5-0501014DD94E}" type="datetimeFigureOut">
              <a:rPr lang="en-US" smtClean="0"/>
              <a:pPr/>
              <a:t>4/27/2010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92281-D33B-494F-ADA9-37926E7C97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361879-2116-486A-BEA7-80C36170159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Structural </a:t>
            </a:r>
            <a:r>
              <a:rPr lang="en-US" b="1" dirty="0" smtClean="0"/>
              <a:t>Relationships</a:t>
            </a:r>
            <a:r>
              <a:rPr lang="en-US" b="1" dirty="0" smtClean="0"/>
              <a:t/>
            </a:r>
            <a:br>
              <a:rPr lang="en-US" b="1" dirty="0" smtClean="0"/>
            </a:br>
            <a:endParaRPr lang="en-US" dirty="0"/>
          </a:p>
        </p:txBody>
      </p:sp>
      <p:sp>
        <p:nvSpPr>
          <p:cNvPr id="5" name="Subtitle 4"/>
          <p:cNvSpPr>
            <a:spLocks noGrp="1"/>
          </p:cNvSpPr>
          <p:nvPr>
            <p:ph type="subTitle" idx="1"/>
          </p:nvPr>
        </p:nvSpPr>
        <p:spPr/>
        <p:txBody>
          <a:bodyPr/>
          <a:lstStyle/>
          <a:p>
            <a:pPr algn="r"/>
            <a:r>
              <a:rPr lang="en-US" sz="2400" dirty="0" smtClean="0"/>
              <a:t>Presenter: </a:t>
            </a:r>
            <a:r>
              <a:rPr lang="en-US" sz="2400" dirty="0" err="1" smtClean="0"/>
              <a:t>Nguyễn</a:t>
            </a:r>
            <a:r>
              <a:rPr lang="en-US" sz="2400" dirty="0" smtClean="0"/>
              <a:t> </a:t>
            </a:r>
            <a:r>
              <a:rPr lang="en-US" sz="2400" dirty="0" err="1" smtClean="0"/>
              <a:t>Hải</a:t>
            </a:r>
            <a:r>
              <a:rPr lang="en-US" sz="2400" dirty="0" smtClean="0"/>
              <a:t> </a:t>
            </a:r>
            <a:r>
              <a:rPr lang="en-US" sz="2400" dirty="0" err="1" smtClean="0"/>
              <a:t>Đăng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Flow Relationship</a:t>
            </a:r>
          </a:p>
          <a:p>
            <a:pPr lvl="1"/>
            <a:r>
              <a:rPr lang="en-US" dirty="0" smtClean="0"/>
              <a:t>The flow relationship describes the exchange or transfer of, for example, information or value between processes, function, interactions, and events.</a:t>
            </a:r>
            <a:endParaRPr lang="en-US" dirty="0"/>
          </a:p>
        </p:txBody>
      </p:sp>
      <p:pic>
        <p:nvPicPr>
          <p:cNvPr id="9219" name="Picture 3"/>
          <p:cNvPicPr>
            <a:picLocks noChangeAspect="1" noChangeArrowheads="1"/>
          </p:cNvPicPr>
          <p:nvPr/>
        </p:nvPicPr>
        <p:blipFill>
          <a:blip r:embed="rId2"/>
          <a:srcRect/>
          <a:stretch>
            <a:fillRect/>
          </a:stretch>
        </p:blipFill>
        <p:spPr bwMode="auto">
          <a:xfrm>
            <a:off x="2895600" y="4038600"/>
            <a:ext cx="3543300" cy="22955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Other Relationships</a:t>
            </a:r>
            <a:br>
              <a:rPr lang="en-US" b="1" dirty="0" smtClean="0"/>
            </a:br>
            <a:endParaRPr lang="en-US" dirty="0"/>
          </a:p>
        </p:txBody>
      </p:sp>
      <p:sp>
        <p:nvSpPr>
          <p:cNvPr id="3" name="Content Placeholder 2"/>
          <p:cNvSpPr>
            <a:spLocks noGrp="1"/>
          </p:cNvSpPr>
          <p:nvPr>
            <p:ph idx="1"/>
          </p:nvPr>
        </p:nvSpPr>
        <p:spPr/>
        <p:txBody>
          <a:bodyPr/>
          <a:lstStyle/>
          <a:p>
            <a:r>
              <a:rPr lang="en-US" b="1" dirty="0" smtClean="0"/>
              <a:t>Grouping:</a:t>
            </a:r>
          </a:p>
          <a:p>
            <a:r>
              <a:rPr lang="en-US" dirty="0" smtClean="0"/>
              <a:t>The grouping relationship indicates that objects belong together based on some common characteristic.</a:t>
            </a:r>
            <a:endParaRPr lang="en-US" b="1" dirty="0" smtClean="0"/>
          </a:p>
          <a:p>
            <a:endParaRPr lang="en-US" dirty="0"/>
          </a:p>
        </p:txBody>
      </p:sp>
      <p:pic>
        <p:nvPicPr>
          <p:cNvPr id="10242" name="Picture 2"/>
          <p:cNvPicPr>
            <a:picLocks noChangeAspect="1" noChangeArrowheads="1"/>
          </p:cNvPicPr>
          <p:nvPr/>
        </p:nvPicPr>
        <p:blipFill>
          <a:blip r:embed="rId2"/>
          <a:srcRect/>
          <a:stretch>
            <a:fillRect/>
          </a:stretch>
        </p:blipFill>
        <p:spPr bwMode="auto">
          <a:xfrm>
            <a:off x="2895600" y="3886200"/>
            <a:ext cx="3228975" cy="19907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Junction</a:t>
            </a:r>
          </a:p>
          <a:p>
            <a:r>
              <a:rPr lang="en-US" dirty="0" smtClean="0"/>
              <a:t>A junction is used to connect dynamic relationships of the same type.</a:t>
            </a:r>
            <a:endParaRPr lang="en-US" dirty="0"/>
          </a:p>
        </p:txBody>
      </p:sp>
      <p:pic>
        <p:nvPicPr>
          <p:cNvPr id="11266" name="Picture 2"/>
          <p:cNvPicPr>
            <a:picLocks noChangeAspect="1" noChangeArrowheads="1"/>
          </p:cNvPicPr>
          <p:nvPr/>
        </p:nvPicPr>
        <p:blipFill>
          <a:blip r:embed="rId2"/>
          <a:srcRect/>
          <a:stretch>
            <a:fillRect/>
          </a:stretch>
        </p:blipFill>
        <p:spPr bwMode="auto">
          <a:xfrm>
            <a:off x="1600200" y="3886200"/>
            <a:ext cx="5553075" cy="20288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   Specialization Relationship</a:t>
            </a:r>
          </a:p>
          <a:p>
            <a:r>
              <a:rPr lang="en-US" dirty="0" smtClean="0"/>
              <a:t>The specialization relationship indicates that an object is a specialization of another object.</a:t>
            </a:r>
            <a:endParaRPr lang="en-US" dirty="0"/>
          </a:p>
        </p:txBody>
      </p:sp>
      <p:pic>
        <p:nvPicPr>
          <p:cNvPr id="12290" name="Picture 2"/>
          <p:cNvPicPr>
            <a:picLocks noChangeAspect="1" noChangeArrowheads="1"/>
          </p:cNvPicPr>
          <p:nvPr/>
        </p:nvPicPr>
        <p:blipFill>
          <a:blip r:embed="rId2"/>
          <a:srcRect/>
          <a:stretch>
            <a:fillRect/>
          </a:stretch>
        </p:blipFill>
        <p:spPr bwMode="auto">
          <a:xfrm>
            <a:off x="2819400" y="3886200"/>
            <a:ext cx="3009900" cy="21812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Composition Relationship</a:t>
            </a:r>
          </a:p>
          <a:p>
            <a:pPr lvl="1"/>
            <a:r>
              <a:rPr lang="en-US" dirty="0" smtClean="0"/>
              <a:t>The composition relationship indicates that an object consists of a number of other objects.</a:t>
            </a:r>
            <a:endParaRPr lang="en-US" dirty="0"/>
          </a:p>
        </p:txBody>
      </p:sp>
      <p:pic>
        <p:nvPicPr>
          <p:cNvPr id="1027" name="Picture 3"/>
          <p:cNvPicPr>
            <a:picLocks noChangeAspect="1" noChangeArrowheads="1"/>
          </p:cNvPicPr>
          <p:nvPr/>
        </p:nvPicPr>
        <p:blipFill>
          <a:blip r:embed="rId2"/>
          <a:srcRect/>
          <a:stretch>
            <a:fillRect/>
          </a:stretch>
        </p:blipFill>
        <p:spPr bwMode="auto">
          <a:xfrm>
            <a:off x="1371600" y="3276600"/>
            <a:ext cx="6391275" cy="2971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Aggregation Relationship:</a:t>
            </a:r>
          </a:p>
          <a:p>
            <a:pPr lvl="1"/>
            <a:r>
              <a:rPr lang="en-US" dirty="0" smtClean="0"/>
              <a:t>The aggregation relationship indicates that a concept groups a number of other concepts.</a:t>
            </a:r>
            <a:endParaRPr lang="en-US" b="1" dirty="0" smtClean="0"/>
          </a:p>
          <a:p>
            <a:pPr>
              <a:buNone/>
            </a:pPr>
            <a:r>
              <a:rPr lang="en-US" dirty="0" smtClean="0"/>
              <a:t>		</a:t>
            </a:r>
            <a:endParaRPr lang="en-US" dirty="0"/>
          </a:p>
        </p:txBody>
      </p:sp>
      <p:pic>
        <p:nvPicPr>
          <p:cNvPr id="2050" name="Picture 2"/>
          <p:cNvPicPr>
            <a:picLocks noChangeAspect="1" noChangeArrowheads="1"/>
          </p:cNvPicPr>
          <p:nvPr/>
        </p:nvPicPr>
        <p:blipFill>
          <a:blip r:embed="rId2"/>
          <a:srcRect/>
          <a:stretch>
            <a:fillRect/>
          </a:stretch>
        </p:blipFill>
        <p:spPr bwMode="auto">
          <a:xfrm>
            <a:off x="1524000" y="3352800"/>
            <a:ext cx="6134100" cy="2743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Assignment Relationship</a:t>
            </a:r>
          </a:p>
          <a:p>
            <a:pPr lvl="1"/>
            <a:r>
              <a:rPr lang="en-US" dirty="0" smtClean="0"/>
              <a:t>The assignment relationship links active elements (e.g., business roles or application components) with units of behavior that are performed by them, or business actors with business roles that are fulfilled by them.</a:t>
            </a:r>
            <a:endParaRPr lang="en-US" dirty="0"/>
          </a:p>
        </p:txBody>
      </p:sp>
      <p:pic>
        <p:nvPicPr>
          <p:cNvPr id="3075" name="Picture 3"/>
          <p:cNvPicPr>
            <a:picLocks noChangeAspect="1" noChangeArrowheads="1"/>
          </p:cNvPicPr>
          <p:nvPr/>
        </p:nvPicPr>
        <p:blipFill>
          <a:blip r:embed="rId2"/>
          <a:srcRect/>
          <a:stretch>
            <a:fillRect/>
          </a:stretch>
        </p:blipFill>
        <p:spPr bwMode="auto">
          <a:xfrm>
            <a:off x="2971800" y="4286250"/>
            <a:ext cx="3790950" cy="25717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Realization Relationship</a:t>
            </a:r>
          </a:p>
          <a:p>
            <a:pPr lvl="1"/>
            <a:r>
              <a:rPr lang="en-US" dirty="0" smtClean="0"/>
              <a:t>The realization relationship links a logical entity with a more concrete entity that realizes it.</a:t>
            </a:r>
            <a:endParaRPr lang="en-US" dirty="0"/>
          </a:p>
        </p:txBody>
      </p:sp>
      <p:pic>
        <p:nvPicPr>
          <p:cNvPr id="4098" name="Picture 2"/>
          <p:cNvPicPr>
            <a:picLocks noChangeAspect="1" noChangeArrowheads="1"/>
          </p:cNvPicPr>
          <p:nvPr/>
        </p:nvPicPr>
        <p:blipFill>
          <a:blip r:embed="rId2"/>
          <a:srcRect/>
          <a:stretch>
            <a:fillRect/>
          </a:stretch>
        </p:blipFill>
        <p:spPr bwMode="auto">
          <a:xfrm>
            <a:off x="2743200" y="3276600"/>
            <a:ext cx="3162300" cy="29813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Used By Relationship</a:t>
            </a:r>
          </a:p>
          <a:p>
            <a:r>
              <a:rPr lang="en-US" dirty="0" smtClean="0"/>
              <a:t>The used by relationship models the use of services by processes, functions, or interactions and the access to interfaces by roles, components, or collaborations.</a:t>
            </a:r>
            <a:endParaRPr lang="en-US" dirty="0"/>
          </a:p>
        </p:txBody>
      </p:sp>
      <p:pic>
        <p:nvPicPr>
          <p:cNvPr id="6146" name="Picture 2"/>
          <p:cNvPicPr>
            <a:picLocks noChangeAspect="1" noChangeArrowheads="1"/>
          </p:cNvPicPr>
          <p:nvPr/>
        </p:nvPicPr>
        <p:blipFill>
          <a:blip r:embed="rId2"/>
          <a:srcRect/>
          <a:stretch>
            <a:fillRect/>
          </a:stretch>
        </p:blipFill>
        <p:spPr bwMode="auto">
          <a:xfrm>
            <a:off x="2743200" y="4267200"/>
            <a:ext cx="3352800" cy="22955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Access Relationship</a:t>
            </a:r>
          </a:p>
          <a:p>
            <a:pPr lvl="1"/>
            <a:r>
              <a:rPr lang="en-US" dirty="0" smtClean="0"/>
              <a:t>The access relationship models the access of behavioral concepts to business or data objects.</a:t>
            </a:r>
            <a:endParaRPr lang="en-US" dirty="0"/>
          </a:p>
        </p:txBody>
      </p:sp>
      <p:pic>
        <p:nvPicPr>
          <p:cNvPr id="5122" name="Picture 2"/>
          <p:cNvPicPr>
            <a:picLocks noChangeAspect="1" noChangeArrowheads="1"/>
          </p:cNvPicPr>
          <p:nvPr/>
        </p:nvPicPr>
        <p:blipFill>
          <a:blip r:embed="rId2"/>
          <a:srcRect/>
          <a:stretch>
            <a:fillRect/>
          </a:stretch>
        </p:blipFill>
        <p:spPr bwMode="auto">
          <a:xfrm>
            <a:off x="2438400" y="3733800"/>
            <a:ext cx="3657600" cy="1933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Association Relationship</a:t>
            </a:r>
          </a:p>
          <a:p>
            <a:pPr lvl="1"/>
            <a:r>
              <a:rPr lang="en-US" dirty="0" smtClean="0"/>
              <a:t>An association models a relationship between objects that is not covered by another, more specific relationship.</a:t>
            </a:r>
            <a:endParaRPr lang="en-US" dirty="0"/>
          </a:p>
        </p:txBody>
      </p:sp>
      <p:pic>
        <p:nvPicPr>
          <p:cNvPr id="7170" name="Picture 2"/>
          <p:cNvPicPr>
            <a:picLocks noChangeAspect="1" noChangeArrowheads="1"/>
          </p:cNvPicPr>
          <p:nvPr/>
        </p:nvPicPr>
        <p:blipFill>
          <a:blip r:embed="rId2"/>
          <a:srcRect/>
          <a:stretch>
            <a:fillRect/>
          </a:stretch>
        </p:blipFill>
        <p:spPr bwMode="auto">
          <a:xfrm>
            <a:off x="2819400" y="3657600"/>
            <a:ext cx="3943350" cy="27432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Dynamic Relationships</a:t>
            </a:r>
            <a:br>
              <a:rPr lang="en-US" b="1" dirty="0" smtClean="0"/>
            </a:br>
            <a:endParaRPr lang="en-US" dirty="0"/>
          </a:p>
        </p:txBody>
      </p:sp>
      <p:sp>
        <p:nvSpPr>
          <p:cNvPr id="3" name="Content Placeholder 2"/>
          <p:cNvSpPr>
            <a:spLocks noGrp="1"/>
          </p:cNvSpPr>
          <p:nvPr>
            <p:ph idx="1"/>
          </p:nvPr>
        </p:nvSpPr>
        <p:spPr/>
        <p:txBody>
          <a:bodyPr/>
          <a:lstStyle/>
          <a:p>
            <a:r>
              <a:rPr lang="en-US" b="1" dirty="0" smtClean="0"/>
              <a:t>Triggering Relationship</a:t>
            </a:r>
          </a:p>
          <a:p>
            <a:pPr lvl="1"/>
            <a:r>
              <a:rPr lang="en-US" dirty="0" smtClean="0"/>
              <a:t>The triggering relationship describes the temporal or causal relations between processes, functions, interactions, and events</a:t>
            </a:r>
            <a:endParaRPr lang="en-US" dirty="0"/>
          </a:p>
        </p:txBody>
      </p:sp>
      <p:pic>
        <p:nvPicPr>
          <p:cNvPr id="8194" name="Picture 2"/>
          <p:cNvPicPr>
            <a:picLocks noChangeAspect="1" noChangeArrowheads="1"/>
          </p:cNvPicPr>
          <p:nvPr/>
        </p:nvPicPr>
        <p:blipFill>
          <a:blip r:embed="rId2"/>
          <a:srcRect/>
          <a:stretch>
            <a:fillRect/>
          </a:stretch>
        </p:blipFill>
        <p:spPr bwMode="auto">
          <a:xfrm>
            <a:off x="1371600" y="4114800"/>
            <a:ext cx="6276975" cy="12382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250</Words>
  <Application>Microsoft Office PowerPoint</Application>
  <PresentationFormat>On-screen Show (4:3)</PresentationFormat>
  <Paragraphs>30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Structural Relationships </vt:lpstr>
      <vt:lpstr>Slide 2</vt:lpstr>
      <vt:lpstr>Slide 3</vt:lpstr>
      <vt:lpstr>Slide 4</vt:lpstr>
      <vt:lpstr>Slide 5</vt:lpstr>
      <vt:lpstr>Slide 6</vt:lpstr>
      <vt:lpstr>Slide 7</vt:lpstr>
      <vt:lpstr>Slide 8</vt:lpstr>
      <vt:lpstr>Dynamic Relationships </vt:lpstr>
      <vt:lpstr>Slide 10</vt:lpstr>
      <vt:lpstr>Other Relationships </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Relationships </dc:title>
  <dc:creator/>
  <cp:lastModifiedBy>lighthouse</cp:lastModifiedBy>
  <cp:revision>2</cp:revision>
  <dcterms:created xsi:type="dcterms:W3CDTF">2006-08-16T00:00:00Z</dcterms:created>
  <dcterms:modified xsi:type="dcterms:W3CDTF">2010-04-27T12:17:43Z</dcterms:modified>
</cp:coreProperties>
</file>