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sldIdLst>
    <p:sldId id="256" r:id="rId3"/>
    <p:sldId id="257" r:id="rId4"/>
    <p:sldId id="264" r:id="rId5"/>
    <p:sldId id="263" r:id="rId6"/>
    <p:sldId id="262" r:id="rId7"/>
    <p:sldId id="261" r:id="rId8"/>
    <p:sldId id="260" r:id="rId9"/>
    <p:sldId id="269" r:id="rId10"/>
    <p:sldId id="259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88900" cap="sq">
            <a:solidFill>
              <a:srgbClr xmlns:mc="http://schemas.openxmlformats.org/markup-compatibility/2006" xmlns:a14="http://schemas.microsoft.com/office/drawing/2007/7/7/main" val="FFFFFF" mc:Ignorable=""/>
            </a:solidFill>
            <a:miter lim="800000"/>
          </a:ln>
          <a:effectLst>
            <a:outerShdw blurRad="55500" dist="18500" dir="5400000" algn="tl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xmlns:mc="http://schemas.openxmlformats.org/markup-compatibility/2006" xmlns:a14="http://schemas.microsoft.com/office/drawing/2007/7/7/main" val="969696" mc:Ignorable="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07/7/7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07/7/7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07/7/7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07/7/7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xmlns:mc="http://schemas.openxmlformats.org/markup-compatibility/2006" xmlns:a14="http://schemas.microsoft.com/office/drawing/2007/7/7/main" val="777777" mc:Ignorable="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D4310A4-56AD-4708-A9FD-8BBBA91A497C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DFD091-9E39-426A-9CA9-2DADE9B6521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xmlns:mc="http://schemas.openxmlformats.org/markup-compatibility/2006" xmlns:a14="http://schemas.microsoft.com/office/drawing/2007/7/7/main" val="000000" mc:Ignorable="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TÌM HIỂU UML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NGUYỄN HẢI ĐĂNG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55579667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0" name="Group 4"/>
          <p:cNvGrpSpPr>
            <a:grpSpLocks/>
          </p:cNvGrpSpPr>
          <p:nvPr/>
        </p:nvGrpSpPr>
        <p:grpSpPr bwMode="auto">
          <a:xfrm>
            <a:off x="1905000" y="2057400"/>
            <a:ext cx="6553200" cy="4110038"/>
            <a:chOff x="336" y="720"/>
            <a:chExt cx="4983" cy="3165"/>
          </a:xfrm>
        </p:grpSpPr>
        <p:sp>
          <p:nvSpPr>
            <p:cNvPr id="101" name="Line 5"/>
            <p:cNvSpPr>
              <a:spLocks noChangeShapeType="1"/>
            </p:cNvSpPr>
            <p:nvPr/>
          </p:nvSpPr>
          <p:spPr bwMode="auto">
            <a:xfrm flipV="1">
              <a:off x="3027" y="1504"/>
              <a:ext cx="1373" cy="792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3118" y="2421"/>
              <a:ext cx="128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1346" y="1683"/>
              <a:ext cx="1372" cy="613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 flipV="1">
              <a:off x="1857" y="2737"/>
              <a:ext cx="725" cy="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2372" y="1401"/>
              <a:ext cx="334" cy="801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1345" y="2421"/>
              <a:ext cx="128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 flipH="1">
              <a:off x="2933" y="1392"/>
              <a:ext cx="571" cy="792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2"/>
            <p:cNvSpPr>
              <a:spLocks noChangeShapeType="1"/>
            </p:cNvSpPr>
            <p:nvPr/>
          </p:nvSpPr>
          <p:spPr bwMode="auto">
            <a:xfrm flipH="1" flipV="1">
              <a:off x="2990" y="2421"/>
              <a:ext cx="1014" cy="586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3"/>
            <p:cNvGrpSpPr>
              <a:grpSpLocks/>
            </p:cNvGrpSpPr>
            <p:nvPr/>
          </p:nvGrpSpPr>
          <p:grpSpPr bwMode="auto">
            <a:xfrm>
              <a:off x="1713" y="1015"/>
              <a:ext cx="1100" cy="753"/>
              <a:chOff x="1152" y="2148"/>
              <a:chExt cx="1165" cy="801"/>
            </a:xfrm>
          </p:grpSpPr>
          <p:sp>
            <p:nvSpPr>
              <p:cNvPr id="145" name="Rectangle 14"/>
              <p:cNvSpPr>
                <a:spLocks noChangeArrowheads="1"/>
              </p:cNvSpPr>
              <p:nvPr/>
            </p:nvSpPr>
            <p:spPr bwMode="auto">
              <a:xfrm>
                <a:off x="1152" y="2148"/>
                <a:ext cx="973" cy="60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Use Case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46" name="Rectangle 15"/>
              <p:cNvSpPr>
                <a:spLocks noChangeArrowheads="1"/>
              </p:cNvSpPr>
              <p:nvPr/>
            </p:nvSpPr>
            <p:spPr bwMode="auto">
              <a:xfrm>
                <a:off x="1248" y="2244"/>
                <a:ext cx="973" cy="60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Use Case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47" name="Rectangle 16"/>
              <p:cNvSpPr>
                <a:spLocks noChangeArrowheads="1"/>
              </p:cNvSpPr>
              <p:nvPr/>
            </p:nvSpPr>
            <p:spPr bwMode="auto">
              <a:xfrm>
                <a:off x="1344" y="2340"/>
                <a:ext cx="973" cy="60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Use Case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10" name="Group 17"/>
            <p:cNvGrpSpPr>
              <a:grpSpLocks/>
            </p:cNvGrpSpPr>
            <p:nvPr/>
          </p:nvGrpSpPr>
          <p:grpSpPr bwMode="auto">
            <a:xfrm>
              <a:off x="336" y="2064"/>
              <a:ext cx="1101" cy="753"/>
              <a:chOff x="1070" y="2166"/>
              <a:chExt cx="1101" cy="753"/>
            </a:xfrm>
          </p:grpSpPr>
          <p:sp>
            <p:nvSpPr>
              <p:cNvPr id="142" name="Rectangle 18"/>
              <p:cNvSpPr>
                <a:spLocks noChangeArrowheads="1"/>
              </p:cNvSpPr>
              <p:nvPr/>
            </p:nvSpPr>
            <p:spPr bwMode="auto">
              <a:xfrm>
                <a:off x="1070" y="2166"/>
                <a:ext cx="919" cy="5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Scenario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43" name="Rectangle 19"/>
              <p:cNvSpPr>
                <a:spLocks noChangeArrowheads="1"/>
              </p:cNvSpPr>
              <p:nvPr/>
            </p:nvSpPr>
            <p:spPr bwMode="auto">
              <a:xfrm>
                <a:off x="1161" y="2256"/>
                <a:ext cx="919" cy="5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Scenario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44" name="Rectangle 20"/>
              <p:cNvSpPr>
                <a:spLocks noChangeArrowheads="1"/>
              </p:cNvSpPr>
              <p:nvPr/>
            </p:nvSpPr>
            <p:spPr bwMode="auto">
              <a:xfrm>
                <a:off x="1252" y="2347"/>
                <a:ext cx="919" cy="57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Collaboration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11" name="Group 21"/>
            <p:cNvGrpSpPr>
              <a:grpSpLocks/>
            </p:cNvGrpSpPr>
            <p:nvPr/>
          </p:nvGrpSpPr>
          <p:grpSpPr bwMode="auto">
            <a:xfrm>
              <a:off x="4218" y="2060"/>
              <a:ext cx="1101" cy="753"/>
              <a:chOff x="3069" y="1174"/>
              <a:chExt cx="1101" cy="753"/>
            </a:xfrm>
          </p:grpSpPr>
          <p:sp>
            <p:nvSpPr>
              <p:cNvPr id="139" name="Rectangle 22"/>
              <p:cNvSpPr>
                <a:spLocks noChangeArrowheads="1"/>
              </p:cNvSpPr>
              <p:nvPr/>
            </p:nvSpPr>
            <p:spPr bwMode="auto">
              <a:xfrm>
                <a:off x="3069" y="1174"/>
                <a:ext cx="919" cy="572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State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40" name="Rectangle 23"/>
              <p:cNvSpPr>
                <a:spLocks noChangeArrowheads="1"/>
              </p:cNvSpPr>
              <p:nvPr/>
            </p:nvSpPr>
            <p:spPr bwMode="auto">
              <a:xfrm>
                <a:off x="3160" y="1264"/>
                <a:ext cx="919" cy="572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State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41" name="Rectangle 24"/>
              <p:cNvSpPr>
                <a:spLocks noChangeArrowheads="1"/>
              </p:cNvSpPr>
              <p:nvPr/>
            </p:nvSpPr>
            <p:spPr bwMode="auto">
              <a:xfrm>
                <a:off x="3251" y="1354"/>
                <a:ext cx="919" cy="573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 dirty="0">
                    <a:latin typeface="Arial Narrow" pitchFamily="34" charset="0"/>
                  </a:rPr>
                  <a:t>Component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 dirty="0">
                    <a:latin typeface="Arial Narrow" pitchFamily="34" charset="0"/>
                  </a:rPr>
                  <a:t>Diagrams</a:t>
                </a:r>
              </a:p>
            </p:txBody>
          </p:sp>
        </p:grpSp>
        <p:grpSp>
          <p:nvGrpSpPr>
            <p:cNvPr id="112" name="Group 25"/>
            <p:cNvGrpSpPr>
              <a:grpSpLocks/>
            </p:cNvGrpSpPr>
            <p:nvPr/>
          </p:nvGrpSpPr>
          <p:grpSpPr bwMode="auto">
            <a:xfrm>
              <a:off x="3510" y="2887"/>
              <a:ext cx="1100" cy="752"/>
              <a:chOff x="3586" y="1386"/>
              <a:chExt cx="1165" cy="801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3586" y="1386"/>
                <a:ext cx="973" cy="60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300" b="1">
                    <a:latin typeface="Arial Narrow" pitchFamily="34" charset="0"/>
                  </a:rPr>
                  <a:t>Component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300" b="1">
                    <a:latin typeface="Arial Narrow" pitchFamily="34" charset="0"/>
                  </a:rPr>
                  <a:t>Diagrams</a:t>
                </a:r>
                <a:endParaRPr lang="en-US" sz="23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682" y="1482"/>
                <a:ext cx="973" cy="60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300" b="1">
                    <a:latin typeface="Arial Narrow" pitchFamily="34" charset="0"/>
                  </a:rPr>
                  <a:t>Component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300" b="1">
                    <a:latin typeface="Arial Narrow" pitchFamily="34" charset="0"/>
                  </a:rPr>
                  <a:t>Diagrams</a:t>
                </a:r>
                <a:endParaRPr lang="en-US" sz="23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3778" y="1578"/>
                <a:ext cx="973" cy="609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Deployment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23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13" name="Group 29"/>
            <p:cNvGrpSpPr>
              <a:grpSpLocks/>
            </p:cNvGrpSpPr>
            <p:nvPr/>
          </p:nvGrpSpPr>
          <p:grpSpPr bwMode="auto">
            <a:xfrm>
              <a:off x="4218" y="1111"/>
              <a:ext cx="1101" cy="753"/>
              <a:chOff x="3069" y="1174"/>
              <a:chExt cx="1101" cy="753"/>
            </a:xfrm>
          </p:grpSpPr>
          <p:sp>
            <p:nvSpPr>
              <p:cNvPr id="133" name="Rectangle 30"/>
              <p:cNvSpPr>
                <a:spLocks noChangeArrowheads="1"/>
              </p:cNvSpPr>
              <p:nvPr/>
            </p:nvSpPr>
            <p:spPr bwMode="auto">
              <a:xfrm>
                <a:off x="3069" y="1174"/>
                <a:ext cx="919" cy="572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State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4" name="Rectangle 31"/>
              <p:cNvSpPr>
                <a:spLocks noChangeArrowheads="1"/>
              </p:cNvSpPr>
              <p:nvPr/>
            </p:nvSpPr>
            <p:spPr bwMode="auto">
              <a:xfrm>
                <a:off x="3160" y="1264"/>
                <a:ext cx="919" cy="572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State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5" name="Rectangle 32"/>
              <p:cNvSpPr>
                <a:spLocks noChangeArrowheads="1"/>
              </p:cNvSpPr>
              <p:nvPr/>
            </p:nvSpPr>
            <p:spPr bwMode="auto">
              <a:xfrm>
                <a:off x="3251" y="1354"/>
                <a:ext cx="919" cy="573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Object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14" name="Group 33"/>
            <p:cNvGrpSpPr>
              <a:grpSpLocks/>
            </p:cNvGrpSpPr>
            <p:nvPr/>
          </p:nvGrpSpPr>
          <p:grpSpPr bwMode="auto">
            <a:xfrm>
              <a:off x="756" y="2916"/>
              <a:ext cx="1101" cy="753"/>
              <a:chOff x="1070" y="2166"/>
              <a:chExt cx="1101" cy="753"/>
            </a:xfrm>
          </p:grpSpPr>
          <p:sp>
            <p:nvSpPr>
              <p:cNvPr id="130" name="Rectangle 34"/>
              <p:cNvSpPr>
                <a:spLocks noChangeArrowheads="1"/>
              </p:cNvSpPr>
              <p:nvPr/>
            </p:nvSpPr>
            <p:spPr bwMode="auto">
              <a:xfrm>
                <a:off x="1070" y="2166"/>
                <a:ext cx="919" cy="5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Scenario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1" name="Rectangle 35"/>
              <p:cNvSpPr>
                <a:spLocks noChangeArrowheads="1"/>
              </p:cNvSpPr>
              <p:nvPr/>
            </p:nvSpPr>
            <p:spPr bwMode="auto">
              <a:xfrm>
                <a:off x="1161" y="2256"/>
                <a:ext cx="919" cy="5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Scenario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2" name="Rectangle 36"/>
              <p:cNvSpPr>
                <a:spLocks noChangeArrowheads="1"/>
              </p:cNvSpPr>
              <p:nvPr/>
            </p:nvSpPr>
            <p:spPr bwMode="auto">
              <a:xfrm>
                <a:off x="1252" y="2347"/>
                <a:ext cx="919" cy="57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Statechart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15" name="Group 37"/>
            <p:cNvGrpSpPr>
              <a:grpSpLocks/>
            </p:cNvGrpSpPr>
            <p:nvPr/>
          </p:nvGrpSpPr>
          <p:grpSpPr bwMode="auto">
            <a:xfrm>
              <a:off x="564" y="1225"/>
              <a:ext cx="1100" cy="753"/>
              <a:chOff x="1152" y="2148"/>
              <a:chExt cx="1165" cy="801"/>
            </a:xfrm>
          </p:grpSpPr>
          <p:sp>
            <p:nvSpPr>
              <p:cNvPr id="127" name="Rectangle 38"/>
              <p:cNvSpPr>
                <a:spLocks noChangeArrowheads="1"/>
              </p:cNvSpPr>
              <p:nvPr/>
            </p:nvSpPr>
            <p:spPr bwMode="auto">
              <a:xfrm>
                <a:off x="1152" y="2148"/>
                <a:ext cx="973" cy="609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Use Case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8" name="Rectangle 39"/>
              <p:cNvSpPr>
                <a:spLocks noChangeArrowheads="1"/>
              </p:cNvSpPr>
              <p:nvPr/>
            </p:nvSpPr>
            <p:spPr bwMode="auto">
              <a:xfrm>
                <a:off x="1248" y="2244"/>
                <a:ext cx="973" cy="609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Use Case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9" name="Rectangle 40"/>
              <p:cNvSpPr>
                <a:spLocks noChangeArrowheads="1"/>
              </p:cNvSpPr>
              <p:nvPr/>
            </p:nvSpPr>
            <p:spPr bwMode="auto">
              <a:xfrm>
                <a:off x="1344" y="2340"/>
                <a:ext cx="973" cy="609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531" tIns="38266" rIns="76531" bIns="38266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Sequence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</p:grpSp>
        <p:grpSp>
          <p:nvGrpSpPr>
            <p:cNvPr id="116" name="Group 41"/>
            <p:cNvGrpSpPr>
              <a:grpSpLocks/>
            </p:cNvGrpSpPr>
            <p:nvPr/>
          </p:nvGrpSpPr>
          <p:grpSpPr bwMode="auto">
            <a:xfrm>
              <a:off x="2931" y="720"/>
              <a:ext cx="1101" cy="753"/>
              <a:chOff x="3069" y="1174"/>
              <a:chExt cx="1101" cy="753"/>
            </a:xfrm>
          </p:grpSpPr>
          <p:sp>
            <p:nvSpPr>
              <p:cNvPr id="124" name="Rectangle 42"/>
              <p:cNvSpPr>
                <a:spLocks noChangeArrowheads="1"/>
              </p:cNvSpPr>
              <p:nvPr/>
            </p:nvSpPr>
            <p:spPr bwMode="auto">
              <a:xfrm>
                <a:off x="3069" y="1174"/>
                <a:ext cx="919" cy="572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State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5" name="Rectangle 43"/>
              <p:cNvSpPr>
                <a:spLocks noChangeArrowheads="1"/>
              </p:cNvSpPr>
              <p:nvPr/>
            </p:nvSpPr>
            <p:spPr bwMode="auto">
              <a:xfrm>
                <a:off x="3160" y="1264"/>
                <a:ext cx="919" cy="572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State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6" name="Rectangle 44"/>
              <p:cNvSpPr>
                <a:spLocks noChangeArrowheads="1"/>
              </p:cNvSpPr>
              <p:nvPr/>
            </p:nvSpPr>
            <p:spPr bwMode="auto">
              <a:xfrm>
                <a:off x="3251" y="1354"/>
                <a:ext cx="919" cy="573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07/7/7/main" val="FF99CC" mc:Ignorable="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Class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</p:grpSp>
        <p:sp>
          <p:nvSpPr>
            <p:cNvPr id="117" name="Line 45"/>
            <p:cNvSpPr>
              <a:spLocks noChangeShapeType="1"/>
            </p:cNvSpPr>
            <p:nvPr/>
          </p:nvSpPr>
          <p:spPr bwMode="auto">
            <a:xfrm>
              <a:off x="2830" y="2813"/>
              <a:ext cx="0" cy="284"/>
            </a:xfrm>
            <a:prstGeom prst="line">
              <a:avLst/>
            </a:prstGeom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07/7/7/main">
                  <a:noFill/>
                </a14:hiddenFill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" name="Group 46"/>
            <p:cNvGrpSpPr>
              <a:grpSpLocks/>
            </p:cNvGrpSpPr>
            <p:nvPr/>
          </p:nvGrpSpPr>
          <p:grpSpPr bwMode="auto">
            <a:xfrm>
              <a:off x="2206" y="3120"/>
              <a:ext cx="1111" cy="765"/>
              <a:chOff x="2206" y="3072"/>
              <a:chExt cx="1111" cy="765"/>
            </a:xfrm>
          </p:grpSpPr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2206" y="3072"/>
                <a:ext cx="919" cy="5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2" name="Rectangle 48"/>
              <p:cNvSpPr>
                <a:spLocks noChangeArrowheads="1"/>
              </p:cNvSpPr>
              <p:nvPr/>
            </p:nvSpPr>
            <p:spPr bwMode="auto">
              <a:xfrm>
                <a:off x="2302" y="3168"/>
                <a:ext cx="919" cy="5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3" name="Rectangle 49"/>
              <p:cNvSpPr>
                <a:spLocks noChangeArrowheads="1"/>
              </p:cNvSpPr>
              <p:nvPr/>
            </p:nvSpPr>
            <p:spPr bwMode="auto">
              <a:xfrm>
                <a:off x="2398" y="3264"/>
                <a:ext cx="919" cy="5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AF507438-7753-43e0-B8FC-AC1667EBCBE1}">
                  <a14:hiddenEffects xmlns:a14="http://schemas.microsoft.com/office/drawing/2007/7/7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Activity</a:t>
                </a:r>
              </a:p>
              <a:p>
                <a:pPr marL="384175" indent="-384175" defTabSz="903288" eaLnBrk="0" hangingPunct="0">
                  <a:lnSpc>
                    <a:spcPct val="90000"/>
                  </a:lnSpc>
                  <a:buClr>
                    <a:srgbClr xmlns:mc="http://schemas.openxmlformats.org/markup-compatibility/2006" xmlns:a14="http://schemas.microsoft.com/office/drawing/2007/7/7/main" val="F6BF69" mc:Ignorable=""/>
                  </a:buClr>
                  <a:buFont typeface="Monotype Sorts" pitchFamily="2" charset="2"/>
                  <a:buNone/>
                </a:pPr>
                <a:r>
                  <a:rPr lang="en-US" sz="1700" b="1">
                    <a:latin typeface="Arial Narrow" pitchFamily="34" charset="0"/>
                  </a:rPr>
                  <a:t>Diagrams</a:t>
                </a:r>
                <a:endParaRPr lang="en-US" sz="170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FFFFFF" mc:Ignorable=""/>
                    </a:outerShdw>
                  </a:effectLst>
                  <a:latin typeface="Arial Narrow" pitchFamily="34" charset="0"/>
                </a:endParaRPr>
              </a:p>
            </p:txBody>
          </p:sp>
        </p:grpSp>
        <p:sp>
          <p:nvSpPr>
            <p:cNvPr id="119" name="AutoShape 50"/>
            <p:cNvSpPr>
              <a:spLocks noChangeArrowheads="1"/>
            </p:cNvSpPr>
            <p:nvPr/>
          </p:nvSpPr>
          <p:spPr bwMode="auto">
            <a:xfrm>
              <a:off x="2454" y="2049"/>
              <a:ext cx="807" cy="753"/>
            </a:xfrm>
            <a:prstGeom prst="can">
              <a:avLst>
                <a:gd name="adj" fmla="val 3925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xtLst>
              <a:ext uri="{AF507438-7753-43e0-B8FC-AC1667EBCBE1}">
                <a14:hiddenEffects xmlns:a14="http://schemas.microsoft.com/office/drawing/2007/7/7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20" name="Rectangle 51"/>
            <p:cNvSpPr>
              <a:spLocks noChangeArrowheads="1"/>
            </p:cNvSpPr>
            <p:nvPr/>
          </p:nvSpPr>
          <p:spPr bwMode="auto">
            <a:xfrm>
              <a:off x="2590" y="2405"/>
              <a:ext cx="520" cy="21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07/7/7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07/7/7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pPr algn="l" eaLnBrk="0" hangingPunct="0">
                <a:lnSpc>
                  <a:spcPct val="90000"/>
                </a:lnSpc>
                <a:buClr>
                  <a:srgbClr xmlns:mc="http://schemas.openxmlformats.org/markup-compatibility/2006" xmlns:a14="http://schemas.microsoft.com/office/drawing/2007/7/7/main" val="F6BF69" mc:Ignorable=""/>
                </a:buClr>
                <a:buFont typeface="Monotype Sorts" pitchFamily="2" charset="2"/>
                <a:buNone/>
              </a:pPr>
              <a:r>
                <a:rPr lang="en-US" sz="1700" b="1">
                  <a:latin typeface="Arial Narrow" pitchFamily="34" charset="0"/>
                </a:rPr>
                <a:t>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07/7/12/main" val="182493301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TRÌNH BÀY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Tại sao cần UML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UML là gì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Mô hình kiến trúc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với UML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07/7/12/main" val="257573614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Tại sao cần UML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03817"/>
            <a:ext cx="7499350" cy="40885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6" name="Elbow Connector 1045"/>
          <p:cNvCxnSpPr/>
          <p:nvPr/>
        </p:nvCxnSpPr>
        <p:spPr>
          <a:xfrm rot="10800000">
            <a:off x="4114800" y="1981200"/>
            <a:ext cx="3962400" cy="2667000"/>
          </a:xfrm>
          <a:prstGeom prst="bentConnector3">
            <a:avLst>
              <a:gd name="adj1" fmla="val -12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07/7/12/main" val="349865505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Tại sao cần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Một ngôn ngữ mô hình trực quan và thống nhất</a:t>
            </a:r>
          </a:p>
          <a:p>
            <a:r>
              <a:rPr lang="en-US" dirty="0" smtClean="0"/>
              <a:t>Cung cấp cái nhìn tổng thể về hệ thống</a:t>
            </a:r>
          </a:p>
          <a:p>
            <a:r>
              <a:rPr lang="en-US" dirty="0" smtClean="0"/>
              <a:t>Hỗ trợ sự trao đổi giữa những stackholder</a:t>
            </a:r>
          </a:p>
          <a:p>
            <a:r>
              <a:rPr lang="en-US" dirty="0" smtClean="0"/>
              <a:t>Hỗ trợ việc thiết kế, giúp tăng tính hiệu quả và chính xác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8921594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là 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1447800"/>
            <a:ext cx="2057400" cy="990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Phương pháp luận phát triển hệ thống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3352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Quy trình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3352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Kết quả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19800" y="4953000"/>
            <a:ext cx="13716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RUP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667000" y="5791200"/>
            <a:ext cx="13716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Thác nước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19600" y="5638800"/>
            <a:ext cx="1371600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Quy trình xoắn ốc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24000" y="4800600"/>
            <a:ext cx="11430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Quy trình booch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rot="5400000" flipH="1" flipV="1">
            <a:off x="2857500" y="468630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7"/>
          </p:cNvCxnSpPr>
          <p:nvPr/>
        </p:nvCxnSpPr>
        <p:spPr>
          <a:xfrm rot="5400000" flipH="1" flipV="1">
            <a:off x="2674330" y="4016282"/>
            <a:ext cx="732352" cy="108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5" idx="0"/>
          </p:cNvCxnSpPr>
          <p:nvPr/>
        </p:nvCxnSpPr>
        <p:spPr>
          <a:xfrm rot="5400000">
            <a:off x="4286250" y="2495550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1"/>
          </p:cNvCxnSpPr>
          <p:nvPr/>
        </p:nvCxnSpPr>
        <p:spPr>
          <a:xfrm rot="16200000" flipV="1">
            <a:off x="5127719" y="4016282"/>
            <a:ext cx="918229" cy="1267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3771900" y="47625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2"/>
            <a:endCxn id="6" idx="0"/>
          </p:cNvCxnSpPr>
          <p:nvPr/>
        </p:nvCxnSpPr>
        <p:spPr>
          <a:xfrm rot="16200000" flipH="1">
            <a:off x="5429250" y="2152650"/>
            <a:ext cx="91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524000" y="3352800"/>
            <a:ext cx="14478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Phương pháp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9" idx="3"/>
          </p:cNvCxnSpPr>
          <p:nvPr/>
        </p:nvCxnSpPr>
        <p:spPr>
          <a:xfrm rot="10800000" flipV="1">
            <a:off x="2971800" y="37338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art 53"/>
          <p:cNvSpPr/>
          <p:nvPr/>
        </p:nvSpPr>
        <p:spPr>
          <a:xfrm>
            <a:off x="7848600" y="4953000"/>
            <a:ext cx="1066800" cy="914400"/>
          </a:xfrm>
          <a:prstGeom prst="heart">
            <a:avLst/>
          </a:prstGeom>
          <a:solidFill>
            <a:srgbClr xmlns:mc="http://schemas.openxmlformats.org/markup-compatibility/2006" xmlns:a14="http://schemas.microsoft.com/office/drawing/2007/7/7/main" val="FF0000" mc:Ignorable="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UML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8" idx="6"/>
          </p:cNvCxnSpPr>
          <p:nvPr/>
        </p:nvCxnSpPr>
        <p:spPr>
          <a:xfrm>
            <a:off x="7391400" y="548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3"/>
            <a:endCxn id="6" idx="1"/>
          </p:cNvCxnSpPr>
          <p:nvPr/>
        </p:nvCxnSpPr>
        <p:spPr>
          <a:xfrm>
            <a:off x="5029200" y="37719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07/7/12/main" val="54959349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là gì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Lịch sự phát triển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6629400" cy="3819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427834618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là 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chuẩn hóa ngôn ngữ mô hình hóa</a:t>
            </a:r>
          </a:p>
          <a:p>
            <a:r>
              <a:rPr lang="en-US" dirty="0" smtClean="0"/>
              <a:t>UML là ngôn ngữ dùng để </a:t>
            </a:r>
            <a:r>
              <a:rPr lang="en-US" i="1" dirty="0" smtClean="0">
                <a:solidFill>
                  <a:schemeClr val="accent3"/>
                </a:solidFill>
              </a:rPr>
              <a:t>đặc tả, trực quan hóa, tư liệu hóa </a:t>
            </a:r>
            <a:r>
              <a:rPr lang="en-US" dirty="0" smtClean="0"/>
              <a:t>phần mềm</a:t>
            </a:r>
            <a:r>
              <a:rPr lang="en-US" i="1" dirty="0" smtClean="0">
                <a:solidFill>
                  <a:schemeClr val="accent3"/>
                </a:solidFill>
              </a:rPr>
              <a:t> hướng đối tượng.</a:t>
            </a:r>
          </a:p>
          <a:p>
            <a:r>
              <a:rPr lang="en-US" dirty="0" smtClean="0"/>
              <a:t>UML có thể sử dụng để thể hiện tất cả các mô hình khác nhau trong quy trình phát triển hệ thống.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94632728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kiến trúc với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2133600"/>
            <a:ext cx="2133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Design</a:t>
            </a:r>
            <a:r>
              <a:rPr lang="en-US" dirty="0" smtClean="0"/>
              <a:t> </a:t>
            </a:r>
            <a:r>
              <a:rPr lang="en-US" sz="20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2133600"/>
            <a:ext cx="20574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2000">
                <a:solidFill>
                  <a:schemeClr val="tx1"/>
                </a:solidFill>
              </a:defRPr>
            </a:pPr>
            <a:r>
              <a:rPr lang="en-US" dirty="0"/>
              <a:t>Implementation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3962400"/>
            <a:ext cx="2133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2000">
                <a:solidFill>
                  <a:schemeClr val="tx1"/>
                </a:solidFill>
              </a:defRPr>
            </a:pPr>
            <a:r>
              <a:rPr lang="en-US" dirty="0"/>
              <a:t>Process 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962400"/>
            <a:ext cx="2133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2000">
                <a:solidFill>
                  <a:schemeClr val="tx1"/>
                </a:solidFill>
              </a:defRPr>
            </a:pPr>
            <a:r>
              <a:rPr lang="en-US" dirty="0"/>
              <a:t>Deployment view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2819400"/>
            <a:ext cx="2133600" cy="1600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2000">
                <a:solidFill>
                  <a:schemeClr val="tx1"/>
                </a:solidFill>
              </a:defRPr>
            </a:pPr>
            <a:r>
              <a:rPr lang="en-US" dirty="0"/>
              <a:t>Use case view</a:t>
            </a:r>
          </a:p>
        </p:txBody>
      </p:sp>
    </p:spTree>
    <p:extLst>
      <p:ext uri="{BB962C8B-B14F-4D97-AF65-F5344CB8AC3E}">
        <p14:creationId xmlns:p14="http://schemas.microsoft.com/office/powerpoint/2007/7/12/main" val="5024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UML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07/7/12/main" val="611157357"/>
              </p:ext>
            </p:extLst>
          </p:nvPr>
        </p:nvGraphicFramePr>
        <p:xfrm>
          <a:off x="1435100" y="1447800"/>
          <a:ext cx="7327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75"/>
                <a:gridCol w="1831975"/>
                <a:gridCol w="1831975"/>
                <a:gridCol w="1831975"/>
              </a:tblGrid>
              <a:tr h="60290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Structural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Behavioral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Grouping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Annotational </a:t>
                      </a:r>
                    </a:p>
                    <a:p>
                      <a:pPr algn="l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Interaction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Collaboration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Active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07/7/12/main" val="1233471561"/>
              </p:ext>
            </p:extLst>
          </p:nvPr>
        </p:nvGraphicFramePr>
        <p:xfrm>
          <a:off x="1447800" y="4800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Ký</a:t>
                      </a:r>
                      <a:r>
                        <a:rPr lang="en-US" baseline="0" dirty="0" smtClean="0"/>
                        <a:t> hiệu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Generalization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Realization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181600"/>
            <a:ext cx="1905000" cy="2710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6800" y="5638800"/>
            <a:ext cx="1962150" cy="201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979102"/>
            <a:ext cx="1981200" cy="26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301230"/>
            <a:ext cx="1981200" cy="347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9933079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F271C" mc:Ignorable=""/>
      </a:dk2>
      <a:lt2>
        <a:srgbClr xmlns:mc="http://schemas.openxmlformats.org/markup-compatibility/2006" xmlns:a14="http://schemas.microsoft.com/office/drawing/2007/7/7/main" val="E7DEC9" mc:Ignorable=""/>
      </a:lt2>
      <a:accent1>
        <a:srgbClr xmlns:mc="http://schemas.openxmlformats.org/markup-compatibility/2006" xmlns:a14="http://schemas.microsoft.com/office/drawing/2007/7/7/main" val="3891A7" mc:Ignorable=""/>
      </a:accent1>
      <a:accent2>
        <a:srgbClr xmlns:mc="http://schemas.openxmlformats.org/markup-compatibility/2006" xmlns:a14="http://schemas.microsoft.com/office/drawing/2007/7/7/main" val="FEB80A" mc:Ignorable=""/>
      </a:accent2>
      <a:accent3>
        <a:srgbClr xmlns:mc="http://schemas.openxmlformats.org/markup-compatibility/2006" xmlns:a14="http://schemas.microsoft.com/office/drawing/2007/7/7/main" val="C32D2E" mc:Ignorable=""/>
      </a:accent3>
      <a:accent4>
        <a:srgbClr xmlns:mc="http://schemas.openxmlformats.org/markup-compatibility/2006" xmlns:a14="http://schemas.microsoft.com/office/drawing/2007/7/7/main" val="84AA33" mc:Ignorable=""/>
      </a:accent4>
      <a:accent5>
        <a:srgbClr xmlns:mc="http://schemas.openxmlformats.org/markup-compatibility/2006" xmlns:a14="http://schemas.microsoft.com/office/drawing/2007/7/7/main" val="964305" mc:Ignorable=""/>
      </a:accent5>
      <a:accent6>
        <a:srgbClr xmlns:mc="http://schemas.openxmlformats.org/markup-compatibility/2006" xmlns:a14="http://schemas.microsoft.com/office/drawing/2007/7/7/main" val="475A8D" mc:Ignorable=""/>
      </a:accent6>
      <a:hlink>
        <a:srgbClr xmlns:mc="http://schemas.openxmlformats.org/markup-compatibility/2006" xmlns:a14="http://schemas.microsoft.com/office/drawing/2007/7/7/main" val="8DC765" mc:Ignorable=""/>
      </a:hlink>
      <a:folHlink>
        <a:srgbClr xmlns:mc="http://schemas.openxmlformats.org/markup-compatibility/2006" xmlns:a14="http://schemas.microsoft.com/office/drawing/2007/7/7/main" val="AA8A14" mc:Ignorable="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2010-06-13T05:30:31Z</outs:dateTime>
      <outs:isPinned>true</outs:isPinned>
    </outs:relatedDate>
    <outs:relatedDate>
      <outs:type>2</outs:type>
      <outs:displayName>Created</outs:displayName>
      <outs:dateTime>2010-06-13T02:55:41Z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User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User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CB7CB2D4-35F0-4A81-B38F-9E6B8292112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241</TotalTime>
  <Words>269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TÌM HIỂU UML </vt:lpstr>
      <vt:lpstr>NỘI DUNG TRÌNH BÀY </vt:lpstr>
      <vt:lpstr>Tại sao cần UML</vt:lpstr>
      <vt:lpstr>Tại sao cần UML</vt:lpstr>
      <vt:lpstr>UML là gì</vt:lpstr>
      <vt:lpstr>UML là gì</vt:lpstr>
      <vt:lpstr>UML là gì</vt:lpstr>
      <vt:lpstr>Mô hình kiến trúc với UML</vt:lpstr>
      <vt:lpstr>CẤU TRÚC UML</vt:lpstr>
      <vt:lpstr>CẤU TRÚC UML</vt:lpstr>
    </vt:vector>
  </TitlesOfParts>
  <Company>TRUONG TUAN Co.,Ltd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UML </dc:title>
  <dc:creator>User</dc:creator>
  <cp:lastModifiedBy>User</cp:lastModifiedBy>
  <cp:revision>26</cp:revision>
  <dcterms:created xsi:type="dcterms:W3CDTF">2010-06-13T02:55:41Z</dcterms:created>
  <dcterms:modified xsi:type="dcterms:W3CDTF">2010-06-13T07:39:27Z</dcterms:modified>
</cp:coreProperties>
</file>