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42"/>
  </p:notesMasterIdLst>
  <p:sldIdLst>
    <p:sldId id="256" r:id="rId2"/>
    <p:sldId id="257" r:id="rId3"/>
    <p:sldId id="258" r:id="rId4"/>
    <p:sldId id="25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6" r:id="rId21"/>
    <p:sldId id="297" r:id="rId22"/>
    <p:sldId id="298" r:id="rId23"/>
    <p:sldId id="295" r:id="rId24"/>
    <p:sldId id="299" r:id="rId25"/>
    <p:sldId id="260" r:id="rId26"/>
    <p:sldId id="261" r:id="rId27"/>
    <p:sldId id="262" r:id="rId28"/>
    <p:sldId id="276" r:id="rId29"/>
    <p:sldId id="263" r:id="rId30"/>
    <p:sldId id="265" r:id="rId31"/>
    <p:sldId id="266" r:id="rId32"/>
    <p:sldId id="267" r:id="rId33"/>
    <p:sldId id="268" r:id="rId34"/>
    <p:sldId id="269" r:id="rId35"/>
    <p:sldId id="270" r:id="rId36"/>
    <p:sldId id="271" r:id="rId37"/>
    <p:sldId id="272" r:id="rId38"/>
    <p:sldId id="273" r:id="rId39"/>
    <p:sldId id="274" r:id="rId40"/>
    <p:sldId id="275" r:id="rId41"/>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66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28430-1848-41B0-AE03-2153D340242F}" type="datetimeFigureOut">
              <a:rPr lang="en-US" smtClean="0"/>
              <a:pPr/>
              <a:t>6/7/2010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28EA38-37EC-423D-8302-3B6A254F896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D28EA38-37EC-423D-8302-3B6A254F8967}"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9A5E779E-9483-4C51-9B73-A5292FA62DA5}" type="datetimeFigureOut">
              <a:rPr lang="vi-VN" smtClean="0"/>
              <a:pPr/>
              <a:t>07/06/2010</a:t>
            </a:fld>
            <a:endParaRPr lang="vi-VN"/>
          </a:p>
        </p:txBody>
      </p:sp>
      <p:sp>
        <p:nvSpPr>
          <p:cNvPr id="16" name="Slide Number Placeholder 15"/>
          <p:cNvSpPr>
            <a:spLocks noGrp="1"/>
          </p:cNvSpPr>
          <p:nvPr>
            <p:ph type="sldNum" sz="quarter" idx="11"/>
          </p:nvPr>
        </p:nvSpPr>
        <p:spPr/>
        <p:txBody>
          <a:bodyPr/>
          <a:lstStyle/>
          <a:p>
            <a:fld id="{6945D7AC-A839-4A25-9212-5FCBB352BDDF}" type="slidenum">
              <a:rPr lang="vi-VN" smtClean="0"/>
              <a:pPr/>
              <a:t>‹#›</a:t>
            </a:fld>
            <a:endParaRPr lang="vi-VN"/>
          </a:p>
        </p:txBody>
      </p:sp>
      <p:sp>
        <p:nvSpPr>
          <p:cNvPr id="17" name="Footer Placeholder 16"/>
          <p:cNvSpPr>
            <a:spLocks noGrp="1"/>
          </p:cNvSpPr>
          <p:nvPr>
            <p:ph type="ftr" sz="quarter" idx="12"/>
          </p:nvPr>
        </p:nvSpPr>
        <p:spPr/>
        <p:txBody>
          <a:bodyPr/>
          <a:lstStyle/>
          <a:p>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5E779E-9483-4C51-9B73-A5292FA62DA5}" type="datetimeFigureOut">
              <a:rPr lang="vi-VN" smtClean="0"/>
              <a:pPr/>
              <a:t>07/06/2010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945D7AC-A839-4A25-9212-5FCBB352BDDF}"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5E779E-9483-4C51-9B73-A5292FA62DA5}" type="datetimeFigureOut">
              <a:rPr lang="vi-VN" smtClean="0"/>
              <a:pPr/>
              <a:t>07/06/2010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945D7AC-A839-4A25-9212-5FCBB352BDDF}"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9A5E779E-9483-4C51-9B73-A5292FA62DA5}" type="datetimeFigureOut">
              <a:rPr lang="vi-VN" smtClean="0"/>
              <a:pPr/>
              <a:t>07/06/2010</a:t>
            </a:fld>
            <a:endParaRPr lang="vi-VN"/>
          </a:p>
        </p:txBody>
      </p:sp>
      <p:sp>
        <p:nvSpPr>
          <p:cNvPr id="15" name="Slide Number Placeholder 14"/>
          <p:cNvSpPr>
            <a:spLocks noGrp="1"/>
          </p:cNvSpPr>
          <p:nvPr>
            <p:ph type="sldNum" sz="quarter" idx="15"/>
          </p:nvPr>
        </p:nvSpPr>
        <p:spPr/>
        <p:txBody>
          <a:bodyPr/>
          <a:lstStyle>
            <a:lvl1pPr algn="ctr">
              <a:defRPr/>
            </a:lvl1pPr>
          </a:lstStyle>
          <a:p>
            <a:fld id="{6945D7AC-A839-4A25-9212-5FCBB352BDDF}" type="slidenum">
              <a:rPr lang="vi-VN" smtClean="0"/>
              <a:pPr/>
              <a:t>‹#›</a:t>
            </a:fld>
            <a:endParaRPr lang="vi-VN"/>
          </a:p>
        </p:txBody>
      </p:sp>
      <p:sp>
        <p:nvSpPr>
          <p:cNvPr id="16" name="Footer Placeholder 15"/>
          <p:cNvSpPr>
            <a:spLocks noGrp="1"/>
          </p:cNvSpPr>
          <p:nvPr>
            <p:ph type="ftr" sz="quarter" idx="16"/>
          </p:nvPr>
        </p:nvSpPr>
        <p:spPr/>
        <p:txBody>
          <a:bodyPr/>
          <a:lstStyle/>
          <a:p>
            <a:endParaRPr lang="vi-V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5E779E-9483-4C51-9B73-A5292FA62DA5}" type="datetimeFigureOut">
              <a:rPr lang="vi-VN" smtClean="0"/>
              <a:pPr/>
              <a:t>07/06/2010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945D7AC-A839-4A25-9212-5FCBB352BDDF}" type="slidenum">
              <a:rPr lang="vi-VN" smtClean="0"/>
              <a:pPr/>
              <a:t>‹#›</a:t>
            </a:fld>
            <a:endParaRPr lang="vi-V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A5E779E-9483-4C51-9B73-A5292FA62DA5}" type="datetimeFigureOut">
              <a:rPr lang="vi-VN" smtClean="0"/>
              <a:pPr/>
              <a:t>07/06/2010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945D7AC-A839-4A25-9212-5FCBB352BDDF}" type="slidenum">
              <a:rPr lang="vi-VN" smtClean="0"/>
              <a:pPr/>
              <a:t>‹#›</a:t>
            </a:fld>
            <a:endParaRPr lang="vi-V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6945D7AC-A839-4A25-9212-5FCBB352BDDF}" type="slidenum">
              <a:rPr lang="vi-VN" smtClean="0"/>
              <a:pPr/>
              <a:t>‹#›</a:t>
            </a:fld>
            <a:endParaRPr lang="vi-VN"/>
          </a:p>
        </p:txBody>
      </p:sp>
      <p:sp>
        <p:nvSpPr>
          <p:cNvPr id="8" name="Footer Placeholder 7"/>
          <p:cNvSpPr>
            <a:spLocks noGrp="1"/>
          </p:cNvSpPr>
          <p:nvPr>
            <p:ph type="ftr" sz="quarter" idx="11"/>
          </p:nvPr>
        </p:nvSpPr>
        <p:spPr/>
        <p:txBody>
          <a:bodyPr/>
          <a:lstStyle/>
          <a:p>
            <a:endParaRPr lang="vi-VN"/>
          </a:p>
        </p:txBody>
      </p:sp>
      <p:sp>
        <p:nvSpPr>
          <p:cNvPr id="7" name="Date Placeholder 6"/>
          <p:cNvSpPr>
            <a:spLocks noGrp="1"/>
          </p:cNvSpPr>
          <p:nvPr>
            <p:ph type="dt" sz="half" idx="10"/>
          </p:nvPr>
        </p:nvSpPr>
        <p:spPr/>
        <p:txBody>
          <a:bodyPr/>
          <a:lstStyle/>
          <a:p>
            <a:fld id="{9A5E779E-9483-4C51-9B73-A5292FA62DA5}" type="datetimeFigureOut">
              <a:rPr lang="vi-VN" smtClean="0"/>
              <a:pPr/>
              <a:t>07/06/2010</a:t>
            </a:fld>
            <a:endParaRPr lang="vi-V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5E779E-9483-4C51-9B73-A5292FA62DA5}" type="datetimeFigureOut">
              <a:rPr lang="vi-VN" smtClean="0"/>
              <a:pPr/>
              <a:t>07/06/2010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945D7AC-A839-4A25-9212-5FCBB352BDDF}" type="slidenum">
              <a:rPr lang="vi-VN" smtClean="0"/>
              <a:pPr/>
              <a:t>‹#›</a:t>
            </a:fld>
            <a:endParaRPr lang="vi-V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E779E-9483-4C51-9B73-A5292FA62DA5}" type="datetimeFigureOut">
              <a:rPr lang="vi-VN" smtClean="0"/>
              <a:pPr/>
              <a:t>07/06/2010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945D7AC-A839-4A25-9212-5FCBB352BDDF}"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9A5E779E-9483-4C51-9B73-A5292FA62DA5}" type="datetimeFigureOut">
              <a:rPr lang="vi-VN" smtClean="0"/>
              <a:pPr/>
              <a:t>07/06/2010</a:t>
            </a:fld>
            <a:endParaRPr lang="vi-VN"/>
          </a:p>
        </p:txBody>
      </p:sp>
      <p:sp>
        <p:nvSpPr>
          <p:cNvPr id="9" name="Slide Number Placeholder 8"/>
          <p:cNvSpPr>
            <a:spLocks noGrp="1"/>
          </p:cNvSpPr>
          <p:nvPr>
            <p:ph type="sldNum" sz="quarter" idx="15"/>
          </p:nvPr>
        </p:nvSpPr>
        <p:spPr/>
        <p:txBody>
          <a:bodyPr/>
          <a:lstStyle/>
          <a:p>
            <a:fld id="{6945D7AC-A839-4A25-9212-5FCBB352BDDF}" type="slidenum">
              <a:rPr lang="vi-VN" smtClean="0"/>
              <a:pPr/>
              <a:t>‹#›</a:t>
            </a:fld>
            <a:endParaRPr lang="vi-VN"/>
          </a:p>
        </p:txBody>
      </p:sp>
      <p:sp>
        <p:nvSpPr>
          <p:cNvPr id="10" name="Footer Placeholder 9"/>
          <p:cNvSpPr>
            <a:spLocks noGrp="1"/>
          </p:cNvSpPr>
          <p:nvPr>
            <p:ph type="ftr" sz="quarter" idx="16"/>
          </p:nvPr>
        </p:nvSpPr>
        <p:spPr/>
        <p:txBody>
          <a:bodyPr/>
          <a:lstStyle/>
          <a:p>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9A5E779E-9483-4C51-9B73-A5292FA62DA5}" type="datetimeFigureOut">
              <a:rPr lang="vi-VN" smtClean="0"/>
              <a:pPr/>
              <a:t>07/06/2010</a:t>
            </a:fld>
            <a:endParaRPr lang="vi-VN"/>
          </a:p>
        </p:txBody>
      </p:sp>
      <p:sp>
        <p:nvSpPr>
          <p:cNvPr id="9" name="Slide Number Placeholder 8"/>
          <p:cNvSpPr>
            <a:spLocks noGrp="1"/>
          </p:cNvSpPr>
          <p:nvPr>
            <p:ph type="sldNum" sz="quarter" idx="11"/>
          </p:nvPr>
        </p:nvSpPr>
        <p:spPr/>
        <p:txBody>
          <a:bodyPr/>
          <a:lstStyle/>
          <a:p>
            <a:fld id="{6945D7AC-A839-4A25-9212-5FCBB352BDDF}" type="slidenum">
              <a:rPr lang="vi-VN" smtClean="0"/>
              <a:pPr/>
              <a:t>‹#›</a:t>
            </a:fld>
            <a:endParaRPr lang="vi-VN"/>
          </a:p>
        </p:txBody>
      </p:sp>
      <p:sp>
        <p:nvSpPr>
          <p:cNvPr id="10" name="Footer Placeholder 9"/>
          <p:cNvSpPr>
            <a:spLocks noGrp="1"/>
          </p:cNvSpPr>
          <p:nvPr>
            <p:ph type="ftr" sz="quarter" idx="12"/>
          </p:nvPr>
        </p:nvSpPr>
        <p:spPr/>
        <p:txBody>
          <a:bodyPr/>
          <a:lstStyle/>
          <a:p>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A5E779E-9483-4C51-9B73-A5292FA62DA5}" type="datetimeFigureOut">
              <a:rPr lang="vi-VN" smtClean="0"/>
              <a:pPr/>
              <a:t>07/06/2010</a:t>
            </a:fld>
            <a:endParaRPr lang="vi-V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vi-V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6945D7AC-A839-4A25-9212-5FCBB352BDDF}" type="slidenum">
              <a:rPr lang="vi-VN" smtClean="0"/>
              <a:pPr/>
              <a:t>‹#›</a:t>
            </a:fld>
            <a:endParaRPr lang="vi-V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8596" y="3857628"/>
            <a:ext cx="8286808" cy="500066"/>
          </a:xfrm>
        </p:spPr>
        <p:txBody>
          <a:bodyPr/>
          <a:lstStyle/>
          <a:p>
            <a:pPr algn="l">
              <a:tabLst>
                <a:tab pos="4751388" algn="l"/>
              </a:tabLst>
            </a:pPr>
            <a:r>
              <a:rPr lang="vi-VN" sz="1800" smtClean="0"/>
              <a:t>GVHD : Nguyễn Đức Công Song	GVPB : Nguyễn Thanh Phước</a:t>
            </a:r>
          </a:p>
          <a:p>
            <a:pPr algn="l"/>
            <a:r>
              <a:rPr lang="vi-VN" sz="1800" smtClean="0"/>
              <a:t>  </a:t>
            </a:r>
            <a:endParaRPr lang="vi-VN" sz="1800"/>
          </a:p>
        </p:txBody>
      </p:sp>
      <p:sp>
        <p:nvSpPr>
          <p:cNvPr id="2" name="Title 1"/>
          <p:cNvSpPr>
            <a:spLocks noGrp="1"/>
          </p:cNvSpPr>
          <p:nvPr>
            <p:ph type="ctrTitle"/>
          </p:nvPr>
        </p:nvSpPr>
        <p:spPr/>
        <p:txBody>
          <a:bodyPr>
            <a:normAutofit fontScale="90000"/>
          </a:bodyPr>
          <a:lstStyle/>
          <a:p>
            <a:r>
              <a:rPr lang="vi-VN" smtClean="0"/>
              <a:t>ARCHIMATE </a:t>
            </a:r>
            <a:br>
              <a:rPr lang="vi-VN" smtClean="0"/>
            </a:br>
            <a:r>
              <a:rPr lang="vi-VN" smtClean="0"/>
              <a:t>VÀ XÂY DỰNG HỆ THỐNG</a:t>
            </a:r>
            <a:br>
              <a:rPr lang="vi-VN" smtClean="0"/>
            </a:br>
            <a:r>
              <a:rPr lang="vi-VN" smtClean="0"/>
              <a:t> QUẢN LÝ TRƯỜNG TRUNG HỌC PHỔ THÔNG</a:t>
            </a:r>
            <a:endParaRPr lang="vi-VN"/>
          </a:p>
        </p:txBody>
      </p:sp>
      <p:sp>
        <p:nvSpPr>
          <p:cNvPr id="5" name="Subtitle 2"/>
          <p:cNvSpPr txBox="1">
            <a:spLocks/>
          </p:cNvSpPr>
          <p:nvPr/>
        </p:nvSpPr>
        <p:spPr>
          <a:xfrm>
            <a:off x="5143504" y="4714884"/>
            <a:ext cx="2857520" cy="1714512"/>
          </a:xfrm>
          <a:prstGeom prst="rect">
            <a:avLst/>
          </a:prstGeom>
        </p:spPr>
        <p:txBody>
          <a:bodyPr vert="horz">
            <a:noAutofit/>
          </a:bodyPr>
          <a:lstStyle/>
          <a:p>
            <a:pPr marL="0" marR="0" lvl="0" indent="0" algn="l" defTabSz="914400" rtl="0" eaLnBrk="1" fontAlgn="auto" latinLnBrk="0" hangingPunct="1">
              <a:lnSpc>
                <a:spcPct val="100000"/>
              </a:lnSpc>
              <a:spcBef>
                <a:spcPts val="600"/>
              </a:spcBef>
              <a:spcAft>
                <a:spcPts val="0"/>
              </a:spcAft>
              <a:buClr>
                <a:schemeClr val="accent2"/>
              </a:buClr>
              <a:buSzPct val="85000"/>
              <a:buFont typeface="Wingdings 2"/>
              <a:buNone/>
              <a:tabLst>
                <a:tab pos="4751388" algn="l"/>
              </a:tabLst>
              <a:defRPr/>
            </a:pPr>
            <a:r>
              <a:rPr lang="vi-VN" spc="100" smtClean="0">
                <a:solidFill>
                  <a:schemeClr val="tx2"/>
                </a:solidFill>
              </a:rPr>
              <a:t>Sinh viên thực hiện :</a:t>
            </a:r>
          </a:p>
          <a:p>
            <a:pPr marL="0" marR="0" lvl="0" indent="0" algn="l" defTabSz="914400" rtl="0" eaLnBrk="1" fontAlgn="auto" latinLnBrk="0" hangingPunct="1">
              <a:lnSpc>
                <a:spcPct val="100000"/>
              </a:lnSpc>
              <a:spcBef>
                <a:spcPts val="600"/>
              </a:spcBef>
              <a:spcAft>
                <a:spcPts val="0"/>
              </a:spcAft>
              <a:buClr>
                <a:schemeClr val="accent2"/>
              </a:buClr>
              <a:buSzPct val="85000"/>
              <a:buFont typeface="Wingdings 2"/>
              <a:buNone/>
              <a:tabLst>
                <a:tab pos="539750" algn="l"/>
                <a:tab pos="4751388" algn="l"/>
              </a:tabLst>
              <a:defRPr/>
            </a:pPr>
            <a:r>
              <a:rPr lang="vi-VN" spc="100" smtClean="0">
                <a:solidFill>
                  <a:schemeClr val="tx2"/>
                </a:solidFill>
              </a:rPr>
              <a:t>	Nguyễn Duy Chinh</a:t>
            </a:r>
          </a:p>
          <a:p>
            <a:pPr marL="0" marR="0" lvl="0" indent="0" algn="l" defTabSz="914400" rtl="0" eaLnBrk="1" fontAlgn="auto" latinLnBrk="0" hangingPunct="1">
              <a:lnSpc>
                <a:spcPct val="100000"/>
              </a:lnSpc>
              <a:spcBef>
                <a:spcPts val="600"/>
              </a:spcBef>
              <a:spcAft>
                <a:spcPts val="0"/>
              </a:spcAft>
              <a:buClr>
                <a:schemeClr val="accent2"/>
              </a:buClr>
              <a:buSzPct val="85000"/>
              <a:buFont typeface="Wingdings 2"/>
              <a:buNone/>
              <a:tabLst>
                <a:tab pos="539750" algn="l"/>
                <a:tab pos="4751388" algn="l"/>
              </a:tabLst>
              <a:defRPr/>
            </a:pPr>
            <a:r>
              <a:rPr lang="vi-VN" spc="100" smtClean="0">
                <a:solidFill>
                  <a:schemeClr val="tx2"/>
                </a:solidFill>
              </a:rPr>
              <a:t>	Nguyễn Hải Đăng</a:t>
            </a:r>
          </a:p>
          <a:p>
            <a:pPr marL="0" marR="0" lvl="0" indent="0" algn="l" defTabSz="914400" rtl="0" eaLnBrk="1" fontAlgn="auto" latinLnBrk="0" hangingPunct="1">
              <a:lnSpc>
                <a:spcPct val="100000"/>
              </a:lnSpc>
              <a:spcBef>
                <a:spcPts val="600"/>
              </a:spcBef>
              <a:spcAft>
                <a:spcPts val="0"/>
              </a:spcAft>
              <a:buClr>
                <a:schemeClr val="accent2"/>
              </a:buClr>
              <a:buSzPct val="85000"/>
              <a:buFont typeface="Wingdings 2"/>
              <a:buNone/>
              <a:tabLst>
                <a:tab pos="539750" algn="l"/>
                <a:tab pos="4751388" algn="l"/>
              </a:tabLst>
              <a:defRPr/>
            </a:pPr>
            <a:r>
              <a:rPr lang="vi-VN" spc="100" smtClean="0">
                <a:solidFill>
                  <a:schemeClr val="tx2"/>
                </a:solidFill>
              </a:rPr>
              <a:t>	Nguyễn Tấn Mơ</a:t>
            </a:r>
          </a:p>
          <a:p>
            <a:pPr marL="0" marR="0" lvl="0" indent="0" algn="l" defTabSz="914400" rtl="0" eaLnBrk="1" fontAlgn="auto" latinLnBrk="0" hangingPunct="1">
              <a:lnSpc>
                <a:spcPct val="100000"/>
              </a:lnSpc>
              <a:spcBef>
                <a:spcPts val="600"/>
              </a:spcBef>
              <a:spcAft>
                <a:spcPts val="0"/>
              </a:spcAft>
              <a:buClr>
                <a:schemeClr val="accent2"/>
              </a:buClr>
              <a:buSzPct val="85000"/>
              <a:buFont typeface="Wingdings 2"/>
              <a:buNone/>
              <a:tabLst>
                <a:tab pos="539750" algn="l"/>
                <a:tab pos="4751388" algn="l"/>
              </a:tabLst>
              <a:defRPr/>
            </a:pPr>
            <a:r>
              <a:rPr lang="vi-VN" spc="100" smtClean="0">
                <a:solidFill>
                  <a:schemeClr val="tx2"/>
                </a:solidFill>
              </a:rPr>
              <a:t>	Lê Hữu Tài</a:t>
            </a:r>
          </a:p>
          <a:p>
            <a:pPr marL="0" marR="0" lvl="0" indent="0" algn="l" defTabSz="914400" rtl="0" eaLnBrk="1" fontAlgn="auto" latinLnBrk="0" hangingPunct="1">
              <a:lnSpc>
                <a:spcPct val="100000"/>
              </a:lnSpc>
              <a:spcBef>
                <a:spcPts val="600"/>
              </a:spcBef>
              <a:spcAft>
                <a:spcPts val="0"/>
              </a:spcAft>
              <a:buClr>
                <a:schemeClr val="accent2"/>
              </a:buClr>
              <a:buSzPct val="85000"/>
              <a:buFont typeface="Wingdings 2"/>
              <a:buNone/>
              <a:tabLst>
                <a:tab pos="4751388" algn="l"/>
              </a:tabLst>
              <a:defRPr/>
            </a:pPr>
            <a:endParaRPr kumimoji="0" lang="vi-VN" sz="1800" b="0" i="0" u="none" strike="noStrike" kern="1200" cap="none" spc="10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Business service </a:t>
            </a:r>
            <a:r>
              <a:rPr lang="en-US" smtClean="0"/>
              <a:t>– là mảng chức năng cung cấp cho môi trường, nó độc lập với cái cách mà các những chức năng này được hiện thực bên trong.</a:t>
            </a:r>
          </a:p>
          <a:p>
            <a:r>
              <a:rPr lang="en-US" b="1" smtClean="0"/>
              <a:t>Business Activity - </a:t>
            </a:r>
            <a:r>
              <a:rPr lang="en-US" smtClean="0"/>
              <a:t>Là cấp độ nhỏ nhất của ứng xử thuộc về nghiệp vụ</a:t>
            </a:r>
          </a:p>
          <a:p>
            <a:r>
              <a:rPr lang="en-US" b="1" smtClean="0"/>
              <a:t>Business process </a:t>
            </a:r>
            <a:r>
              <a:rPr lang="en-US" smtClean="0"/>
              <a:t>– Là một đơn vị ứng xử bên trong hoặc một tập những ứng xử bên trong có mối quan hệ “nguyên nhân hệ quả” với nhau để đưa ra một tập những thành phẩm và dịch vụ</a:t>
            </a:r>
          </a:p>
          <a:p>
            <a:pPr>
              <a:buNone/>
            </a:pPr>
            <a:endParaRPr lang="en-US"/>
          </a:p>
        </p:txBody>
      </p:sp>
      <p:sp>
        <p:nvSpPr>
          <p:cNvPr id="3" name="Title 2"/>
          <p:cNvSpPr>
            <a:spLocks noGrp="1"/>
          </p:cNvSpPr>
          <p:nvPr>
            <p:ph type="title"/>
          </p:nvPr>
        </p:nvSpPr>
        <p:spPr/>
        <p:txBody>
          <a:bodyPr/>
          <a:lstStyle/>
          <a:p>
            <a:r>
              <a:rPr smtClean="0"/>
              <a:t>Khía cạnh ứng xử</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Business Function </a:t>
            </a:r>
            <a:r>
              <a:rPr lang="en-US" smtClean="0"/>
              <a:t>– Là đơn vị ứng xử bên trong, nó nhóm những ứng xử liên quan với nhau, ví dụ về yêu cầu kỹ năng, kiến thức, tài nguyên…và được thực hiện bởi một vai trò bên trong tổ chức.</a:t>
            </a:r>
          </a:p>
          <a:p>
            <a:r>
              <a:rPr lang="en-US" b="1" smtClean="0"/>
              <a:t>Business interaction </a:t>
            </a:r>
            <a:r>
              <a:rPr lang="en-US" smtClean="0"/>
              <a:t>– Được định nghĩa là một đơn vị ứng xử biểu diễn sự kết hợp của hai hay nhiều business role </a:t>
            </a:r>
          </a:p>
          <a:p>
            <a:r>
              <a:rPr lang="en-US" b="1" smtClean="0"/>
              <a:t>Business Event </a:t>
            </a:r>
            <a:r>
              <a:rPr lang="en-US" smtClean="0"/>
              <a:t>– Là một điều gì đó diễn ra ở bên ngoài và tác động lên business process, business function, business interaction. </a:t>
            </a:r>
          </a:p>
          <a:p>
            <a:endParaRPr lang="en-US"/>
          </a:p>
        </p:txBody>
      </p:sp>
      <p:sp>
        <p:nvSpPr>
          <p:cNvPr id="4" name="Title 2"/>
          <p:cNvSpPr>
            <a:spLocks noGrp="1"/>
          </p:cNvSpPr>
          <p:nvPr>
            <p:ph type="title"/>
          </p:nvPr>
        </p:nvSpPr>
        <p:spPr>
          <a:xfrm>
            <a:off x="457200" y="152400"/>
            <a:ext cx="8229600" cy="1219200"/>
          </a:xfrm>
        </p:spPr>
        <p:txBody>
          <a:bodyPr/>
          <a:lstStyle/>
          <a:p>
            <a:r>
              <a:rPr smtClean="0"/>
              <a:t>Khía cạnh ứng xử</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Presentation</a:t>
            </a:r>
            <a:r>
              <a:rPr lang="en-US" smtClean="0"/>
              <a:t> – Là dạng thông tin có thể đọc được, được mang bởi business object như là một tài liệu.</a:t>
            </a:r>
          </a:p>
          <a:p>
            <a:r>
              <a:rPr lang="fr-FR" b="1" smtClean="0"/>
              <a:t>Meanning </a:t>
            </a:r>
            <a:r>
              <a:rPr lang="fr-FR" smtClean="0"/>
              <a:t>– Là sự đóng góp (của presentation) của business object vào kiến thức hay ý kiến chuyên môn của một vài actor trong một hoàn cảnh đặc biệt nào đó</a:t>
            </a:r>
          </a:p>
          <a:p>
            <a:r>
              <a:rPr lang="en-US" b="1" smtClean="0"/>
              <a:t>Value </a:t>
            </a:r>
            <a:r>
              <a:rPr lang="en-US" smtClean="0"/>
              <a:t>− Là những thứ giúp những nhóm người liên quan đánh giá đúng một sản phẩm hay một dịch vụ.</a:t>
            </a:r>
          </a:p>
          <a:p>
            <a:endParaRPr lang="en-US"/>
          </a:p>
        </p:txBody>
      </p:sp>
      <p:sp>
        <p:nvSpPr>
          <p:cNvPr id="3" name="Title 2"/>
          <p:cNvSpPr>
            <a:spLocks noGrp="1"/>
          </p:cNvSpPr>
          <p:nvPr>
            <p:ph type="title"/>
          </p:nvPr>
        </p:nvSpPr>
        <p:spPr/>
        <p:txBody>
          <a:bodyPr/>
          <a:lstStyle/>
          <a:p>
            <a:r>
              <a:rPr smtClean="0"/>
              <a:t>Khía cạnh thông tin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Product</a:t>
            </a:r>
            <a:r>
              <a:rPr lang="en-US" smtClean="0"/>
              <a:t> – Được định nghĩa là một tập hợp của những dịch vụ đi cùng với bản quy định về những đặc trưng, quyền lợi, và yêu cầu sử dụng những dịch vụ này</a:t>
            </a:r>
          </a:p>
          <a:p>
            <a:r>
              <a:rPr lang="en-US" b="1" smtClean="0"/>
              <a:t>Contract - </a:t>
            </a:r>
            <a:r>
              <a:rPr lang="en-US" smtClean="0"/>
              <a:t> Là những quy tắc mang tính hình thức hoặc không chính thức của một thoả thuận quy định về quyền và nghĩa vụ kết hợp với một product</a:t>
            </a:r>
          </a:p>
          <a:p>
            <a:endParaRPr lang="en-US"/>
          </a:p>
        </p:txBody>
      </p:sp>
      <p:sp>
        <p:nvSpPr>
          <p:cNvPr id="3" name="Title 2"/>
          <p:cNvSpPr>
            <a:spLocks noGrp="1"/>
          </p:cNvSpPr>
          <p:nvPr>
            <p:ph type="title"/>
          </p:nvPr>
        </p:nvSpPr>
        <p:spPr/>
        <p:txBody>
          <a:bodyPr/>
          <a:lstStyle/>
          <a:p>
            <a:r>
              <a:rPr smtClean="0"/>
              <a:t>Khía cạnh thông tin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Tầng ứng dụng được thể hiện ở các khía cạnh:</a:t>
            </a:r>
          </a:p>
          <a:p>
            <a:pPr lvl="1"/>
            <a:r>
              <a:rPr lang="en-US" smtClean="0"/>
              <a:t>Khía cạnh cấu trúc:</a:t>
            </a:r>
          </a:p>
          <a:p>
            <a:pPr lvl="2"/>
            <a:r>
              <a:rPr lang="en-US" smtClean="0"/>
              <a:t>Khía cạnh chủ động</a:t>
            </a:r>
          </a:p>
          <a:p>
            <a:pPr lvl="2"/>
            <a:r>
              <a:rPr lang="en-US" smtClean="0"/>
              <a:t>Khía cạnh bị động hay khía cạnh dữ liệu</a:t>
            </a:r>
          </a:p>
          <a:p>
            <a:pPr lvl="1"/>
            <a:r>
              <a:rPr lang="en-US" smtClean="0"/>
              <a:t>Khía cạnh ứng xử</a:t>
            </a:r>
          </a:p>
          <a:p>
            <a:pPr lvl="1"/>
            <a:endParaRPr lang="en-US"/>
          </a:p>
        </p:txBody>
      </p:sp>
      <p:sp>
        <p:nvSpPr>
          <p:cNvPr id="3" name="Title 2"/>
          <p:cNvSpPr>
            <a:spLocks noGrp="1"/>
          </p:cNvSpPr>
          <p:nvPr>
            <p:ph type="title"/>
          </p:nvPr>
        </p:nvSpPr>
        <p:spPr/>
        <p:txBody>
          <a:bodyPr/>
          <a:lstStyle/>
          <a:p>
            <a:r>
              <a:rPr smtClean="0"/>
              <a:t>Tầng ứng dụng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Meta model của tầng ứng dụng</a:t>
            </a:r>
            <a:endParaRPr lang="en-US" dirty="0"/>
          </a:p>
        </p:txBody>
      </p:sp>
      <p:pic>
        <p:nvPicPr>
          <p:cNvPr id="4" name="Content Placeholder 3"/>
          <p:cNvPicPr>
            <a:picLocks noGrp="1"/>
          </p:cNvPicPr>
          <p:nvPr>
            <p:ph idx="1"/>
          </p:nvPr>
        </p:nvPicPr>
        <p:blipFill>
          <a:blip r:embed="rId2"/>
          <a:srcRect/>
          <a:stretch>
            <a:fillRect/>
          </a:stretch>
        </p:blipFill>
        <p:spPr bwMode="auto">
          <a:xfrm>
            <a:off x="1571604" y="2000240"/>
            <a:ext cx="6072230" cy="38576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Application Component - </a:t>
            </a:r>
            <a:r>
              <a:rPr lang="en-US" smtClean="0"/>
              <a:t>Một application component được định nghĩa như là một thành phần có thể triển khai độc lập, và có thể thay thế được của hệ thống. Nó tóm lược nội dung bên trong nó, và cung cấp chức năng ra bên ngoài thông qua một tập giao diện.</a:t>
            </a:r>
          </a:p>
          <a:p>
            <a:r>
              <a:rPr lang="fr-FR" b="1" smtClean="0"/>
              <a:t>Application Collaboration - </a:t>
            </a:r>
            <a:r>
              <a:rPr lang="fr-FR" smtClean="0"/>
              <a:t> Được định nghĩa như là một dạng hình thể tạm thời của hai hay nhiều application component cùng tham gia vào một hay nhiều quá trình tương tác ứng dụng.</a:t>
            </a:r>
            <a:endParaRPr lang="en-US"/>
          </a:p>
        </p:txBody>
      </p:sp>
      <p:sp>
        <p:nvSpPr>
          <p:cNvPr id="3" name="Title 2"/>
          <p:cNvSpPr>
            <a:spLocks noGrp="1"/>
          </p:cNvSpPr>
          <p:nvPr>
            <p:ph type="title"/>
          </p:nvPr>
        </p:nvSpPr>
        <p:spPr/>
        <p:txBody>
          <a:bodyPr/>
          <a:lstStyle/>
          <a:p>
            <a:r>
              <a:rPr smtClean="0"/>
              <a:t>Khía cạnh cấu trúc</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FR" b="1" smtClean="0"/>
              <a:t>Application Interface - </a:t>
            </a:r>
            <a:r>
              <a:rPr lang="fr-FR" smtClean="0"/>
              <a:t>định nghĩa một tập các chức năng và sự kiện được cung cấp bởi application component hay những chức năng và sự kiện được yêu cầu bởi môi trường</a:t>
            </a:r>
          </a:p>
          <a:p>
            <a:r>
              <a:rPr lang="fr-FR" b="1" smtClean="0"/>
              <a:t>Data Object -</a:t>
            </a:r>
            <a:r>
              <a:rPr lang="fr-FR" smtClean="0"/>
              <a:t> Được định nghĩa là đối tượng chứa thông tin rõ ràng, mạch lạc, và phù hợp cho quá trình xử lý. </a:t>
            </a:r>
            <a:endParaRPr lang="en-US" smtClean="0"/>
          </a:p>
          <a:p>
            <a:pPr>
              <a:buNone/>
            </a:pPr>
            <a:endParaRPr lang="en-US"/>
          </a:p>
        </p:txBody>
      </p:sp>
      <p:sp>
        <p:nvSpPr>
          <p:cNvPr id="4" name="Title 2"/>
          <p:cNvSpPr>
            <a:spLocks noGrp="1"/>
          </p:cNvSpPr>
          <p:nvPr>
            <p:ph type="title"/>
          </p:nvPr>
        </p:nvSpPr>
        <p:spPr/>
        <p:txBody>
          <a:bodyPr/>
          <a:lstStyle/>
          <a:p>
            <a:r>
              <a:rPr smtClean="0"/>
              <a:t>Khía cạnh cấu trúc</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Application Service - </a:t>
            </a:r>
            <a:r>
              <a:rPr lang="en-US" smtClean="0"/>
              <a:t>Được định nghĩa là một đơn vị chức năng có thể nhìn thấy được từ bên ngoài, nó được cung cấp bởi một hay nhiều thành phần ứng dụng, được đưa ra thông qua những giao diện được định nghĩa rõ ràng, và có ý nghĩa với môi trường.</a:t>
            </a:r>
          </a:p>
          <a:p>
            <a:r>
              <a:rPr lang="en-US" b="1" smtClean="0"/>
              <a:t>Application Function - </a:t>
            </a:r>
            <a:r>
              <a:rPr lang="en-US" smtClean="0"/>
              <a:t>Là ứng xử bên trong của một application component, nó hiện thực một hay nhiều application service</a:t>
            </a:r>
          </a:p>
          <a:p>
            <a:r>
              <a:rPr lang="fr-FR" b="1" smtClean="0"/>
              <a:t>Application Interaction - </a:t>
            </a:r>
            <a:r>
              <a:rPr lang="fr-FR" smtClean="0"/>
              <a:t>Là ứng xử sinh ra bởi sự kết hợp của hai hay nhiều application component.</a:t>
            </a:r>
            <a:endParaRPr lang="en-US" smtClean="0"/>
          </a:p>
          <a:p>
            <a:pPr>
              <a:buNone/>
            </a:pPr>
            <a:endParaRPr lang="en-US"/>
          </a:p>
        </p:txBody>
      </p:sp>
      <p:sp>
        <p:nvSpPr>
          <p:cNvPr id="3" name="Title 2"/>
          <p:cNvSpPr>
            <a:spLocks noGrp="1"/>
          </p:cNvSpPr>
          <p:nvPr>
            <p:ph type="title"/>
          </p:nvPr>
        </p:nvSpPr>
        <p:spPr/>
        <p:txBody>
          <a:bodyPr/>
          <a:lstStyle/>
          <a:p>
            <a:r>
              <a:rPr smtClean="0"/>
              <a:t>Khía cạnh ứng xử</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Các khía cạnh của tầng kỹ thuật</a:t>
            </a:r>
          </a:p>
          <a:p>
            <a:pPr lvl="1"/>
            <a:r>
              <a:rPr lang="en-US" smtClean="0"/>
              <a:t>Khía cạnh cấu trúc</a:t>
            </a:r>
          </a:p>
          <a:p>
            <a:pPr lvl="2"/>
            <a:r>
              <a:rPr lang="en-US" smtClean="0"/>
              <a:t>Khía cạnh chủ động</a:t>
            </a:r>
          </a:p>
          <a:p>
            <a:pPr lvl="2"/>
            <a:r>
              <a:rPr lang="en-US" smtClean="0"/>
              <a:t>Khía cạnh bị động</a:t>
            </a:r>
          </a:p>
          <a:p>
            <a:pPr lvl="1"/>
            <a:r>
              <a:rPr lang="en-US" smtClean="0"/>
              <a:t>Khía cạnh ứng xử</a:t>
            </a:r>
            <a:endParaRPr lang="en-US"/>
          </a:p>
        </p:txBody>
      </p:sp>
      <p:sp>
        <p:nvSpPr>
          <p:cNvPr id="3" name="Title 2"/>
          <p:cNvSpPr>
            <a:spLocks noGrp="1"/>
          </p:cNvSpPr>
          <p:nvPr>
            <p:ph type="title"/>
          </p:nvPr>
        </p:nvSpPr>
        <p:spPr/>
        <p:txBody>
          <a:bodyPr/>
          <a:lstStyle/>
          <a:p>
            <a:r>
              <a:rPr smtClean="0"/>
              <a:t>Tầng kỹ thuật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Giới thiệu Enterprise Architecture</a:t>
            </a:r>
          </a:p>
          <a:p>
            <a:r>
              <a:rPr lang="vi-VN" smtClean="0"/>
              <a:t>Ngôn ngữ ArchiMate </a:t>
            </a:r>
          </a:p>
          <a:p>
            <a:r>
              <a:rPr lang="vi-VN" smtClean="0"/>
              <a:t>Bài toán áp dụng</a:t>
            </a:r>
            <a:endParaRPr lang="vi-VN"/>
          </a:p>
        </p:txBody>
      </p:sp>
      <p:sp>
        <p:nvSpPr>
          <p:cNvPr id="2" name="Title 1"/>
          <p:cNvSpPr>
            <a:spLocks noGrp="1"/>
          </p:cNvSpPr>
          <p:nvPr>
            <p:ph type="title"/>
          </p:nvPr>
        </p:nvSpPr>
        <p:spPr/>
        <p:txBody>
          <a:bodyPr/>
          <a:lstStyle/>
          <a:p>
            <a:r>
              <a:rPr lang="vi-VN" smtClean="0"/>
              <a:t>Nội dung</a:t>
            </a:r>
            <a:endParaRPr lang="vi-V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t>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t>Meta model Tầng kỹ thuật</a:t>
            </a:r>
            <a:endParaRPr lang="en-US"/>
          </a:p>
        </p:txBody>
      </p:sp>
      <p:pic>
        <p:nvPicPr>
          <p:cNvPr id="4" name="Content Placeholder 3" descr="C:\Documents and Settings\HENXUI\Desktop\Hinh\320.png"/>
          <p:cNvPicPr>
            <a:picLocks noGrp="1"/>
          </p:cNvPicPr>
          <p:nvPr>
            <p:ph idx="1"/>
          </p:nvPr>
        </p:nvPicPr>
        <p:blipFill>
          <a:blip r:embed="rId2"/>
          <a:srcRect/>
          <a:stretch>
            <a:fillRect/>
          </a:stretch>
        </p:blipFill>
        <p:spPr bwMode="auto">
          <a:xfrm>
            <a:off x="1357290" y="2071678"/>
            <a:ext cx="6357981" cy="3643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N</a:t>
            </a:r>
            <a:r>
              <a:rPr lang="vi-VN" b="1" smtClean="0"/>
              <a:t>ode</a:t>
            </a:r>
            <a:r>
              <a:rPr lang="en-US" smtClean="0"/>
              <a:t> - </a:t>
            </a:r>
            <a:r>
              <a:rPr lang="vi-VN" smtClean="0"/>
              <a:t>là một thể hiện của thực thể có cấu trúc trong tầng </a:t>
            </a:r>
            <a:r>
              <a:rPr lang="en-US" smtClean="0"/>
              <a:t>kỹ thuật</a:t>
            </a:r>
            <a:r>
              <a:rPr lang="vi-VN" smtClean="0"/>
              <a:t>. </a:t>
            </a:r>
            <a:r>
              <a:rPr lang="en-GB" smtClean="0"/>
              <a:t>Ví dụ như “application server”,“database server”, “UNIX server”, “firewall”, “mail server” and “web server”. Sử dụng node, chúng ta có thể miêu tả cả tài nguyên máy tính vật lý (máy tính), cũng như phần mềm (hệ điều hành, phần mềm ứng dụng) chức năng.</a:t>
            </a:r>
            <a:endParaRPr lang="en-US" smtClean="0"/>
          </a:p>
          <a:p>
            <a:r>
              <a:rPr lang="en-GB" b="1" smtClean="0"/>
              <a:t>Device </a:t>
            </a:r>
            <a:r>
              <a:rPr lang="en-GB" smtClean="0"/>
              <a:t>- là một sự kế thừa và mở rộng của node, nó là một tài nguyên máy tính vật lý, ví dụ như mainframe, PCs, router, và “load banlancers”. Một device là một thiết bị vật lý mà dựa trên nó những artifact được triển khai để thực thi.</a:t>
            </a:r>
            <a:endParaRPr lang="en-US" smtClean="0"/>
          </a:p>
          <a:p>
            <a:endParaRPr lang="en-US"/>
          </a:p>
        </p:txBody>
      </p:sp>
      <p:sp>
        <p:nvSpPr>
          <p:cNvPr id="3" name="Title 2"/>
          <p:cNvSpPr>
            <a:spLocks noGrp="1"/>
          </p:cNvSpPr>
          <p:nvPr>
            <p:ph type="title"/>
          </p:nvPr>
        </p:nvSpPr>
        <p:spPr/>
        <p:txBody>
          <a:bodyPr/>
          <a:lstStyle/>
          <a:p>
            <a:r>
              <a:rPr smtClean="0"/>
              <a:t>Khía cạnh cấu trúc</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b="1" smtClean="0"/>
              <a:t>Infrastructure</a:t>
            </a:r>
            <a:r>
              <a:rPr lang="en-GB" b="1" i="1" smtClean="0"/>
              <a:t> </a:t>
            </a:r>
            <a:r>
              <a:rPr lang="en-GB" b="1" smtClean="0"/>
              <a:t>interface</a:t>
            </a:r>
            <a:r>
              <a:rPr lang="en-GB" smtClean="0"/>
              <a:t> (còn được gọi là technology-interface) - cho thấy cách node cung cấp chức năng ra với môi trường. Một infrastructure interface được xem như là một </a:t>
            </a:r>
            <a:r>
              <a:rPr lang="en-GB" i="1" smtClean="0"/>
              <a:t>điểm truy xuất</a:t>
            </a:r>
            <a:r>
              <a:rPr lang="en-GB" smtClean="0"/>
              <a:t>, nơi mà những dịch vụ của một node có thể được truy xuất bởi những node khác hay những application component và application colloboration.</a:t>
            </a:r>
          </a:p>
          <a:p>
            <a:r>
              <a:rPr lang="en-GB" b="1" smtClean="0"/>
              <a:t>Network </a:t>
            </a:r>
            <a:r>
              <a:rPr lang="en-GB" smtClean="0"/>
              <a:t>– Được định nghĩa như một môi trường truyền thông vật lý giữa hai hay nhiều device. </a:t>
            </a:r>
            <a:endParaRPr lang="en-US" smtClean="0"/>
          </a:p>
          <a:p>
            <a:r>
              <a:rPr lang="en-GB" b="1" smtClean="0"/>
              <a:t>Communication path</a:t>
            </a:r>
            <a:r>
              <a:rPr lang="en-GB" smtClean="0"/>
              <a:t> - </a:t>
            </a:r>
            <a:r>
              <a:rPr lang="en-US" smtClean="0"/>
              <a:t>là liên kết giữa hai hay nhiều node, thông qua communication path những node có thể trao đổi thông tin với nhau. </a:t>
            </a:r>
          </a:p>
          <a:p>
            <a:endParaRPr lang="en-US"/>
          </a:p>
        </p:txBody>
      </p:sp>
      <p:sp>
        <p:nvSpPr>
          <p:cNvPr id="3" name="Title 2"/>
          <p:cNvSpPr>
            <a:spLocks noGrp="1"/>
          </p:cNvSpPr>
          <p:nvPr>
            <p:ph type="title"/>
          </p:nvPr>
        </p:nvSpPr>
        <p:spPr/>
        <p:txBody>
          <a:bodyPr/>
          <a:lstStyle/>
          <a:p>
            <a:r>
              <a:rPr smtClean="0"/>
              <a:t>Khía cạnh cấu trúc</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system software</a:t>
            </a:r>
            <a:r>
              <a:rPr lang="en-US" smtClean="0"/>
              <a:t> – thể hiện một môi trường phần mềm cho các thành phần và các đối tượng có thể được triển khai dưới hình thức những artifact.</a:t>
            </a:r>
          </a:p>
          <a:p>
            <a:r>
              <a:rPr lang="en-US" smtClean="0"/>
              <a:t>I</a:t>
            </a:r>
            <a:r>
              <a:rPr lang="en-US" b="1" smtClean="0"/>
              <a:t>nfrastructure service</a:t>
            </a:r>
            <a:r>
              <a:rPr lang="en-US" smtClean="0"/>
              <a:t> - được định nghĩa là một đơn vị chức năng có thể được nhìn thấy được từ bên ngoài, có ý nghĩa đối với môi trường, nó được cung cấp bởi một hoặc nhiều node và đưa ra thông qua những infrastrure interface được định nghĩa rõ ràng.</a:t>
            </a:r>
          </a:p>
          <a:p>
            <a:endParaRPr lang="en-US"/>
          </a:p>
        </p:txBody>
      </p:sp>
      <p:sp>
        <p:nvSpPr>
          <p:cNvPr id="3" name="Title 2"/>
          <p:cNvSpPr>
            <a:spLocks noGrp="1"/>
          </p:cNvSpPr>
          <p:nvPr>
            <p:ph type="title"/>
          </p:nvPr>
        </p:nvSpPr>
        <p:spPr/>
        <p:txBody>
          <a:bodyPr/>
          <a:lstStyle/>
          <a:p>
            <a:r>
              <a:rPr smtClean="0"/>
              <a:t>Khía cạnh ứng xử</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smtClean="0"/>
              <a:t>Artifact</a:t>
            </a:r>
            <a:r>
              <a:rPr lang="en-GB" smtClean="0"/>
              <a:t> - là 1 khái niệm cấu trúc bị động, nó mô hình thông tin hoặc dữ liệu, tương tự như data object và business object. </a:t>
            </a:r>
            <a:r>
              <a:rPr lang="en-US" smtClean="0"/>
              <a:t>Ngôn ngữ ArchiMate định nghĩa artifact như là một mảnh thông tin vật lý được sử dụng (hoặc được cung cấp) bởi một quá trình phát triển phần mềm hoặc bởi sự triển khai và hoạt động của hệ thống.</a:t>
            </a:r>
          </a:p>
          <a:p>
            <a:endParaRPr lang="en-US"/>
          </a:p>
        </p:txBody>
      </p:sp>
      <p:sp>
        <p:nvSpPr>
          <p:cNvPr id="3" name="Title 2"/>
          <p:cNvSpPr>
            <a:spLocks noGrp="1"/>
          </p:cNvSpPr>
          <p:nvPr>
            <p:ph type="title"/>
          </p:nvPr>
        </p:nvSpPr>
        <p:spPr/>
        <p:txBody>
          <a:bodyPr/>
          <a:lstStyle/>
          <a:p>
            <a:r>
              <a:rPr smtClean="0"/>
              <a:t>Khía cạnh thông tin</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Phát biểu bài toán</a:t>
            </a:r>
          </a:p>
          <a:p>
            <a:r>
              <a:rPr lang="vi-VN" smtClean="0"/>
              <a:t>Mô hình kiến trúc hệ thống quản lý trường học thể hiện qua ngôn ngữ Archimate.</a:t>
            </a:r>
          </a:p>
        </p:txBody>
      </p:sp>
      <p:sp>
        <p:nvSpPr>
          <p:cNvPr id="2" name="Title 1"/>
          <p:cNvSpPr>
            <a:spLocks noGrp="1"/>
          </p:cNvSpPr>
          <p:nvPr>
            <p:ph type="title"/>
          </p:nvPr>
        </p:nvSpPr>
        <p:spPr/>
        <p:txBody>
          <a:bodyPr>
            <a:normAutofit/>
          </a:bodyPr>
          <a:lstStyle/>
          <a:p>
            <a:r>
              <a:rPr lang="vi-VN" smtClean="0"/>
              <a:t>Bài toán áp dụng</a:t>
            </a:r>
            <a:endParaRPr lang="vi-V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400" err="1" smtClean="0">
                <a:latin typeface="Constantia" pitchFamily="18" charset="0"/>
                <a:cs typeface="Times New Roman" pitchFamily="18" charset="0"/>
              </a:rPr>
              <a:t>Xây</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dựng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một</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hệ</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thống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dùng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để</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quản</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lý</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các</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hoạt</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động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của</a:t>
            </a:r>
            <a:endParaRPr lang="en-US" sz="2400" smtClean="0">
              <a:latin typeface="Constantia" pitchFamily="18" charset="0"/>
              <a:cs typeface="Times New Roman" pitchFamily="18" charset="0"/>
            </a:endParaRPr>
          </a:p>
          <a:p>
            <a:pPr>
              <a:buNone/>
            </a:pPr>
            <a:r>
              <a:rPr lang="en-US" sz="2400" err="1" smtClean="0">
                <a:latin typeface="Constantia" pitchFamily="18" charset="0"/>
                <a:cs typeface="Times New Roman" pitchFamily="18" charset="0"/>
              </a:rPr>
              <a:t>trường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học</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bao</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gồm</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quản</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lý</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học</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sinh</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quản</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lý</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giáo</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viên</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và</a:t>
            </a:r>
            <a:endParaRPr lang="en-US" sz="2400" smtClean="0">
              <a:latin typeface="Constantia" pitchFamily="18" charset="0"/>
              <a:cs typeface="Times New Roman" pitchFamily="18" charset="0"/>
            </a:endParaRPr>
          </a:p>
          <a:p>
            <a:pPr>
              <a:buNone/>
            </a:pPr>
            <a:r>
              <a:rPr lang="en-US" sz="2400" err="1" smtClean="0">
                <a:latin typeface="Constantia" pitchFamily="18" charset="0"/>
                <a:cs typeface="Times New Roman" pitchFamily="18" charset="0"/>
              </a:rPr>
              <a:t>quản</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lý</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thu</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việc</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thu</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tiền</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học</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phí.Đồng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thời</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cung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cấp</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chức</a:t>
            </a:r>
            <a:endParaRPr lang="en-US" sz="2400" smtClean="0">
              <a:latin typeface="Constantia" pitchFamily="18" charset="0"/>
              <a:cs typeface="Times New Roman" pitchFamily="18" charset="0"/>
            </a:endParaRPr>
          </a:p>
          <a:p>
            <a:pPr>
              <a:buNone/>
            </a:pPr>
            <a:r>
              <a:rPr lang="en-US" sz="2400" err="1" smtClean="0">
                <a:latin typeface="Constantia" pitchFamily="18" charset="0"/>
                <a:cs typeface="Times New Roman" pitchFamily="18" charset="0"/>
              </a:rPr>
              <a:t>năng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gửi</a:t>
            </a:r>
            <a:r>
              <a:rPr lang="en-US" sz="2400" smtClean="0">
                <a:latin typeface="Constantia" pitchFamily="18" charset="0"/>
                <a:cs typeface="Times New Roman" pitchFamily="18" charset="0"/>
              </a:rPr>
              <a:t> mail </a:t>
            </a:r>
            <a:r>
              <a:rPr lang="en-US" sz="2400" err="1" smtClean="0">
                <a:latin typeface="Constantia" pitchFamily="18" charset="0"/>
                <a:cs typeface="Times New Roman" pitchFamily="18" charset="0"/>
              </a:rPr>
              <a:t>để</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trao</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đổi</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thông</a:t>
            </a:r>
            <a:r>
              <a:rPr lang="en-US" sz="2400" smtClean="0">
                <a:latin typeface="Constantia" pitchFamily="18" charset="0"/>
                <a:cs typeface="Times New Roman" pitchFamily="18" charset="0"/>
              </a:rPr>
              <a:t> tin </a:t>
            </a:r>
            <a:r>
              <a:rPr lang="en-US" sz="2400" err="1" smtClean="0">
                <a:latin typeface="Constantia" pitchFamily="18" charset="0"/>
                <a:cs typeface="Times New Roman" pitchFamily="18" charset="0"/>
              </a:rPr>
              <a:t>giữa</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nhà</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trường</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và</a:t>
            </a:r>
            <a:r>
              <a:rPr lang="en-US" sz="2400" smtClean="0">
                <a:latin typeface="Constantia" pitchFamily="18" charset="0"/>
                <a:cs typeface="Times New Roman" pitchFamily="18" charset="0"/>
              </a:rPr>
              <a:t> </a:t>
            </a:r>
            <a:r>
              <a:rPr lang="en-US" sz="2400" err="1" smtClean="0">
                <a:latin typeface="Constantia" pitchFamily="18" charset="0"/>
                <a:cs typeface="Times New Roman" pitchFamily="18" charset="0"/>
              </a:rPr>
              <a:t>gia</a:t>
            </a:r>
            <a:endParaRPr lang="en-US" sz="2400" smtClean="0">
              <a:latin typeface="Constantia" pitchFamily="18" charset="0"/>
              <a:cs typeface="Times New Roman" pitchFamily="18" charset="0"/>
            </a:endParaRPr>
          </a:p>
          <a:p>
            <a:pPr>
              <a:buNone/>
            </a:pPr>
            <a:r>
              <a:rPr lang="en-US" sz="2400" err="1" smtClean="0">
                <a:latin typeface="Constantia" pitchFamily="18" charset="0"/>
                <a:cs typeface="Times New Roman" pitchFamily="18" charset="0"/>
              </a:rPr>
              <a:t>đình</a:t>
            </a:r>
            <a:r>
              <a:rPr lang="en-US" sz="2400" smtClean="0">
                <a:latin typeface="Constantia" pitchFamily="18" charset="0"/>
                <a:cs typeface="Times New Roman" pitchFamily="18" charset="0"/>
              </a:rPr>
              <a:t>.</a:t>
            </a:r>
            <a:endParaRPr lang="en-US" sz="2400">
              <a:latin typeface="Constantia" pitchFamily="18" charset="0"/>
              <a:cs typeface="Times New Roman" pitchFamily="18" charset="0"/>
            </a:endParaRPr>
          </a:p>
        </p:txBody>
      </p:sp>
      <p:sp>
        <p:nvSpPr>
          <p:cNvPr id="3" name="Title 2"/>
          <p:cNvSpPr>
            <a:spLocks noGrp="1"/>
          </p:cNvSpPr>
          <p:nvPr>
            <p:ph type="title"/>
          </p:nvPr>
        </p:nvSpPr>
        <p:spPr/>
        <p:txBody>
          <a:bodyPr/>
          <a:lstStyle/>
          <a:p>
            <a:r>
              <a:rPr smtClean="0"/>
              <a:t>Phát biểu bài toán</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err="1" smtClean="0"/>
              <a:t>Bussiness</a:t>
            </a:r>
            <a:r>
              <a:rPr lang="en-US" smtClean="0"/>
              <a:t> </a:t>
            </a:r>
          </a:p>
          <a:p>
            <a:pPr lvl="1">
              <a:buFont typeface="Arial" pitchFamily="34" charset="0"/>
              <a:buChar char="•"/>
            </a:pPr>
            <a:r>
              <a:rPr lang="en-US" smtClean="0"/>
              <a:t>actor cooperation view</a:t>
            </a:r>
          </a:p>
          <a:p>
            <a:pPr lvl="1">
              <a:buFont typeface="Arial" pitchFamily="34" charset="0"/>
              <a:buChar char="•"/>
            </a:pPr>
            <a:r>
              <a:rPr lang="en-US" err="1" smtClean="0"/>
              <a:t>Organisation</a:t>
            </a:r>
            <a:r>
              <a:rPr lang="en-US" smtClean="0"/>
              <a:t> structure view</a:t>
            </a:r>
          </a:p>
          <a:p>
            <a:pPr lvl="1">
              <a:buFont typeface="Arial" pitchFamily="34" charset="0"/>
              <a:buChar char="•"/>
            </a:pPr>
            <a:r>
              <a:rPr lang="en-US" smtClean="0"/>
              <a:t>function view</a:t>
            </a:r>
          </a:p>
          <a:p>
            <a:pPr lvl="1">
              <a:buFont typeface="Arial" pitchFamily="34" charset="0"/>
              <a:buChar char="•"/>
            </a:pPr>
            <a:r>
              <a:rPr lang="en-US" smtClean="0"/>
              <a:t>product view</a:t>
            </a:r>
          </a:p>
          <a:p>
            <a:pPr lvl="1">
              <a:buFont typeface="Arial" pitchFamily="34" charset="0"/>
              <a:buChar char="•"/>
            </a:pPr>
            <a:r>
              <a:rPr lang="en-US" smtClean="0"/>
              <a:t>service </a:t>
            </a:r>
            <a:r>
              <a:rPr lang="en-US" err="1" smtClean="0"/>
              <a:t>realisation</a:t>
            </a:r>
            <a:r>
              <a:rPr lang="en-US" smtClean="0"/>
              <a:t> view</a:t>
            </a:r>
          </a:p>
          <a:p>
            <a:pPr lvl="1">
              <a:buFont typeface="Arial" pitchFamily="34" charset="0"/>
              <a:buChar char="•"/>
            </a:pPr>
            <a:r>
              <a:rPr lang="en-US" smtClean="0"/>
              <a:t>process cooperation view</a:t>
            </a:r>
          </a:p>
          <a:p>
            <a:pPr lvl="1">
              <a:buFont typeface="Arial" pitchFamily="34" charset="0"/>
              <a:buChar char="•"/>
            </a:pPr>
            <a:r>
              <a:rPr lang="en-US" smtClean="0"/>
              <a:t>process view</a:t>
            </a:r>
          </a:p>
          <a:p>
            <a:r>
              <a:rPr lang="en-US" smtClean="0"/>
              <a:t>Application</a:t>
            </a:r>
          </a:p>
          <a:p>
            <a:pPr lvl="1">
              <a:buFont typeface="Arial" pitchFamily="34" charset="0"/>
              <a:buChar char="•"/>
            </a:pPr>
            <a:r>
              <a:rPr lang="en-US" smtClean="0"/>
              <a:t> cooperation view</a:t>
            </a:r>
          </a:p>
          <a:p>
            <a:pPr lvl="1">
              <a:buFont typeface="Arial" pitchFamily="34" charset="0"/>
              <a:buChar char="•"/>
            </a:pPr>
            <a:r>
              <a:rPr lang="en-US" smtClean="0"/>
              <a:t>structure view</a:t>
            </a:r>
          </a:p>
          <a:p>
            <a:pPr lvl="1">
              <a:buFont typeface="Arial" pitchFamily="34" charset="0"/>
              <a:buChar char="•"/>
            </a:pPr>
            <a:r>
              <a:rPr lang="en-US" smtClean="0"/>
              <a:t>behavior view</a:t>
            </a:r>
          </a:p>
          <a:p>
            <a:pPr lvl="1">
              <a:buFont typeface="Arial" pitchFamily="34" charset="0"/>
              <a:buChar char="•"/>
            </a:pPr>
            <a:r>
              <a:rPr lang="en-US" smtClean="0"/>
              <a:t>usage view</a:t>
            </a:r>
          </a:p>
          <a:p>
            <a:r>
              <a:rPr lang="en-US" smtClean="0"/>
              <a:t>Technical infrastructure view</a:t>
            </a:r>
          </a:p>
          <a:p>
            <a:r>
              <a:rPr lang="en-US" smtClean="0"/>
              <a:t>Layer view</a:t>
            </a:r>
          </a:p>
          <a:p>
            <a:pPr>
              <a:buNone/>
            </a:pPr>
            <a:endParaRPr lang="en-US" smtClean="0"/>
          </a:p>
          <a:p>
            <a:pPr>
              <a:buNone/>
            </a:pPr>
            <a:endParaRPr lang="en-US"/>
          </a:p>
        </p:txBody>
      </p:sp>
      <p:sp>
        <p:nvSpPr>
          <p:cNvPr id="3" name="Title 2"/>
          <p:cNvSpPr>
            <a:spLocks noGrp="1"/>
          </p:cNvSpPr>
          <p:nvPr>
            <p:ph type="title"/>
          </p:nvPr>
        </p:nvSpPr>
        <p:spPr/>
        <p:txBody>
          <a:bodyPr>
            <a:normAutofit fontScale="90000"/>
          </a:bodyPr>
          <a:lstStyle/>
          <a:p>
            <a:r>
              <a:rPr lang="vi-VN" smtClean="0"/>
              <a:t>Mô hình kiến trúc hệ thống quản lý trường học thể hiện qua ngôn ngữ Archimate</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85728"/>
            <a:ext cx="8229600" cy="714380"/>
          </a:xfrm>
        </p:spPr>
        <p:txBody>
          <a:bodyPr>
            <a:normAutofit fontScale="90000"/>
          </a:bodyPr>
          <a:lstStyle/>
          <a:p>
            <a:r>
              <a:rPr smtClean="0"/>
              <a:t>Bussiness Organisation structure </a:t>
            </a:r>
            <a:r>
              <a:rPr smtClean="0"/>
              <a:t>view</a:t>
            </a:r>
            <a:endParaRPr lang="en-US" dirty="0"/>
          </a:p>
        </p:txBody>
      </p:sp>
      <p:pic>
        <p:nvPicPr>
          <p:cNvPr id="7" name="Content Placeholder 6" descr="C:\Documents and Settings\HENXUI\Desktop\do an 7-6-2010\report for layer\html\bussiness_organisation_structure_view.png"/>
          <p:cNvPicPr>
            <a:picLocks noGrp="1"/>
          </p:cNvPicPr>
          <p:nvPr>
            <p:ph idx="1"/>
          </p:nvPr>
        </p:nvPicPr>
        <p:blipFill>
          <a:blip r:embed="rId3"/>
          <a:srcRect/>
          <a:stretch>
            <a:fillRect/>
          </a:stretch>
        </p:blipFill>
        <p:spPr bwMode="auto">
          <a:xfrm>
            <a:off x="2214546" y="1000108"/>
            <a:ext cx="4429156" cy="5429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Bussiness Actor cooperation </a:t>
            </a:r>
            <a:r>
              <a:rPr smtClean="0"/>
              <a:t>view</a:t>
            </a:r>
            <a:endParaRPr lang="en-US" dirty="0"/>
          </a:p>
        </p:txBody>
      </p:sp>
      <p:pic>
        <p:nvPicPr>
          <p:cNvPr id="10" name="Picture 9" descr="C:\Documents and Settings\HENXUI\Desktop\do an 7-6-2010\report for layer\html\bussiness_actor_cooperation_view.png"/>
          <p:cNvPicPr/>
          <p:nvPr/>
        </p:nvPicPr>
        <p:blipFill>
          <a:blip r:embed="rId2"/>
          <a:srcRect/>
          <a:stretch>
            <a:fillRect/>
          </a:stretch>
        </p:blipFill>
        <p:spPr bwMode="auto">
          <a:xfrm>
            <a:off x="571472" y="1714488"/>
            <a:ext cx="8143932" cy="45720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mtClean="0"/>
              <a:t>Enterprise Architecture là gì?</a:t>
            </a:r>
          </a:p>
          <a:p>
            <a:r>
              <a:rPr lang="vi-VN" smtClean="0"/>
              <a:t>Tại sao phải có kiến trúc Enterprise?</a:t>
            </a:r>
          </a:p>
          <a:p>
            <a:r>
              <a:rPr lang="vi-VN" smtClean="0"/>
              <a:t>Quy trình kiến trúc Enterprise</a:t>
            </a:r>
          </a:p>
          <a:p>
            <a:r>
              <a:rPr lang="vi-VN" smtClean="0"/>
              <a:t>Các ngôn ngữ mô hình hổ trợ kiến trúc Enterprise.</a:t>
            </a:r>
            <a:endParaRPr lang="vi-VN"/>
          </a:p>
        </p:txBody>
      </p:sp>
      <p:sp>
        <p:nvSpPr>
          <p:cNvPr id="2" name="Title 1"/>
          <p:cNvSpPr>
            <a:spLocks noGrp="1"/>
          </p:cNvSpPr>
          <p:nvPr>
            <p:ph type="title"/>
          </p:nvPr>
        </p:nvSpPr>
        <p:spPr/>
        <p:txBody>
          <a:bodyPr>
            <a:normAutofit/>
          </a:bodyPr>
          <a:lstStyle/>
          <a:p>
            <a:r>
              <a:rPr lang="vi-VN" smtClean="0"/>
              <a:t>Giới thiệu Enterprise Architecture</a:t>
            </a:r>
            <a:endParaRPr lang="vi-V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Bussiness function </a:t>
            </a:r>
            <a:r>
              <a:rPr smtClean="0"/>
              <a:t>view</a:t>
            </a:r>
            <a:endParaRPr lang="en-US" dirty="0"/>
          </a:p>
        </p:txBody>
      </p:sp>
      <p:pic>
        <p:nvPicPr>
          <p:cNvPr id="6" name="Content Placeholder 5" descr="C:\Documents and Settings\HENXUI\Desktop\do an 7-6-2010\report for layer\html\lop.png"/>
          <p:cNvPicPr>
            <a:picLocks noGrp="1"/>
          </p:cNvPicPr>
          <p:nvPr>
            <p:ph idx="1"/>
          </p:nvPr>
        </p:nvPicPr>
        <p:blipFill>
          <a:blip r:embed="rId2"/>
          <a:srcRect/>
          <a:stretch>
            <a:fillRect/>
          </a:stretch>
        </p:blipFill>
        <p:spPr bwMode="auto">
          <a:xfrm>
            <a:off x="2214546" y="1500174"/>
            <a:ext cx="4786346" cy="50720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Bussiness product </a:t>
            </a:r>
            <a:r>
              <a:rPr smtClean="0"/>
              <a:t>view</a:t>
            </a:r>
            <a:endParaRPr lang="en-US" dirty="0"/>
          </a:p>
        </p:txBody>
      </p:sp>
      <p:pic>
        <p:nvPicPr>
          <p:cNvPr id="1028" name="Picture 4" descr="C:\Documents and Settings\HENXUI\Desktop\thu\report for layer\html\hoc_sinh_1074.png"/>
          <p:cNvPicPr>
            <a:picLocks noGrp="1" noChangeAspect="1" noChangeArrowheads="1"/>
          </p:cNvPicPr>
          <p:nvPr>
            <p:ph idx="1"/>
          </p:nvPr>
        </p:nvPicPr>
        <p:blipFill>
          <a:blip r:embed="rId2"/>
          <a:srcRect/>
          <a:stretch>
            <a:fillRect/>
          </a:stretch>
        </p:blipFill>
        <p:spPr bwMode="auto">
          <a:xfrm>
            <a:off x="2332558" y="1714488"/>
            <a:ext cx="4478884" cy="45720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Bussiness service realisation </a:t>
            </a:r>
            <a:r>
              <a:rPr smtClean="0"/>
              <a:t>view</a:t>
            </a:r>
            <a:endParaRPr lang="en-US" dirty="0"/>
          </a:p>
        </p:txBody>
      </p:sp>
      <p:pic>
        <p:nvPicPr>
          <p:cNvPr id="2050" name="Picture 2" descr="C:\Documents and Settings\HENXUI\Desktop\thu\report for layer\html\hoc_sinh_1207.png"/>
          <p:cNvPicPr>
            <a:picLocks noGrp="1" noChangeAspect="1" noChangeArrowheads="1"/>
          </p:cNvPicPr>
          <p:nvPr>
            <p:ph idx="1"/>
          </p:nvPr>
        </p:nvPicPr>
        <p:blipFill>
          <a:blip r:embed="rId2"/>
          <a:srcRect/>
          <a:stretch>
            <a:fillRect/>
          </a:stretch>
        </p:blipFill>
        <p:spPr bwMode="auto">
          <a:xfrm>
            <a:off x="457200" y="2143116"/>
            <a:ext cx="8229600" cy="3143272"/>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Bussiness process cooperation </a:t>
            </a:r>
            <a:r>
              <a:rPr smtClean="0"/>
              <a:t>view</a:t>
            </a:r>
            <a:endParaRPr lang="en-US" dirty="0"/>
          </a:p>
        </p:txBody>
      </p:sp>
      <p:pic>
        <p:nvPicPr>
          <p:cNvPr id="3074" name="Picture 2" descr="C:\Documents and Settings\HENXUI\Desktop\thu\report for layer\html\hoc_sinh.png"/>
          <p:cNvPicPr>
            <a:picLocks noGrp="1" noChangeAspect="1" noChangeArrowheads="1"/>
          </p:cNvPicPr>
          <p:nvPr>
            <p:ph idx="1"/>
          </p:nvPr>
        </p:nvPicPr>
        <p:blipFill>
          <a:blip r:embed="rId2"/>
          <a:srcRect/>
          <a:stretch>
            <a:fillRect/>
          </a:stretch>
        </p:blipFill>
        <p:spPr bwMode="auto">
          <a:xfrm>
            <a:off x="1214414" y="1570939"/>
            <a:ext cx="6786609" cy="4929895"/>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Bussiness process </a:t>
            </a:r>
            <a:r>
              <a:rPr smtClean="0"/>
              <a:t>view</a:t>
            </a:r>
            <a:endParaRPr lang="en-US" dirty="0"/>
          </a:p>
        </p:txBody>
      </p:sp>
      <p:pic>
        <p:nvPicPr>
          <p:cNvPr id="4098" name="Picture 2" descr="C:\Documents and Settings\HENXUI\Desktop\thu\report for layer\html\hoc_sinh_xem_thong_tin.png"/>
          <p:cNvPicPr>
            <a:picLocks noGrp="1" noChangeAspect="1" noChangeArrowheads="1"/>
          </p:cNvPicPr>
          <p:nvPr>
            <p:ph idx="1"/>
          </p:nvPr>
        </p:nvPicPr>
        <p:blipFill>
          <a:blip r:embed="rId2"/>
          <a:srcRect/>
          <a:stretch>
            <a:fillRect/>
          </a:stretch>
        </p:blipFill>
        <p:spPr bwMode="auto">
          <a:xfrm>
            <a:off x="1319212" y="1790700"/>
            <a:ext cx="6505575" cy="40386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Application cooperation </a:t>
            </a:r>
            <a:r>
              <a:rPr smtClean="0"/>
              <a:t>view</a:t>
            </a:r>
            <a:endParaRPr lang="en-US" dirty="0"/>
          </a:p>
        </p:txBody>
      </p:sp>
      <p:pic>
        <p:nvPicPr>
          <p:cNvPr id="5122" name="Picture 2" descr="C:\Documents and Settings\HENXUI\Desktop\thu\report for layer\html\application_cooperation_view.png"/>
          <p:cNvPicPr>
            <a:picLocks noGrp="1" noChangeAspect="1" noChangeArrowheads="1"/>
          </p:cNvPicPr>
          <p:nvPr>
            <p:ph idx="1"/>
          </p:nvPr>
        </p:nvPicPr>
        <p:blipFill>
          <a:blip r:embed="rId2"/>
          <a:srcRect/>
          <a:stretch>
            <a:fillRect/>
          </a:stretch>
        </p:blipFill>
        <p:spPr bwMode="auto">
          <a:xfrm>
            <a:off x="1928795" y="1428736"/>
            <a:ext cx="5357850" cy="5072098"/>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Application structure </a:t>
            </a:r>
            <a:r>
              <a:rPr smtClean="0"/>
              <a:t>view</a:t>
            </a:r>
            <a:endParaRPr lang="en-US" dirty="0"/>
          </a:p>
        </p:txBody>
      </p:sp>
      <p:pic>
        <p:nvPicPr>
          <p:cNvPr id="6146" name="Picture 2" descr="C:\Documents and Settings\HENXUI\Desktop\thu\report for layer\html\quan_ly_hoc_sinh_2669.png"/>
          <p:cNvPicPr>
            <a:picLocks noGrp="1" noChangeAspect="1" noChangeArrowheads="1"/>
          </p:cNvPicPr>
          <p:nvPr>
            <p:ph idx="1"/>
          </p:nvPr>
        </p:nvPicPr>
        <p:blipFill>
          <a:blip r:embed="rId2"/>
          <a:srcRect/>
          <a:stretch>
            <a:fillRect/>
          </a:stretch>
        </p:blipFill>
        <p:spPr bwMode="auto">
          <a:xfrm>
            <a:off x="1785918" y="1857364"/>
            <a:ext cx="5429288" cy="3786214"/>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Application behavior view</a:t>
            </a:r>
            <a:br>
              <a:rPr smtClean="0"/>
            </a:br>
            <a:endParaRPr lang="en-US"/>
          </a:p>
        </p:txBody>
      </p:sp>
      <p:pic>
        <p:nvPicPr>
          <p:cNvPr id="7170" name="Picture 2" descr="C:\Documents and Settings\HENXUI\Desktop\thu\report for layer\html\quan_ly_hoc_sinh.png"/>
          <p:cNvPicPr>
            <a:picLocks noGrp="1" noChangeAspect="1" noChangeArrowheads="1"/>
          </p:cNvPicPr>
          <p:nvPr>
            <p:ph idx="1"/>
          </p:nvPr>
        </p:nvPicPr>
        <p:blipFill>
          <a:blip r:embed="rId2"/>
          <a:srcRect/>
          <a:stretch>
            <a:fillRect/>
          </a:stretch>
        </p:blipFill>
        <p:spPr bwMode="auto">
          <a:xfrm>
            <a:off x="862012" y="1700212"/>
            <a:ext cx="7419975" cy="4219575"/>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Application usage view</a:t>
            </a:r>
            <a:br>
              <a:rPr smtClean="0"/>
            </a:br>
            <a:endParaRPr lang="en-US"/>
          </a:p>
        </p:txBody>
      </p:sp>
      <p:pic>
        <p:nvPicPr>
          <p:cNvPr id="8194" name="Picture 2" descr="C:\Documents and Settings\HENXUI\Desktop\thu\report for layer\html\hoc_sinh_usage_view.png"/>
          <p:cNvPicPr>
            <a:picLocks noGrp="1" noChangeAspect="1" noChangeArrowheads="1"/>
          </p:cNvPicPr>
          <p:nvPr>
            <p:ph idx="1"/>
          </p:nvPr>
        </p:nvPicPr>
        <p:blipFill>
          <a:blip r:embed="rId2"/>
          <a:srcRect/>
          <a:stretch>
            <a:fillRect/>
          </a:stretch>
        </p:blipFill>
        <p:spPr bwMode="auto">
          <a:xfrm>
            <a:off x="1457325" y="1562100"/>
            <a:ext cx="6229350" cy="44958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Technical infrastructure view</a:t>
            </a:r>
            <a:br>
              <a:rPr smtClean="0"/>
            </a:br>
            <a:endParaRPr lang="en-US"/>
          </a:p>
        </p:txBody>
      </p:sp>
      <p:pic>
        <p:nvPicPr>
          <p:cNvPr id="9219" name="Picture 3" descr="C:\Documents and Settings\HENXUI\Desktop\gin\report for gin_s model 1\html\infrastructure_view.png"/>
          <p:cNvPicPr>
            <a:picLocks noGrp="1" noChangeAspect="1" noChangeArrowheads="1"/>
          </p:cNvPicPr>
          <p:nvPr>
            <p:ph idx="1"/>
          </p:nvPr>
        </p:nvPicPr>
        <p:blipFill>
          <a:blip r:embed="rId2"/>
          <a:srcRect/>
          <a:stretch>
            <a:fillRect/>
          </a:stretch>
        </p:blipFill>
        <p:spPr bwMode="auto">
          <a:xfrm>
            <a:off x="2357423" y="928670"/>
            <a:ext cx="4786346" cy="542928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vi-VN" smtClean="0"/>
              <a:t>ArchiMate là gì</a:t>
            </a:r>
          </a:p>
          <a:p>
            <a:r>
              <a:rPr lang="vi-VN" smtClean="0"/>
              <a:t>Tại sao dùng ArchiMate</a:t>
            </a:r>
          </a:p>
          <a:p>
            <a:r>
              <a:rPr lang="vi-VN" smtClean="0"/>
              <a:t>Những ký hiệu trong ArchiMate</a:t>
            </a:r>
          </a:p>
          <a:p>
            <a:r>
              <a:rPr lang="vi-VN" smtClean="0"/>
              <a:t>So sánh ArchiMate và UML</a:t>
            </a:r>
          </a:p>
          <a:p>
            <a:r>
              <a:rPr lang="vi-VN" smtClean="0"/>
              <a:t>Kiến trúc ngôn ngữ ArchiMate</a:t>
            </a:r>
          </a:p>
          <a:p>
            <a:pPr lvl="1"/>
            <a:r>
              <a:rPr lang="vi-VN" smtClean="0"/>
              <a:t>Tầng Nghiệp vụ</a:t>
            </a:r>
          </a:p>
          <a:p>
            <a:pPr lvl="1"/>
            <a:r>
              <a:rPr lang="vi-VN" smtClean="0"/>
              <a:t>Tầng Ứng dụng</a:t>
            </a:r>
          </a:p>
          <a:p>
            <a:pPr lvl="1"/>
            <a:r>
              <a:rPr lang="vi-VN" smtClean="0"/>
              <a:t>Tầng Kỹ thuật</a:t>
            </a:r>
          </a:p>
          <a:p>
            <a:r>
              <a:rPr lang="vi-VN" smtClean="0"/>
              <a:t>ArchiMate Viewpoint</a:t>
            </a:r>
          </a:p>
        </p:txBody>
      </p:sp>
      <p:sp>
        <p:nvSpPr>
          <p:cNvPr id="2" name="Title 1"/>
          <p:cNvSpPr>
            <a:spLocks noGrp="1"/>
          </p:cNvSpPr>
          <p:nvPr>
            <p:ph type="title"/>
          </p:nvPr>
        </p:nvSpPr>
        <p:spPr/>
        <p:txBody>
          <a:bodyPr>
            <a:normAutofit/>
          </a:bodyPr>
          <a:lstStyle/>
          <a:p>
            <a:r>
              <a:rPr lang="vi-VN" smtClean="0"/>
              <a:t>Ngôn ngữ ArchiMate </a:t>
            </a:r>
            <a:endParaRPr lang="vi-V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Layer view</a:t>
            </a:r>
            <a:br>
              <a:rPr smtClean="0"/>
            </a:br>
            <a:endParaRPr lang="en-US"/>
          </a:p>
        </p:txBody>
      </p:sp>
      <p:pic>
        <p:nvPicPr>
          <p:cNvPr id="4" name="Picture 3" descr="C:\Documents and Settings\HENXUI\Desktop\report\report for layer\html\layered_view.png"/>
          <p:cNvPicPr/>
          <p:nvPr/>
        </p:nvPicPr>
        <p:blipFill>
          <a:blip r:embed="rId2"/>
          <a:srcRect/>
          <a:stretch>
            <a:fillRect/>
          </a:stretch>
        </p:blipFill>
        <p:spPr bwMode="auto">
          <a:xfrm>
            <a:off x="2757790" y="214289"/>
            <a:ext cx="4314540" cy="63579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Kiến trúc ngôn ngữ ArchiMate </a:t>
            </a:r>
            <a:endParaRPr lang="en-US"/>
          </a:p>
        </p:txBody>
      </p:sp>
      <p:pic>
        <p:nvPicPr>
          <p:cNvPr id="4" name="Content Placeholder 3" descr="C:\Documents and Settings\HENXUI\Desktop\Hinh\316.png"/>
          <p:cNvPicPr>
            <a:picLocks noGrp="1"/>
          </p:cNvPicPr>
          <p:nvPr>
            <p:ph idx="1"/>
          </p:nvPr>
        </p:nvPicPr>
        <p:blipFill>
          <a:blip r:embed="rId2"/>
          <a:srcRect/>
          <a:stretch>
            <a:fillRect/>
          </a:stretch>
        </p:blipFill>
        <p:spPr bwMode="auto">
          <a:xfrm>
            <a:off x="1888620" y="1524000"/>
            <a:ext cx="5755213" cy="49053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Tầng nghiệp vụ</a:t>
            </a:r>
            <a:endParaRPr lang="en-US"/>
          </a:p>
        </p:txBody>
      </p:sp>
      <p:sp>
        <p:nvSpPr>
          <p:cNvPr id="5" name="Content Placeholder 4"/>
          <p:cNvSpPr>
            <a:spLocks noGrp="1"/>
          </p:cNvSpPr>
          <p:nvPr>
            <p:ph idx="1"/>
          </p:nvPr>
        </p:nvSpPr>
        <p:spPr/>
        <p:txBody>
          <a:bodyPr/>
          <a:lstStyle/>
          <a:p>
            <a:r>
              <a:rPr lang="en-US" smtClean="0"/>
              <a:t>Các khái niệm trong tầng nghiệp vụ được thể hiện ở những khía cạnh:</a:t>
            </a:r>
          </a:p>
          <a:p>
            <a:pPr lvl="1"/>
            <a:r>
              <a:rPr lang="en-US" smtClean="0"/>
              <a:t>Khía cạnh cấu trúc:</a:t>
            </a:r>
          </a:p>
          <a:p>
            <a:pPr lvl="2"/>
            <a:r>
              <a:rPr lang="en-US" smtClean="0"/>
              <a:t>Khía cạnh chủ động	</a:t>
            </a:r>
          </a:p>
          <a:p>
            <a:pPr lvl="2"/>
            <a:r>
              <a:rPr lang="en-US" smtClean="0"/>
              <a:t>Khía cạnh bị động hay khía cạnh dữ liệu</a:t>
            </a:r>
          </a:p>
          <a:p>
            <a:pPr lvl="1"/>
            <a:r>
              <a:rPr lang="en-US" smtClean="0"/>
              <a:t>Khía cạnh ứng xử</a:t>
            </a:r>
          </a:p>
          <a:p>
            <a:pPr lvl="1"/>
            <a:r>
              <a:rPr lang="en-US" smtClean="0"/>
              <a:t>Khía cạnh thông tin</a:t>
            </a:r>
          </a:p>
          <a:p>
            <a:pPr lvl="1">
              <a:buNone/>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a:t>
            </a:r>
            <a:r>
              <a:rPr smtClean="0"/>
              <a:t>eta model của tầng nghiệp vụ</a:t>
            </a:r>
            <a:endParaRPr lang="en-US"/>
          </a:p>
        </p:txBody>
      </p:sp>
      <p:pic>
        <p:nvPicPr>
          <p:cNvPr id="4" name="Content Placeholder 3"/>
          <p:cNvPicPr>
            <a:picLocks noGrp="1"/>
          </p:cNvPicPr>
          <p:nvPr>
            <p:ph idx="1"/>
          </p:nvPr>
        </p:nvPicPr>
        <p:blipFill>
          <a:blip r:embed="rId2"/>
          <a:srcRect/>
          <a:stretch>
            <a:fillRect/>
          </a:stretch>
        </p:blipFill>
        <p:spPr bwMode="auto">
          <a:xfrm>
            <a:off x="1600571" y="1952365"/>
            <a:ext cx="5942858" cy="37152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Business Actor </a:t>
            </a:r>
            <a:r>
              <a:rPr lang="en-US" smtClean="0"/>
              <a:t>– Là một thực thể chủ động thực hiện những ứng xử trong hệ thống</a:t>
            </a:r>
          </a:p>
          <a:p>
            <a:r>
              <a:rPr lang="en-US" b="1" smtClean="0"/>
              <a:t>Business Role</a:t>
            </a:r>
            <a:r>
              <a:rPr lang="en-US" smtClean="0"/>
              <a:t> – Phát biểu một ứng xử nào đó được thực hiện bởi một business actor đảm nhiệm vai trò đó.</a:t>
            </a:r>
          </a:p>
          <a:p>
            <a:r>
              <a:rPr lang="en-US" b="1" smtClean="0"/>
              <a:t>Business Collaboration</a:t>
            </a:r>
            <a:r>
              <a:rPr lang="en-US" smtClean="0"/>
              <a:t> – Là một tập những vai trò bên trong một tổ chức, tham gia thực viện một ứng xử cộng tác nào đó.</a:t>
            </a:r>
          </a:p>
          <a:p>
            <a:r>
              <a:rPr lang="en-US" b="1" smtClean="0"/>
              <a:t>Business Interface </a:t>
            </a:r>
            <a:r>
              <a:rPr lang="en-US" smtClean="0"/>
              <a:t>– Là nơi (vật lý và luận lý) mà những dịch vụ được đưa ra bởi business role có thể cung cấp ra bên ngoài. </a:t>
            </a:r>
          </a:p>
          <a:p>
            <a:endParaRPr lang="en-US" smtClean="0"/>
          </a:p>
          <a:p>
            <a:endParaRPr lang="en-US"/>
          </a:p>
        </p:txBody>
      </p:sp>
      <p:sp>
        <p:nvSpPr>
          <p:cNvPr id="6" name="Title 2"/>
          <p:cNvSpPr txBox="1">
            <a:spLocks/>
          </p:cNvSpPr>
          <p:nvPr/>
        </p:nvSpPr>
        <p:spPr>
          <a:xfrm>
            <a:off x="609600" y="304800"/>
            <a:ext cx="8229600" cy="1219200"/>
          </a:xfrm>
          <a:prstGeom prst="rect">
            <a:avLst/>
          </a:prstGeom>
          <a:ln w="6350" cap="rnd">
            <a:noFill/>
          </a:ln>
        </p:spPr>
        <p:txBody>
          <a:bodyPr vert="horz" rtlCol="0" anchor="b" anchorCtr="0">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vi-VN" sz="4400" b="1"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Những Khái niệm thuộc về cấu trúc-khía cạnh chủ động</a:t>
            </a:r>
            <a:endParaRPr kumimoji="0" lang="en-US" sz="4200" b="0" i="0" u="none" strike="noStrike" kern="1200" cap="none" spc="-100" normalizeH="0" baseline="0" noProof="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Business Object </a:t>
            </a:r>
            <a:r>
              <a:rPr lang="en-US" smtClean="0"/>
              <a:t>– Là những thực thể bị động được vận dụng bởi những ứng xử như là business function, business process, nó là một đơn vị thông tin phù hợp về khía cạnh nghiệp vụ.</a:t>
            </a:r>
          </a:p>
          <a:p>
            <a:pPr>
              <a:buNone/>
            </a:pPr>
            <a:endParaRPr lang="en-US"/>
          </a:p>
        </p:txBody>
      </p:sp>
      <p:sp>
        <p:nvSpPr>
          <p:cNvPr id="3" name="Title 2"/>
          <p:cNvSpPr>
            <a:spLocks noGrp="1"/>
          </p:cNvSpPr>
          <p:nvPr>
            <p:ph type="title"/>
          </p:nvPr>
        </p:nvSpPr>
        <p:spPr>
          <a:xfrm>
            <a:off x="628680" y="352412"/>
            <a:ext cx="8229600" cy="1219200"/>
          </a:xfrm>
        </p:spPr>
        <p:txBody>
          <a:bodyPr>
            <a:normAutofit fontScale="90000"/>
          </a:bodyPr>
          <a:lstStyle/>
          <a:p>
            <a:r>
              <a:rPr lang="vi-VN" sz="4400" b="1" dirty="0" smtClean="0"/>
              <a:t>Những Khái niệm thuộc về cấu trúc-khía cạnh </a:t>
            </a:r>
            <a:r>
              <a:rPr sz="4400" b="1" smtClean="0"/>
              <a:t>bị động</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233</TotalTime>
  <Words>1547</Words>
  <Application>Microsoft Office PowerPoint</Application>
  <PresentationFormat>On-screen Show (4:3)</PresentationFormat>
  <Paragraphs>133</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Paper</vt:lpstr>
      <vt:lpstr>ARCHIMATE  VÀ XÂY DỰNG HỆ THỐNG  QUẢN LÝ TRƯỜNG TRUNG HỌC PHỔ THÔNG</vt:lpstr>
      <vt:lpstr>Nội dung</vt:lpstr>
      <vt:lpstr>Giới thiệu Enterprise Architecture</vt:lpstr>
      <vt:lpstr>Ngôn ngữ ArchiMate </vt:lpstr>
      <vt:lpstr>Kiến trúc ngôn ngữ ArchiMate </vt:lpstr>
      <vt:lpstr>Tầng nghiệp vụ</vt:lpstr>
      <vt:lpstr>Meta model của tầng nghiệp vụ</vt:lpstr>
      <vt:lpstr>Slide 8</vt:lpstr>
      <vt:lpstr>Những Khái niệm thuộc về cấu trúc-khía cạnh bị động</vt:lpstr>
      <vt:lpstr>Khía cạnh ứng xử</vt:lpstr>
      <vt:lpstr>Khía cạnh ứng xử</vt:lpstr>
      <vt:lpstr>Khía cạnh thông tin</vt:lpstr>
      <vt:lpstr>Khía cạnh thông tin</vt:lpstr>
      <vt:lpstr>Tầng ứng dụng</vt:lpstr>
      <vt:lpstr>Meta model của tầng ứng dụng</vt:lpstr>
      <vt:lpstr>Khía cạnh cấu trúc</vt:lpstr>
      <vt:lpstr>Khía cạnh cấu trúc</vt:lpstr>
      <vt:lpstr>Khía cạnh ứng xử</vt:lpstr>
      <vt:lpstr>Tầng kỹ thuật</vt:lpstr>
      <vt:lpstr>               Meta model Tầng kỹ thuật</vt:lpstr>
      <vt:lpstr>Khía cạnh cấu trúc</vt:lpstr>
      <vt:lpstr>Khía cạnh cấu trúc</vt:lpstr>
      <vt:lpstr>Khía cạnh ứng xử</vt:lpstr>
      <vt:lpstr>Khía cạnh thông tin</vt:lpstr>
      <vt:lpstr>Bài toán áp dụng</vt:lpstr>
      <vt:lpstr>Phát biểu bài toán</vt:lpstr>
      <vt:lpstr>Mô hình kiến trúc hệ thống quản lý trường học thể hiện qua ngôn ngữ Archimate</vt:lpstr>
      <vt:lpstr>Bussiness Organisation structure view</vt:lpstr>
      <vt:lpstr>Bussiness Actor cooperation view</vt:lpstr>
      <vt:lpstr>Bussiness function view</vt:lpstr>
      <vt:lpstr>Bussiness product view</vt:lpstr>
      <vt:lpstr>Bussiness service realisation view</vt:lpstr>
      <vt:lpstr>Bussiness process cooperation view</vt:lpstr>
      <vt:lpstr>Bussiness process view</vt:lpstr>
      <vt:lpstr>Application cooperation view</vt:lpstr>
      <vt:lpstr>Application structure view</vt:lpstr>
      <vt:lpstr>Application behavior view </vt:lpstr>
      <vt:lpstr>Application usage view </vt:lpstr>
      <vt:lpstr>Technical infrastructure view </vt:lpstr>
      <vt:lpstr>Layer view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sanchikaro</dc:creator>
  <cp:lastModifiedBy>User</cp:lastModifiedBy>
  <cp:revision>210</cp:revision>
  <dcterms:created xsi:type="dcterms:W3CDTF">2010-05-31T03:14:47Z</dcterms:created>
  <dcterms:modified xsi:type="dcterms:W3CDTF">2010-06-07T13:35:24Z</dcterms:modified>
</cp:coreProperties>
</file>