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11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4/10/2010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4/10/2010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4/10/2010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4/10/2010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4/10/2010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4/10/2010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4/10/2010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55000" lnSpcReduction="20000"/>
          </a:bodyPr>
          <a:lstStyle/>
          <a:p>
            <a:pPr algn="just"/>
            <a:r>
              <a:rPr lang="en-US" dirty="0" smtClean="0"/>
              <a:t>This chapter lays down the fundamental ideas and choices on which our </a:t>
            </a:r>
          </a:p>
          <a:p>
            <a:pPr algn="just"/>
            <a:r>
              <a:rPr lang="en-US" dirty="0" smtClean="0"/>
              <a:t>approach is based. First, it identifies the needs of architects in the design, </a:t>
            </a:r>
          </a:p>
          <a:p>
            <a:pPr algn="just"/>
            <a:r>
              <a:rPr lang="en-US" dirty="0" smtClean="0"/>
              <a:t>communication, </a:t>
            </a:r>
            <a:r>
              <a:rPr lang="en-US" dirty="0" err="1" smtClean="0"/>
              <a:t>realisation</a:t>
            </a:r>
            <a:r>
              <a:rPr lang="en-US" dirty="0" smtClean="0"/>
              <a:t>, and change of enterprise architectures. It then </a:t>
            </a:r>
          </a:p>
          <a:p>
            <a:pPr algn="just"/>
            <a:r>
              <a:rPr lang="en-US" dirty="0" smtClean="0"/>
              <a:t>describes the central role of architecture models in our approach, the use of </a:t>
            </a:r>
          </a:p>
          <a:p>
            <a:pPr algn="just"/>
            <a:r>
              <a:rPr lang="en-US" dirty="0" smtClean="0"/>
              <a:t>models in communication, the relationship between models and their pres</a:t>
            </a:r>
          </a:p>
          <a:p>
            <a:pPr algn="just"/>
            <a:r>
              <a:rPr lang="en-US" dirty="0" err="1" smtClean="0"/>
              <a:t>entation</a:t>
            </a:r>
            <a:r>
              <a:rPr lang="en-US" dirty="0" smtClean="0"/>
              <a:t>, and the </a:t>
            </a:r>
            <a:r>
              <a:rPr lang="en-US" dirty="0" err="1" smtClean="0"/>
              <a:t>formalisation</a:t>
            </a:r>
            <a:r>
              <a:rPr lang="en-US" dirty="0" smtClean="0"/>
              <a:t> of the meaning (i.e., semantics) of models.</a:t>
            </a:r>
            <a:endParaRPr lang="vi-VN" dirty="0"/>
          </a:p>
        </p:txBody>
      </p:sp>
      <p:sp>
        <p:nvSpPr>
          <p:cNvPr id="2" name="Title 1"/>
          <p:cNvSpPr>
            <a:spLocks noGrp="1"/>
          </p:cNvSpPr>
          <p:nvPr>
            <p:ph type="ctrTitle"/>
          </p:nvPr>
        </p:nvSpPr>
        <p:spPr/>
        <p:txBody>
          <a:bodyPr/>
          <a:lstStyle/>
          <a:p>
            <a:r>
              <a:rPr lang="vi-VN" dirty="0" smtClean="0"/>
              <a:t>Foundations </a:t>
            </a:r>
            <a:endParaRPr lang="vi-V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 Views and Viewpoints</a:t>
            </a:r>
            <a:endParaRPr lang="vi-VN" dirty="0"/>
          </a:p>
        </p:txBody>
      </p:sp>
      <p:sp>
        <p:nvSpPr>
          <p:cNvPr id="3" name="Content Placeholder 2"/>
          <p:cNvSpPr>
            <a:spLocks noGrp="1"/>
          </p:cNvSpPr>
          <p:nvPr>
            <p:ph sz="quarter" idx="1"/>
          </p:nvPr>
        </p:nvSpPr>
        <p:spPr/>
        <p:txBody>
          <a:bodyPr/>
          <a:lstStyle/>
          <a:p>
            <a:r>
              <a:rPr lang="en-US" b="1" dirty="0" smtClean="0"/>
              <a:t>View:</a:t>
            </a:r>
            <a:r>
              <a:rPr lang="en-US" dirty="0" smtClean="0"/>
              <a:t> a representation of a system from the perspective of a related set of concerns. </a:t>
            </a:r>
          </a:p>
          <a:p>
            <a:r>
              <a:rPr lang="en-US" b="1" dirty="0" smtClean="0"/>
              <a:t>Viewpoint:</a:t>
            </a:r>
            <a:r>
              <a:rPr lang="en-US" dirty="0" smtClean="0"/>
              <a:t> a specification of the conventions for constructing and using a view; a pattern or template from which to develop individual views by establishing the purposes and audience for a view and the techniques for its creation and analysis.</a:t>
            </a:r>
            <a:endParaRPr lang="vi-V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 Ways Of Working</a:t>
            </a:r>
            <a:endParaRPr lang="vi-VN" dirty="0"/>
          </a:p>
        </p:txBody>
      </p:sp>
      <p:sp>
        <p:nvSpPr>
          <p:cNvPr id="3" name="Content Placeholder 2"/>
          <p:cNvSpPr>
            <a:spLocks noGrp="1"/>
          </p:cNvSpPr>
          <p:nvPr>
            <p:ph sz="quarter" idx="1"/>
          </p:nvPr>
        </p:nvSpPr>
        <p:spPr/>
        <p:txBody>
          <a:bodyPr/>
          <a:lstStyle/>
          <a:p>
            <a:r>
              <a:rPr lang="en-US" dirty="0" smtClean="0"/>
              <a:t>Creating and using architecture models typically involves several related ‘ways of working’ (</a:t>
            </a:r>
            <a:r>
              <a:rPr lang="en-US" dirty="0" err="1" smtClean="0"/>
              <a:t>Wijers</a:t>
            </a:r>
            <a:r>
              <a:rPr lang="en-US" dirty="0" smtClean="0"/>
              <a:t> and </a:t>
            </a:r>
            <a:r>
              <a:rPr lang="en-US" dirty="0" err="1" smtClean="0"/>
              <a:t>Heijes</a:t>
            </a:r>
            <a:r>
              <a:rPr lang="en-US" dirty="0" smtClean="0"/>
              <a:t> 1990): </a:t>
            </a:r>
          </a:p>
          <a:p>
            <a:pPr lvl="1"/>
            <a:r>
              <a:rPr lang="vi-VN" dirty="0" smtClean="0">
                <a:latin typeface="Perpetua"/>
              </a:rPr>
              <a:t>A way of thinking</a:t>
            </a:r>
            <a:endParaRPr lang="en-US" dirty="0" smtClean="0">
              <a:latin typeface="Perpetua"/>
            </a:endParaRPr>
          </a:p>
          <a:p>
            <a:pPr lvl="1"/>
            <a:r>
              <a:rPr lang="vi-VN" dirty="0" smtClean="0">
                <a:latin typeface="Perpetua"/>
              </a:rPr>
              <a:t>A way of modelling</a:t>
            </a:r>
            <a:endParaRPr lang="en-US" dirty="0" smtClean="0">
              <a:latin typeface="Perpetua"/>
            </a:endParaRPr>
          </a:p>
          <a:p>
            <a:pPr lvl="1"/>
            <a:r>
              <a:rPr lang="vi-VN" dirty="0" smtClean="0">
                <a:latin typeface="Perpetua"/>
              </a:rPr>
              <a:t>A way of communicating</a:t>
            </a:r>
            <a:endParaRPr lang="en-US" dirty="0" smtClean="0">
              <a:latin typeface="Perpetua"/>
            </a:endParaRPr>
          </a:p>
          <a:p>
            <a:pPr lvl="1"/>
            <a:r>
              <a:rPr lang="vi-VN" dirty="0" smtClean="0">
                <a:latin typeface="Perpetua"/>
              </a:rPr>
              <a:t>A way of working</a:t>
            </a:r>
          </a:p>
          <a:p>
            <a:pPr lvl="1"/>
            <a:r>
              <a:rPr lang="vi-VN" dirty="0" smtClean="0">
                <a:latin typeface="Perpetua"/>
              </a:rPr>
              <a:t>A way of supporting</a:t>
            </a:r>
          </a:p>
          <a:p>
            <a:pPr lvl="1"/>
            <a:r>
              <a:rPr lang="vi-VN" dirty="0" smtClean="0">
                <a:latin typeface="Perpetua"/>
              </a:rPr>
              <a:t>A way of using</a:t>
            </a:r>
            <a:endParaRPr lang="vi-VN" dirty="0">
              <a:latin typeface="Perpetu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2.6. Enterprise Architecture Models </a:t>
            </a:r>
            <a:endParaRPr lang="vi-VN" dirty="0"/>
          </a:p>
        </p:txBody>
      </p:sp>
      <p:sp>
        <p:nvSpPr>
          <p:cNvPr id="3" name="Content Placeholder 2"/>
          <p:cNvSpPr>
            <a:spLocks noGrp="1"/>
          </p:cNvSpPr>
          <p:nvPr>
            <p:ph sz="quarter" idx="1"/>
          </p:nvPr>
        </p:nvSpPr>
        <p:spPr/>
        <p:txBody>
          <a:bodyPr/>
          <a:lstStyle/>
          <a:p>
            <a:r>
              <a:rPr lang="en-US" dirty="0" smtClean="0"/>
              <a:t>The importance of the set of concepts which are used to describe an architecture is acknowledged in the frequent use of ‘ontology’ within </a:t>
            </a:r>
            <a:r>
              <a:rPr lang="en-US" dirty="0" err="1" smtClean="0"/>
              <a:t>modelling</a:t>
            </a:r>
            <a:r>
              <a:rPr lang="en-US" dirty="0" smtClean="0"/>
              <a:t>.</a:t>
            </a:r>
            <a:endParaRPr lang="vi-VN" dirty="0">
              <a:latin typeface="Perpetu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Pictures, Models, and Semantics </a:t>
            </a:r>
            <a:endParaRPr lang="vi-VN" dirty="0"/>
          </a:p>
        </p:txBody>
      </p:sp>
      <p:sp>
        <p:nvSpPr>
          <p:cNvPr id="3" name="Content Placeholder 2"/>
          <p:cNvSpPr>
            <a:spLocks noGrp="1"/>
          </p:cNvSpPr>
          <p:nvPr>
            <p:ph sz="quarter" idx="1"/>
          </p:nvPr>
        </p:nvSpPr>
        <p:spPr/>
        <p:txBody>
          <a:bodyPr/>
          <a:lstStyle/>
          <a:p>
            <a:pPr marL="788670" lvl="1" indent="-514350">
              <a:buFont typeface="+mj-lt"/>
              <a:buAutoNum type="arabicPeriod"/>
            </a:pPr>
            <a:r>
              <a:rPr lang="vi-VN" dirty="0" smtClean="0">
                <a:latin typeface="Perpetua"/>
              </a:rPr>
              <a:t>Symbolic and Semantic Models</a:t>
            </a:r>
            <a:endParaRPr lang="en-US" dirty="0" smtClean="0">
              <a:latin typeface="Perpetua"/>
            </a:endParaRPr>
          </a:p>
          <a:p>
            <a:pPr marL="788670" lvl="1" indent="-514350">
              <a:buFont typeface="+mj-lt"/>
              <a:buAutoNum type="arabicPeriod"/>
            </a:pPr>
            <a:r>
              <a:rPr lang="vi-VN" dirty="0" smtClean="0">
                <a:latin typeface="Perpetua"/>
              </a:rPr>
              <a:t>Symbolic Models</a:t>
            </a:r>
            <a:endParaRPr lang="en-US" dirty="0" smtClean="0">
              <a:latin typeface="Perpetua"/>
            </a:endParaRPr>
          </a:p>
          <a:p>
            <a:pPr marL="788670" lvl="1" indent="-514350">
              <a:buFont typeface="+mj-lt"/>
              <a:buAutoNum type="arabicPeriod"/>
            </a:pPr>
            <a:r>
              <a:rPr lang="vi-VN" dirty="0" smtClean="0">
                <a:latin typeface="Perpetua"/>
              </a:rPr>
              <a:t>Semantic Models</a:t>
            </a:r>
            <a:endParaRPr lang="en-US" dirty="0" smtClean="0">
              <a:latin typeface="Perpetua"/>
            </a:endParaRPr>
          </a:p>
          <a:p>
            <a:pPr marL="788670" lvl="1" indent="-514350">
              <a:buFont typeface="+mj-lt"/>
              <a:buAutoNum type="arabicPeriod"/>
            </a:pPr>
            <a:r>
              <a:rPr lang="vi-VN" dirty="0" smtClean="0">
                <a:latin typeface="Perpetua"/>
              </a:rPr>
              <a:t>UML vs. ArchiMate</a:t>
            </a:r>
            <a:endParaRPr lang="vi-VN" dirty="0">
              <a:latin typeface="Perpetu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3.1. Symbolic and Semantic Models</a:t>
            </a:r>
            <a:endParaRPr lang="vi-VN" dirty="0"/>
          </a:p>
        </p:txBody>
      </p:sp>
      <p:sp>
        <p:nvSpPr>
          <p:cNvPr id="3" name="Content Placeholder 2"/>
          <p:cNvSpPr>
            <a:spLocks noGrp="1"/>
          </p:cNvSpPr>
          <p:nvPr>
            <p:ph sz="quarter" idx="1"/>
          </p:nvPr>
        </p:nvSpPr>
        <p:spPr/>
        <p:txBody>
          <a:bodyPr/>
          <a:lstStyle/>
          <a:p>
            <a:r>
              <a:rPr lang="en-US" dirty="0" smtClean="0"/>
              <a:t>A symbolic model expresses properties of architectures of systems by means of symbols that refer to reality.</a:t>
            </a:r>
          </a:p>
          <a:p>
            <a:r>
              <a:rPr lang="en-US" dirty="0" smtClean="0"/>
              <a:t>A  semantic model  is an interpretation of a symbolic model, expressing the meaning of the symbols in that model. </a:t>
            </a:r>
            <a:endParaRPr lang="vi-V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3.1. Symbolic and Semantic Models</a:t>
            </a:r>
            <a:endParaRPr lang="vi-VN" dirty="0"/>
          </a:p>
        </p:txBody>
      </p:sp>
      <p:pic>
        <p:nvPicPr>
          <p:cNvPr id="5" name="Picture 2"/>
          <p:cNvPicPr>
            <a:picLocks noChangeAspect="1" noChangeArrowheads="1"/>
          </p:cNvPicPr>
          <p:nvPr/>
        </p:nvPicPr>
        <p:blipFill>
          <a:blip r:embed="rId2"/>
          <a:srcRect/>
          <a:stretch>
            <a:fillRect/>
          </a:stretch>
        </p:blipFill>
        <p:spPr bwMode="auto">
          <a:xfrm>
            <a:off x="3276600" y="2895600"/>
            <a:ext cx="5372100" cy="3695174"/>
          </a:xfrm>
          <a:prstGeom prst="rect">
            <a:avLst/>
          </a:prstGeom>
          <a:noFill/>
          <a:ln w="9525">
            <a:noFill/>
            <a:miter lim="800000"/>
            <a:headEnd/>
            <a:tailEnd/>
          </a:ln>
          <a:effectLst/>
        </p:spPr>
      </p:pic>
      <p:sp>
        <p:nvSpPr>
          <p:cNvPr id="3" name="Content Placeholder 2"/>
          <p:cNvSpPr>
            <a:spLocks noGrp="1"/>
          </p:cNvSpPr>
          <p:nvPr>
            <p:ph sz="quarter" idx="1"/>
          </p:nvPr>
        </p:nvSpPr>
        <p:spPr>
          <a:xfrm>
            <a:off x="914400" y="1447800"/>
            <a:ext cx="7620000" cy="1905000"/>
          </a:xfrm>
        </p:spPr>
        <p:txBody>
          <a:bodyPr>
            <a:normAutofit/>
          </a:bodyPr>
          <a:lstStyle/>
          <a:p>
            <a:pPr algn="just"/>
            <a:r>
              <a:rPr lang="en-US" sz="2400" dirty="0" smtClean="0"/>
              <a:t>There are various ways in which we can </a:t>
            </a:r>
            <a:r>
              <a:rPr lang="en-US" sz="2400" dirty="0" err="1" smtClean="0"/>
              <a:t>visualise</a:t>
            </a:r>
            <a:r>
              <a:rPr lang="en-US" sz="2400" dirty="0" smtClean="0"/>
              <a:t> the relation between the four central concepts of enterprise, architecture, symbolic model, and semantic model.</a:t>
            </a:r>
            <a:endParaRPr lang="vi-VN"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3.1. Symbolic and Semantic Models</a:t>
            </a:r>
            <a:endParaRPr lang="vi-VN" dirty="0"/>
          </a:p>
        </p:txBody>
      </p:sp>
      <p:sp>
        <p:nvSpPr>
          <p:cNvPr id="3" name="Content Placeholder 2"/>
          <p:cNvSpPr>
            <a:spLocks noGrp="1"/>
          </p:cNvSpPr>
          <p:nvPr>
            <p:ph sz="quarter" idx="1"/>
          </p:nvPr>
        </p:nvSpPr>
        <p:spPr>
          <a:xfrm>
            <a:off x="914400" y="1447800"/>
            <a:ext cx="7620000" cy="5029200"/>
          </a:xfrm>
        </p:spPr>
        <p:txBody>
          <a:bodyPr>
            <a:normAutofit/>
          </a:bodyPr>
          <a:lstStyle/>
          <a:p>
            <a:r>
              <a:rPr lang="en-US" sz="2400" dirty="0" smtClean="0"/>
              <a:t>There are two kinds of abstraction we use in creating a model of reality. </a:t>
            </a:r>
          </a:p>
          <a:p>
            <a:r>
              <a:rPr lang="en-US" sz="2400" dirty="0" smtClean="0"/>
              <a:t>The first is abstracting from (properties of) the precise entity in reality to which a concept refers.</a:t>
            </a:r>
          </a:p>
          <a:p>
            <a:r>
              <a:rPr lang="en-US" sz="2400" dirty="0" smtClean="0"/>
              <a:t>The second kind is abstraction from differences between entities in reality by grouping them into a single concept.</a:t>
            </a:r>
            <a:endParaRPr lang="vi-V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Symbolic Models </a:t>
            </a:r>
            <a:endParaRPr lang="vi-VN" dirty="0"/>
          </a:p>
        </p:txBody>
      </p:sp>
      <p:sp>
        <p:nvSpPr>
          <p:cNvPr id="3" name="Content Placeholder 2"/>
          <p:cNvSpPr>
            <a:spLocks noGrp="1"/>
          </p:cNvSpPr>
          <p:nvPr>
            <p:ph sz="quarter" idx="1"/>
          </p:nvPr>
        </p:nvSpPr>
        <p:spPr/>
        <p:txBody>
          <a:bodyPr/>
          <a:lstStyle/>
          <a:p>
            <a:r>
              <a:rPr lang="en-US" dirty="0" smtClean="0"/>
              <a:t>A symbolic model is the </a:t>
            </a:r>
            <a:r>
              <a:rPr lang="en-US" dirty="0" err="1" smtClean="0"/>
              <a:t>formalisation</a:t>
            </a:r>
            <a:r>
              <a:rPr lang="en-US" dirty="0" smtClean="0"/>
              <a:t> of one or more aspects of the architecture of a concrete system.</a:t>
            </a:r>
          </a:p>
          <a:p>
            <a:r>
              <a:rPr lang="en-US" dirty="0" smtClean="0"/>
              <a:t>A symbolic model is expressed using a description language, a representation of the model that is often confused with its </a:t>
            </a:r>
            <a:r>
              <a:rPr lang="en-US" smtClean="0"/>
              <a:t>interpretation.</a:t>
            </a:r>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Symbolic Models </a:t>
            </a:r>
            <a:endParaRPr lang="vi-VN" dirty="0"/>
          </a:p>
        </p:txBody>
      </p:sp>
      <p:sp>
        <p:nvSpPr>
          <p:cNvPr id="3" name="Content Placeholder 2"/>
          <p:cNvSpPr>
            <a:spLocks noGrp="1"/>
          </p:cNvSpPr>
          <p:nvPr>
            <p:ph sz="quarter" idx="1"/>
          </p:nvPr>
        </p:nvSpPr>
        <p:spPr/>
        <p:txBody>
          <a:bodyPr/>
          <a:lstStyle/>
          <a:p>
            <a:r>
              <a:rPr lang="en-US" dirty="0" smtClean="0"/>
              <a:t>The core of every symbolic model is its </a:t>
            </a:r>
            <a:r>
              <a:rPr lang="en-US" i="1" dirty="0" smtClean="0"/>
              <a:t>signature</a:t>
            </a:r>
            <a:r>
              <a:rPr lang="en-US" dirty="0" smtClean="0"/>
              <a:t>.</a:t>
            </a:r>
            <a:endParaRPr lang="en-US" dirty="0" smtClean="0"/>
          </a:p>
        </p:txBody>
      </p:sp>
      <p:pic>
        <p:nvPicPr>
          <p:cNvPr id="1026" name="Picture 2"/>
          <p:cNvPicPr>
            <a:picLocks noChangeAspect="1" noChangeArrowheads="1"/>
          </p:cNvPicPr>
          <p:nvPr/>
        </p:nvPicPr>
        <p:blipFill>
          <a:blip r:embed="rId2"/>
          <a:srcRect/>
          <a:stretch>
            <a:fillRect/>
          </a:stretch>
        </p:blipFill>
        <p:spPr bwMode="auto">
          <a:xfrm>
            <a:off x="1752600" y="2286000"/>
            <a:ext cx="6477000" cy="16002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Symbolic Models </a:t>
            </a:r>
            <a:endParaRPr lang="vi-VN" dirty="0"/>
          </a:p>
        </p:txBody>
      </p:sp>
      <p:sp>
        <p:nvSpPr>
          <p:cNvPr id="3" name="Content Placeholder 2"/>
          <p:cNvSpPr>
            <a:spLocks noGrp="1"/>
          </p:cNvSpPr>
          <p:nvPr>
            <p:ph sz="quarter" idx="1"/>
          </p:nvPr>
        </p:nvSpPr>
        <p:spPr/>
        <p:txBody>
          <a:bodyPr/>
          <a:lstStyle/>
          <a:p>
            <a:r>
              <a:rPr lang="en-US" dirty="0" smtClean="0"/>
              <a:t>A signature thus provides a conceptual glossary in whose terms </a:t>
            </a:r>
            <a:r>
              <a:rPr lang="en-US" dirty="0" smtClean="0"/>
              <a:t>everything </a:t>
            </a:r>
            <a:r>
              <a:rPr lang="en-US" dirty="0" smtClean="0"/>
              <a:t>else in the symbolic model must be described, similar to an English </a:t>
            </a:r>
            <a:r>
              <a:rPr lang="en-US" dirty="0" smtClean="0"/>
              <a:t>dictionary </a:t>
            </a:r>
            <a:r>
              <a:rPr lang="en-US" dirty="0" smtClean="0"/>
              <a:t>for the English </a:t>
            </a:r>
            <a:r>
              <a:rPr lang="en-US" dirty="0" smtClean="0"/>
              <a:t>language.</a:t>
            </a:r>
          </a:p>
          <a:p>
            <a:r>
              <a:rPr lang="en-US" dirty="0" smtClean="0"/>
              <a:t>A </a:t>
            </a:r>
            <a:r>
              <a:rPr lang="en-US" dirty="0" smtClean="0"/>
              <a:t>signature comprises </a:t>
            </a:r>
            <a:r>
              <a:rPr lang="en-US" dirty="0" smtClean="0"/>
              <a:t>information </a:t>
            </a:r>
            <a:r>
              <a:rPr lang="en-US" dirty="0" smtClean="0"/>
              <a:t>to capture certain aspects of the ontology of an </a:t>
            </a:r>
            <a:r>
              <a:rPr lang="en-US" dirty="0" smtClean="0"/>
              <a:t>architecture.</a:t>
            </a:r>
            <a:endParaRPr lang="en-US" dirty="0" smtClean="0"/>
          </a:p>
        </p:txBody>
      </p:sp>
      <p:pic>
        <p:nvPicPr>
          <p:cNvPr id="2050" name="Picture 2"/>
          <p:cNvPicPr>
            <a:picLocks noChangeAspect="1" noChangeArrowheads="1"/>
          </p:cNvPicPr>
          <p:nvPr/>
        </p:nvPicPr>
        <p:blipFill>
          <a:blip r:embed="rId2"/>
          <a:srcRect/>
          <a:stretch>
            <a:fillRect/>
          </a:stretch>
        </p:blipFill>
        <p:spPr bwMode="auto">
          <a:xfrm>
            <a:off x="1524000" y="4343400"/>
            <a:ext cx="6419850" cy="15621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Foundations</a:t>
            </a:r>
            <a:endParaRPr lang="vi-VN"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Getting to Grips with Architectural Complexity</a:t>
            </a:r>
            <a:endParaRPr lang="vi-VN" dirty="0" smtClean="0"/>
          </a:p>
          <a:p>
            <a:pPr marL="514350" indent="-514350">
              <a:buFont typeface="+mj-lt"/>
              <a:buAutoNum type="arabicPeriod"/>
            </a:pPr>
            <a:r>
              <a:rPr lang="en-US" dirty="0" smtClean="0"/>
              <a:t>Describing Enterprise Architectures</a:t>
            </a:r>
          </a:p>
          <a:p>
            <a:pPr marL="514350" indent="-514350">
              <a:buFont typeface="+mj-lt"/>
              <a:buAutoNum type="arabicPeriod"/>
            </a:pPr>
            <a:r>
              <a:rPr lang="vi-VN" dirty="0" smtClean="0">
                <a:latin typeface="Perpetua"/>
              </a:rPr>
              <a:t>Pictures, Models, and Semantics</a:t>
            </a:r>
          </a:p>
          <a:p>
            <a:pPr marL="514350" indent="-514350">
              <a:buFont typeface="+mj-lt"/>
              <a:buAutoNum type="arabicPeriod"/>
            </a:pPr>
            <a:r>
              <a:rPr lang="vi-VN" dirty="0" smtClean="0">
                <a:latin typeface="Perpetua"/>
              </a:rPr>
              <a:t>Summary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Semantic Models </a:t>
            </a:r>
            <a:endParaRPr lang="vi-VN" dirty="0"/>
          </a:p>
        </p:txBody>
      </p:sp>
      <p:sp>
        <p:nvSpPr>
          <p:cNvPr id="3" name="Content Placeholder 2"/>
          <p:cNvSpPr>
            <a:spLocks noGrp="1"/>
          </p:cNvSpPr>
          <p:nvPr>
            <p:ph sz="quarter" idx="1"/>
          </p:nvPr>
        </p:nvSpPr>
        <p:spPr/>
        <p:txBody>
          <a:bodyPr>
            <a:normAutofit/>
          </a:bodyPr>
          <a:lstStyle/>
          <a:p>
            <a:r>
              <a:rPr lang="en-US" dirty="0" smtClean="0"/>
              <a:t>The </a:t>
            </a:r>
            <a:r>
              <a:rPr lang="en-US" dirty="0" err="1" smtClean="0"/>
              <a:t>formalised</a:t>
            </a:r>
            <a:r>
              <a:rPr lang="en-US" dirty="0" smtClean="0"/>
              <a:t> meaning of a symbolic model is given by a semantic </a:t>
            </a:r>
            <a:r>
              <a:rPr lang="en-US" dirty="0" smtClean="0"/>
              <a:t>model</a:t>
            </a:r>
            <a:r>
              <a:rPr lang="en-US" dirty="0" smtClean="0"/>
              <a:t>, an interpretation of the symbolic model. </a:t>
            </a:r>
            <a:endParaRPr lang="en-US" dirty="0" smtClean="0"/>
          </a:p>
          <a:p>
            <a:r>
              <a:rPr lang="en-US" dirty="0" smtClean="0"/>
              <a:t>A </a:t>
            </a:r>
            <a:r>
              <a:rPr lang="en-US" dirty="0" smtClean="0"/>
              <a:t>semantic model usually </a:t>
            </a:r>
            <a:r>
              <a:rPr lang="en-US" dirty="0" smtClean="0"/>
              <a:t>assumes </a:t>
            </a:r>
            <a:r>
              <a:rPr lang="en-US" dirty="0" smtClean="0"/>
              <a:t>the existence of some mathematical objects (sets, for example</a:t>
            </a:r>
            <a:r>
              <a:rPr lang="en-US" dirty="0" smtClean="0"/>
              <a:t>),used </a:t>
            </a:r>
            <a:r>
              <a:rPr lang="en-US" dirty="0" smtClean="0"/>
              <a:t>to represent the basic elements of a symbolic model. </a:t>
            </a:r>
            <a:endParaRPr lang="en-US" dirty="0" smtClean="0"/>
          </a:p>
          <a:p>
            <a:r>
              <a:rPr lang="en-US" dirty="0" smtClean="0"/>
              <a:t>Operations </a:t>
            </a:r>
            <a:r>
              <a:rPr lang="en-US" dirty="0" smtClean="0"/>
              <a:t>and </a:t>
            </a:r>
            <a:r>
              <a:rPr lang="en-US" dirty="0" smtClean="0"/>
              <a:t>relations </a:t>
            </a:r>
            <a:r>
              <a:rPr lang="en-US" dirty="0" smtClean="0"/>
              <a:t>of a symbolic model are mapped to usually better understood </a:t>
            </a:r>
            <a:r>
              <a:rPr lang="en-US" dirty="0" smtClean="0"/>
              <a:t>operations </a:t>
            </a:r>
            <a:r>
              <a:rPr lang="en-US" dirty="0" smtClean="0"/>
              <a:t>and relations amongst the mathematical objects.</a:t>
            </a:r>
            <a:endParaRPr lang="vi-V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Semantic Models </a:t>
            </a:r>
            <a:endParaRPr lang="vi-VN" dirty="0"/>
          </a:p>
        </p:txBody>
      </p:sp>
      <p:sp>
        <p:nvSpPr>
          <p:cNvPr id="3" name="Content Placeholder 2"/>
          <p:cNvSpPr>
            <a:spLocks noGrp="1"/>
          </p:cNvSpPr>
          <p:nvPr>
            <p:ph sz="quarter" idx="1"/>
          </p:nvPr>
        </p:nvSpPr>
        <p:spPr/>
        <p:txBody>
          <a:bodyPr>
            <a:normAutofit/>
          </a:bodyPr>
          <a:lstStyle/>
          <a:p>
            <a:r>
              <a:rPr lang="en-US" dirty="0" smtClean="0"/>
              <a:t>we see the formal semantics of a symbolic model as a </a:t>
            </a:r>
            <a:r>
              <a:rPr lang="en-US" dirty="0" smtClean="0"/>
              <a:t>concrete </a:t>
            </a:r>
            <a:r>
              <a:rPr lang="en-US" dirty="0" smtClean="0"/>
              <a:t>collection of mathematical objects interpreting a system </a:t>
            </a:r>
            <a:r>
              <a:rPr lang="en-US" dirty="0" smtClean="0"/>
              <a:t>according </a:t>
            </a:r>
            <a:r>
              <a:rPr lang="en-US" dirty="0" smtClean="0"/>
              <a:t>to a specific architecture description.</a:t>
            </a:r>
            <a:endParaRPr lang="vi-VN" dirty="0"/>
          </a:p>
        </p:txBody>
      </p:sp>
      <p:pic>
        <p:nvPicPr>
          <p:cNvPr id="3074" name="Picture 2"/>
          <p:cNvPicPr>
            <a:picLocks noChangeAspect="1" noChangeArrowheads="1"/>
          </p:cNvPicPr>
          <p:nvPr/>
        </p:nvPicPr>
        <p:blipFill>
          <a:blip r:embed="rId2"/>
          <a:srcRect/>
          <a:stretch>
            <a:fillRect/>
          </a:stretch>
        </p:blipFill>
        <p:spPr bwMode="auto">
          <a:xfrm>
            <a:off x="1576388" y="3105150"/>
            <a:ext cx="5991225" cy="6477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3.4</a:t>
            </a:r>
            <a:r>
              <a:rPr lang="en-US" dirty="0" smtClean="0"/>
              <a:t>. UML vs. </a:t>
            </a:r>
            <a:r>
              <a:rPr lang="en-US" dirty="0" err="1" smtClean="0"/>
              <a:t>ArchiMate</a:t>
            </a:r>
            <a:endParaRPr lang="vi-VN" dirty="0"/>
          </a:p>
        </p:txBody>
      </p:sp>
      <p:sp>
        <p:nvSpPr>
          <p:cNvPr id="3" name="Content Placeholder 2"/>
          <p:cNvSpPr>
            <a:spLocks noGrp="1"/>
          </p:cNvSpPr>
          <p:nvPr>
            <p:ph sz="quarter" idx="1"/>
          </p:nvPr>
        </p:nvSpPr>
        <p:spPr/>
        <p:txBody>
          <a:bodyPr>
            <a:normAutofit/>
          </a:bodyPr>
          <a:lstStyle/>
          <a:p>
            <a:r>
              <a:rPr lang="en-US" dirty="0" smtClean="0"/>
              <a:t>The </a:t>
            </a:r>
            <a:r>
              <a:rPr lang="en-US" dirty="0" err="1" smtClean="0"/>
              <a:t>ArchiMate</a:t>
            </a:r>
            <a:r>
              <a:rPr lang="en-US" dirty="0" smtClean="0"/>
              <a:t> approach can be contrasted with the original approach in </a:t>
            </a:r>
            <a:r>
              <a:rPr lang="en-US" dirty="0" smtClean="0"/>
              <a:t>UML.</a:t>
            </a:r>
          </a:p>
          <a:p>
            <a:r>
              <a:rPr lang="en-US" dirty="0" smtClean="0"/>
              <a:t> People who used the models could develop </a:t>
            </a:r>
            <a:r>
              <a:rPr lang="en-US" dirty="0" smtClean="0"/>
              <a:t>semantics </a:t>
            </a:r>
            <a:r>
              <a:rPr lang="en-US" dirty="0" smtClean="0"/>
              <a:t>for them, but a general semantics was not supplied. This </a:t>
            </a:r>
            <a:r>
              <a:rPr lang="en-US" dirty="0" smtClean="0"/>
              <a:t>approach </a:t>
            </a:r>
            <a:r>
              <a:rPr lang="en-US" dirty="0" smtClean="0"/>
              <a:t>also stemmed from the origins of UML as a combination of three </a:t>
            </a:r>
            <a:r>
              <a:rPr lang="en-US" dirty="0" smtClean="0"/>
              <a:t>existing </a:t>
            </a:r>
            <a:r>
              <a:rPr lang="en-US" dirty="0" smtClean="0"/>
              <a:t>notations that did not have formal semantics.</a:t>
            </a:r>
            <a:endParaRPr lang="vi-V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Summary </a:t>
            </a:r>
            <a:endParaRPr lang="vi-VN" dirty="0"/>
          </a:p>
        </p:txBody>
      </p:sp>
      <p:sp>
        <p:nvSpPr>
          <p:cNvPr id="3" name="Content Placeholder 2"/>
          <p:cNvSpPr>
            <a:spLocks noGrp="1"/>
          </p:cNvSpPr>
          <p:nvPr>
            <p:ph sz="quarter" idx="1"/>
          </p:nvPr>
        </p:nvSpPr>
        <p:spPr/>
        <p:txBody>
          <a:bodyPr>
            <a:normAutofit/>
          </a:bodyPr>
          <a:lstStyle/>
          <a:p>
            <a:r>
              <a:rPr lang="en-US" dirty="0" smtClean="0"/>
              <a:t>Within this framework, a distinction is made between the content of a </a:t>
            </a:r>
            <a:r>
              <a:rPr lang="en-US" dirty="0" smtClean="0"/>
              <a:t>view </a:t>
            </a:r>
            <a:r>
              <a:rPr lang="en-US" dirty="0" smtClean="0"/>
              <a:t>and its </a:t>
            </a:r>
            <a:r>
              <a:rPr lang="en-US" dirty="0" err="1" smtClean="0"/>
              <a:t>visualisation</a:t>
            </a:r>
            <a:r>
              <a:rPr lang="en-US" dirty="0" smtClean="0"/>
              <a:t>, and a distinction is also made between a </a:t>
            </a:r>
            <a:r>
              <a:rPr lang="en-US" dirty="0" smtClean="0"/>
              <a:t>symbolic </a:t>
            </a:r>
            <a:r>
              <a:rPr lang="en-US" dirty="0" smtClean="0"/>
              <a:t>model, which refers to the enterprise architecture, and a semantic </a:t>
            </a:r>
            <a:r>
              <a:rPr lang="en-US" dirty="0" smtClean="0"/>
              <a:t>model </a:t>
            </a:r>
            <a:r>
              <a:rPr lang="en-US" dirty="0" smtClean="0"/>
              <a:t>as an abstraction from the architecture and which interprets </a:t>
            </a:r>
            <a:r>
              <a:rPr lang="en-US" smtClean="0"/>
              <a:t>the </a:t>
            </a:r>
            <a:r>
              <a:rPr lang="en-US" smtClean="0"/>
              <a:t>symbolic </a:t>
            </a:r>
            <a:r>
              <a:rPr lang="en-US" dirty="0" smtClean="0"/>
              <a:t>model. The core of every symbolic model is its signature, which </a:t>
            </a:r>
            <a:r>
              <a:rPr lang="en-US" dirty="0" err="1" smtClean="0"/>
              <a:t>categorises</a:t>
            </a:r>
            <a:r>
              <a:rPr lang="en-US" dirty="0" smtClean="0"/>
              <a:t> </a:t>
            </a:r>
            <a:r>
              <a:rPr lang="en-US" dirty="0" smtClean="0"/>
              <a:t>the entities of the symbolic </a:t>
            </a:r>
            <a:r>
              <a:rPr lang="en-US" dirty="0" smtClean="0"/>
              <a:t>model.</a:t>
            </a:r>
            <a:endParaRPr lang="vi-V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1. </a:t>
            </a:r>
            <a:r>
              <a:rPr lang="en-US" dirty="0" smtClean="0"/>
              <a:t>Getting to Grips with Architectural Complexity</a:t>
            </a:r>
            <a:endParaRPr lang="vi-VN" dirty="0"/>
          </a:p>
        </p:txBody>
      </p:sp>
      <p:sp>
        <p:nvSpPr>
          <p:cNvPr id="3" name="Content Placeholder 2"/>
          <p:cNvSpPr>
            <a:spLocks noGrp="1"/>
          </p:cNvSpPr>
          <p:nvPr>
            <p:ph sz="quarter" idx="1"/>
          </p:nvPr>
        </p:nvSpPr>
        <p:spPr/>
        <p:txBody>
          <a:bodyPr/>
          <a:lstStyle/>
          <a:p>
            <a:pPr marL="777240" lvl="1" indent="-457200">
              <a:buFont typeface="+mj-lt"/>
              <a:buAutoNum type="arabicPeriod"/>
            </a:pPr>
            <a:r>
              <a:rPr lang="vi-VN" dirty="0" smtClean="0">
                <a:latin typeface="Perpetua"/>
              </a:rPr>
              <a:t>Compositionality</a:t>
            </a:r>
          </a:p>
          <a:p>
            <a:pPr marL="777240" lvl="1" indent="-457200">
              <a:buFont typeface="+mj-lt"/>
              <a:buAutoNum type="arabicPeriod"/>
            </a:pPr>
            <a:r>
              <a:rPr lang="vi-VN" dirty="0" smtClean="0">
                <a:latin typeface="Perpetua"/>
              </a:rPr>
              <a:t>Integration of Architectural Domains</a:t>
            </a:r>
            <a:endParaRPr lang="vi-VN" dirty="0">
              <a:latin typeface="Perpetu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1.1. Compositionality</a:t>
            </a:r>
            <a:endParaRPr lang="vi-VN" dirty="0"/>
          </a:p>
        </p:txBody>
      </p:sp>
      <p:sp>
        <p:nvSpPr>
          <p:cNvPr id="3" name="Content Placeholder 2"/>
          <p:cNvSpPr>
            <a:spLocks noGrp="1"/>
          </p:cNvSpPr>
          <p:nvPr>
            <p:ph sz="quarter" idx="1"/>
          </p:nvPr>
        </p:nvSpPr>
        <p:spPr/>
        <p:txBody>
          <a:bodyPr/>
          <a:lstStyle/>
          <a:p>
            <a:r>
              <a:rPr lang="en-US" dirty="0" smtClean="0"/>
              <a:t>Compositionality is a central role in the architectural approach.</a:t>
            </a:r>
          </a:p>
          <a:p>
            <a:r>
              <a:rPr lang="en-US" dirty="0" smtClean="0"/>
              <a:t>Compositionality also plays a role when varying viewpoints on a system are defined.</a:t>
            </a:r>
            <a:endParaRPr lang="vi-V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en-US" sz="4000" kern="1200" dirty="0">
                <a:solidFill>
                  <a:schemeClr val="tx2"/>
                </a:solidFill>
                <a:latin typeface="+mj-lt"/>
                <a:ea typeface="+mj-ea"/>
                <a:cs typeface="+mj-cs"/>
              </a:rPr>
              <a:t>1.2. </a:t>
            </a:r>
            <a:r>
              <a:rPr lang="vi-VN" sz="4000" kern="1200" dirty="0">
                <a:solidFill>
                  <a:schemeClr val="tx2"/>
                </a:solidFill>
                <a:latin typeface="+mj-lt"/>
                <a:ea typeface="+mj-ea"/>
                <a:cs typeface="+mj-cs"/>
              </a:rPr>
              <a:t>Integration of Architectural Domains</a:t>
            </a:r>
            <a:r>
              <a:rPr lang="en-US" sz="4000" kern="1200" dirty="0">
                <a:solidFill>
                  <a:schemeClr val="tx2"/>
                </a:solidFill>
                <a:latin typeface="+mj-lt"/>
                <a:ea typeface="+mj-ea"/>
                <a:cs typeface="+mj-cs"/>
              </a:rPr>
              <a:t> </a:t>
            </a:r>
            <a:endParaRPr lang="vi-VN" sz="4000" kern="1200" dirty="0">
              <a:solidFill>
                <a:schemeClr val="tx2"/>
              </a:solidFill>
              <a:latin typeface="+mj-lt"/>
              <a:ea typeface="+mj-ea"/>
              <a:cs typeface="+mj-cs"/>
            </a:endParaRPr>
          </a:p>
        </p:txBody>
      </p:sp>
      <p:sp>
        <p:nvSpPr>
          <p:cNvPr id="3" name="Content Placeholder 2"/>
          <p:cNvSpPr>
            <a:spLocks noGrp="1"/>
          </p:cNvSpPr>
          <p:nvPr>
            <p:ph sz="quarter" idx="1"/>
          </p:nvPr>
        </p:nvSpPr>
        <p:spPr/>
        <p:txBody>
          <a:bodyPr>
            <a:normAutofit/>
          </a:bodyPr>
          <a:lstStyle/>
          <a:p>
            <a:r>
              <a:rPr lang="en-US" dirty="0" smtClean="0"/>
              <a:t>Some integration problems can be easily solved: for example, by using an existing standard; others are intrinsic to the architectural approach and cannot be ‘solved’ in the usual sense.</a:t>
            </a:r>
          </a:p>
          <a:p>
            <a:r>
              <a:rPr lang="en-US" dirty="0" smtClean="0"/>
              <a:t>These hard cases are intrinsic to the complexity of architecture, and removing the problem would also remove the notion of architecture itself. We cannot get rid of the integration problems; we can only develop concepts and tools to make it easier to deal with these issues</a:t>
            </a:r>
            <a:endParaRPr lang="vi-V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Describing Enterprise Architecture</a:t>
            </a:r>
            <a:endParaRPr lang="vi-VN" dirty="0"/>
          </a:p>
        </p:txBody>
      </p:sp>
      <p:sp>
        <p:nvSpPr>
          <p:cNvPr id="3" name="Content Placeholder 2"/>
          <p:cNvSpPr>
            <a:spLocks noGrp="1"/>
          </p:cNvSpPr>
          <p:nvPr>
            <p:ph sz="quarter" idx="1"/>
          </p:nvPr>
        </p:nvSpPr>
        <p:spPr/>
        <p:txBody>
          <a:bodyPr/>
          <a:lstStyle/>
          <a:p>
            <a:pPr marL="777240" lvl="1" indent="-457200">
              <a:buFont typeface="+mj-lt"/>
              <a:buAutoNum type="arabicPeriod"/>
            </a:pPr>
            <a:r>
              <a:rPr lang="vi-VN" dirty="0" smtClean="0"/>
              <a:t>Observing the Universe</a:t>
            </a:r>
            <a:endParaRPr lang="en-US" dirty="0" smtClean="0"/>
          </a:p>
          <a:p>
            <a:pPr marL="777240" lvl="1" indent="-457200">
              <a:buFont typeface="+mj-lt"/>
              <a:buAutoNum type="arabicPeriod"/>
            </a:pPr>
            <a:r>
              <a:rPr lang="vi-VN" dirty="0" smtClean="0"/>
              <a:t>Concerns</a:t>
            </a:r>
            <a:endParaRPr lang="en-US" dirty="0" smtClean="0"/>
          </a:p>
          <a:p>
            <a:pPr marL="777240" lvl="1" indent="-457200">
              <a:buFont typeface="+mj-lt"/>
              <a:buAutoNum type="arabicPeriod"/>
            </a:pPr>
            <a:r>
              <a:rPr lang="vi-VN" dirty="0" smtClean="0"/>
              <a:t>Observing Domains</a:t>
            </a:r>
            <a:endParaRPr lang="en-US" dirty="0" smtClean="0"/>
          </a:p>
          <a:p>
            <a:pPr marL="777240" lvl="1" indent="-457200">
              <a:buFont typeface="+mj-lt"/>
              <a:buAutoNum type="arabicPeriod"/>
            </a:pPr>
            <a:r>
              <a:rPr lang="vi-VN" dirty="0" smtClean="0"/>
              <a:t>Views and Viewpoints</a:t>
            </a:r>
            <a:endParaRPr lang="en-US" dirty="0" smtClean="0"/>
          </a:p>
          <a:p>
            <a:pPr marL="777240" lvl="1" indent="-457200">
              <a:buFont typeface="+mj-lt"/>
              <a:buAutoNum type="arabicPeriod"/>
            </a:pPr>
            <a:r>
              <a:rPr lang="vi-VN" dirty="0" smtClean="0"/>
              <a:t>Ways of Working</a:t>
            </a:r>
            <a:endParaRPr lang="en-US" dirty="0" smtClean="0"/>
          </a:p>
          <a:p>
            <a:pPr marL="777240" lvl="1" indent="-457200">
              <a:buFont typeface="+mj-lt"/>
              <a:buAutoNum type="arabicPeriod"/>
            </a:pPr>
            <a:r>
              <a:rPr lang="vi-VN" dirty="0" smtClean="0"/>
              <a:t>Enterprise Architecture Models</a:t>
            </a:r>
            <a:endParaRPr lang="vi-V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2.1. Observing the Universe</a:t>
            </a:r>
            <a:endParaRPr lang="vi-VN"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914400" y="1757465"/>
            <a:ext cx="7772400" cy="3952669"/>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2.2. Concerns </a:t>
            </a:r>
            <a:endParaRPr lang="vi-VN" dirty="0"/>
          </a:p>
        </p:txBody>
      </p:sp>
      <p:sp>
        <p:nvSpPr>
          <p:cNvPr id="3" name="Content Placeholder 2"/>
          <p:cNvSpPr>
            <a:spLocks noGrp="1"/>
          </p:cNvSpPr>
          <p:nvPr>
            <p:ph sz="quarter" idx="1"/>
          </p:nvPr>
        </p:nvSpPr>
        <p:spPr/>
        <p:txBody>
          <a:bodyPr>
            <a:normAutofit/>
          </a:bodyPr>
          <a:lstStyle/>
          <a:p>
            <a:r>
              <a:rPr lang="en-US" dirty="0" smtClean="0"/>
              <a:t>So in conceiving a part of the enterprise, stakeholders will be influenced by their particular interest in the observed enterprise, i.e., their concerns. Note that stakeholders, as well as their concerns, may be regarded at an aggregated as well as at an individual level.</a:t>
            </a:r>
          </a:p>
          <a:p>
            <a:r>
              <a:rPr lang="en-US" dirty="0" smtClean="0"/>
              <a:t>For example, a single business manager conceiving an information system is a stakeholder. The collective business management, however, can also be seen as a stakeholder of the information system.</a:t>
            </a:r>
            <a:endParaRPr lang="vi-V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a:t>
            </a:r>
            <a:r>
              <a:rPr lang="en-US" smtClean="0"/>
              <a:t>Observing Domains</a:t>
            </a:r>
            <a:endParaRPr lang="vi-VN"/>
          </a:p>
        </p:txBody>
      </p:sp>
      <p:sp>
        <p:nvSpPr>
          <p:cNvPr id="3" name="Content Placeholder 2"/>
          <p:cNvSpPr>
            <a:spLocks noGrp="1"/>
          </p:cNvSpPr>
          <p:nvPr>
            <p:ph sz="quarter" idx="1"/>
          </p:nvPr>
        </p:nvSpPr>
        <p:spPr/>
        <p:txBody>
          <a:bodyPr/>
          <a:lstStyle/>
          <a:p>
            <a:r>
              <a:rPr lang="en-US" b="1" dirty="0" smtClean="0"/>
              <a:t>Domain</a:t>
            </a:r>
            <a:r>
              <a:rPr lang="en-US" dirty="0" smtClean="0"/>
              <a:t>: any subset of a conception (being a set of elements) of the universe that is conceived of as being</a:t>
            </a:r>
          </a:p>
          <a:p>
            <a:r>
              <a:rPr lang="en-US" b="1" dirty="0" smtClean="0"/>
              <a:t>Model</a:t>
            </a:r>
            <a:r>
              <a:rPr lang="en-US" dirty="0" smtClean="0"/>
              <a:t>: a purposely abstracted and unambiguous conception of a domain. some ‘part’ or ‘aspect’ of the universe. </a:t>
            </a:r>
          </a:p>
          <a:p>
            <a:r>
              <a:rPr lang="en-US" b="1" dirty="0" err="1" smtClean="0"/>
              <a:t>Modelling</a:t>
            </a:r>
            <a:r>
              <a:rPr lang="en-US" dirty="0" smtClean="0"/>
              <a:t>: the act of purposely abstracting a model from (what is conceived to be) a part of the universe.</a:t>
            </a:r>
            <a:endParaRPr lang="vi-V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186</TotalTime>
  <Words>1070</Words>
  <Application>Microsoft Office PowerPoint</Application>
  <PresentationFormat>On-screen Show (4:3)</PresentationFormat>
  <Paragraphs>82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Equity</vt:lpstr>
      <vt:lpstr>Foundations </vt:lpstr>
      <vt:lpstr>Foundations</vt:lpstr>
      <vt:lpstr>1. Getting to Grips with Architectural Complexity</vt:lpstr>
      <vt:lpstr>1.1. Compositionality</vt:lpstr>
      <vt:lpstr>1.2. Integration of Architectural Domains </vt:lpstr>
      <vt:lpstr>2. Describing Enterprise Architecture</vt:lpstr>
      <vt:lpstr>2.1. Observing the Universe</vt:lpstr>
      <vt:lpstr>2.2. Concerns </vt:lpstr>
      <vt:lpstr>2.3. Observing Domains</vt:lpstr>
      <vt:lpstr>2.4. Views and Viewpoints</vt:lpstr>
      <vt:lpstr>2.5. Ways Of Working</vt:lpstr>
      <vt:lpstr>2.6. Enterprise Architecture Models </vt:lpstr>
      <vt:lpstr>3. Pictures, Models, and Semantics </vt:lpstr>
      <vt:lpstr>3.1. Symbolic and Semantic Models</vt:lpstr>
      <vt:lpstr>3.1. Symbolic and Semantic Models</vt:lpstr>
      <vt:lpstr>3.1. Symbolic and Semantic Models</vt:lpstr>
      <vt:lpstr>3.2. Symbolic Models </vt:lpstr>
      <vt:lpstr>3.2. Symbolic Models </vt:lpstr>
      <vt:lpstr>3.2. Symbolic Models </vt:lpstr>
      <vt:lpstr>3.3. Semantic Models </vt:lpstr>
      <vt:lpstr>3.3. Semantic Models </vt:lpstr>
      <vt:lpstr>3.4. UML vs. ArchiMate</vt:lpstr>
      <vt:lpstr>4. Summary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dc:title>
  <dc:creator>sanchikaro</dc:creator>
  <cp:lastModifiedBy>sanchikaro</cp:lastModifiedBy>
  <cp:revision>151</cp:revision>
  <dcterms:created xsi:type="dcterms:W3CDTF">2006-08-16T00:00:00Z</dcterms:created>
  <dcterms:modified xsi:type="dcterms:W3CDTF">2010-04-10T02:32:17Z</dcterms:modified>
</cp:coreProperties>
</file>