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1" r:id="rId4"/>
    <p:sldId id="263" r:id="rId5"/>
    <p:sldId id="262" r:id="rId6"/>
    <p:sldId id="259" r:id="rId7"/>
    <p:sldId id="260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A71B-2B8B-4E34-9D75-3C859DDA680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996-7415-4720-9618-41B4ED66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9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A71B-2B8B-4E34-9D75-3C859DDA680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996-7415-4720-9618-41B4ED66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6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A71B-2B8B-4E34-9D75-3C859DDA680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996-7415-4720-9618-41B4ED66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A71B-2B8B-4E34-9D75-3C859DDA680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996-7415-4720-9618-41B4ED66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1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A71B-2B8B-4E34-9D75-3C859DDA680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996-7415-4720-9618-41B4ED66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A71B-2B8B-4E34-9D75-3C859DDA680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996-7415-4720-9618-41B4ED66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A71B-2B8B-4E34-9D75-3C859DDA680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996-7415-4720-9618-41B4ED66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8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A71B-2B8B-4E34-9D75-3C859DDA680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996-7415-4720-9618-41B4ED66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1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A71B-2B8B-4E34-9D75-3C859DDA680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996-7415-4720-9618-41B4ED66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4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A71B-2B8B-4E34-9D75-3C859DDA680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996-7415-4720-9618-41B4ED66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A71B-2B8B-4E34-9D75-3C859DDA680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996-7415-4720-9618-41B4ED66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9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EA71B-2B8B-4E34-9D75-3C859DDA680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5996-7415-4720-9618-41B4ED66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CHỦ ĐỀ: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vi-V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của bài thực hành này là bắt và phân tích quá trình bắt tay 3 bước TCP bằng Wireshark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Chinh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9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0342"/>
          </a:xfrm>
        </p:spPr>
        <p:txBody>
          <a:bodyPr>
            <a:normAutofit/>
          </a:bodyPr>
          <a:lstStyle/>
          <a:p>
            <a:pPr algn="ctr"/>
            <a:r>
              <a:rPr lang="vi-V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5: Tìm gói SYN-ACK và ACK để quan sát toàn bộ bắt tay 3 bướ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0343"/>
            <a:ext cx="12164786" cy="571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3000" dirty="0">
                <a:latin typeface="+mj-lt"/>
              </a:rPr>
              <a:t>Tìm gói SYN-ACK từ Google: </a:t>
            </a:r>
            <a:endParaRPr lang="en-US" sz="3000" dirty="0">
              <a:latin typeface="+mj-lt"/>
            </a:endParaRPr>
          </a:p>
          <a:p>
            <a:pPr marL="0" indent="0">
              <a:buNone/>
            </a:pPr>
            <a:r>
              <a:rPr lang="vi-VN" sz="3000" dirty="0">
                <a:latin typeface="+mj-lt"/>
              </a:rPr>
              <a:t>Nhập bộ lọc: tcp.flags.syn == 1 &amp;&amp; tcp.flags.ack == 1 </a:t>
            </a:r>
            <a:endParaRPr lang="en-US" sz="3000" dirty="0">
              <a:latin typeface="+mj-lt"/>
            </a:endParaRPr>
          </a:p>
          <a:p>
            <a:pPr marL="0" indent="0">
              <a:buNone/>
            </a:pPr>
            <a:r>
              <a:rPr lang="vi-VN" sz="3000" dirty="0">
                <a:latin typeface="+mj-lt"/>
              </a:rPr>
              <a:t>Kiểm tra: • Flags: SYN = 1, ACK = 1 </a:t>
            </a:r>
            <a:endParaRPr lang="en-US" sz="3000" dirty="0">
              <a:latin typeface="+mj-lt"/>
            </a:endParaRP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                   </a:t>
            </a:r>
            <a:r>
              <a:rPr lang="vi-VN" sz="3000" dirty="0">
                <a:latin typeface="+mj-lt"/>
              </a:rPr>
              <a:t>• Acknowledgment Number: x + 1 (phản hồi từ Google). </a:t>
            </a:r>
            <a:endParaRPr lang="en-US" sz="3000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7" y="3307339"/>
            <a:ext cx="8665028" cy="296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7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vi-VN" dirty="0">
                <a:cs typeface="Times New Roman" panose="02020603050405020304" pitchFamily="18" charset="0"/>
              </a:rPr>
              <a:t>Bước 5: Tìm gói SYN-ACK và ACK để quan sát toàn bộ bắt tay 3 bướ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103209"/>
          </a:xfrm>
        </p:spPr>
        <p:txBody>
          <a:bodyPr/>
          <a:lstStyle/>
          <a:p>
            <a:pPr marL="0" indent="0">
              <a:buNone/>
            </a:pPr>
            <a:r>
              <a:rPr lang="vi-VN" sz="3000" dirty="0">
                <a:latin typeface="+mj-lt"/>
              </a:rPr>
              <a:t>Tìm gói ACK từ máy người dùng: tcp.flags.ack == 1 &amp;&amp; tcp.flags.syn == </a:t>
            </a:r>
            <a:r>
              <a:rPr lang="en-US" sz="3000" dirty="0">
                <a:latin typeface="+mj-lt"/>
              </a:rPr>
              <a:t>0</a:t>
            </a:r>
          </a:p>
          <a:p>
            <a:pPr marL="0" indent="0">
              <a:buNone/>
            </a:pPr>
            <a:r>
              <a:rPr lang="vi-VN" sz="3000" dirty="0">
                <a:latin typeface="+mj-lt"/>
              </a:rPr>
              <a:t>Kiểm tra</a:t>
            </a:r>
            <a:r>
              <a:rPr lang="en-US" sz="3000" dirty="0">
                <a:latin typeface="+mj-lt"/>
              </a:rPr>
              <a:t>: </a:t>
            </a:r>
            <a:r>
              <a:rPr lang="vi-VN" sz="3000" b="1" dirty="0">
                <a:latin typeface="+mj-lt"/>
              </a:rPr>
              <a:t>Flags</a:t>
            </a:r>
            <a:r>
              <a:rPr lang="vi-VN" sz="3000" dirty="0">
                <a:latin typeface="+mj-lt"/>
              </a:rPr>
              <a:t>: ACK = 1 </a:t>
            </a:r>
            <a:endParaRPr lang="en-US" sz="3000" dirty="0">
              <a:latin typeface="+mj-lt"/>
            </a:endParaRPr>
          </a:p>
          <a:p>
            <a:pPr marL="0" indent="0">
              <a:buNone/>
            </a:pPr>
            <a:r>
              <a:rPr lang="vi-VN" sz="3000" dirty="0">
                <a:latin typeface="+mj-lt"/>
              </a:rPr>
              <a:t>Acknowledgment Number: y + 1 (phản hồi từ máy người dùng)</a:t>
            </a:r>
            <a:endParaRPr lang="en-US" sz="3000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02" y="3429000"/>
            <a:ext cx="8472784" cy="32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7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2289971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vi-VN" sz="3200" dirty="0">
                <a:latin typeface="+mj-lt"/>
              </a:rPr>
              <a:t>Tổng kết</a:t>
            </a:r>
            <a:r>
              <a:rPr lang="en-US" sz="3200" dirty="0">
                <a:latin typeface="+mj-lt"/>
              </a:rPr>
              <a:t>:</a:t>
            </a:r>
            <a:r>
              <a:rPr lang="vi-VN" sz="3200" dirty="0">
                <a:latin typeface="+mj-lt"/>
              </a:rPr>
              <a:t> 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vi-VN" sz="3200" dirty="0">
                <a:latin typeface="+mj-lt"/>
              </a:rPr>
              <a:t>✔Chạy Wireshark trước khi thực hiện lệnh telnet www.google.com 80 để ghi lại gói SYN. 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vi-VN" sz="3200" dirty="0">
                <a:latin typeface="+mj-lt"/>
              </a:rPr>
              <a:t>✔Dùng tcp.flags.syn == 1 &amp;&amp; tcp.flags.ack == 0 để lọc gói SYN. 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vi-VN" sz="3200" dirty="0">
                <a:latin typeface="+mj-lt"/>
              </a:rPr>
              <a:t>✔Dùng tcp.flags.syn == 1 &amp;&amp; tcp.flags.ack == 1 để tìm SYN-ACK. 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vi-VN" sz="3200" dirty="0">
                <a:latin typeface="+mj-lt"/>
              </a:rPr>
              <a:t>✔Dùng tcp.flags.ack == 1 &amp;&amp; tcp.flags.syn == 0 để tìm ACK. 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vi-VN" sz="3200" dirty="0">
                <a:latin typeface="+mj-lt"/>
              </a:rPr>
              <a:t>✔Bạn sẽ thấy toàn bộ quá trình bắt tay 3 bước TCP</a:t>
            </a:r>
            <a:r>
              <a:rPr lang="en-US" sz="3200" dirty="0">
                <a:latin typeface="+mj-lt"/>
              </a:rPr>
              <a:t>!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29343" y="5878286"/>
            <a:ext cx="4310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315200" y="5867401"/>
            <a:ext cx="3831771" cy="10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4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</p:spPr>
        <p:txBody>
          <a:bodyPr>
            <a:noAutofit/>
          </a:bodyPr>
          <a:lstStyle/>
          <a:p>
            <a:pPr algn="ctr"/>
            <a:r>
              <a:rPr lang="vi-V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1: Mở Wireshark và bắt đầu thu thập gói ti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589314"/>
            <a:ext cx="12192000" cy="5268685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1.Mở Wireshark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card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(Wi-Fi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Ethernet).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86" y="2732313"/>
            <a:ext cx="8207828" cy="34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4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42999"/>
          </a:xfrm>
        </p:spPr>
        <p:txBody>
          <a:bodyPr/>
          <a:lstStyle/>
          <a:p>
            <a:pPr algn="ctr"/>
            <a:r>
              <a:rPr lang="vi-VN" dirty="0">
                <a:cs typeface="Times New Roman" panose="02020603050405020304" pitchFamily="18" charset="0"/>
              </a:rPr>
              <a:t>Bước 1: Mở Wireshark và bắt đầu thu thập gói 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6864"/>
            <a:ext cx="12192000" cy="5821136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TCP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 Filter (ô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đ/k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tcpflags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&amp;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tcp-syn|tcp-ack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!= 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72" y="3582760"/>
            <a:ext cx="7935686" cy="327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7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55270"/>
          </a:xfrm>
        </p:spPr>
        <p:txBody>
          <a:bodyPr/>
          <a:lstStyle/>
          <a:p>
            <a:r>
              <a:rPr lang="vi-VN" dirty="0">
                <a:cs typeface="Times New Roman" panose="02020603050405020304" pitchFamily="18" charset="0"/>
              </a:rPr>
              <a:t>Bước 1: Mở Wireshark và bắt đầu thu thập gói 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5270"/>
            <a:ext cx="12192000" cy="5502729"/>
          </a:xfrm>
        </p:spPr>
        <p:txBody>
          <a:bodyPr/>
          <a:lstStyle/>
          <a:p>
            <a:pPr>
              <a:buFont typeface="Symbol" panose="05050102010706020507" pitchFamily="18" charset="2"/>
              <a:buChar char="Þ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KẾT QUẢ 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3" y="2285077"/>
            <a:ext cx="7576458" cy="39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9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8507"/>
          </a:xfrm>
        </p:spPr>
        <p:txBody>
          <a:bodyPr/>
          <a:lstStyle/>
          <a:p>
            <a:r>
              <a:rPr lang="vi-VN" dirty="0">
                <a:cs typeface="Times New Roman" panose="02020603050405020304" pitchFamily="18" charset="0"/>
              </a:rPr>
              <a:t>Bước 1: Mở Wireshark và bắt đầu thu thập gói 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9278"/>
            <a:ext cx="12192000" cy="510267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(Display Filter),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tcp.flags.syn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1 ||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tcp.flags.ack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1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07" y="2481943"/>
            <a:ext cx="8828314" cy="33800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529" y="6066064"/>
            <a:ext cx="8768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ý: Display Filter chỉ hoạt động sau khi đã bắt gói tin xong. </a:t>
            </a: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51163"/>
          </a:xfrm>
        </p:spPr>
        <p:txBody>
          <a:bodyPr>
            <a:normAutofit/>
          </a:bodyPr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2: Khởi tạo kết nối 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4" y="1151164"/>
            <a:ext cx="12183836" cy="602524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http://www.example.com).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86" y="2764971"/>
            <a:ext cx="8817428" cy="35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5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23964" cy="965654"/>
          </a:xfrm>
        </p:spPr>
        <p:txBody>
          <a:bodyPr/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2: Khởi tạo kết nối 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3192"/>
            <a:ext cx="12192000" cy="5804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500" dirty="0">
                <a:latin typeface="+mj-lt"/>
              </a:rPr>
              <a:t>Cách 2: Sử dụng telnet để kết nối đến một máy chủ </a:t>
            </a:r>
            <a:endParaRPr lang="en-US" sz="2500" dirty="0">
              <a:latin typeface="+mj-lt"/>
            </a:endParaRPr>
          </a:p>
          <a:p>
            <a:pPr marL="0" indent="0">
              <a:buNone/>
            </a:pPr>
            <a:r>
              <a:rPr lang="vi-VN" sz="2500" dirty="0">
                <a:latin typeface="+mj-lt"/>
              </a:rPr>
              <a:t>•Mở Command Prompt (Windows) hoặc Terminal (Linux/macOS). </a:t>
            </a:r>
            <a:endParaRPr lang="en-US" sz="2500" dirty="0">
              <a:latin typeface="+mj-lt"/>
            </a:endParaRPr>
          </a:p>
          <a:p>
            <a:pPr marL="0" indent="0">
              <a:buNone/>
            </a:pPr>
            <a:r>
              <a:rPr lang="vi-VN" sz="2500" dirty="0">
                <a:latin typeface="+mj-lt"/>
              </a:rPr>
              <a:t>•Nhập lệnh sau để mở kết nối TCP đến cổng 80 (HTTP) của Googl</a:t>
            </a:r>
            <a:r>
              <a:rPr lang="en-US" sz="2500" dirty="0">
                <a:latin typeface="+mj-lt"/>
              </a:rPr>
              <a:t>e</a:t>
            </a:r>
          </a:p>
          <a:p>
            <a:pPr marL="0" indent="0">
              <a:buNone/>
            </a:pPr>
            <a:r>
              <a:rPr lang="vi-VN" sz="2500" dirty="0">
                <a:latin typeface="+mj-lt"/>
              </a:rPr>
              <a:t> telnet www.google.com 80 </a:t>
            </a:r>
            <a:endParaRPr lang="en-US" sz="2500" dirty="0">
              <a:latin typeface="+mj-lt"/>
            </a:endParaRPr>
          </a:p>
          <a:p>
            <a:pPr marL="0" indent="0">
              <a:buNone/>
            </a:pPr>
            <a:endParaRPr lang="en-US" sz="2500" dirty="0">
              <a:latin typeface="+mj-lt"/>
            </a:endParaRPr>
          </a:p>
          <a:p>
            <a:pPr marL="0" indent="0">
              <a:buNone/>
            </a:pPr>
            <a:endParaRPr lang="en-US" sz="2500" dirty="0">
              <a:latin typeface="+mj-lt"/>
            </a:endParaRPr>
          </a:p>
          <a:p>
            <a:pPr marL="0" indent="0">
              <a:buNone/>
            </a:pPr>
            <a:endParaRPr lang="en-US" sz="2500" dirty="0">
              <a:latin typeface="+mj-lt"/>
            </a:endParaRPr>
          </a:p>
          <a:p>
            <a:pPr marL="0" indent="0">
              <a:buNone/>
            </a:pPr>
            <a:endParaRPr lang="en-US" sz="2500" dirty="0">
              <a:latin typeface="+mj-lt"/>
            </a:endParaRPr>
          </a:p>
          <a:p>
            <a:pPr marL="0" indent="0">
              <a:buNone/>
            </a:pPr>
            <a:endParaRPr lang="en-US" sz="2500" dirty="0">
              <a:latin typeface="+mj-lt"/>
            </a:endParaRPr>
          </a:p>
          <a:p>
            <a:pPr marL="0" indent="0">
              <a:buNone/>
            </a:pPr>
            <a:endParaRPr lang="en-US" sz="2500" dirty="0">
              <a:latin typeface="+mj-lt"/>
            </a:endParaRPr>
          </a:p>
          <a:p>
            <a:pPr marL="0" indent="0">
              <a:buNone/>
            </a:pPr>
            <a:endParaRPr lang="en-US" sz="2500" dirty="0">
              <a:latin typeface="+mj-lt"/>
            </a:endParaRPr>
          </a:p>
          <a:p>
            <a:pPr marL="0" indent="0">
              <a:buNone/>
            </a:pPr>
            <a:r>
              <a:rPr lang="vi-VN" sz="2500" dirty="0">
                <a:latin typeface="+mj-lt"/>
              </a:rPr>
              <a:t>Nếu telnet hiển thị Connected to www.google.com, nghĩa là kết nối TCP đã được thiết lập</a:t>
            </a:r>
            <a:endParaRPr lang="en-US" sz="25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3" y="3058886"/>
            <a:ext cx="8795658" cy="30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6366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vi-VN" dirty="0"/>
              <a:t>Bước 3: Phân tích gói tin trong Wireshark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8892"/>
            <a:ext cx="12192000" cy="59191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500" dirty="0">
              <a:latin typeface="+mj-lt"/>
            </a:endParaRPr>
          </a:p>
          <a:p>
            <a:pPr marL="0" indent="0">
              <a:buNone/>
            </a:pPr>
            <a:r>
              <a:rPr lang="vi-VN" sz="2500" dirty="0">
                <a:latin typeface="+mj-lt"/>
              </a:rPr>
              <a:t>Sau khi thực hiện một trong các bước trên, quay lại Wireshark và dừng thu thập gói tin</a:t>
            </a:r>
            <a:r>
              <a:rPr lang="en-US" sz="2500" dirty="0">
                <a:latin typeface="+mj-lt"/>
              </a:rPr>
              <a:t>. N</a:t>
            </a:r>
            <a:r>
              <a:rPr lang="vi-VN" sz="2500" dirty="0">
                <a:latin typeface="+mj-lt"/>
              </a:rPr>
              <a:t>hấn Stop Capture (nút vuông đỏ) sau khi lệnh Telnet thực hiện xong. Chúng ta sẽ thấy một loạt gói TCP. Trong ô Display Filter, nhập bộ lọc sau để chỉ hiển thị gói SYN: </a:t>
            </a:r>
          </a:p>
          <a:p>
            <a:pPr marL="0" indent="0">
              <a:buNone/>
            </a:pPr>
            <a:r>
              <a:rPr lang="vi-VN" sz="2500" dirty="0">
                <a:latin typeface="+mj-lt"/>
              </a:rPr>
              <a:t>tcp.flags.syn == 1 &amp;&amp; tcp.flags.ack == </a:t>
            </a:r>
            <a:r>
              <a:rPr lang="en-US" sz="2500" dirty="0">
                <a:latin typeface="+mj-lt"/>
              </a:rPr>
              <a:t>0</a:t>
            </a:r>
            <a:r>
              <a:rPr lang="vi-VN" sz="2500" dirty="0">
                <a:latin typeface="+mj-lt"/>
              </a:rPr>
              <a:t> </a:t>
            </a:r>
            <a:endParaRPr lang="en-US" sz="25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70" y="3003780"/>
            <a:ext cx="8599715" cy="3037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40894"/>
            <a:ext cx="12191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dirty="0">
                <a:latin typeface="+mj-lt"/>
              </a:rPr>
              <a:t>Nhấn Enter, bạn sẽ thấy gói SYN đầu tiên được gửi từ máy của mình đến www.google.com</a:t>
            </a: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63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714"/>
            <a:ext cx="12192000" cy="59055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vi-VN" dirty="0"/>
              <a:t>Bước 4: Phân tích gói SYN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2370"/>
            <a:ext cx="12192000" cy="58456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000" dirty="0">
                <a:latin typeface="+mj-lt"/>
              </a:rPr>
              <a:t>Nhấp vào gói SYN để xem chi tiết. Trong phần Transmission Control Protocol (TCP), kiểm tra các thông tin: 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vi-VN" sz="2000" dirty="0">
                <a:latin typeface="+mj-lt"/>
              </a:rPr>
              <a:t>Flags: SYN = 1, ACK = 0 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vi-VN" sz="2000" dirty="0">
                <a:latin typeface="+mj-lt"/>
              </a:rPr>
              <a:t>Sequence Number: Một số ngẫu nhiên (ví dụ: x = 123456). 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vi-VN" sz="2000" dirty="0">
                <a:latin typeface="+mj-lt"/>
              </a:rPr>
              <a:t>Source IP: IP của máy người dùng (Sender). 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vi-VN" sz="2000" dirty="0">
                <a:latin typeface="+mj-lt"/>
              </a:rPr>
              <a:t>Destination IP: IP của Google (Receiver). 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vi-VN" sz="2000" dirty="0">
                <a:latin typeface="+mj-lt"/>
              </a:rPr>
              <a:t>Source Port: Một cổng ngẫu nhiên (&gt;1024). 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vi-VN" sz="2000" dirty="0">
                <a:latin typeface="+mj-lt"/>
              </a:rPr>
              <a:t>Destination Port: 80 (HTTP). 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vi-VN" sz="2000" dirty="0">
                <a:latin typeface="+mj-lt"/>
              </a:rPr>
              <a:t>Xác nhận đây là gói SYN khởi tạo kết nối TCP</a:t>
            </a:r>
            <a:r>
              <a:rPr lang="en-US" sz="2000" dirty="0">
                <a:latin typeface="+mj-lt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3" y="2290439"/>
            <a:ext cx="7057748" cy="37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817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Bước 1: Mở Wireshark và bắt đầu thu thập gói tin</vt:lpstr>
      <vt:lpstr>Bước 1: Mở Wireshark và bắt đầu thu thập gói tin</vt:lpstr>
      <vt:lpstr>Bước 1: Mở Wireshark và bắt đầu thu thập gói tin</vt:lpstr>
      <vt:lpstr>Bước 1: Mở Wireshark và bắt đầu thu thập gói tin</vt:lpstr>
      <vt:lpstr>Bước 2: Khởi tạo kết nối TCP</vt:lpstr>
      <vt:lpstr>Bước 2: Khởi tạo kết nối TCP</vt:lpstr>
      <vt:lpstr> Bước 3: Phân tích gói tin trong Wireshark  </vt:lpstr>
      <vt:lpstr> Bước 4: Phân tích gói SYN  </vt:lpstr>
      <vt:lpstr>Bước 5: Tìm gói SYN-ACK và ACK để quan sát toàn bộ bắt tay 3 bước</vt:lpstr>
      <vt:lpstr>Bước 5: Tìm gói SYN-ACK và ACK để quan sát toàn bộ bắt tay 3 bước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</cp:lastModifiedBy>
  <cp:revision>10</cp:revision>
  <dcterms:created xsi:type="dcterms:W3CDTF">2025-02-25T15:49:05Z</dcterms:created>
  <dcterms:modified xsi:type="dcterms:W3CDTF">2025-02-25T17:08:39Z</dcterms:modified>
</cp:coreProperties>
</file>