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8"/>
  </p:notesMasterIdLst>
  <p:handoutMasterIdLst>
    <p:handoutMasterId r:id="rId19"/>
  </p:handoutMasterIdLst>
  <p:sldIdLst>
    <p:sldId id="261" r:id="rId5"/>
    <p:sldId id="273" r:id="rId6"/>
    <p:sldId id="324" r:id="rId7"/>
    <p:sldId id="325" r:id="rId8"/>
    <p:sldId id="327" r:id="rId9"/>
    <p:sldId id="328" r:id="rId10"/>
    <p:sldId id="329" r:id="rId11"/>
    <p:sldId id="326" r:id="rId12"/>
    <p:sldId id="330" r:id="rId13"/>
    <p:sldId id="331" r:id="rId14"/>
    <p:sldId id="332" r:id="rId15"/>
    <p:sldId id="333" r:id="rId16"/>
    <p:sldId id="3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111" d="100"/>
          <a:sy n="111" d="100"/>
        </p:scale>
        <p:origin x="510" y="24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4/15/2022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4/15/2022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292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432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683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416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58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72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82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040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966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40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452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1196753"/>
            <a:ext cx="5864382" cy="261324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analysis</a:t>
            </a:r>
            <a:br>
              <a:rPr lang="en-US" dirty="0"/>
            </a:br>
            <a:r>
              <a:rPr lang="en-US" dirty="0"/>
              <a:t>final Assessment</a:t>
            </a:r>
            <a:br>
              <a:rPr lang="en-US" dirty="0"/>
            </a:br>
            <a:r>
              <a:rPr lang="en-US" dirty="0"/>
              <a:t>ban210 ZAA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Chin Hooi Yap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Student ID: </a:t>
            </a:r>
            <a:r>
              <a:rPr lang="en-CA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132415217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19801"/>
            <a:ext cx="10805160" cy="707886"/>
          </a:xfrm>
        </p:spPr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22D2F-3782-4DE6-BD62-12B272935B48}"/>
              </a:ext>
            </a:extLst>
          </p:cNvPr>
          <p:cNvSpPr txBox="1"/>
          <p:nvPr/>
        </p:nvSpPr>
        <p:spPr>
          <a:xfrm>
            <a:off x="779928" y="1999951"/>
            <a:ext cx="4884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steps of Imputation and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Squared Error of 0.185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Improvement from 0.2 to 0.185 by using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D874D-E79A-44BC-9001-13EE11321F77}"/>
              </a:ext>
            </a:extLst>
          </p:cNvPr>
          <p:cNvSpPr txBox="1"/>
          <p:nvPr/>
        </p:nvSpPr>
        <p:spPr>
          <a:xfrm>
            <a:off x="6182508" y="142778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Parameters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7FDAB-7F26-42B6-BCAB-C91E6D6649B8}"/>
              </a:ext>
            </a:extLst>
          </p:cNvPr>
          <p:cNvSpPr txBox="1"/>
          <p:nvPr/>
        </p:nvSpPr>
        <p:spPr>
          <a:xfrm>
            <a:off x="931069" y="369639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statistics:</a:t>
            </a:r>
            <a:endParaRPr lang="en-CA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311AFBB6-5D60-461A-8D6A-C7BF843A999A}"/>
              </a:ext>
            </a:extLst>
          </p:cNvPr>
          <p:cNvSpPr txBox="1">
            <a:spLocks/>
          </p:cNvSpPr>
          <p:nvPr/>
        </p:nvSpPr>
        <p:spPr>
          <a:xfrm>
            <a:off x="779928" y="1254048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16E5A-FA9E-4B8A-A9F4-FB889E7DB54C}"/>
              </a:ext>
            </a:extLst>
          </p:cNvPr>
          <p:cNvSpPr txBox="1"/>
          <p:nvPr/>
        </p:nvSpPr>
        <p:spPr>
          <a:xfrm>
            <a:off x="5428285" y="362822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Performance:</a:t>
            </a:r>
            <a:endParaRPr lang="en-CA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9515DA-37DA-4ACF-BA3A-A3996D21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713" y="1952234"/>
            <a:ext cx="5560587" cy="11146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CECEE-45E8-41C6-80BF-574DFECB3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56" y="4041907"/>
            <a:ext cx="3228148" cy="18008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3A49F2-3AB2-4C74-A6D8-B71D2193E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944" y="3997561"/>
            <a:ext cx="2503562" cy="19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8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19801"/>
            <a:ext cx="10805160" cy="707886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22D2F-3782-4DE6-BD62-12B272935B48}"/>
              </a:ext>
            </a:extLst>
          </p:cNvPr>
          <p:cNvSpPr txBox="1"/>
          <p:nvPr/>
        </p:nvSpPr>
        <p:spPr>
          <a:xfrm>
            <a:off x="856021" y="1961934"/>
            <a:ext cx="6396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has the best performance- lowest 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Ensemble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second-best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Significant improvement with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Prove that model complexity is not that important 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311AFBB6-5D60-461A-8D6A-C7BF843A999A}"/>
              </a:ext>
            </a:extLst>
          </p:cNvPr>
          <p:cNvSpPr txBox="1">
            <a:spLocks/>
          </p:cNvSpPr>
          <p:nvPr/>
        </p:nvSpPr>
        <p:spPr>
          <a:xfrm>
            <a:off x="779928" y="1254048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Average Squared Error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08F5C8-6EE9-4FFB-9862-4AAF817D8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898285"/>
              </p:ext>
            </p:extLst>
          </p:nvPr>
        </p:nvGraphicFramePr>
        <p:xfrm>
          <a:off x="1343472" y="3604526"/>
          <a:ext cx="5307965" cy="1999426"/>
        </p:xfrm>
        <a:graphic>
          <a:graphicData uri="http://schemas.openxmlformats.org/drawingml/2006/table">
            <a:tbl>
              <a:tblPr firstRow="1" firstCol="1" bandRow="1"/>
              <a:tblGrid>
                <a:gridCol w="2517140">
                  <a:extLst>
                    <a:ext uri="{9D8B030D-6E8A-4147-A177-3AD203B41FA5}">
                      <a16:colId xmlns:a16="http://schemas.microsoft.com/office/drawing/2014/main" val="3958698234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261052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Model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Averaged Squared Error (Validation)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46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0.177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51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0.196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41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Logistic Regression without Transformation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46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Logistic Regression with Transformation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0.185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25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25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19801"/>
            <a:ext cx="10805160" cy="70788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22D2F-3782-4DE6-BD62-12B272935B48}"/>
              </a:ext>
            </a:extLst>
          </p:cNvPr>
          <p:cNvSpPr txBox="1"/>
          <p:nvPr/>
        </p:nvSpPr>
        <p:spPr>
          <a:xfrm>
            <a:off x="684190" y="1566650"/>
            <a:ext cx="7788073" cy="378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deg-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malig</a:t>
            </a:r>
            <a:r>
              <a:rPr lang="en-CA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has clear relationship with target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Brest Cancer commonly happen: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At the left quadrant of the breasts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Among women of 45-65 years old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With no node-caps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Premenopause</a:t>
            </a: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or greater than 40 years old</a:t>
            </a:r>
            <a:endParaRPr lang="en-CA" sz="18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ea typeface="DengXian" panose="02010600030101010101" pitchFamily="2" charset="-122"/>
              </a:rPr>
              <a:t>Random Forest has the best ASE followed by Logistic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ea typeface="DengXian" panose="02010600030101010101" pitchFamily="2" charset="-122"/>
              </a:rPr>
              <a:t>Model Complexity is not the key to good predictive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4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5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dataset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788" y="2101132"/>
            <a:ext cx="10288693" cy="3660648"/>
          </a:xfrm>
        </p:spPr>
        <p:txBody>
          <a:bodyPr/>
          <a:lstStyle/>
          <a:p>
            <a:r>
              <a:rPr lang="en-US" dirty="0"/>
              <a:t>Breast Cancer Recurrence </a:t>
            </a:r>
          </a:p>
          <a:p>
            <a:pPr lvl="1"/>
            <a:r>
              <a:rPr lang="en-US" dirty="0"/>
              <a:t>201 instance of no-recurrence</a:t>
            </a:r>
          </a:p>
          <a:p>
            <a:pPr lvl="1"/>
            <a:r>
              <a:rPr lang="en-US" dirty="0"/>
              <a:t>85 instances of recurrence</a:t>
            </a:r>
          </a:p>
          <a:p>
            <a:r>
              <a:rPr lang="en-US" dirty="0"/>
              <a:t>Parameters includes: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F05CEA-863A-4BB6-9BBC-E31E22077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79877"/>
              </p:ext>
            </p:extLst>
          </p:nvPr>
        </p:nvGraphicFramePr>
        <p:xfrm>
          <a:off x="1919536" y="3611951"/>
          <a:ext cx="8136904" cy="2767693"/>
        </p:xfrm>
        <a:graphic>
          <a:graphicData uri="http://schemas.openxmlformats.org/drawingml/2006/table">
            <a:tbl>
              <a:tblPr firstRow="1" firstCol="1" bandRow="1"/>
              <a:tblGrid>
                <a:gridCol w="1406378">
                  <a:extLst>
                    <a:ext uri="{9D8B030D-6E8A-4147-A177-3AD203B41FA5}">
                      <a16:colId xmlns:a16="http://schemas.microsoft.com/office/drawing/2014/main" val="3484333498"/>
                    </a:ext>
                  </a:extLst>
                </a:gridCol>
                <a:gridCol w="2669057">
                  <a:extLst>
                    <a:ext uri="{9D8B030D-6E8A-4147-A177-3AD203B41FA5}">
                      <a16:colId xmlns:a16="http://schemas.microsoft.com/office/drawing/2014/main" val="681403576"/>
                    </a:ext>
                  </a:extLst>
                </a:gridCol>
                <a:gridCol w="4061469">
                  <a:extLst>
                    <a:ext uri="{9D8B030D-6E8A-4147-A177-3AD203B41FA5}">
                      <a16:colId xmlns:a16="http://schemas.microsoft.com/office/drawing/2014/main" val="623265455"/>
                    </a:ext>
                  </a:extLst>
                </a:gridCol>
              </a:tblGrid>
              <a:tr h="202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29215"/>
                  </a:ext>
                </a:extLst>
              </a:tr>
              <a:tr h="343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Recurrence events? (Target Variable)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no-recurrence-events, recurrence-events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02308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range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10-19, 20-29, 30-39, 40-49, 50-59, 60-69, 70-79, 80-89, 90-99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776879"/>
                  </a:ext>
                </a:extLst>
              </a:tr>
              <a:tr h="178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Menopause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Menopause momento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lt40, ge40, premeno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934266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Tumor-size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Tumor size excised in mm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0-4, 5-9, 10-14, 15-19, 20-24, 25-29, 30-34, 35-39, 40-44, 45-49, 50-54, 55-59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701627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Inv-nodes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metric of presence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0-2, 3-5, 6-8, 9-11, 12-14, 15-17, 18-20, 21-23, 24-26, 27-29, 30-32, 33-35, 36-39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51399"/>
                  </a:ext>
                </a:extLst>
              </a:tr>
              <a:tr h="178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Node-caps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metric of presence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yes, no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097260"/>
                  </a:ext>
                </a:extLst>
              </a:tr>
              <a:tr h="178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Deg-malig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Tumor Histological grade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1, 2, 3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509269"/>
                  </a:ext>
                </a:extLst>
              </a:tr>
              <a:tr h="178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Breast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Breast affected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left, right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32184"/>
                  </a:ext>
                </a:extLst>
              </a:tr>
              <a:tr h="178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Breastquad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Breast quadrant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left-up, left-low, right-up, right-low, central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891403"/>
                  </a:ext>
                </a:extLst>
              </a:tr>
              <a:tr h="178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Irradiat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Radiotherapy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yes, no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53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22D2F-3782-4DE6-BD62-12B272935B48}"/>
              </a:ext>
            </a:extLst>
          </p:cNvPr>
          <p:cNvSpPr txBox="1"/>
          <p:nvPr/>
        </p:nvSpPr>
        <p:spPr>
          <a:xfrm>
            <a:off x="779928" y="1999951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Inherent issues with data using ranges: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10-19, 20-29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them into two columns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to </a:t>
            </a:r>
            <a:r>
              <a:rPr lang="en-US" dirty="0" err="1"/>
              <a:t>Age_min</a:t>
            </a:r>
            <a:r>
              <a:rPr lang="en-US" dirty="0"/>
              <a:t> and </a:t>
            </a:r>
            <a:r>
              <a:rPr lang="en-US" dirty="0" err="1"/>
              <a:t>Age_max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08D62-8A63-4B28-9C39-F62AEEC09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282032"/>
            <a:ext cx="4723624" cy="1243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D874D-E79A-44BC-9001-13EE11321F77}"/>
              </a:ext>
            </a:extLst>
          </p:cNvPr>
          <p:cNvSpPr txBox="1"/>
          <p:nvPr/>
        </p:nvSpPr>
        <p:spPr>
          <a:xfrm>
            <a:off x="6240016" y="181528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Code Used: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30B38-9C6B-4FD4-B023-1FBB5F533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472" y="4401084"/>
            <a:ext cx="8708957" cy="1327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B7FDAB-7F26-42B6-BCAB-C91E6D6649B8}"/>
              </a:ext>
            </a:extLst>
          </p:cNvPr>
          <p:cNvSpPr txBox="1"/>
          <p:nvPr/>
        </p:nvSpPr>
        <p:spPr>
          <a:xfrm>
            <a:off x="6101663" y="390813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07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Data Analysis (EDA) – Univariate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22D2F-3782-4DE6-BD62-12B272935B48}"/>
              </a:ext>
            </a:extLst>
          </p:cNvPr>
          <p:cNvSpPr txBox="1"/>
          <p:nvPr/>
        </p:nvSpPr>
        <p:spPr>
          <a:xfrm>
            <a:off x="779928" y="1999951"/>
            <a:ext cx="4884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StatExplore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missing values and outliers in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skewness observed in variable </a:t>
            </a:r>
            <a:r>
              <a:rPr lang="en-US" dirty="0" err="1"/>
              <a:t>inv_nodes_max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perform transformation before regression analysis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AC16BD-DBA9-4240-AB82-FD7A74AE6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3970094"/>
            <a:ext cx="9217025" cy="1322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3E561C-BD9F-4E36-9855-E0C5DC251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20" y="2076086"/>
            <a:ext cx="3744416" cy="18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0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34" y="604246"/>
            <a:ext cx="10805160" cy="707886"/>
          </a:xfrm>
        </p:spPr>
        <p:txBody>
          <a:bodyPr/>
          <a:lstStyle/>
          <a:p>
            <a:r>
              <a:rPr lang="en-US" dirty="0"/>
              <a:t>Exploration Data Analysis (EDA) – Univariate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22D2F-3782-4DE6-BD62-12B272935B48}"/>
              </a:ext>
            </a:extLst>
          </p:cNvPr>
          <p:cNvSpPr txBox="1"/>
          <p:nvPr/>
        </p:nvSpPr>
        <p:spPr>
          <a:xfrm>
            <a:off x="547634" y="1991550"/>
            <a:ext cx="668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such as deg-</a:t>
            </a:r>
            <a:r>
              <a:rPr lang="en-US" dirty="0" err="1"/>
              <a:t>malig</a:t>
            </a:r>
            <a:r>
              <a:rPr lang="en-US" dirty="0"/>
              <a:t>, </a:t>
            </a:r>
            <a:r>
              <a:rPr lang="en-US" dirty="0" err="1"/>
              <a:t>node_caps</a:t>
            </a:r>
            <a:r>
              <a:rPr lang="en-US" dirty="0"/>
              <a:t>, </a:t>
            </a:r>
            <a:r>
              <a:rPr lang="en-US" dirty="0" err="1"/>
              <a:t>inv_nodes_max</a:t>
            </a:r>
            <a:r>
              <a:rPr lang="en-US" dirty="0"/>
              <a:t> has strong relationship with target variable based on Chi-Square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deg-</a:t>
            </a:r>
            <a:r>
              <a:rPr lang="en-US" dirty="0" err="1"/>
              <a:t>malig</a:t>
            </a:r>
            <a:r>
              <a:rPr lang="en-US" dirty="0"/>
              <a:t> has obvious relationship with the target variable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4F760-6E5D-4803-810B-44EC8EF9E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7" y="3528448"/>
            <a:ext cx="4879336" cy="221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9F892F-E099-4021-9066-024DDAE641E3}"/>
              </a:ext>
            </a:extLst>
          </p:cNvPr>
          <p:cNvSpPr txBox="1"/>
          <p:nvPr/>
        </p:nvSpPr>
        <p:spPr>
          <a:xfrm>
            <a:off x="693060" y="3144887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 Plot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3FD102-4344-457E-9917-8B5AEEB2B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13711"/>
            <a:ext cx="4752528" cy="23536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E991B4-01D3-4AD4-BD01-EE5019F2FABE}"/>
              </a:ext>
            </a:extLst>
          </p:cNvPr>
          <p:cNvSpPr txBox="1"/>
          <p:nvPr/>
        </p:nvSpPr>
        <p:spPr>
          <a:xfrm>
            <a:off x="6312024" y="314437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 of deg-</a:t>
            </a:r>
            <a:r>
              <a:rPr lang="en-US" dirty="0" err="1"/>
              <a:t>malig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BB45E8B8-BCFA-46D8-B780-5C7EAF10E550}"/>
              </a:ext>
            </a:extLst>
          </p:cNvPr>
          <p:cNvSpPr txBox="1">
            <a:spLocks/>
          </p:cNvSpPr>
          <p:nvPr/>
        </p:nvSpPr>
        <p:spPr>
          <a:xfrm>
            <a:off x="693420" y="1486875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Relationship with Target Variables:</a:t>
            </a:r>
          </a:p>
        </p:txBody>
      </p:sp>
    </p:spTree>
    <p:extLst>
      <p:ext uri="{BB962C8B-B14F-4D97-AF65-F5344CB8AC3E}">
        <p14:creationId xmlns:p14="http://schemas.microsoft.com/office/powerpoint/2010/main" val="132345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34" y="714248"/>
            <a:ext cx="10805160" cy="707886"/>
          </a:xfrm>
        </p:spPr>
        <p:txBody>
          <a:bodyPr/>
          <a:lstStyle/>
          <a:p>
            <a:r>
              <a:rPr lang="en-US" dirty="0"/>
              <a:t>Exploration Data Analysis (EDA) – Other findings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22D2F-3782-4DE6-BD62-12B272935B48}"/>
              </a:ext>
            </a:extLst>
          </p:cNvPr>
          <p:cNvSpPr txBox="1"/>
          <p:nvPr/>
        </p:nvSpPr>
        <p:spPr>
          <a:xfrm>
            <a:off x="606478" y="1920030"/>
            <a:ext cx="6684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Brest Cancer commonly happen: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the left quadrant of the breasts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Among women of 45-65 years 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 no node-caps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Premenopause</a:t>
            </a:r>
            <a:r>
              <a:rPr lang="en-US" dirty="0"/>
              <a:t> or greater than 40 years old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F892F-E099-4021-9066-024DDAE641E3}"/>
              </a:ext>
            </a:extLst>
          </p:cNvPr>
          <p:cNvSpPr txBox="1"/>
          <p:nvPr/>
        </p:nvSpPr>
        <p:spPr>
          <a:xfrm>
            <a:off x="248465" y="357057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plot of breast-quad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E991B4-01D3-4AD4-BD01-EE5019F2FABE}"/>
              </a:ext>
            </a:extLst>
          </p:cNvPr>
          <p:cNvSpPr txBox="1"/>
          <p:nvPr/>
        </p:nvSpPr>
        <p:spPr>
          <a:xfrm>
            <a:off x="3975555" y="3559712"/>
            <a:ext cx="333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of </a:t>
            </a:r>
            <a:r>
              <a:rPr lang="en-US" dirty="0" err="1"/>
              <a:t>age_max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D84081-766F-40B3-9337-4CF65B4B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65" y="3939911"/>
            <a:ext cx="3660546" cy="1831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41998D-4872-4546-8735-E6B0E40DA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705" y="3890712"/>
            <a:ext cx="3800884" cy="1870355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9D61A626-853A-4C2E-A789-7FFCF556CDB8}"/>
              </a:ext>
            </a:extLst>
          </p:cNvPr>
          <p:cNvSpPr txBox="1">
            <a:spLocks/>
          </p:cNvSpPr>
          <p:nvPr/>
        </p:nvSpPr>
        <p:spPr>
          <a:xfrm>
            <a:off x="693420" y="1486875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Other Interesting Finding: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CCF088-D827-44E6-82FC-CE586DD80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987" y="3929044"/>
            <a:ext cx="3665220" cy="1857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EF71C6-F29A-4D77-AE61-A87B156EB148}"/>
              </a:ext>
            </a:extLst>
          </p:cNvPr>
          <p:cNvSpPr txBox="1"/>
          <p:nvPr/>
        </p:nvSpPr>
        <p:spPr>
          <a:xfrm>
            <a:off x="7895078" y="3584936"/>
            <a:ext cx="333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Node-caps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368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34" y="714248"/>
            <a:ext cx="10805160" cy="707886"/>
          </a:xfrm>
        </p:spPr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9D61A626-853A-4C2E-A789-7FFCF556CDB8}"/>
              </a:ext>
            </a:extLst>
          </p:cNvPr>
          <p:cNvSpPr txBox="1">
            <a:spLocks/>
          </p:cNvSpPr>
          <p:nvPr/>
        </p:nvSpPr>
        <p:spPr>
          <a:xfrm>
            <a:off x="693420" y="1486875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Diagram: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E9F1C1-5431-489F-99C5-E3C3DFC78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96" y="2234695"/>
            <a:ext cx="10431712" cy="27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19801"/>
            <a:ext cx="10805160" cy="707886"/>
          </a:xfrm>
        </p:spPr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22D2F-3782-4DE6-BD62-12B272935B48}"/>
              </a:ext>
            </a:extLst>
          </p:cNvPr>
          <p:cNvSpPr txBox="1"/>
          <p:nvPr/>
        </p:nvSpPr>
        <p:spPr>
          <a:xfrm>
            <a:off x="779928" y="1999951"/>
            <a:ext cx="488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of 20 trees after finding that no improvement in misclassification after 20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Squared Error of 0.177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D874D-E79A-44BC-9001-13EE11321F77}"/>
              </a:ext>
            </a:extLst>
          </p:cNvPr>
          <p:cNvSpPr txBox="1"/>
          <p:nvPr/>
        </p:nvSpPr>
        <p:spPr>
          <a:xfrm>
            <a:off x="6240016" y="127547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Misclassification Plot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7FDAB-7F26-42B6-BCAB-C91E6D6649B8}"/>
              </a:ext>
            </a:extLst>
          </p:cNvPr>
          <p:cNvSpPr txBox="1"/>
          <p:nvPr/>
        </p:nvSpPr>
        <p:spPr>
          <a:xfrm>
            <a:off x="931069" y="369639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statistics:</a:t>
            </a:r>
            <a:endParaRPr lang="en-CA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311AFBB6-5D60-461A-8D6A-C7BF843A999A}"/>
              </a:ext>
            </a:extLst>
          </p:cNvPr>
          <p:cNvSpPr txBox="1">
            <a:spLocks/>
          </p:cNvSpPr>
          <p:nvPr/>
        </p:nvSpPr>
        <p:spPr>
          <a:xfrm>
            <a:off x="779928" y="1254048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Random Forest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FA5499-B6C7-4168-A2F0-BC4D3282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693072"/>
            <a:ext cx="3231515" cy="16300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2E945E-CD0E-453B-B6C4-A01DF5DA49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04"/>
          <a:stretch/>
        </p:blipFill>
        <p:spPr>
          <a:xfrm>
            <a:off x="937184" y="4149080"/>
            <a:ext cx="3718656" cy="1747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CD5BC7-90B5-4379-BE61-5E71DB62F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181" r="48818"/>
          <a:stretch/>
        </p:blipFill>
        <p:spPr bwMode="auto">
          <a:xfrm>
            <a:off x="5588154" y="3883119"/>
            <a:ext cx="2452062" cy="21184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C16E5A-FA9E-4B8A-A9F4-FB889E7DB54C}"/>
              </a:ext>
            </a:extLst>
          </p:cNvPr>
          <p:cNvSpPr txBox="1"/>
          <p:nvPr/>
        </p:nvSpPr>
        <p:spPr>
          <a:xfrm>
            <a:off x="5428285" y="362822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Performance: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670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19801"/>
            <a:ext cx="10805160" cy="707886"/>
          </a:xfrm>
        </p:spPr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22D2F-3782-4DE6-BD62-12B272935B48}"/>
              </a:ext>
            </a:extLst>
          </p:cNvPr>
          <p:cNvSpPr txBox="1"/>
          <p:nvPr/>
        </p:nvSpPr>
        <p:spPr>
          <a:xfrm>
            <a:off x="606912" y="1798751"/>
            <a:ext cx="5839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10-fold Cross Validation – ensure consistency in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Hyperparameter: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Maximum Depth: 10,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Maximum leaf size: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Squared Error of 0.196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7FDAB-7F26-42B6-BCAB-C91E6D6649B8}"/>
              </a:ext>
            </a:extLst>
          </p:cNvPr>
          <p:cNvSpPr txBox="1"/>
          <p:nvPr/>
        </p:nvSpPr>
        <p:spPr>
          <a:xfrm>
            <a:off x="931069" y="369639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statistics:</a:t>
            </a:r>
            <a:endParaRPr lang="en-CA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311AFBB6-5D60-461A-8D6A-C7BF843A999A}"/>
              </a:ext>
            </a:extLst>
          </p:cNvPr>
          <p:cNvSpPr txBox="1">
            <a:spLocks/>
          </p:cNvSpPr>
          <p:nvPr/>
        </p:nvSpPr>
        <p:spPr>
          <a:xfrm>
            <a:off x="779928" y="1254048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Decision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16E5A-FA9E-4B8A-A9F4-FB889E7DB54C}"/>
              </a:ext>
            </a:extLst>
          </p:cNvPr>
          <p:cNvSpPr txBox="1"/>
          <p:nvPr/>
        </p:nvSpPr>
        <p:spPr>
          <a:xfrm>
            <a:off x="5428285" y="362822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Performance:</a:t>
            </a:r>
            <a:endParaRPr lang="en-CA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F97897-4F7F-4E70-92A6-AB1528BF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038305"/>
            <a:ext cx="4896544" cy="2462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8A61B1-2FCA-496D-A1AF-3F2D05944A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61" r="-1821"/>
          <a:stretch/>
        </p:blipFill>
        <p:spPr>
          <a:xfrm>
            <a:off x="1033115" y="4004420"/>
            <a:ext cx="3684339" cy="18206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BD1BA4-CC7C-459C-803A-190E2734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952" y="4033152"/>
            <a:ext cx="2376264" cy="19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6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56</TotalTime>
  <Words>579</Words>
  <Application>Microsoft Office PowerPoint</Application>
  <PresentationFormat>Widescreen</PresentationFormat>
  <Paragraphs>146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Tw Cen MT Condensed</vt:lpstr>
      <vt:lpstr>Wingdings 3</vt:lpstr>
      <vt:lpstr>ModernClassicBlock-3</vt:lpstr>
      <vt:lpstr>Predictive analysis final Assessment ban210 ZAA </vt:lpstr>
      <vt:lpstr>Breast Cancer dataset</vt:lpstr>
      <vt:lpstr>Data preprocessing</vt:lpstr>
      <vt:lpstr>Exploration Data Analysis (EDA) – Univariate analysis</vt:lpstr>
      <vt:lpstr>Exploration Data Analysis (EDA) – Univariate analysis</vt:lpstr>
      <vt:lpstr>Exploration Data Analysis (EDA) – Other findings</vt:lpstr>
      <vt:lpstr>Predictive Modeling</vt:lpstr>
      <vt:lpstr>Predictive Modeling</vt:lpstr>
      <vt:lpstr>Predictive Modeling</vt:lpstr>
      <vt:lpstr>Predictive Modeling</vt:lpstr>
      <vt:lpstr>Model comparison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and text mining final project ban200ZAA</dc:title>
  <dc:creator>Sukanya Mukherjee</dc:creator>
  <cp:lastModifiedBy>Chin Hooi Yap</cp:lastModifiedBy>
  <cp:revision>13</cp:revision>
  <dcterms:created xsi:type="dcterms:W3CDTF">2022-03-23T04:14:47Z</dcterms:created>
  <dcterms:modified xsi:type="dcterms:W3CDTF">2022-04-16T03:31:09Z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