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22"/>
  </p:notesMasterIdLst>
  <p:sldIdLst>
    <p:sldId id="257" r:id="rId5"/>
    <p:sldId id="282" r:id="rId6"/>
    <p:sldId id="258" r:id="rId7"/>
    <p:sldId id="25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0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C0A22-2B81-4B66-92ED-E2CF46EE24E2}" v="4" dt="2022-07-07T03:31:47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A4E6-E192-4D51-B459-6A88A7EBE8C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2A8F0-187C-4683-94DD-F3D3548F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1544301" y="5661621"/>
            <a:ext cx="990599" cy="304799"/>
          </a:xfrm>
        </p:spPr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102014" y="3225298"/>
            <a:ext cx="3859795" cy="304801"/>
          </a:xfrm>
        </p:spPr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0C7B89-DD4F-4E91-A2A1-3232DCDE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2002" y="6317274"/>
            <a:ext cx="546389" cy="5407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1412776"/>
            <a:ext cx="10657184" cy="3364605"/>
          </a:xfrm>
        </p:spPr>
        <p:txBody>
          <a:bodyPr anchor="b"/>
          <a:lstStyle>
            <a:lvl1pPr algn="ctr">
              <a:defRPr sz="4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08" y="4777380"/>
            <a:ext cx="10657184" cy="2035996"/>
          </a:xfrm>
        </p:spPr>
        <p:txBody>
          <a:bodyPr anchor="t"/>
          <a:lstStyle>
            <a:lvl1pPr marL="0" indent="0" algn="l">
              <a:buNone/>
              <a:tabLst>
                <a:tab pos="5029200" algn="l"/>
              </a:tabLst>
              <a:defRPr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2E7B-FAEE-4473-973E-7C44C6EF5882}"/>
              </a:ext>
            </a:extLst>
          </p:cNvPr>
          <p:cNvSpPr txBox="1"/>
          <p:nvPr userDrawn="1"/>
        </p:nvSpPr>
        <p:spPr>
          <a:xfrm>
            <a:off x="1154955" y="44624"/>
            <a:ext cx="8825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TRƯỜNG ĐẠI HỌC MỎ - ĐỊA CHẤT</a:t>
            </a:r>
          </a:p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892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133" y="149875"/>
            <a:ext cx="102754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32" y="1550406"/>
            <a:ext cx="10923476" cy="529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513740" y="550009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076093" y="304625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TTDN 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12002" y="6317274"/>
            <a:ext cx="546389" cy="540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A04-9C13-4F82-979F-A07DDDC58A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7C8A34-681B-4BD7-9AE3-1AB4C7391D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-479846"/>
            <a:ext cx="2015934" cy="20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0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ha.choto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1A6840-67E9-4218-B895-83D94058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524" y="1412777"/>
            <a:ext cx="10384068" cy="1803390"/>
          </a:xfrm>
        </p:spPr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vi-VN" dirty="0"/>
              <a:t>TIẾN ĐỘ ĐỒ ÁN </a:t>
            </a:r>
            <a:r>
              <a:rPr lang="en-US" dirty="0"/>
              <a:t>	</a:t>
            </a:r>
            <a:br>
              <a:rPr lang="vi-VN" dirty="0"/>
            </a:br>
            <a:r>
              <a:rPr lang="vi-VN" dirty="0"/>
              <a:t>Tên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: xây </a:t>
            </a:r>
            <a:r>
              <a:rPr lang="vi-VN" dirty="0" err="1"/>
              <a:t>dựng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sản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7408" y="3915989"/>
            <a:ext cx="10657184" cy="20359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: 	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: 	1821050679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    DCctpm63a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:	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986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B8B611-CCB2-415C-A9BB-858E6A03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1570353"/>
            <a:ext cx="10657184" cy="45774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071F-5888-49B3-A9E2-FE5C1B95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E7E2-32DD-4416-8F1F-2BF95F1C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2AE8-0382-4EA5-884A-FFF2319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4BDDA-86D4-4FB5-AF23-53663365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2685798"/>
            <a:ext cx="904048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61C919-32A7-4FB5-AF52-131E26A2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1393003"/>
            <a:ext cx="10657184" cy="47547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EB2-BF96-44D8-8CF5-3166027C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9C1A-6135-4200-9BCD-33EF3AD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137B-AD5C-4B37-9D89-E358474A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9137A-4F2B-4E17-8CEC-2095116D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9" y="2341287"/>
            <a:ext cx="6477904" cy="171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80ECB-F565-4FD2-8D56-45863515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56" y="5001226"/>
            <a:ext cx="905953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388F9-73AC-4FD2-B9BE-867210C5F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73" y="1393004"/>
            <a:ext cx="10657184" cy="454397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9A73-B1D7-4E50-A5BD-B9CA97B3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09-DCA7-47C6-84EE-EC870D1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6EDA-783F-42D6-978D-FD71762A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B9CA-39A5-4267-BDA0-78AF2E1F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64" y="2059802"/>
            <a:ext cx="86118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B532E0-B916-4013-83B8-66E1E9B2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1268760"/>
            <a:ext cx="10657184" cy="554461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B225-0202-42EC-A101-38E3A5F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C9DC-6517-4719-B2C9-54E3DAEF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D9CE-18EA-454A-A407-B6CEEB9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7BB1C-DDF1-4E11-B7CC-63C7CCCA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071774"/>
            <a:ext cx="7306695" cy="1733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17EBD9-0118-48C0-8C2E-4C71ADB9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24" y="4757016"/>
            <a:ext cx="892617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1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19352"/>
            <a:ext cx="10923476" cy="5197922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vi-VN" dirty="0" err="1"/>
              <a:t>Timeline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96A009-6318-4769-B2D4-F709F9DB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27214"/>
              </p:ext>
            </p:extLst>
          </p:nvPr>
        </p:nvGraphicFramePr>
        <p:xfrm>
          <a:off x="1285461" y="1713579"/>
          <a:ext cx="8561374" cy="329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91">
                  <a:extLst>
                    <a:ext uri="{9D8B030D-6E8A-4147-A177-3AD203B41FA5}">
                      <a16:colId xmlns:a16="http://schemas.microsoft.com/office/drawing/2014/main" val="2418252148"/>
                    </a:ext>
                  </a:extLst>
                </a:gridCol>
                <a:gridCol w="5318783">
                  <a:extLst>
                    <a:ext uri="{9D8B030D-6E8A-4147-A177-3AD203B41FA5}">
                      <a16:colId xmlns:a16="http://schemas.microsoft.com/office/drawing/2014/main" val="2516328415"/>
                    </a:ext>
                  </a:extLst>
                </a:gridCol>
              </a:tblGrid>
              <a:tr h="659149"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Thời</a:t>
                      </a:r>
                      <a:r>
                        <a:rPr lang="vi-VN" dirty="0"/>
                        <a:t> 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Nhiệm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37221"/>
                  </a:ext>
                </a:extLst>
              </a:tr>
              <a:tr h="65914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Craw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data</a:t>
                      </a:r>
                      <a:r>
                        <a:rPr lang="vi-VN" dirty="0"/>
                        <a:t> :</a:t>
                      </a:r>
                      <a:r>
                        <a:rPr lang="vi-VN" dirty="0" err="1"/>
                        <a:t>chợ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80618"/>
                  </a:ext>
                </a:extLst>
              </a:tr>
              <a:tr h="65914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Sử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lý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dữ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34639"/>
                  </a:ext>
                </a:extLst>
              </a:tr>
              <a:tr h="65914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Trực</a:t>
                      </a:r>
                      <a:r>
                        <a:rPr lang="vi-VN" dirty="0"/>
                        <a:t> quan </a:t>
                      </a:r>
                      <a:r>
                        <a:rPr lang="vi-VN" dirty="0" err="1"/>
                        <a:t>hóa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dữ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642656"/>
                  </a:ext>
                </a:extLst>
              </a:tr>
              <a:tr h="65914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Lựa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chọn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model</a:t>
                      </a:r>
                      <a:r>
                        <a:rPr lang="vi-VN" dirty="0"/>
                        <a:t> – </a:t>
                      </a:r>
                      <a:r>
                        <a:rPr lang="vi-VN" dirty="0" err="1"/>
                        <a:t>train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1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3" y="1334086"/>
            <a:ext cx="10923476" cy="5290466"/>
          </a:xfrm>
        </p:spPr>
        <p:txBody>
          <a:bodyPr>
            <a:normAutofit/>
          </a:bodyPr>
          <a:lstStyle/>
          <a:p>
            <a:r>
              <a:rPr lang="vi-VN" dirty="0"/>
              <a:t>4</a:t>
            </a:r>
            <a:r>
              <a:rPr lang="en-US" dirty="0"/>
              <a:t>.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</a:p>
          <a:p>
            <a:r>
              <a:rPr lang="vi-VN" dirty="0"/>
              <a:t> </a:t>
            </a:r>
            <a:r>
              <a:rPr lang="vi-VN" dirty="0" err="1"/>
              <a:t>craw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: </a:t>
            </a:r>
            <a:r>
              <a:rPr lang="vi-VN" dirty="0" err="1"/>
              <a:t>done</a:t>
            </a:r>
            <a:endParaRPr lang="vi-VN" dirty="0"/>
          </a:p>
          <a:p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: </a:t>
            </a:r>
            <a:r>
              <a:rPr lang="vi-VN" dirty="0" err="1"/>
              <a:t>done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5</a:t>
            </a:r>
            <a:r>
              <a:rPr lang="en-US" dirty="0"/>
              <a:t>.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D64858-2F6B-41E2-B043-255DFEFD5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82500"/>
              </p:ext>
            </p:extLst>
          </p:nvPr>
        </p:nvGraphicFramePr>
        <p:xfrm>
          <a:off x="1351722" y="2265177"/>
          <a:ext cx="8495114" cy="226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557">
                  <a:extLst>
                    <a:ext uri="{9D8B030D-6E8A-4147-A177-3AD203B41FA5}">
                      <a16:colId xmlns:a16="http://schemas.microsoft.com/office/drawing/2014/main" val="2689733224"/>
                    </a:ext>
                  </a:extLst>
                </a:gridCol>
                <a:gridCol w="4247557">
                  <a:extLst>
                    <a:ext uri="{9D8B030D-6E8A-4147-A177-3AD203B41FA5}">
                      <a16:colId xmlns:a16="http://schemas.microsoft.com/office/drawing/2014/main" val="200000438"/>
                    </a:ext>
                  </a:extLst>
                </a:gridCol>
              </a:tblGrid>
              <a:tr h="608440"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Thời</a:t>
                      </a:r>
                      <a:r>
                        <a:rPr lang="vi-VN" dirty="0"/>
                        <a:t> 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Nhiệm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26638"/>
                  </a:ext>
                </a:extLst>
              </a:tr>
              <a:tr h="1050185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6+7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25"/>
                  </a:ext>
                </a:extLst>
              </a:tr>
              <a:tr h="608440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7 </a:t>
                      </a:r>
                      <a:r>
                        <a:rPr lang="en-US" dirty="0" err="1"/>
                        <a:t>trở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bug </a:t>
                      </a:r>
                      <a:r>
                        <a:rPr lang="en-US" dirty="0" err="1"/>
                        <a:t>còn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7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34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34" y="2663795"/>
            <a:ext cx="7579932" cy="1056867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/>
              <a:t>	  </a:t>
            </a:r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/>
              <a:t>2.Quy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3.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r>
              <a:rPr lang="en-US" dirty="0"/>
              <a:t>4. </a:t>
            </a:r>
            <a:r>
              <a:rPr lang="vi-VN" dirty="0" err="1"/>
              <a:t>Timeline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en-US" dirty="0"/>
              <a:t>5.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độ</a:t>
            </a:r>
            <a:endParaRPr lang="vi-VN" dirty="0"/>
          </a:p>
          <a:p>
            <a:r>
              <a:rPr lang="en-US" dirty="0"/>
              <a:t>6.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endParaRPr lang="vi-VN" dirty="0"/>
          </a:p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62" y="146525"/>
            <a:ext cx="10275404" cy="1400530"/>
          </a:xfrm>
        </p:spPr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" y="1391512"/>
            <a:ext cx="10923476" cy="5290466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:</a:t>
            </a:r>
          </a:p>
          <a:p>
            <a:pPr algn="just">
              <a:lnSpc>
                <a:spcPct val="135000"/>
              </a:lnSpc>
              <a:spcAft>
                <a:spcPts val="8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24.949 entries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Chợ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4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tốt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5000"/>
              </a:lnSpc>
              <a:spcAft>
                <a:spcPts val="800"/>
              </a:spcAft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26" y="1550405"/>
            <a:ext cx="10923476" cy="5290466"/>
          </a:xfrm>
        </p:spPr>
        <p:txBody>
          <a:bodyPr/>
          <a:lstStyle/>
          <a:p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Quy trình làm đồ án :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C0AE6-D438-4B6A-8514-EE2F8779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12" y="2180817"/>
            <a:ext cx="8530910" cy="38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1025FB-52F4-4D22-B97D-E275D613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2" y="1268760"/>
            <a:ext cx="10377670" cy="5048514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nhiệm</a:t>
            </a:r>
            <a:r>
              <a:rPr lang="vi-VN" sz="2400" dirty="0"/>
              <a:t> </a:t>
            </a:r>
            <a:r>
              <a:rPr lang="vi-VN" sz="2400" dirty="0" err="1"/>
              <a:t>vụ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endParaRPr lang="en-US" sz="2400" dirty="0"/>
          </a:p>
          <a:p>
            <a:pPr algn="just"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craw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chotot.vn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selenium </a:t>
            </a:r>
          </a:p>
          <a:p>
            <a:pPr algn="just"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clean data</a:t>
            </a:r>
          </a:p>
          <a:p>
            <a:pPr algn="just"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training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regression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0A29-E97E-4981-AB77-C6CA1A9B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7BDB-837C-464E-91F2-28DBE06B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5F9BA-DEF6-415A-8993-065D7AC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7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4D6B10-D519-406A-B48F-E4859B2D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818" y="1431235"/>
            <a:ext cx="10657184" cy="4716556"/>
          </a:xfrm>
        </p:spPr>
        <p:txBody>
          <a:bodyPr>
            <a:normAutofit/>
          </a:bodyPr>
          <a:lstStyle/>
          <a:p>
            <a:r>
              <a:rPr lang="en-US" sz="2400" dirty="0"/>
              <a:t>3.1 craw data </a:t>
            </a:r>
            <a:r>
              <a:rPr lang="en-US" sz="2400" dirty="0" err="1"/>
              <a:t>trên</a:t>
            </a:r>
            <a:r>
              <a:rPr lang="en-US" sz="2400" dirty="0"/>
              <a:t> website chotot.com: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2BA4-C4B9-4CBF-95B1-73D03F09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D2E0-0529-4B26-8F11-1D13F733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3ED8-C402-458C-9B45-7350D8EF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7708F4-5481-43E3-91A7-ACF1E06EA6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1527" y="1831591"/>
            <a:ext cx="4819744" cy="3392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01471-4E78-4358-B56C-34DF9FD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0" y="1831591"/>
            <a:ext cx="6066082" cy="3325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A3E09-E93C-4F01-BA8E-1EE00F5F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10" y="5157192"/>
            <a:ext cx="606608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A80103-D284-4875-A3E5-79A76F37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1391478"/>
            <a:ext cx="10657184" cy="4925796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24019 DÒNG VÀ 15 CỘT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5F22-AB16-4256-953C-4C2B7C3C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A99-091F-42F0-8DD1-888E487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AF33-D1F7-47EB-9504-CA32EAC0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27DFBE-8574-4CE3-BE0C-0DA70C2E36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2191" y="2213927"/>
            <a:ext cx="8581292" cy="39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2763B6-8DE1-4843-A762-A90B34FE4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1510748"/>
            <a:ext cx="10657184" cy="4956313"/>
          </a:xfrm>
        </p:spPr>
        <p:txBody>
          <a:bodyPr/>
          <a:lstStyle/>
          <a:p>
            <a:r>
              <a:rPr lang="en-US" dirty="0"/>
              <a:t>3.2 DATA MINNING 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541F-BFA5-44BB-ADB2-2AD4EBB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D6AA-4FDA-4D5B-AEC8-525E8339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5892-F355-4015-A2E0-016F5B5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0F7C7EC-FE0E-4C8C-8864-85F481917F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998" y="2045437"/>
            <a:ext cx="5666057" cy="410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31E73-7765-4BA1-853B-1051B1EF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763" y="3236282"/>
            <a:ext cx="2937256" cy="150524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63B90E-13F3-42E9-8929-2A9A7EBD8352}"/>
              </a:ext>
            </a:extLst>
          </p:cNvPr>
          <p:cNvSpPr/>
          <p:nvPr/>
        </p:nvSpPr>
        <p:spPr>
          <a:xfrm>
            <a:off x="6433465" y="3723861"/>
            <a:ext cx="1504587" cy="5698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B9896C-E1F7-4504-92AA-1678D98C5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818" y="1729380"/>
            <a:ext cx="10657184" cy="408832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Data Visualization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066A-6F6E-4691-ABE7-401D2EAA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05/08/2022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C7F7-46BA-4ECE-B624-7D5EDA0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DAFE-A284-456E-9BF3-859B368B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5A83F-5C86-46AD-8B86-E97099CE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65" y="2512068"/>
            <a:ext cx="4258269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DA815-C00B-4B0B-8CA1-764A8263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067"/>
            <a:ext cx="4567311" cy="33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C1B668237124E8F230F26A6DF6D65" ma:contentTypeVersion="12" ma:contentTypeDescription="Create a new document." ma:contentTypeScope="" ma:versionID="f4a88a241456f461737385d4a3cf4187">
  <xsd:schema xmlns:xsd="http://www.w3.org/2001/XMLSchema" xmlns:xs="http://www.w3.org/2001/XMLSchema" xmlns:p="http://schemas.microsoft.com/office/2006/metadata/properties" xmlns:ns3="192f897b-0dbf-4e3d-a8cf-b7f1783d9934" xmlns:ns4="3054c713-101b-4b91-8115-b57542b1ac88" targetNamespace="http://schemas.microsoft.com/office/2006/metadata/properties" ma:root="true" ma:fieldsID="737ca96a5be611caf2bf1b7885e891d8" ns3:_="" ns4:_="">
    <xsd:import namespace="192f897b-0dbf-4e3d-a8cf-b7f1783d9934"/>
    <xsd:import namespace="3054c713-101b-4b91-8115-b57542b1ac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2f897b-0dbf-4e3d-a8cf-b7f1783d9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4c713-101b-4b91-8115-b57542b1ac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92E15D-1018-47C7-B76B-51CE8839F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2f897b-0dbf-4e3d-a8cf-b7f1783d9934"/>
    <ds:schemaRef ds:uri="3054c713-101b-4b91-8115-b57542b1a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CBCEAD-4BFB-4284-B42E-9805B1F0CDB3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192f897b-0dbf-4e3d-a8cf-b7f1783d9934"/>
    <ds:schemaRef ds:uri="3054c713-101b-4b91-8115-b57542b1ac88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49362F-810E-42A8-99EF-40256782EA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474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Báo cáo TIẾN ĐỘ ĐỒ ÁN   Tên đề tài : xây dựng phân tích giá bất động sản</vt:lpstr>
      <vt:lpstr>Nội dung</vt:lpstr>
      <vt:lpstr>Nội dung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TRAN TRONG CHINH</dc:creator>
  <cp:lastModifiedBy>TRAN TRONG CHINH</cp:lastModifiedBy>
  <cp:revision>12</cp:revision>
  <dcterms:created xsi:type="dcterms:W3CDTF">2022-05-25T11:55:37Z</dcterms:created>
  <dcterms:modified xsi:type="dcterms:W3CDTF">2022-08-05T00:34:15Z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0x010100A9CC1B668237124E8F230F26A6DF6D65</vt:lpwstr>
  </property>
</Properties>
</file>