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62" r:id="rId10"/>
    <p:sldId id="263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NMRBNMBdlrAv+6gO4cAUFkgy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48F2E2-F89B-4913-B9C7-2A1EE96890D8}">
  <a:tblStyle styleId="{E848F2E2-F89B-4913-B9C7-2A1EE96890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7e96613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7e96613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7e96613d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7e96613d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7e96613d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7e96613d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7e96613d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7e96613d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7e96613d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7e96613d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7e96613d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7e96613d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7e96613d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7e96613d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7e96613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7e96613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7e96613d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7e96613d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7e96613d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7e96613d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7e96613d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7e96613d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7e96613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7e96613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47832" y="429353"/>
            <a:ext cx="5848334" cy="45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EEE 306 : POWER SYSTEM I LABORATORY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-106532" y="1119445"/>
            <a:ext cx="9250532" cy="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u="sng">
                <a:latin typeface="Times New Roman"/>
                <a:ea typeface="Times New Roman"/>
                <a:cs typeface="Times New Roman"/>
                <a:sym typeface="Times New Roman"/>
              </a:rPr>
              <a:t>Project Title: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Load Forecasting Using Parallel CNN and LSTM Architecture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17932" y="4077636"/>
            <a:ext cx="363447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Mithon Rahman (1906028)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Chinmoy Biswas(1906029)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Abrar Al-Shadid Abir(1906030)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 Chowdhury (1906031)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Sabir Mahmud (1906032)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Nafis Faisal (1906033)</a:t>
            </a:r>
            <a:endParaRPr/>
          </a:p>
        </p:txBody>
      </p:sp>
      <p:pic>
        <p:nvPicPr>
          <p:cNvPr id="87" name="Google Shape;87;p1" descr="A picture containing text, gear, metalw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2860" y="2676122"/>
            <a:ext cx="1531747" cy="140151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6046298" y="3917909"/>
            <a:ext cx="2925856" cy="198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Md. Nasim Ahmed Dewan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 EEE, BUET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Shafayeth Jamil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Adjunct Lecturer, BUET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522118" y="168723"/>
            <a:ext cx="7886700" cy="54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800"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2841" y="1143117"/>
            <a:ext cx="5166801" cy="4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5105" y="1143117"/>
            <a:ext cx="2027096" cy="37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820750" y="3935768"/>
            <a:ext cx="73506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data from </a:t>
            </a:r>
            <a:r>
              <a:rPr lang="en-US" sz="18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8am to 11pm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present in the log sheet.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calculated </a:t>
            </a:r>
            <a:r>
              <a:rPr lang="en-US" sz="18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loads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particular hour of a particular day of a particular month of a particular year.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these data were entered manually in Excel.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5">
            <a:alphaModFix/>
          </a:blip>
          <a:srcRect r="5722"/>
          <a:stretch/>
        </p:blipFill>
        <p:spPr>
          <a:xfrm>
            <a:off x="820750" y="1560334"/>
            <a:ext cx="7886700" cy="1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9D685-D221-4415-BCA5-0C19683E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0" y="1571366"/>
            <a:ext cx="7983064" cy="1857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2E528-C600-4737-B69F-5E6FF8BA06D0}"/>
              </a:ext>
            </a:extLst>
          </p:cNvPr>
          <p:cNvSpPr txBox="1"/>
          <p:nvPr/>
        </p:nvSpPr>
        <p:spPr>
          <a:xfrm>
            <a:off x="659876" y="3940404"/>
            <a:ext cx="782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calculate the total load supplied by the BUET power plant irrespective of the substation</a:t>
            </a:r>
          </a:p>
        </p:txBody>
      </p:sp>
    </p:spTree>
    <p:extLst>
      <p:ext uri="{BB962C8B-B14F-4D97-AF65-F5344CB8AC3E}">
        <p14:creationId xmlns:p14="http://schemas.microsoft.com/office/powerpoint/2010/main" val="47914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e96613d2_0_5"/>
          <p:cNvSpPr txBox="1">
            <a:spLocks noGrp="1"/>
          </p:cNvSpPr>
          <p:nvPr>
            <p:ph type="title"/>
          </p:nvPr>
        </p:nvSpPr>
        <p:spPr>
          <a:xfrm>
            <a:off x="547400" y="-195024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07e96613d2_0_5"/>
          <p:cNvSpPr txBox="1">
            <a:spLocks noGrp="1"/>
          </p:cNvSpPr>
          <p:nvPr>
            <p:ph type="body" idx="1"/>
          </p:nvPr>
        </p:nvSpPr>
        <p:spPr>
          <a:xfrm>
            <a:off x="709900" y="614879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There were a lot of </a:t>
            </a:r>
            <a:r>
              <a:rPr lang="en-US" sz="1800" b="1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Out of potentially of almost </a:t>
            </a:r>
            <a:r>
              <a:rPr lang="en-US" sz="1800" b="1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23k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data (4 years worth) there were only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9k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-US" sz="1800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843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•But LSTMs require </a:t>
            </a:r>
            <a:r>
              <a:rPr lang="en-US" sz="1800" b="1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time series</a:t>
            </a:r>
            <a:r>
              <a:rPr lang="en-US" sz="1800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data.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•We thus filled out the missing data considering a </a:t>
            </a:r>
            <a:r>
              <a:rPr lang="en-US" sz="1800" b="1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distribution of load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at a particular hour.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•We then scaled all the data from </a:t>
            </a:r>
            <a:r>
              <a:rPr lang="en-US" sz="1800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to 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to make it usable in the model.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6" name="Google Shape;146;g207e96613d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51" y="3836709"/>
            <a:ext cx="5509287" cy="280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637527" y="0"/>
            <a:ext cx="7725237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600"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04187" y="461638"/>
            <a:ext cx="2551221" cy="37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64285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t="-1830" b="1830"/>
          <a:stretch/>
        </p:blipFill>
        <p:spPr>
          <a:xfrm>
            <a:off x="204175" y="461638"/>
            <a:ext cx="6206052" cy="315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l="833"/>
          <a:stretch/>
        </p:blipFill>
        <p:spPr>
          <a:xfrm>
            <a:off x="204175" y="3723000"/>
            <a:ext cx="6369300" cy="31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6573475" y="814575"/>
            <a:ext cx="22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6126025" y="2699025"/>
            <a:ext cx="3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250" y="2578233"/>
            <a:ext cx="2689750" cy="103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7e96613d2_0_14"/>
          <p:cNvSpPr txBox="1">
            <a:spLocks noGrp="1"/>
          </p:cNvSpPr>
          <p:nvPr>
            <p:ph type="title"/>
          </p:nvPr>
        </p:nvSpPr>
        <p:spPr>
          <a:xfrm>
            <a:off x="628650" y="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/>
          </a:p>
        </p:txBody>
      </p:sp>
      <p:sp>
        <p:nvSpPr>
          <p:cNvPr id="163" name="Google Shape;163;g207e96613d2_0_14"/>
          <p:cNvSpPr txBox="1">
            <a:spLocks noGrp="1"/>
          </p:cNvSpPr>
          <p:nvPr>
            <p:ph type="body" idx="1"/>
          </p:nvPr>
        </p:nvSpPr>
        <p:spPr>
          <a:xfrm>
            <a:off x="1686675" y="5059600"/>
            <a:ext cx="5281500" cy="109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Fig: Hourly load demand of 03/03/2022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g207e96613d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13" y="1212350"/>
            <a:ext cx="7537825" cy="35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07e96613d2_0_14"/>
          <p:cNvSpPr txBox="1"/>
          <p:nvPr/>
        </p:nvSpPr>
        <p:spPr>
          <a:xfrm>
            <a:off x="1169675" y="5710675"/>
            <a:ext cx="77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Notice the </a:t>
            </a:r>
            <a:r>
              <a:rPr lang="en-US" sz="2200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 shape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of the hourly data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e96613d2_0_22"/>
          <p:cNvSpPr txBox="1">
            <a:spLocks noGrp="1"/>
          </p:cNvSpPr>
          <p:nvPr>
            <p:ph type="title"/>
          </p:nvPr>
        </p:nvSpPr>
        <p:spPr>
          <a:xfrm>
            <a:off x="628650" y="-195024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/>
          </a:p>
        </p:txBody>
      </p:sp>
      <p:sp>
        <p:nvSpPr>
          <p:cNvPr id="171" name="Google Shape;171;g207e96613d2_0_22"/>
          <p:cNvSpPr txBox="1">
            <a:spLocks noGrp="1"/>
          </p:cNvSpPr>
          <p:nvPr>
            <p:ph type="body" idx="1"/>
          </p:nvPr>
        </p:nvSpPr>
        <p:spPr>
          <a:xfrm>
            <a:off x="803600" y="4869725"/>
            <a:ext cx="7886700" cy="86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Fig. Weekly load variation of the first week of March 2022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g207e96613d2_0_22"/>
          <p:cNvPicPr preferRelativeResize="0"/>
          <p:nvPr/>
        </p:nvPicPr>
        <p:blipFill rotWithShape="1">
          <a:blip r:embed="rId3">
            <a:alphaModFix/>
          </a:blip>
          <a:srcRect l="327" t="1135" r="327" b="1814"/>
          <a:stretch/>
        </p:blipFill>
        <p:spPr>
          <a:xfrm>
            <a:off x="386500" y="870050"/>
            <a:ext cx="8061275" cy="3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07e96613d2_0_22"/>
          <p:cNvSpPr txBox="1"/>
          <p:nvPr/>
        </p:nvSpPr>
        <p:spPr>
          <a:xfrm>
            <a:off x="567350" y="5573025"/>
            <a:ext cx="705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Notice the </a:t>
            </a:r>
            <a:r>
              <a:rPr lang="en-US" sz="2200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periodicity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of the weekly data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7e96613d2_0_39"/>
          <p:cNvSpPr txBox="1">
            <a:spLocks noGrp="1"/>
          </p:cNvSpPr>
          <p:nvPr>
            <p:ph type="title"/>
          </p:nvPr>
        </p:nvSpPr>
        <p:spPr>
          <a:xfrm>
            <a:off x="628650" y="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/>
          </a:p>
        </p:txBody>
      </p:sp>
      <p:sp>
        <p:nvSpPr>
          <p:cNvPr id="179" name="Google Shape;179;g207e96613d2_0_39"/>
          <p:cNvSpPr txBox="1">
            <a:spLocks noGrp="1"/>
          </p:cNvSpPr>
          <p:nvPr>
            <p:ph type="body" idx="1"/>
          </p:nvPr>
        </p:nvSpPr>
        <p:spPr>
          <a:xfrm>
            <a:off x="628650" y="5054275"/>
            <a:ext cx="7886700" cy="162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In 2015, a lot of data were </a:t>
            </a:r>
            <a:r>
              <a:rPr lang="en-US" sz="22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missing.</a:t>
            </a:r>
            <a:endParaRPr sz="2200" b="1" dirty="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22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hourly normal distribution of load</a:t>
            </a:r>
            <a:r>
              <a:rPr lang="en-US" sz="22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gives a similar </a:t>
            </a:r>
            <a:r>
              <a:rPr lang="en-US" sz="22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load variation curve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like the previous.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207e96613d2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38" y="976725"/>
            <a:ext cx="8208725" cy="36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07e96613d2_0_39"/>
          <p:cNvSpPr txBox="1"/>
          <p:nvPr/>
        </p:nvSpPr>
        <p:spPr>
          <a:xfrm>
            <a:off x="740525" y="4592575"/>
            <a:ext cx="814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Weekly load variation of the first week of January 2015 (synthesized)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7e96613d2_0_46"/>
          <p:cNvSpPr txBox="1">
            <a:spLocks noGrp="1"/>
          </p:cNvSpPr>
          <p:nvPr>
            <p:ph type="title"/>
          </p:nvPr>
        </p:nvSpPr>
        <p:spPr>
          <a:xfrm>
            <a:off x="628650" y="300125"/>
            <a:ext cx="7886700" cy="83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07e96613d2_0_46"/>
          <p:cNvSpPr txBox="1">
            <a:spLocks noGrp="1"/>
          </p:cNvSpPr>
          <p:nvPr>
            <p:ph type="body" idx="1"/>
          </p:nvPr>
        </p:nvSpPr>
        <p:spPr>
          <a:xfrm>
            <a:off x="416400" y="5177038"/>
            <a:ext cx="8311200" cy="151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 training, we have a set of </a:t>
            </a:r>
            <a:r>
              <a:rPr lang="en-US" sz="20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data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and corresponding truth output.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From the model we get the </a:t>
            </a:r>
            <a:r>
              <a:rPr lang="en-US" sz="20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output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The model learns based on their error.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g207e96613d2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747913"/>
            <a:ext cx="690562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07e96613d2_0_46"/>
          <p:cNvSpPr txBox="1"/>
          <p:nvPr/>
        </p:nvSpPr>
        <p:spPr>
          <a:xfrm>
            <a:off x="5790425" y="2027850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7e96613d2_0_28"/>
          <p:cNvSpPr txBox="1">
            <a:spLocks noGrp="1"/>
          </p:cNvSpPr>
          <p:nvPr>
            <p:ph type="title"/>
          </p:nvPr>
        </p:nvSpPr>
        <p:spPr>
          <a:xfrm>
            <a:off x="628650" y="-198874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207e96613d2_0_28"/>
          <p:cNvSpPr txBox="1">
            <a:spLocks noGrp="1"/>
          </p:cNvSpPr>
          <p:nvPr>
            <p:ph type="body" idx="1"/>
          </p:nvPr>
        </p:nvSpPr>
        <p:spPr>
          <a:xfrm>
            <a:off x="628650" y="73680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1900" b="1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data</a:t>
            </a:r>
            <a:r>
              <a:rPr lang="en-US" sz="1900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1900" b="1" dirty="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1/1/2015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-US" sz="19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22/8/2021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[67%] as training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Tested from </a:t>
            </a:r>
            <a:r>
              <a:rPr lang="en-US" sz="19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23/8/2021</a:t>
            </a:r>
            <a:r>
              <a:rPr lang="en-US" sz="19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19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31/12/2022</a:t>
            </a:r>
            <a:r>
              <a:rPr lang="en-US" sz="19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[rest] for 20 cycles (or epochs).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At first, we used a </a:t>
            </a:r>
            <a:r>
              <a:rPr lang="en-US" sz="19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CNN</a:t>
            </a:r>
            <a:r>
              <a:rPr lang="en-US" sz="19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9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, which was </a:t>
            </a:r>
            <a:r>
              <a:rPr lang="en-US" sz="19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ineffective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</p:txBody>
      </p:sp>
      <p:pic>
        <p:nvPicPr>
          <p:cNvPr id="196" name="Google Shape;196;g207e96613d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154" y="2601797"/>
            <a:ext cx="6668628" cy="4256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7e96613d2_0_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65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g207e96613d2_0_52"/>
          <p:cNvSpPr txBox="1">
            <a:spLocks noGrp="1"/>
          </p:cNvSpPr>
          <p:nvPr>
            <p:ph type="body" idx="1"/>
          </p:nvPr>
        </p:nvSpPr>
        <p:spPr>
          <a:xfrm>
            <a:off x="704065" y="10173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Using that model, we faced the dreaded vanishing gradient problem which means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was not learning properly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g207e96613d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33" y="2504051"/>
            <a:ext cx="7264275" cy="37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04065" y="18208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628650" y="138174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Load Forecasting and It’s Importance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Purposes of the Algorithms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Prediction Process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cs typeface="Times New Roman"/>
                <a:sym typeface="Times New Roman"/>
              </a:rPr>
              <a:t>Data Visualization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cs typeface="Times New Roman"/>
                <a:sym typeface="Times New Roman"/>
              </a:rPr>
              <a:t>Training and Testing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cs typeface="Times New Roman"/>
                <a:sym typeface="Times New Roman"/>
              </a:rPr>
              <a:t>Conclusion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7e96613d2_0_5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91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07e96613d2_0_59"/>
          <p:cNvSpPr txBox="1">
            <a:spLocks noGrp="1"/>
          </p:cNvSpPr>
          <p:nvPr>
            <p:ph type="body" idx="1"/>
          </p:nvPr>
        </p:nvSpPr>
        <p:spPr>
          <a:xfrm>
            <a:off x="628650" y="1131075"/>
            <a:ext cx="7886700" cy="504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So, we implemented a new model: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g207e96613d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348" y="1863712"/>
            <a:ext cx="6744700" cy="35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7e96613d2_0_6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18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07e96613d2_0_64"/>
          <p:cNvSpPr txBox="1">
            <a:spLocks noGrp="1"/>
          </p:cNvSpPr>
          <p:nvPr>
            <p:ph type="body" idx="1"/>
          </p:nvPr>
        </p:nvSpPr>
        <p:spPr>
          <a:xfrm>
            <a:off x="726175" y="125340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model gave pretty accurate results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g207e96613d2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75" y="2160825"/>
            <a:ext cx="7886699" cy="41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7e96613d2_0_7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135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Training and Testing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207e96613d2_0_73"/>
          <p:cNvSpPr txBox="1">
            <a:spLocks noGrp="1"/>
          </p:cNvSpPr>
          <p:nvPr>
            <p:ph type="body" idx="1"/>
          </p:nvPr>
        </p:nvSpPr>
        <p:spPr>
          <a:xfrm>
            <a:off x="628650" y="1305600"/>
            <a:ext cx="7886700" cy="94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 comparison of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mean average error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mean average percentage error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between the two models is given below: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g207e96613d2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88" y="2756175"/>
            <a:ext cx="8385625" cy="15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07e96613d2_0_73"/>
          <p:cNvSpPr txBox="1"/>
          <p:nvPr/>
        </p:nvSpPr>
        <p:spPr>
          <a:xfrm>
            <a:off x="478819" y="4778920"/>
            <a:ext cx="85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7e96613d2_0_78"/>
          <p:cNvSpPr txBox="1">
            <a:spLocks noGrp="1"/>
          </p:cNvSpPr>
          <p:nvPr>
            <p:ph type="title"/>
          </p:nvPr>
        </p:nvSpPr>
        <p:spPr>
          <a:xfrm>
            <a:off x="628650" y="32095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 dirty="0"/>
          </a:p>
        </p:txBody>
      </p:sp>
      <p:sp>
        <p:nvSpPr>
          <p:cNvPr id="231" name="Google Shape;231;g207e96613d2_0_78"/>
          <p:cNvSpPr txBox="1">
            <a:spLocks noGrp="1"/>
          </p:cNvSpPr>
          <p:nvPr>
            <p:ph type="body" idx="1"/>
          </p:nvPr>
        </p:nvSpPr>
        <p:spPr>
          <a:xfrm>
            <a:off x="628650" y="1419350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We got pretty good results from such sparse time series data.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Our predictions would have been more accurate if we could get access to the whole data bank of BUET Power Plant.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There may be more efficient neural network architectures, but our current model gives fairly good result.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7e96613d2_0_84"/>
          <p:cNvSpPr txBox="1">
            <a:spLocks noGrp="1"/>
          </p:cNvSpPr>
          <p:nvPr>
            <p:ph type="title"/>
          </p:nvPr>
        </p:nvSpPr>
        <p:spPr>
          <a:xfrm>
            <a:off x="628650" y="1848801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 sz="3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207e96613d2_0_84"/>
          <p:cNvSpPr txBox="1">
            <a:spLocks noGrp="1"/>
          </p:cNvSpPr>
          <p:nvPr>
            <p:ph type="body" idx="1"/>
          </p:nvPr>
        </p:nvSpPr>
        <p:spPr>
          <a:xfrm>
            <a:off x="742400" y="3174500"/>
            <a:ext cx="7886700" cy="78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>
                <a:latin typeface="Times New Roman"/>
                <a:ea typeface="Times New Roman"/>
                <a:cs typeface="Times New Roman"/>
                <a:sym typeface="Times New Roman"/>
              </a:rPr>
              <a:t>ANY QUESTIONS ?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530995" y="42727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530995" y="1559295"/>
            <a:ext cx="7886700" cy="449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17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get familiar with load-forecasting for </a:t>
            </a:r>
            <a:r>
              <a:rPr lang="en-US" sz="2400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power system planning and operation.</a:t>
            </a:r>
            <a:endParaRPr b="1"/>
          </a:p>
          <a:p>
            <a:pPr marL="228600" lvl="0" indent="-21716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Understanding the importance of different neural networks in </a:t>
            </a:r>
            <a:r>
              <a:rPr lang="en-US" sz="2400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tasks</a:t>
            </a:r>
            <a:r>
              <a:rPr lang="en-US" sz="24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lvl="0" indent="-21716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Understanding the variation of loads due to </a:t>
            </a:r>
            <a:r>
              <a:rPr lang="en-US" sz="2400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behavior, temperature and holiday events.</a:t>
            </a:r>
            <a:endParaRPr b="1"/>
          </a:p>
          <a:p>
            <a:pPr marL="228600" lvl="0" indent="-21716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Improving the model in order to get </a:t>
            </a:r>
            <a:r>
              <a:rPr lang="en-US" sz="2400" b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performance and result.</a:t>
            </a:r>
            <a:endParaRPr b="1"/>
          </a:p>
          <a:p>
            <a:pPr marL="228600" lvl="0" indent="-876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708549" y="18255"/>
            <a:ext cx="7806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Load Forecasting and It’s Importance</a:t>
            </a:r>
            <a:endParaRPr dirty="0"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08549" y="1570061"/>
            <a:ext cx="7886700" cy="516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None/>
            </a:pPr>
            <a:r>
              <a:rPr lang="en-US" sz="26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Forecasting:</a:t>
            </a:r>
            <a:endParaRPr dirty="0"/>
          </a:p>
          <a:p>
            <a:pPr marL="228600" lvl="0" indent="-21717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technique to predict the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power/energy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dirty="0"/>
          </a:p>
          <a:p>
            <a:pPr marL="228600" lvl="0" indent="-21717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techniques or AI algorithms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- Neural Networks).</a:t>
            </a:r>
            <a:endParaRPr dirty="0"/>
          </a:p>
          <a:p>
            <a:pPr marL="228600" lvl="0" indent="-21717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be </a:t>
            </a:r>
            <a:r>
              <a:rPr lang="en-US" sz="24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</a:t>
            </a:r>
            <a:r>
              <a:rPr lang="en-US" sz="24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(a few hours), </a:t>
            </a:r>
            <a:r>
              <a:rPr lang="en-US" sz="24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medium-term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(a few weeks up to a year) or </a:t>
            </a:r>
            <a:r>
              <a:rPr lang="en-US" sz="24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</a:t>
            </a:r>
            <a:r>
              <a:rPr lang="en-US" sz="24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(over a year).</a:t>
            </a:r>
            <a:endParaRPr dirty="0"/>
          </a:p>
          <a:p>
            <a:pPr marL="228600" lvl="0" indent="-21717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Have to keep in mind about the </a:t>
            </a:r>
            <a:r>
              <a:rPr lang="en-US" sz="24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that affect the loads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-temperature, humidity, holidays etc.)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985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2E1F45-4116-4F25-91D1-F7055F5BAA87}"/>
              </a:ext>
            </a:extLst>
          </p:cNvPr>
          <p:cNvSpPr txBox="1"/>
          <p:nvPr/>
        </p:nvSpPr>
        <p:spPr>
          <a:xfrm>
            <a:off x="692869" y="1641865"/>
            <a:ext cx="8224887" cy="358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F3864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Importance: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1717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Plays an effective role in power system planning.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1717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Reduces electrical waste, improves revenue and ensures stable operation of a power system.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1717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Helps to determine future fuel requirements for operating a power plant.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EE348-535C-4FFF-8BF1-C2D32E724A84}"/>
              </a:ext>
            </a:extLst>
          </p:cNvPr>
          <p:cNvSpPr txBox="1"/>
          <p:nvPr/>
        </p:nvSpPr>
        <p:spPr>
          <a:xfrm>
            <a:off x="1324467" y="347510"/>
            <a:ext cx="884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Load Forecasting and It’s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4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330277" y="506597"/>
            <a:ext cx="8483446" cy="117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-US" sz="3300" b="1">
                <a:latin typeface="Times New Roman"/>
                <a:ea typeface="Times New Roman"/>
                <a:cs typeface="Times New Roman"/>
                <a:sym typeface="Times New Roman"/>
              </a:rPr>
              <a:t>Purposes of the Algorithms </a:t>
            </a:r>
            <a:b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894073" y="2210751"/>
            <a:ext cx="7355853" cy="172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200"/>
              <a:buNone/>
            </a:pPr>
            <a:r>
              <a:rPr lang="en-US" sz="22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Used: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Feed Forward (FF)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807400" y="165044"/>
            <a:ext cx="78867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Prediction Process </a:t>
            </a:r>
            <a:endParaRPr dirty="0"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713484" y="152677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We used the</a:t>
            </a:r>
            <a:r>
              <a:rPr lang="en-US" sz="21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</a:t>
            </a:r>
            <a:r>
              <a:rPr lang="en-US" sz="21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load forecasting method. </a:t>
            </a:r>
          </a:p>
          <a:p>
            <a:pPr marL="22860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We will predict </a:t>
            </a:r>
            <a:r>
              <a:rPr lang="en-US" sz="21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hourly load</a:t>
            </a:r>
            <a:endParaRPr sz="3100" dirty="0"/>
          </a:p>
          <a:p>
            <a:pPr marL="228600" lvl="0" indent="-2476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Written in </a:t>
            </a:r>
            <a:r>
              <a:rPr lang="en-US" sz="21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using the </a:t>
            </a:r>
            <a:r>
              <a:rPr lang="en-US" sz="2100" b="1" dirty="0" err="1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21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module.</a:t>
            </a:r>
            <a:endParaRPr sz="3100" dirty="0"/>
          </a:p>
          <a:p>
            <a:pPr marL="228600" lvl="0" indent="-2476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BUET Power Plant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Load Data which will be our </a:t>
            </a:r>
            <a:r>
              <a:rPr lang="en-US" sz="21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load sequence.</a:t>
            </a:r>
            <a:endParaRPr sz="3100" b="1" dirty="0"/>
          </a:p>
          <a:p>
            <a:pPr marL="228600" lvl="0" indent="-2476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Temperature, relative humidity, precipitation, wind speed at a 50 meter average</a:t>
            </a:r>
            <a:r>
              <a:rPr lang="en-US" sz="21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near </a:t>
            </a:r>
            <a:r>
              <a:rPr lang="en-US" sz="2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Azimpur</a:t>
            </a:r>
            <a:r>
              <a:rPr lang="en-US" sz="21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area</a:t>
            </a:r>
            <a:r>
              <a:rPr lang="en-US" sz="21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were collected from NASA website</a:t>
            </a:r>
            <a:endParaRPr sz="3100" dirty="0"/>
          </a:p>
          <a:p>
            <a:pPr marL="228600" lvl="0" indent="-2476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Also, </a:t>
            </a:r>
            <a:r>
              <a:rPr lang="en-US" sz="2100" b="1" u="sng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Holidays and Day of the week</a:t>
            </a:r>
            <a:r>
              <a:rPr lang="en-US" sz="2100" u="sng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are taken under consideration for better prediction.</a:t>
            </a:r>
            <a:endParaRPr sz="3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34EF3A-7CDF-4E33-8A98-5EBD22B2F52F}"/>
              </a:ext>
            </a:extLst>
          </p:cNvPr>
          <p:cNvSpPr txBox="1"/>
          <p:nvPr/>
        </p:nvSpPr>
        <p:spPr>
          <a:xfrm>
            <a:off x="391212" y="1332072"/>
            <a:ext cx="8649093" cy="468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2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3864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Purposes: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CNN components extract rich features from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33C0B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historical load sequences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is used to model 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33C0B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daily/weekly periodicity of loads, temperatures, holiday, the hour of a day and the day of a week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33C0B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due to the regular work and lifestyle of people.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Deep Feed-forward component takes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33C0B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the outputs of LSTMs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as inputs.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AB456-B143-413A-8EA9-9B42A3176DC7}"/>
              </a:ext>
            </a:extLst>
          </p:cNvPr>
          <p:cNvSpPr txBox="1"/>
          <p:nvPr/>
        </p:nvSpPr>
        <p:spPr>
          <a:xfrm>
            <a:off x="2964730" y="3190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Prediction Process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628650" y="136165"/>
            <a:ext cx="78867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7" descr="A person looking at a piece of paper on a table&#10;&#10;Description automatically generated with medium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67780" y="1105179"/>
            <a:ext cx="3298673" cy="425693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491300" y="877600"/>
            <a:ext cx="42096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the temperature, Relative Humidity, Precipitation, Wind Speed data easily from google.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collecting the historical load sequence data (year 2015,2016,2020 and 2021) from BUET Power Plant was a tough task.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628647" y="5101751"/>
            <a:ext cx="4240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Digitalized the data by hands</a:t>
            </a:r>
            <a:r>
              <a:rPr lang="en-US" sz="18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   preprocessed them.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1188830" y="3771130"/>
            <a:ext cx="4041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data provided were </a:t>
            </a:r>
            <a:r>
              <a:rPr lang="en-US" sz="1800" b="1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copies.</a:t>
            </a:r>
            <a:endParaRPr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data were </a:t>
            </a:r>
            <a:r>
              <a:rPr lang="en-US" sz="1800" dirty="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764136" y="5414267"/>
            <a:ext cx="292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load data collection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925</Words>
  <Application>Microsoft Office PowerPoint</Application>
  <PresentationFormat>On-screen Show (4:3)</PresentationFormat>
  <Paragraphs>109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Noto Sans Symbols</vt:lpstr>
      <vt:lpstr>Times New Roman</vt:lpstr>
      <vt:lpstr>Office Theme</vt:lpstr>
      <vt:lpstr>EEE 306 : POWER SYSTEM I LABORATORY</vt:lpstr>
      <vt:lpstr>Outline</vt:lpstr>
      <vt:lpstr>Objective</vt:lpstr>
      <vt:lpstr>Load Forecasting and It’s Importance</vt:lpstr>
      <vt:lpstr>PowerPoint Presentation</vt:lpstr>
      <vt:lpstr>Purposes of the Algorithms  </vt:lpstr>
      <vt:lpstr>Prediction Process </vt:lpstr>
      <vt:lpstr>PowerPoint Presentation</vt:lpstr>
      <vt:lpstr>Data Collection</vt:lpstr>
      <vt:lpstr>Data Collection</vt:lpstr>
      <vt:lpstr>PowerPoint Presentation</vt:lpstr>
      <vt:lpstr>Data Collection</vt:lpstr>
      <vt:lpstr>Data Collection</vt:lpstr>
      <vt:lpstr>Data Visualization</vt:lpstr>
      <vt:lpstr>Data Visualization</vt:lpstr>
      <vt:lpstr>Data Visualization</vt:lpstr>
      <vt:lpstr>Training and Testing </vt:lpstr>
      <vt:lpstr>Training and Testing</vt:lpstr>
      <vt:lpstr>Training and Testing </vt:lpstr>
      <vt:lpstr>Training and Testing </vt:lpstr>
      <vt:lpstr>Training and Testing </vt:lpstr>
      <vt:lpstr>Training and Testing </vt:lpstr>
      <vt:lpstr>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306 : POWER SYSTEM I LABORATORY</dc:title>
  <dc:creator>vivekchowdhury17@gmail.com</dc:creator>
  <cp:lastModifiedBy>Nafis</cp:lastModifiedBy>
  <cp:revision>5</cp:revision>
  <dcterms:created xsi:type="dcterms:W3CDTF">2023-01-28T19:01:27Z</dcterms:created>
  <dcterms:modified xsi:type="dcterms:W3CDTF">2023-02-12T04:49:16Z</dcterms:modified>
</cp:coreProperties>
</file>