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4884" y="539115"/>
            <a:ext cx="349567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121"/>
                </a:lnTo>
                <a:lnTo>
                  <a:pt x="3705225" y="95121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121"/>
                </a:lnTo>
                <a:lnTo>
                  <a:pt x="3705225" y="95121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2871" y="519811"/>
            <a:ext cx="5846063" cy="633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700" y="1291639"/>
            <a:ext cx="10278110" cy="469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edx.org/course/introduction-to-java-programming-starting-to-code" TargetMode="External"/><Relationship Id="rId3" Type="http://schemas.openxmlformats.org/officeDocument/2006/relationships/hyperlink" Target="https://www.edx.org/course/computing-in-python-ii-control-structures-" TargetMode="External"/><Relationship Id="rId4" Type="http://schemas.openxmlformats.org/officeDocument/2006/relationships/hyperlink" Target="https://ocw.mit.edu/courses/electrical-engineering-and-computer-science/6-092-introduction-to-programming-in-java-january-iap-2010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225" y="1606867"/>
            <a:ext cx="6509384" cy="27724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OBJECT</a:t>
            </a:r>
            <a:r>
              <a:rPr dirty="0" sz="6000" spc="-345">
                <a:solidFill>
                  <a:srgbClr val="FFFFFF"/>
                </a:solidFill>
              </a:rPr>
              <a:t> </a:t>
            </a:r>
            <a:r>
              <a:rPr dirty="0" sz="6000" spc="254">
                <a:solidFill>
                  <a:srgbClr val="FFFFFF"/>
                </a:solidFill>
              </a:rPr>
              <a:t>ORIENTED </a:t>
            </a:r>
            <a:r>
              <a:rPr dirty="0" sz="6000" spc="245">
                <a:solidFill>
                  <a:srgbClr val="FFFFFF"/>
                </a:solidFill>
              </a:rPr>
              <a:t>PROGRAMMING USING</a:t>
            </a:r>
            <a:r>
              <a:rPr dirty="0" sz="6000" spc="-165">
                <a:solidFill>
                  <a:srgbClr val="FFFFFF"/>
                </a:solidFill>
              </a:rPr>
              <a:t> </a:t>
            </a:r>
            <a:r>
              <a:rPr dirty="0" sz="6000" spc="-300">
                <a:solidFill>
                  <a:srgbClr val="FFFFFF"/>
                </a:solidFill>
              </a:rPr>
              <a:t>JAVA</a:t>
            </a:r>
            <a:endParaRPr sz="6000"/>
          </a:p>
        </p:txBody>
      </p:sp>
      <p:sp>
        <p:nvSpPr>
          <p:cNvPr id="4" name="object 4" descr=""/>
          <p:cNvSpPr/>
          <p:nvPr/>
        </p:nvSpPr>
        <p:spPr>
          <a:xfrm>
            <a:off x="638175" y="457201"/>
            <a:ext cx="6762750" cy="95250"/>
          </a:xfrm>
          <a:custGeom>
            <a:avLst/>
            <a:gdLst/>
            <a:ahLst/>
            <a:cxnLst/>
            <a:rect l="l" t="t" r="r" b="b"/>
            <a:pathLst>
              <a:path w="6762750" h="95250">
                <a:moveTo>
                  <a:pt x="6762750" y="0"/>
                </a:moveTo>
                <a:lnTo>
                  <a:pt x="0" y="0"/>
                </a:lnTo>
                <a:lnTo>
                  <a:pt x="0" y="95248"/>
                </a:lnTo>
                <a:lnTo>
                  <a:pt x="6762750" y="95248"/>
                </a:lnTo>
                <a:lnTo>
                  <a:pt x="676275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0"/>
            <a:ext cx="4048125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784" y="671766"/>
            <a:ext cx="40455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75"/>
              <a:t>INTRODUCTION</a:t>
            </a:r>
            <a:r>
              <a:rPr dirty="0" spc="-125"/>
              <a:t> </a:t>
            </a:r>
            <a:r>
              <a:rPr dirty="0" spc="150"/>
              <a:t>TO</a:t>
            </a:r>
            <a:r>
              <a:rPr dirty="0" spc="-170"/>
              <a:t> </a:t>
            </a:r>
            <a:r>
              <a:rPr dirty="0" spc="-90"/>
              <a:t>JAVA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6861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1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/>
              <a:t>Java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general</a:t>
            </a:r>
            <a:r>
              <a:rPr dirty="0" spc="20"/>
              <a:t> </a:t>
            </a:r>
            <a:r>
              <a:rPr dirty="0"/>
              <a:t>purpose</a:t>
            </a:r>
            <a:r>
              <a:rPr dirty="0" spc="-110"/>
              <a:t> </a:t>
            </a:r>
            <a:r>
              <a:rPr dirty="0" spc="-20"/>
              <a:t>programming</a:t>
            </a:r>
            <a:r>
              <a:rPr dirty="0" spc="-80"/>
              <a:t> </a:t>
            </a:r>
            <a:r>
              <a:rPr dirty="0" spc="-10"/>
              <a:t>language.</a:t>
            </a:r>
          </a:p>
          <a:p>
            <a:pPr marL="393065" indent="-380365">
              <a:lnSpc>
                <a:spcPct val="100000"/>
              </a:lnSpc>
              <a:spcBef>
                <a:spcPts val="81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065" algn="l"/>
              </a:tabLst>
            </a:pPr>
            <a:r>
              <a:rPr dirty="0"/>
              <a:t>It</a:t>
            </a:r>
            <a:r>
              <a:rPr dirty="0" spc="-110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High</a:t>
            </a:r>
            <a:r>
              <a:rPr dirty="0" spc="-80"/>
              <a:t> </a:t>
            </a:r>
            <a:r>
              <a:rPr dirty="0"/>
              <a:t>Level</a:t>
            </a:r>
            <a:r>
              <a:rPr dirty="0" spc="30"/>
              <a:t> </a:t>
            </a:r>
            <a:r>
              <a:rPr dirty="0" spc="-10"/>
              <a:t>language.</a:t>
            </a:r>
          </a:p>
          <a:p>
            <a:pPr marL="393700" marR="5080" indent="-381635">
              <a:lnSpc>
                <a:spcPts val="3829"/>
              </a:lnSpc>
              <a:spcBef>
                <a:spcPts val="95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  <a:tab pos="1327785" algn="l"/>
                <a:tab pos="2157095" algn="l"/>
                <a:tab pos="3949065" algn="l"/>
                <a:tab pos="5826760" algn="l"/>
                <a:tab pos="6436995" algn="l"/>
                <a:tab pos="7638415" algn="l"/>
                <a:tab pos="9134475" algn="l"/>
                <a:tab pos="9630410" algn="l"/>
              </a:tabLst>
            </a:pPr>
            <a:r>
              <a:rPr dirty="0" spc="-20"/>
              <a:t>Java</a:t>
            </a:r>
            <a:r>
              <a:rPr dirty="0"/>
              <a:t>	</a:t>
            </a:r>
            <a:r>
              <a:rPr dirty="0" spc="-25"/>
              <a:t>was</a:t>
            </a:r>
            <a:r>
              <a:rPr dirty="0"/>
              <a:t>	</a:t>
            </a:r>
            <a:r>
              <a:rPr dirty="0" spc="-10"/>
              <a:t>originally</a:t>
            </a:r>
            <a:r>
              <a:rPr dirty="0"/>
              <a:t>	</a:t>
            </a:r>
            <a:r>
              <a:rPr dirty="0" spc="-10"/>
              <a:t>developed</a:t>
            </a:r>
            <a:r>
              <a:rPr dirty="0"/>
              <a:t>	</a:t>
            </a:r>
            <a:r>
              <a:rPr dirty="0" spc="-25"/>
              <a:t>by</a:t>
            </a:r>
            <a:r>
              <a:rPr dirty="0"/>
              <a:t>	</a:t>
            </a:r>
            <a:r>
              <a:rPr dirty="0" spc="-10"/>
              <a:t>James</a:t>
            </a:r>
            <a:r>
              <a:rPr dirty="0"/>
              <a:t>	</a:t>
            </a:r>
            <a:r>
              <a:rPr dirty="0" spc="-10"/>
              <a:t>Gosling</a:t>
            </a:r>
            <a:r>
              <a:rPr dirty="0"/>
              <a:t>	</a:t>
            </a:r>
            <a:r>
              <a:rPr dirty="0" spc="-25"/>
              <a:t>at</a:t>
            </a:r>
            <a:r>
              <a:rPr dirty="0"/>
              <a:t>	</a:t>
            </a:r>
            <a:r>
              <a:rPr dirty="0" spc="-25"/>
              <a:t>Sun </a:t>
            </a:r>
            <a:r>
              <a:rPr dirty="0" spc="-10"/>
              <a:t>Microsystems</a:t>
            </a:r>
            <a:r>
              <a:rPr dirty="0" spc="35"/>
              <a:t> </a:t>
            </a:r>
            <a:r>
              <a:rPr dirty="0"/>
              <a:t>in</a:t>
            </a:r>
            <a:r>
              <a:rPr dirty="0" spc="-200"/>
              <a:t> </a:t>
            </a:r>
            <a:r>
              <a:rPr dirty="0" spc="-10"/>
              <a:t>1995.</a:t>
            </a:r>
          </a:p>
          <a:p>
            <a:pPr marL="393700" indent="-381000">
              <a:lnSpc>
                <a:spcPct val="100000"/>
              </a:lnSpc>
              <a:spcBef>
                <a:spcPts val="69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/>
              <a:t>Java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/>
              <a:t>language</a:t>
            </a:r>
            <a:r>
              <a:rPr dirty="0" spc="70"/>
              <a:t> </a:t>
            </a:r>
            <a:r>
              <a:rPr dirty="0"/>
              <a:t>that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15"/>
              <a:t> </a:t>
            </a:r>
            <a:r>
              <a:rPr dirty="0" spc="-20"/>
              <a:t>platform</a:t>
            </a:r>
            <a:r>
              <a:rPr dirty="0" spc="-229"/>
              <a:t> </a:t>
            </a:r>
            <a:r>
              <a:rPr dirty="0" spc="-10"/>
              <a:t>independent.</a:t>
            </a:r>
          </a:p>
          <a:p>
            <a:pPr marL="392430" marR="5080" indent="-380365">
              <a:lnSpc>
                <a:spcPct val="100000"/>
              </a:lnSpc>
              <a:spcBef>
                <a:spcPts val="81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  <a:tab pos="860425" algn="l"/>
                <a:tab pos="2452370" algn="l"/>
                <a:tab pos="2919730" algn="l"/>
                <a:tab pos="3615690" algn="l"/>
                <a:tab pos="5321935" algn="l"/>
                <a:tab pos="6103620" algn="l"/>
                <a:tab pos="7695565" algn="l"/>
                <a:tab pos="9944735" algn="l"/>
              </a:tabLst>
            </a:pP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platform</a:t>
            </a:r>
            <a:r>
              <a:rPr dirty="0"/>
              <a:t>	</a:t>
            </a:r>
            <a:r>
              <a:rPr dirty="0" spc="-25"/>
              <a:t>is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hardware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software</a:t>
            </a:r>
            <a:r>
              <a:rPr dirty="0"/>
              <a:t>	</a:t>
            </a:r>
            <a:r>
              <a:rPr dirty="0" spc="-10"/>
              <a:t>environment</a:t>
            </a:r>
            <a:r>
              <a:rPr dirty="0"/>
              <a:t>	</a:t>
            </a:r>
            <a:r>
              <a:rPr dirty="0" spc="-25"/>
              <a:t>in </a:t>
            </a:r>
            <a:r>
              <a:rPr dirty="0" spc="-25"/>
              <a:t>	</a:t>
            </a:r>
            <a:r>
              <a:rPr dirty="0"/>
              <a:t>which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70"/>
              <a:t> </a:t>
            </a:r>
            <a:r>
              <a:rPr dirty="0"/>
              <a:t>programs</a:t>
            </a:r>
            <a:r>
              <a:rPr dirty="0" spc="-90"/>
              <a:t> </a:t>
            </a:r>
            <a:r>
              <a:rPr dirty="0" spc="-20"/>
              <a:t>run.</a:t>
            </a:r>
          </a:p>
          <a:p>
            <a:pPr marL="393700" indent="-381000">
              <a:lnSpc>
                <a:spcPct val="100000"/>
              </a:lnSpc>
              <a:spcBef>
                <a:spcPts val="80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/>
              <a:t>Java</a:t>
            </a:r>
            <a:r>
              <a:rPr dirty="0" spc="-65"/>
              <a:t> </a:t>
            </a:r>
            <a:r>
              <a:rPr dirty="0"/>
              <a:t>has</a:t>
            </a:r>
            <a:r>
              <a:rPr dirty="0" spc="-110"/>
              <a:t> </a:t>
            </a:r>
            <a:r>
              <a:rPr dirty="0"/>
              <a:t>its</a:t>
            </a:r>
            <a:r>
              <a:rPr dirty="0" spc="-105"/>
              <a:t> </a:t>
            </a:r>
            <a:r>
              <a:rPr dirty="0"/>
              <a:t>own</a:t>
            </a:r>
            <a:r>
              <a:rPr dirty="0" spc="-20"/>
              <a:t> </a:t>
            </a:r>
            <a:r>
              <a:rPr dirty="0"/>
              <a:t>Java</a:t>
            </a:r>
            <a:r>
              <a:rPr dirty="0" spc="-60"/>
              <a:t> </a:t>
            </a:r>
            <a:r>
              <a:rPr dirty="0"/>
              <a:t>Runtime</a:t>
            </a:r>
            <a:r>
              <a:rPr dirty="0" spc="-135"/>
              <a:t> </a:t>
            </a:r>
            <a:r>
              <a:rPr dirty="0" spc="-10"/>
              <a:t>Environment</a:t>
            </a:r>
            <a:r>
              <a:rPr dirty="0" spc="100"/>
              <a:t> </a:t>
            </a:r>
            <a:r>
              <a:rPr dirty="0"/>
              <a:t>(JRE)</a:t>
            </a:r>
            <a:r>
              <a:rPr dirty="0" spc="-200"/>
              <a:t> </a:t>
            </a:r>
            <a:r>
              <a:rPr dirty="0" spc="-10"/>
              <a:t>andAPI.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46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85"/>
              <a:t>INTRODUCTION</a:t>
            </a:r>
            <a:r>
              <a:rPr dirty="0" spc="-210"/>
              <a:t> </a:t>
            </a:r>
            <a:r>
              <a:rPr dirty="0" spc="150"/>
              <a:t>TO</a:t>
            </a:r>
            <a:r>
              <a:rPr dirty="0" spc="-25"/>
              <a:t> </a:t>
            </a:r>
            <a:r>
              <a:rPr dirty="0" spc="-155"/>
              <a:t>JAVA</a:t>
            </a:r>
            <a:r>
              <a:rPr dirty="0" spc="-114"/>
              <a:t> </a:t>
            </a:r>
            <a:r>
              <a:rPr dirty="0" spc="220"/>
              <a:t>(CONT…)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452880"/>
            <a:ext cx="10307320" cy="43084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93700" marR="15240" indent="-381635">
              <a:lnSpc>
                <a:spcPts val="3829"/>
              </a:lnSpc>
              <a:spcBef>
                <a:spcPts val="26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  <a:tab pos="1327785" algn="l"/>
                <a:tab pos="2299970" algn="l"/>
                <a:tab pos="2767330" algn="l"/>
                <a:tab pos="3739515" algn="l"/>
                <a:tab pos="5550535" algn="l"/>
                <a:tab pos="5970270" algn="l"/>
                <a:tab pos="6741795" algn="l"/>
                <a:tab pos="7485380" algn="l"/>
                <a:tab pos="8095615" algn="l"/>
                <a:tab pos="8886825" algn="l"/>
              </a:tabLst>
            </a:pPr>
            <a:r>
              <a:rPr dirty="0" sz="3200" spc="-20">
                <a:latin typeface="Times New Roman"/>
                <a:cs typeface="Times New Roman"/>
              </a:rPr>
              <a:t>Java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code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once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compiled,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run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on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any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platform </a:t>
            </a:r>
            <a:r>
              <a:rPr dirty="0" sz="3200">
                <a:latin typeface="Times New Roman"/>
                <a:cs typeface="Times New Roman"/>
              </a:rPr>
              <a:t>without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recompiling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any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kind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6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modification.</a:t>
            </a:r>
            <a:endParaRPr sz="32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76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 spc="-10">
                <a:latin typeface="Times New Roman"/>
                <a:cs typeface="Times New Roman"/>
              </a:rPr>
              <a:t>“Write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Once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RunAnywhere”</a:t>
            </a:r>
            <a:endParaRPr sz="2600">
              <a:latin typeface="Times New Roman"/>
              <a:cs typeface="Times New Roman"/>
            </a:endParaRPr>
          </a:p>
          <a:p>
            <a:pPr marL="393700" marR="19050" indent="-381635">
              <a:lnSpc>
                <a:spcPct val="101699"/>
              </a:lnSpc>
              <a:spcBef>
                <a:spcPts val="72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  <a:tab pos="1223010" algn="l"/>
                <a:tab pos="3949065" algn="l"/>
                <a:tab pos="5264785" algn="l"/>
                <a:tab pos="5788660" algn="l"/>
                <a:tab pos="6703695" algn="l"/>
                <a:tab pos="7171055" algn="l"/>
                <a:tab pos="8953500" algn="l"/>
                <a:tab pos="9554210" algn="l"/>
              </a:tabLst>
            </a:pPr>
            <a:r>
              <a:rPr dirty="0" sz="3200" spc="-2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aforementioned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feature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Java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supported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by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Java </a:t>
            </a:r>
            <a:r>
              <a:rPr dirty="0" sz="3200" spc="-100">
                <a:latin typeface="Times New Roman"/>
                <a:cs typeface="Times New Roman"/>
              </a:rPr>
              <a:t>Virtual </a:t>
            </a:r>
            <a:r>
              <a:rPr dirty="0" sz="3200">
                <a:latin typeface="Times New Roman"/>
                <a:cs typeface="Times New Roman"/>
              </a:rPr>
              <a:t>Machine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(JVM).</a:t>
            </a:r>
            <a:endParaRPr sz="3200">
              <a:latin typeface="Times New Roman"/>
              <a:cs typeface="Times New Roman"/>
            </a:endParaRPr>
          </a:p>
          <a:p>
            <a:pPr algn="just" lvl="1" marL="765810" marR="5080" indent="-324485">
              <a:lnSpc>
                <a:spcPct val="103499"/>
              </a:lnSpc>
              <a:spcBef>
                <a:spcPts val="55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810" algn="l"/>
              </a:tabLst>
            </a:pPr>
            <a:r>
              <a:rPr dirty="0" sz="2600">
                <a:latin typeface="Times New Roman"/>
                <a:cs typeface="Times New Roman"/>
              </a:rPr>
              <a:t>First,</a:t>
            </a:r>
            <a:r>
              <a:rPr dirty="0" sz="2600" spc="24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2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code</a:t>
            </a:r>
            <a:r>
              <a:rPr dirty="0" sz="2600" spc="21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complied</a:t>
            </a:r>
            <a:r>
              <a:rPr dirty="0" sz="2600" spc="254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into</a:t>
            </a:r>
            <a:r>
              <a:rPr dirty="0" sz="2600" spc="21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bytecode.</a:t>
            </a:r>
            <a:r>
              <a:rPr dirty="0" sz="2600" spc="24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2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bytecode</a:t>
            </a:r>
            <a:r>
              <a:rPr dirty="0" sz="2600" spc="215">
                <a:latin typeface="Times New Roman"/>
                <a:cs typeface="Times New Roman"/>
              </a:rPr>
              <a:t>  </a:t>
            </a:r>
            <a:r>
              <a:rPr dirty="0" sz="2600" spc="-20">
                <a:latin typeface="Times New Roman"/>
                <a:cs typeface="Times New Roman"/>
              </a:rPr>
              <a:t>gets </a:t>
            </a:r>
            <a:r>
              <a:rPr dirty="0" sz="2600">
                <a:latin typeface="Times New Roman"/>
                <a:cs typeface="Times New Roman"/>
              </a:rPr>
              <a:t>interpreted</a:t>
            </a:r>
            <a:r>
              <a:rPr dirty="0" sz="2600" spc="4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4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different</a:t>
            </a:r>
            <a:r>
              <a:rPr dirty="0" sz="2600" spc="5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machines.</a:t>
            </a:r>
            <a:r>
              <a:rPr dirty="0" sz="2600" spc="5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4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bytecode</a:t>
            </a:r>
            <a:r>
              <a:rPr dirty="0" sz="2600" spc="4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4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result</a:t>
            </a:r>
            <a:r>
              <a:rPr dirty="0" sz="2600" spc="5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38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compilation</a:t>
            </a:r>
            <a:r>
              <a:rPr dirty="0" sz="2600" spc="3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3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3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program,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intermediate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representation</a:t>
            </a:r>
            <a:r>
              <a:rPr dirty="0" sz="2600" spc="3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that </a:t>
            </a:r>
            <a:r>
              <a:rPr dirty="0" sz="2600">
                <a:latin typeface="Times New Roman"/>
                <a:cs typeface="Times New Roman"/>
              </a:rPr>
              <a:t>program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2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machine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independent.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279" rIns="0" bIns="0" rtlCol="0" vert="horz">
            <a:spAutoFit/>
          </a:bodyPr>
          <a:lstStyle/>
          <a:p>
            <a:pPr marL="2282825">
              <a:lnSpc>
                <a:spcPct val="100000"/>
              </a:lnSpc>
              <a:spcBef>
                <a:spcPts val="130"/>
              </a:spcBef>
            </a:pPr>
            <a:r>
              <a:rPr dirty="0" spc="120"/>
              <a:t>BYTECODE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400492"/>
            <a:ext cx="10302240" cy="42468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93700" marR="13970" indent="-381635">
              <a:lnSpc>
                <a:spcPct val="101699"/>
              </a:lnSpc>
              <a:spcBef>
                <a:spcPts val="6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When</a:t>
            </a:r>
            <a:r>
              <a:rPr dirty="0" sz="3200" spc="6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6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write</a:t>
            </a:r>
            <a:r>
              <a:rPr dirty="0" sz="3200" spc="6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7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program</a:t>
            </a:r>
            <a:r>
              <a:rPr dirty="0" sz="3200" spc="6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6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Java,</a:t>
            </a:r>
            <a:r>
              <a:rPr dirty="0" sz="3200" spc="6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6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first,</a:t>
            </a:r>
            <a:r>
              <a:rPr dirty="0" sz="3200" spc="6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6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compiler </a:t>
            </a:r>
            <a:r>
              <a:rPr dirty="0" sz="3200">
                <a:latin typeface="Times New Roman"/>
                <a:cs typeface="Times New Roman"/>
              </a:rPr>
              <a:t>compiles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program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bytecode</a:t>
            </a:r>
            <a:r>
              <a:rPr dirty="0" sz="3200" spc="1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generated.</a:t>
            </a:r>
            <a:endParaRPr sz="3200">
              <a:latin typeface="Times New Roman"/>
              <a:cs typeface="Times New Roman"/>
            </a:endParaRPr>
          </a:p>
          <a:p>
            <a:pPr algn="just" marL="392430" marR="16510" indent="-380365">
              <a:lnSpc>
                <a:spcPct val="101800"/>
              </a:lnSpc>
              <a:spcBef>
                <a:spcPts val="67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When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wish</a:t>
            </a:r>
            <a:r>
              <a:rPr dirty="0" sz="3200" spc="2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run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2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.class</a:t>
            </a:r>
            <a:r>
              <a:rPr dirty="0" sz="3200" spc="2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file</a:t>
            </a:r>
            <a:r>
              <a:rPr dirty="0" sz="3200" spc="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2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any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other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platform, </a:t>
            </a:r>
            <a:r>
              <a:rPr dirty="0" sz="3200" spc="-1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so.</a:t>
            </a:r>
            <a:endParaRPr sz="3200">
              <a:latin typeface="Times New Roman"/>
              <a:cs typeface="Times New Roman"/>
            </a:endParaRPr>
          </a:p>
          <a:p>
            <a:pPr algn="just" marL="393700" marR="5080" indent="-381635">
              <a:lnSpc>
                <a:spcPct val="100699"/>
              </a:lnSpc>
              <a:spcBef>
                <a:spcPts val="71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After</a:t>
            </a:r>
            <a:r>
              <a:rPr dirty="0" sz="3200" spc="4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4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first</a:t>
            </a:r>
            <a:r>
              <a:rPr dirty="0" sz="3200" spc="5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compilation,</a:t>
            </a:r>
            <a:r>
              <a:rPr dirty="0" sz="3200" spc="45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3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generated</a:t>
            </a:r>
            <a:r>
              <a:rPr dirty="0" sz="3200" spc="4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bytecode</a:t>
            </a:r>
            <a:r>
              <a:rPr dirty="0" sz="3200" spc="3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46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now </a:t>
            </a:r>
            <a:r>
              <a:rPr dirty="0" sz="3200">
                <a:latin typeface="Times New Roman"/>
                <a:cs typeface="Times New Roman"/>
              </a:rPr>
              <a:t>run</a:t>
            </a:r>
            <a:r>
              <a:rPr dirty="0" sz="3200" spc="215">
                <a:latin typeface="Times New Roman"/>
                <a:cs typeface="Times New Roman"/>
              </a:rPr>
              <a:t> </a:t>
            </a:r>
            <a:r>
              <a:rPr dirty="0" sz="3200" spc="55">
                <a:latin typeface="Times New Roman"/>
                <a:cs typeface="Times New Roman"/>
              </a:rPr>
              <a:t>by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Times New Roman"/>
                <a:cs typeface="Times New Roman"/>
              </a:rPr>
              <a:t>Virtual</a:t>
            </a:r>
            <a:r>
              <a:rPr dirty="0" sz="3200" spc="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Machine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2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processor</a:t>
            </a:r>
            <a:r>
              <a:rPr dirty="0" sz="3200" spc="2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2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 </a:t>
            </a:r>
            <a:r>
              <a:rPr dirty="0" sz="3200">
                <a:latin typeface="Times New Roman"/>
                <a:cs typeface="Times New Roman"/>
              </a:rPr>
              <a:t>consideration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(only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installation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required).</a:t>
            </a:r>
            <a:endParaRPr sz="32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82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 spc="-10">
                <a:latin typeface="Times New Roman"/>
                <a:cs typeface="Times New Roman"/>
              </a:rPr>
              <a:t>Implementation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JVM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based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30"/>
              <a:t>BYTECODE</a:t>
            </a:r>
            <a:r>
              <a:rPr dirty="0" spc="-100"/>
              <a:t> </a:t>
            </a:r>
            <a:r>
              <a:rPr dirty="0" spc="220"/>
              <a:t>(CONT…)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765026" y="9525"/>
            <a:ext cx="425450" cy="484505"/>
            <a:chOff x="11765026" y="9525"/>
            <a:chExt cx="425450" cy="484505"/>
          </a:xfrm>
        </p:grpSpPr>
        <p:sp>
          <p:nvSpPr>
            <p:cNvPr id="4" name="object 4" descr=""/>
            <p:cNvSpPr/>
            <p:nvPr/>
          </p:nvSpPr>
          <p:spPr>
            <a:xfrm>
              <a:off x="11820525" y="66713"/>
              <a:ext cx="304800" cy="361950"/>
            </a:xfrm>
            <a:custGeom>
              <a:avLst/>
              <a:gdLst/>
              <a:ahLst/>
              <a:cxnLst/>
              <a:rect l="l" t="t" r="r" b="b"/>
              <a:pathLst>
                <a:path w="304800" h="361950">
                  <a:moveTo>
                    <a:pt x="304800" y="0"/>
                  </a:moveTo>
                  <a:lnTo>
                    <a:pt x="0" y="0"/>
                  </a:lnTo>
                  <a:lnTo>
                    <a:pt x="0" y="361403"/>
                  </a:lnTo>
                  <a:lnTo>
                    <a:pt x="304800" y="36140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772900" y="9525"/>
              <a:ext cx="400050" cy="56515"/>
            </a:xfrm>
            <a:custGeom>
              <a:avLst/>
              <a:gdLst/>
              <a:ahLst/>
              <a:cxnLst/>
              <a:rect l="l" t="t" r="r" b="b"/>
              <a:pathLst>
                <a:path w="400050" h="56515">
                  <a:moveTo>
                    <a:pt x="399923" y="0"/>
                  </a:moveTo>
                  <a:lnTo>
                    <a:pt x="0" y="0"/>
                  </a:lnTo>
                  <a:lnTo>
                    <a:pt x="49910" y="56515"/>
                  </a:lnTo>
                  <a:lnTo>
                    <a:pt x="349884" y="56515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5FA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772900" y="428625"/>
              <a:ext cx="400050" cy="47625"/>
            </a:xfrm>
            <a:custGeom>
              <a:avLst/>
              <a:gdLst/>
              <a:ahLst/>
              <a:cxnLst/>
              <a:rect l="l" t="t" r="r" b="b"/>
              <a:pathLst>
                <a:path w="400050" h="47625">
                  <a:moveTo>
                    <a:pt x="349884" y="0"/>
                  </a:moveTo>
                  <a:lnTo>
                    <a:pt x="49910" y="0"/>
                  </a:lnTo>
                  <a:lnTo>
                    <a:pt x="0" y="47371"/>
                  </a:lnTo>
                  <a:lnTo>
                    <a:pt x="399923" y="47371"/>
                  </a:lnTo>
                  <a:lnTo>
                    <a:pt x="349884" y="0"/>
                  </a:lnTo>
                  <a:close/>
                </a:path>
              </a:pathLst>
            </a:custGeom>
            <a:solidFill>
              <a:srgbClr val="2C7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772900" y="9525"/>
              <a:ext cx="47625" cy="466725"/>
            </a:xfrm>
            <a:custGeom>
              <a:avLst/>
              <a:gdLst/>
              <a:ahLst/>
              <a:cxnLst/>
              <a:rect l="l" t="t" r="r" b="b"/>
              <a:pathLst>
                <a:path w="47625" h="466725">
                  <a:moveTo>
                    <a:pt x="0" y="0"/>
                  </a:moveTo>
                  <a:lnTo>
                    <a:pt x="0" y="466471"/>
                  </a:lnTo>
                  <a:lnTo>
                    <a:pt x="47371" y="415289"/>
                  </a:lnTo>
                  <a:lnTo>
                    <a:pt x="473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B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25325" y="9525"/>
              <a:ext cx="47625" cy="466725"/>
            </a:xfrm>
            <a:custGeom>
              <a:avLst/>
              <a:gdLst/>
              <a:ahLst/>
              <a:cxnLst/>
              <a:rect l="l" t="t" r="r" b="b"/>
              <a:pathLst>
                <a:path w="47625" h="466725">
                  <a:moveTo>
                    <a:pt x="47117" y="0"/>
                  </a:moveTo>
                  <a:lnTo>
                    <a:pt x="0" y="51053"/>
                  </a:lnTo>
                  <a:lnTo>
                    <a:pt x="0" y="415289"/>
                  </a:lnTo>
                  <a:lnTo>
                    <a:pt x="47117" y="46647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1F54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77726" y="238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0" y="456946"/>
                  </a:moveTo>
                  <a:lnTo>
                    <a:pt x="399923" y="456946"/>
                  </a:lnTo>
                  <a:lnTo>
                    <a:pt x="399923" y="38"/>
                  </a:lnTo>
                  <a:lnTo>
                    <a:pt x="0" y="38"/>
                  </a:lnTo>
                  <a:lnTo>
                    <a:pt x="0" y="456946"/>
                  </a:lnTo>
                  <a:close/>
                </a:path>
                <a:path w="400050" h="457200">
                  <a:moveTo>
                    <a:pt x="49910" y="406653"/>
                  </a:moveTo>
                  <a:lnTo>
                    <a:pt x="349859" y="406653"/>
                  </a:lnTo>
                  <a:lnTo>
                    <a:pt x="349859" y="49949"/>
                  </a:lnTo>
                  <a:lnTo>
                    <a:pt x="49910" y="49949"/>
                  </a:lnTo>
                  <a:lnTo>
                    <a:pt x="49910" y="406653"/>
                  </a:lnTo>
                  <a:close/>
                </a:path>
                <a:path w="400050" h="457200">
                  <a:moveTo>
                    <a:pt x="0" y="0"/>
                  </a:moveTo>
                  <a:lnTo>
                    <a:pt x="49910" y="50038"/>
                  </a:lnTo>
                </a:path>
                <a:path w="400050" h="457200">
                  <a:moveTo>
                    <a:pt x="0" y="456946"/>
                  </a:moveTo>
                  <a:lnTo>
                    <a:pt x="49910" y="406653"/>
                  </a:lnTo>
                </a:path>
                <a:path w="400050" h="457200">
                  <a:moveTo>
                    <a:pt x="399923" y="0"/>
                  </a:moveTo>
                  <a:lnTo>
                    <a:pt x="349757" y="50038"/>
                  </a:lnTo>
                </a:path>
                <a:path w="400050" h="457200">
                  <a:moveTo>
                    <a:pt x="399923" y="456946"/>
                  </a:moveTo>
                  <a:lnTo>
                    <a:pt x="349757" y="406653"/>
                  </a:lnTo>
                </a:path>
              </a:pathLst>
            </a:custGeom>
            <a:ln w="25400">
              <a:solidFill>
                <a:srgbClr val="236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884659" y="19113"/>
            <a:ext cx="195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67070" y="5680392"/>
            <a:ext cx="235267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>
                <a:latin typeface="Times New Roman"/>
                <a:cs typeface="Times New Roman"/>
              </a:rPr>
              <a:t>Fig</a:t>
            </a:r>
            <a:r>
              <a:rPr dirty="0" sz="2900" spc="-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1: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Bytecode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1171575"/>
            <a:ext cx="673417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52550">
              <a:lnSpc>
                <a:spcPct val="100000"/>
              </a:lnSpc>
              <a:spcBef>
                <a:spcPts val="130"/>
              </a:spcBef>
            </a:pPr>
            <a:r>
              <a:rPr dirty="0" spc="35"/>
              <a:t>JVMARCHITECTURE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09819" y="5896927"/>
            <a:ext cx="322072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>
                <a:latin typeface="Times New Roman"/>
                <a:cs typeface="Times New Roman"/>
              </a:rPr>
              <a:t>Fig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2: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JVM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architecture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425" y="1057275"/>
            <a:ext cx="8029575" cy="478155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772900" y="95250"/>
            <a:ext cx="400050" cy="457200"/>
            <a:chOff x="11772900" y="95250"/>
            <a:chExt cx="400050" cy="457200"/>
          </a:xfrm>
        </p:grpSpPr>
        <p:sp>
          <p:nvSpPr>
            <p:cNvPr id="6" name="object 6" descr=""/>
            <p:cNvSpPr/>
            <p:nvPr/>
          </p:nvSpPr>
          <p:spPr>
            <a:xfrm>
              <a:off x="11820525" y="142900"/>
              <a:ext cx="304800" cy="352425"/>
            </a:xfrm>
            <a:custGeom>
              <a:avLst/>
              <a:gdLst/>
              <a:ahLst/>
              <a:cxnLst/>
              <a:rect l="l" t="t" r="r" b="b"/>
              <a:pathLst>
                <a:path w="304800" h="352425">
                  <a:moveTo>
                    <a:pt x="304800" y="0"/>
                  </a:moveTo>
                  <a:lnTo>
                    <a:pt x="0" y="0"/>
                  </a:lnTo>
                  <a:lnTo>
                    <a:pt x="0" y="352145"/>
                  </a:lnTo>
                  <a:lnTo>
                    <a:pt x="304800" y="35214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772900" y="95250"/>
              <a:ext cx="400050" cy="47625"/>
            </a:xfrm>
            <a:custGeom>
              <a:avLst/>
              <a:gdLst/>
              <a:ahLst/>
              <a:cxnLst/>
              <a:rect l="l" t="t" r="r" b="b"/>
              <a:pathLst>
                <a:path w="400050" h="47625">
                  <a:moveTo>
                    <a:pt x="399923" y="0"/>
                  </a:moveTo>
                  <a:lnTo>
                    <a:pt x="0" y="0"/>
                  </a:lnTo>
                  <a:lnTo>
                    <a:pt x="49910" y="47498"/>
                  </a:lnTo>
                  <a:lnTo>
                    <a:pt x="349884" y="47498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5FA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772900" y="495300"/>
              <a:ext cx="400050" cy="47625"/>
            </a:xfrm>
            <a:custGeom>
              <a:avLst/>
              <a:gdLst/>
              <a:ahLst/>
              <a:cxnLst/>
              <a:rect l="l" t="t" r="r" b="b"/>
              <a:pathLst>
                <a:path w="400050" h="47625">
                  <a:moveTo>
                    <a:pt x="349884" y="0"/>
                  </a:moveTo>
                  <a:lnTo>
                    <a:pt x="49910" y="0"/>
                  </a:lnTo>
                  <a:lnTo>
                    <a:pt x="0" y="47116"/>
                  </a:lnTo>
                  <a:lnTo>
                    <a:pt x="399923" y="47116"/>
                  </a:lnTo>
                  <a:lnTo>
                    <a:pt x="349884" y="0"/>
                  </a:lnTo>
                  <a:close/>
                </a:path>
              </a:pathLst>
            </a:custGeom>
            <a:solidFill>
              <a:srgbClr val="2C7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72900" y="95250"/>
              <a:ext cx="47625" cy="457200"/>
            </a:xfrm>
            <a:custGeom>
              <a:avLst/>
              <a:gdLst/>
              <a:ahLst/>
              <a:cxnLst/>
              <a:rect l="l" t="t" r="r" b="b"/>
              <a:pathLst>
                <a:path w="47625" h="457200">
                  <a:moveTo>
                    <a:pt x="0" y="0"/>
                  </a:moveTo>
                  <a:lnTo>
                    <a:pt x="0" y="456946"/>
                  </a:lnTo>
                  <a:lnTo>
                    <a:pt x="47371" y="406780"/>
                  </a:lnTo>
                  <a:lnTo>
                    <a:pt x="47371" y="5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B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125325" y="95250"/>
              <a:ext cx="47625" cy="457200"/>
            </a:xfrm>
            <a:custGeom>
              <a:avLst/>
              <a:gdLst/>
              <a:ahLst/>
              <a:cxnLst/>
              <a:rect l="l" t="t" r="r" b="b"/>
              <a:pathLst>
                <a:path w="47625" h="457200">
                  <a:moveTo>
                    <a:pt x="47117" y="0"/>
                  </a:moveTo>
                  <a:lnTo>
                    <a:pt x="0" y="50165"/>
                  </a:lnTo>
                  <a:lnTo>
                    <a:pt x="0" y="406780"/>
                  </a:lnTo>
                  <a:lnTo>
                    <a:pt x="47117" y="456946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1F546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521" y="689355"/>
            <a:ext cx="37211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APPLICATIONS</a:t>
            </a:r>
            <a:r>
              <a:rPr dirty="0" spc="-204"/>
              <a:t> </a:t>
            </a:r>
            <a:r>
              <a:rPr dirty="0" spc="125"/>
              <a:t>OF</a:t>
            </a:r>
            <a:r>
              <a:rPr dirty="0" spc="-105"/>
              <a:t> 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376680"/>
            <a:ext cx="10252710" cy="470916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93700" marR="5080" indent="-381635">
              <a:lnSpc>
                <a:spcPts val="3450"/>
              </a:lnSpc>
              <a:spcBef>
                <a:spcPts val="57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  <a:tab pos="1909445" algn="l"/>
                <a:tab pos="2290445" algn="l"/>
                <a:tab pos="3587115" algn="l"/>
                <a:tab pos="4978400" algn="l"/>
                <a:tab pos="5693410" algn="l"/>
                <a:tab pos="6637020" algn="l"/>
                <a:tab pos="7733665" algn="l"/>
                <a:tab pos="8248015" algn="l"/>
                <a:tab pos="9229725" algn="l"/>
                <a:tab pos="9897110" algn="l"/>
              </a:tabLst>
            </a:pPr>
            <a:r>
              <a:rPr dirty="0" sz="3200" spc="-10">
                <a:latin typeface="Times New Roman"/>
                <a:cs typeface="Times New Roman"/>
              </a:rPr>
              <a:t>Approx.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0">
                <a:latin typeface="Times New Roman"/>
                <a:cs typeface="Times New Roman"/>
              </a:rPr>
              <a:t>3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Billion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devices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run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java.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Some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them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are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as </a:t>
            </a:r>
            <a:r>
              <a:rPr dirty="0" sz="3200" spc="-10">
                <a:latin typeface="Times New Roman"/>
                <a:cs typeface="Times New Roman"/>
              </a:rPr>
              <a:t>follows:</a:t>
            </a:r>
            <a:endParaRPr sz="32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4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Desktop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 spc="-500">
                <a:latin typeface="Times New Roman"/>
                <a:cs typeface="Times New Roman"/>
              </a:rPr>
              <a:t>W</a:t>
            </a:r>
            <a:r>
              <a:rPr dirty="0" sz="2600" spc="-95">
                <a:latin typeface="Times New Roman"/>
                <a:cs typeface="Times New Roman"/>
              </a:rPr>
              <a:t>e</a:t>
            </a:r>
            <a:r>
              <a:rPr dirty="0" sz="2600" spc="25">
                <a:latin typeface="Times New Roman"/>
                <a:cs typeface="Times New Roman"/>
              </a:rPr>
              <a:t>b </a:t>
            </a:r>
            <a:r>
              <a:rPr dirty="0" sz="2600" spc="-1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Enterprise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applications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(banking)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 spc="-10">
                <a:latin typeface="Times New Roman"/>
                <a:cs typeface="Times New Roman"/>
              </a:rPr>
              <a:t>Mobile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Embedded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Smart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card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63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 spc="-10">
                <a:latin typeface="Times New Roman"/>
                <a:cs typeface="Times New Roman"/>
              </a:rPr>
              <a:t>Robotics</a:t>
            </a: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 spc="-10">
                <a:latin typeface="Times New Roman"/>
                <a:cs typeface="Times New Roman"/>
              </a:rPr>
              <a:t>Games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954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TYPES</a:t>
            </a:r>
            <a:r>
              <a:rPr dirty="0" spc="-95"/>
              <a:t> </a:t>
            </a:r>
            <a:r>
              <a:rPr dirty="0" spc="120"/>
              <a:t>OF</a:t>
            </a:r>
            <a:r>
              <a:rPr dirty="0" spc="-50"/>
              <a:t> </a:t>
            </a:r>
            <a:r>
              <a:rPr dirty="0" spc="-10"/>
              <a:t>JAVAAPPLICATION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636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9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/>
              <a:t>There</a:t>
            </a:r>
            <a:r>
              <a:rPr dirty="0" spc="20"/>
              <a:t> </a:t>
            </a:r>
            <a:r>
              <a:rPr dirty="0"/>
              <a:t>are</a:t>
            </a:r>
            <a:r>
              <a:rPr dirty="0" spc="-50"/>
              <a:t> </a:t>
            </a:r>
            <a:r>
              <a:rPr dirty="0"/>
              <a:t>4</a:t>
            </a:r>
            <a:r>
              <a:rPr dirty="0" spc="-80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java</a:t>
            </a:r>
            <a:r>
              <a:rPr dirty="0" spc="-114"/>
              <a:t> </a:t>
            </a:r>
            <a:r>
              <a:rPr dirty="0" spc="-10"/>
              <a:t>applications:</a:t>
            </a:r>
          </a:p>
          <a:p>
            <a:pPr lvl="1" marL="765810" marR="521970" indent="-324485">
              <a:lnSpc>
                <a:spcPct val="103499"/>
              </a:lnSpc>
              <a:spcBef>
                <a:spcPts val="63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810" algn="l"/>
                <a:tab pos="8820150" algn="l"/>
              </a:tabLst>
            </a:pPr>
            <a:r>
              <a:rPr dirty="0" sz="2600">
                <a:latin typeface="Times New Roman"/>
                <a:cs typeface="Times New Roman"/>
              </a:rPr>
              <a:t>Standalone</a:t>
            </a:r>
            <a:r>
              <a:rPr dirty="0" sz="2600" spc="-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</a:t>
            </a:r>
            <a:r>
              <a:rPr dirty="0" sz="2600" spc="2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install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each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system </a:t>
            </a:r>
            <a:r>
              <a:rPr dirty="0" sz="2600" spc="-45">
                <a:latin typeface="Times New Roman"/>
                <a:cs typeface="Times New Roman"/>
              </a:rPr>
              <a:t>(</a:t>
            </a:r>
            <a:r>
              <a:rPr dirty="0" sz="2600" spc="-61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10">
                <a:latin typeface="Times New Roman"/>
                <a:cs typeface="Times New Roman"/>
              </a:rPr>
              <a:t>T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Swing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used).</a:t>
            </a:r>
            <a:endParaRPr sz="2600">
              <a:latin typeface="Times New Roman"/>
              <a:cs typeface="Times New Roman"/>
            </a:endParaRPr>
          </a:p>
          <a:p>
            <a:pPr lvl="1" marL="765810" marR="15240" indent="-324485">
              <a:lnSpc>
                <a:spcPct val="103499"/>
              </a:lnSpc>
              <a:spcBef>
                <a:spcPts val="75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810" algn="l"/>
                <a:tab pos="1508760" algn="l"/>
                <a:tab pos="3348354" algn="l"/>
                <a:tab pos="3930015" algn="l"/>
                <a:tab pos="5588635" algn="l"/>
                <a:tab pos="6256020" algn="l"/>
                <a:tab pos="6999605" algn="l"/>
                <a:tab pos="7494905" algn="l"/>
                <a:tab pos="8076565" algn="l"/>
                <a:tab pos="9058275" algn="l"/>
                <a:tab pos="9763760" algn="l"/>
              </a:tabLst>
            </a:pPr>
            <a:r>
              <a:rPr dirty="0" sz="2600" spc="-335">
                <a:latin typeface="Times New Roman"/>
                <a:cs typeface="Times New Roman"/>
              </a:rPr>
              <a:t>W</a:t>
            </a:r>
            <a:r>
              <a:rPr dirty="0" sz="2600" spc="70">
                <a:latin typeface="Times New Roman"/>
                <a:cs typeface="Times New Roman"/>
              </a:rPr>
              <a:t>e</a:t>
            </a:r>
            <a:r>
              <a:rPr dirty="0" sz="2600" spc="19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Application: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application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that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runs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server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side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and </a:t>
            </a:r>
            <a:r>
              <a:rPr dirty="0" sz="2600">
                <a:latin typeface="Times New Roman"/>
                <a:cs typeface="Times New Roman"/>
              </a:rPr>
              <a:t>creates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dynamic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page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(servlet,</a:t>
            </a:r>
            <a:r>
              <a:rPr dirty="0" sz="2600" spc="2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jsp,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etc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used).</a:t>
            </a:r>
            <a:endParaRPr sz="2600">
              <a:latin typeface="Times New Roman"/>
              <a:cs typeface="Times New Roman"/>
            </a:endParaRPr>
          </a:p>
          <a:p>
            <a:pPr algn="just" lvl="1" marL="765810" marR="5080" indent="-324485">
              <a:lnSpc>
                <a:spcPct val="102299"/>
              </a:lnSpc>
              <a:spcBef>
                <a:spcPts val="86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810" algn="l"/>
              </a:tabLst>
            </a:pPr>
            <a:r>
              <a:rPr dirty="0" sz="2600">
                <a:latin typeface="Times New Roman"/>
                <a:cs typeface="Times New Roman"/>
              </a:rPr>
              <a:t>Enterprise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Application:</a:t>
            </a:r>
            <a:r>
              <a:rPr dirty="0" sz="2600" spc="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</a:t>
            </a:r>
            <a:r>
              <a:rPr dirty="0" sz="2600" spc="6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5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6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distributed  in</a:t>
            </a:r>
            <a:r>
              <a:rPr dirty="0" sz="2600" spc="5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nature, </a:t>
            </a:r>
            <a:r>
              <a:rPr dirty="0" sz="2600">
                <a:latin typeface="Times New Roman"/>
                <a:cs typeface="Times New Roman"/>
              </a:rPr>
              <a:t>such</a:t>
            </a:r>
            <a:r>
              <a:rPr dirty="0" sz="2600" spc="12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banking</a:t>
            </a:r>
            <a:r>
              <a:rPr dirty="0" sz="2600" spc="8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applications.</a:t>
            </a:r>
            <a:r>
              <a:rPr dirty="0" sz="2600" spc="1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It</a:t>
            </a:r>
            <a:r>
              <a:rPr dirty="0" sz="2600" spc="114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8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advantage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7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high</a:t>
            </a:r>
            <a:r>
              <a:rPr dirty="0" sz="2600" spc="165">
                <a:latin typeface="Times New Roman"/>
                <a:cs typeface="Times New Roman"/>
              </a:rPr>
              <a:t>  </a:t>
            </a:r>
            <a:r>
              <a:rPr dirty="0" sz="2600" spc="-10">
                <a:latin typeface="Times New Roman"/>
                <a:cs typeface="Times New Roman"/>
              </a:rPr>
              <a:t>level </a:t>
            </a:r>
            <a:r>
              <a:rPr dirty="0" sz="2600">
                <a:latin typeface="Times New Roman"/>
                <a:cs typeface="Times New Roman"/>
              </a:rPr>
              <a:t>security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load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balancing.</a:t>
            </a:r>
            <a:endParaRPr sz="2600">
              <a:latin typeface="Times New Roman"/>
              <a:cs typeface="Times New Roman"/>
            </a:endParaRPr>
          </a:p>
          <a:p>
            <a:pPr algn="just" lvl="1" marL="765810" marR="186690" indent="-324485">
              <a:lnSpc>
                <a:spcPct val="103499"/>
              </a:lnSpc>
              <a:spcBef>
                <a:spcPts val="825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810" algn="l"/>
              </a:tabLst>
            </a:pPr>
            <a:r>
              <a:rPr dirty="0" sz="2600">
                <a:latin typeface="Times New Roman"/>
                <a:cs typeface="Times New Roman"/>
              </a:rPr>
              <a:t>Mobile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Application: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created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mobile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devices </a:t>
            </a:r>
            <a:r>
              <a:rPr dirty="0" sz="2600">
                <a:latin typeface="Times New Roman"/>
                <a:cs typeface="Times New Roman"/>
              </a:rPr>
              <a:t>(Android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 Java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used).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446" y="519811"/>
            <a:ext cx="383857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80"/>
              <a:t>HISTORY</a:t>
            </a:r>
            <a:r>
              <a:rPr dirty="0" sz="3800" spc="-155"/>
              <a:t> </a:t>
            </a:r>
            <a:r>
              <a:rPr dirty="0" sz="3800" spc="180"/>
              <a:t>OF</a:t>
            </a:r>
            <a:r>
              <a:rPr dirty="0" sz="3800" spc="-155"/>
              <a:t> </a:t>
            </a:r>
            <a:r>
              <a:rPr dirty="0" sz="3800" spc="-114"/>
              <a:t>JAVA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198499"/>
            <a:ext cx="10273665" cy="482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93700" marR="5715" indent="-381635">
              <a:lnSpc>
                <a:spcPct val="100699"/>
              </a:lnSpc>
              <a:spcBef>
                <a:spcPts val="10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James</a:t>
            </a:r>
            <a:r>
              <a:rPr dirty="0" sz="3200" spc="325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Gosling,</a:t>
            </a:r>
            <a:r>
              <a:rPr dirty="0" sz="3200" spc="295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Mike</a:t>
            </a:r>
            <a:r>
              <a:rPr dirty="0" sz="3200" spc="280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Sheridan,</a:t>
            </a:r>
            <a:r>
              <a:rPr dirty="0" sz="3200" spc="325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300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Patrick</a:t>
            </a:r>
            <a:r>
              <a:rPr dirty="0" sz="3200" spc="305">
                <a:latin typeface="Times New Roman"/>
                <a:cs typeface="Times New Roman"/>
              </a:rPr>
              <a:t>  </a:t>
            </a:r>
            <a:r>
              <a:rPr dirty="0" sz="3200" spc="-10">
                <a:latin typeface="Times New Roman"/>
                <a:cs typeface="Times New Roman"/>
              </a:rPr>
              <a:t>Naughton </a:t>
            </a:r>
            <a:r>
              <a:rPr dirty="0" sz="3200">
                <a:latin typeface="Times New Roman"/>
                <a:cs typeface="Times New Roman"/>
              </a:rPr>
              <a:t>initiated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language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project</a:t>
            </a:r>
            <a:r>
              <a:rPr dirty="0" sz="3200" spc="2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2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June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1991.</a:t>
            </a:r>
            <a:r>
              <a:rPr dirty="0" sz="3200" spc="2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small </a:t>
            </a:r>
            <a:r>
              <a:rPr dirty="0" sz="3200">
                <a:latin typeface="Times New Roman"/>
                <a:cs typeface="Times New Roman"/>
              </a:rPr>
              <a:t>team</a:t>
            </a:r>
            <a:r>
              <a:rPr dirty="0" sz="3200" spc="-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sun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engineers</a:t>
            </a:r>
            <a:r>
              <a:rPr dirty="0" sz="3200" spc="1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called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Green</a:t>
            </a:r>
            <a:r>
              <a:rPr dirty="0" sz="3200" spc="-240">
                <a:latin typeface="Times New Roman"/>
                <a:cs typeface="Times New Roman"/>
              </a:rPr>
              <a:t> </a:t>
            </a:r>
            <a:r>
              <a:rPr dirty="0" sz="3200" spc="-360">
                <a:latin typeface="Times New Roman"/>
                <a:cs typeface="Times New Roman"/>
              </a:rPr>
              <a:t>T</a:t>
            </a:r>
            <a:r>
              <a:rPr dirty="0" sz="3200" spc="25">
                <a:latin typeface="Times New Roman"/>
                <a:cs typeface="Times New Roman"/>
              </a:rPr>
              <a:t>e</a:t>
            </a:r>
            <a:r>
              <a:rPr dirty="0" sz="3200" spc="10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m</a:t>
            </a:r>
            <a:r>
              <a:rPr dirty="0" sz="3200" spc="185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just" marL="393700" marR="5080" indent="-381635">
              <a:lnSpc>
                <a:spcPct val="101699"/>
              </a:lnSpc>
              <a:spcBef>
                <a:spcPts val="68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 spc="-40">
                <a:latin typeface="Times New Roman"/>
                <a:cs typeface="Times New Roman"/>
              </a:rPr>
              <a:t>Firstly,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20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was</a:t>
            </a:r>
            <a:r>
              <a:rPr dirty="0" sz="3200" spc="20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called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"Greentalk"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55">
                <a:latin typeface="Times New Roman"/>
                <a:cs typeface="Times New Roman"/>
              </a:rPr>
              <a:t>by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James</a:t>
            </a:r>
            <a:r>
              <a:rPr dirty="0" sz="3200" spc="2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Gosling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file </a:t>
            </a:r>
            <a:r>
              <a:rPr dirty="0" sz="3200">
                <a:latin typeface="Times New Roman"/>
                <a:cs typeface="Times New Roman"/>
              </a:rPr>
              <a:t>extension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was</a:t>
            </a:r>
            <a:r>
              <a:rPr dirty="0" sz="3200" spc="-19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.gt.</a:t>
            </a:r>
            <a:endParaRPr sz="3200">
              <a:latin typeface="Times New Roman"/>
              <a:cs typeface="Times New Roman"/>
            </a:endParaRPr>
          </a:p>
          <a:p>
            <a:pPr algn="just" marL="393700" marR="5080" indent="-381635">
              <a:lnSpc>
                <a:spcPts val="3829"/>
              </a:lnSpc>
              <a:spcBef>
                <a:spcPts val="95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After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that,</a:t>
            </a:r>
            <a:r>
              <a:rPr dirty="0" sz="3200" spc="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1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was</a:t>
            </a:r>
            <a:r>
              <a:rPr dirty="0" sz="3200" spc="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called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Oak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1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developed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20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part</a:t>
            </a:r>
            <a:r>
              <a:rPr dirty="0" sz="3200" spc="1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Green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project.</a:t>
            </a:r>
            <a:endParaRPr sz="3200">
              <a:latin typeface="Times New Roman"/>
              <a:cs typeface="Times New Roman"/>
            </a:endParaRPr>
          </a:p>
          <a:p>
            <a:pPr algn="just" marL="393065" indent="-380365">
              <a:lnSpc>
                <a:spcPct val="100000"/>
              </a:lnSpc>
              <a:spcBef>
                <a:spcPts val="68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065" algn="l"/>
              </a:tabLst>
            </a:pP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1995,</a:t>
            </a:r>
            <a:r>
              <a:rPr dirty="0" sz="3200" spc="-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Oak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renamed</a:t>
            </a:r>
            <a:r>
              <a:rPr dirty="0" sz="3200" spc="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"Java“.</a:t>
            </a:r>
            <a:endParaRPr sz="32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74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JDK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1.0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released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23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Jan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1996.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2959" y="593343"/>
            <a:ext cx="292036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FEATURES</a:t>
            </a:r>
            <a:r>
              <a:rPr dirty="0" spc="-50"/>
              <a:t> </a:t>
            </a:r>
            <a:r>
              <a:rPr dirty="0" spc="125"/>
              <a:t>OF</a:t>
            </a:r>
            <a:r>
              <a:rPr dirty="0" spc="-204"/>
              <a:t> </a:t>
            </a:r>
            <a:r>
              <a:rPr dirty="0" spc="-114"/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962545"/>
            <a:ext cx="5697220" cy="52146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8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many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features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Java:</a:t>
            </a:r>
            <a:endParaRPr sz="32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9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20">
                <a:latin typeface="Times New Roman"/>
                <a:cs typeface="Times New Roman"/>
              </a:rPr>
              <a:t>Object-</a:t>
            </a:r>
            <a:r>
              <a:rPr dirty="0" sz="2600" spc="-10">
                <a:latin typeface="Times New Roman"/>
                <a:cs typeface="Times New Roman"/>
              </a:rPr>
              <a:t>oriented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>
                <a:latin typeface="Times New Roman"/>
                <a:cs typeface="Times New Roman"/>
              </a:rPr>
              <a:t>Platform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independent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Secure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5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Robust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Portable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Dynamic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>
                <a:latin typeface="Times New Roman"/>
                <a:cs typeface="Times New Roman"/>
              </a:rPr>
              <a:t>High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performance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860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Multithread</a:t>
            </a:r>
            <a:endParaRPr sz="2600">
              <a:latin typeface="Times New Roman"/>
              <a:cs typeface="Times New Roman"/>
            </a:endParaRPr>
          </a:p>
          <a:p>
            <a:pPr lvl="1" marL="803275" indent="-457200">
              <a:lnSpc>
                <a:spcPct val="100000"/>
              </a:lnSpc>
              <a:spcBef>
                <a:spcPts val="935"/>
              </a:spcBef>
              <a:buClr>
                <a:srgbClr val="006DC0"/>
              </a:buClr>
              <a:buSzPct val="80769"/>
              <a:buFont typeface="Wingdings"/>
              <a:buChar char=""/>
              <a:tabLst>
                <a:tab pos="803275" algn="l"/>
              </a:tabLst>
            </a:pPr>
            <a:r>
              <a:rPr dirty="0" sz="2600" spc="-10">
                <a:latin typeface="Times New Roman"/>
                <a:cs typeface="Times New Roman"/>
              </a:rPr>
              <a:t>Distribute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36700" y="450509"/>
            <a:ext cx="9869805" cy="579056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633980">
              <a:lnSpc>
                <a:spcPct val="100000"/>
              </a:lnSpc>
              <a:spcBef>
                <a:spcPts val="940"/>
              </a:spcBef>
            </a:pP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275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75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8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750">
              <a:latin typeface="Trebuchet MS"/>
              <a:cs typeface="Trebuchet MS"/>
            </a:endParaRPr>
          </a:p>
          <a:p>
            <a:pPr marL="392430" marR="5080" indent="-380365">
              <a:lnSpc>
                <a:spcPct val="101800"/>
              </a:lnSpc>
              <a:spcBef>
                <a:spcPts val="91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 spc="-190">
                <a:latin typeface="Times New Roman"/>
                <a:cs typeface="Times New Roman"/>
              </a:rPr>
              <a:t>To</a:t>
            </a:r>
            <a:r>
              <a:rPr dirty="0" sz="3200" spc="-4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create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simple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program,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you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need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create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class </a:t>
            </a:r>
            <a:r>
              <a:rPr dirty="0" sz="3200" spc="-1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contains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main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method.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40"/>
              </a:spcBef>
            </a:pPr>
            <a:r>
              <a:rPr dirty="0" sz="3200">
                <a:latin typeface="Times New Roman"/>
                <a:cs typeface="Times New Roman"/>
              </a:rPr>
              <a:t>class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Hello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15"/>
              </a:spcBef>
            </a:pPr>
            <a:r>
              <a:rPr dirty="0" sz="3200" spc="-5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815"/>
              </a:spcBef>
            </a:pPr>
            <a:r>
              <a:rPr dirty="0" sz="3200">
                <a:latin typeface="Times New Roman"/>
                <a:cs typeface="Times New Roman"/>
              </a:rPr>
              <a:t>public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static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void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main(String</a:t>
            </a:r>
            <a:r>
              <a:rPr dirty="0" sz="3200" spc="-1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args[])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819"/>
              </a:spcBef>
            </a:pPr>
            <a:r>
              <a:rPr dirty="0" sz="3200" spc="-5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815"/>
              </a:spcBef>
            </a:pPr>
            <a:r>
              <a:rPr dirty="0" sz="3200" spc="-25">
                <a:latin typeface="Times New Roman"/>
                <a:cs typeface="Times New Roman"/>
              </a:rPr>
              <a:t>System.out.println(“Hello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World”);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815"/>
              </a:spcBef>
            </a:pPr>
            <a:r>
              <a:rPr dirty="0" sz="3200" spc="-5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dirty="0" sz="3200" spc="-5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7675" y="4429125"/>
            <a:ext cx="11268075" cy="197167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128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0"/>
              </a:spcBef>
            </a:pPr>
            <a:endParaRPr sz="360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3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Trebuchet MS"/>
                <a:cs typeface="Trebuchet MS"/>
              </a:rPr>
              <a:t>CREDITS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88250" y="1613788"/>
          <a:ext cx="10447020" cy="170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9"/>
                <a:gridCol w="2757169"/>
                <a:gridCol w="801370"/>
                <a:gridCol w="901700"/>
                <a:gridCol w="927734"/>
                <a:gridCol w="949325"/>
                <a:gridCol w="1992629"/>
              </a:tblGrid>
              <a:tr h="1106170">
                <a:tc>
                  <a:txBody>
                    <a:bodyPr/>
                    <a:lstStyle/>
                    <a:p>
                      <a:pPr marL="191135">
                        <a:lnSpc>
                          <a:spcPts val="3685"/>
                        </a:lnSpc>
                      </a:pPr>
                      <a:r>
                        <a:rPr dirty="0" sz="3300" spc="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Course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33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Type: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3685"/>
                        </a:lnSpc>
                      </a:pPr>
                      <a:r>
                        <a:rPr dirty="0" sz="33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Foundation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3685"/>
                        </a:lnSpc>
                      </a:pPr>
                      <a:r>
                        <a:rPr dirty="0" sz="3300" spc="1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85"/>
                        </a:lnSpc>
                      </a:pPr>
                      <a:r>
                        <a:rPr dirty="0" sz="3300" spc="2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3685"/>
                        </a:lnSpc>
                      </a:pPr>
                      <a:r>
                        <a:rPr dirty="0" sz="3300" spc="1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3685"/>
                        </a:lnSpc>
                      </a:pPr>
                      <a:r>
                        <a:rPr dirty="0" sz="3300" spc="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Credits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</a:tr>
              <a:tr h="603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3845"/>
                        </a:lnSpc>
                      </a:pPr>
                      <a:r>
                        <a:rPr dirty="0" sz="3300" spc="-50">
                          <a:latin typeface="Times New Roman"/>
                          <a:cs typeface="Times New Roman"/>
                        </a:rPr>
                        <a:t>3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5"/>
                        </a:lnSpc>
                      </a:pPr>
                      <a:r>
                        <a:rPr dirty="0" sz="3300" spc="-50">
                          <a:latin typeface="Times New Roman"/>
                          <a:cs typeface="Times New Roman"/>
                        </a:rPr>
                        <a:t>1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560">
                        <a:lnSpc>
                          <a:spcPts val="3695"/>
                        </a:lnSpc>
                      </a:pPr>
                      <a:r>
                        <a:rPr dirty="0" sz="3300" spc="-50">
                          <a:latin typeface="Trebuchet MS"/>
                          <a:cs typeface="Trebuchet MS"/>
                        </a:rPr>
                        <a:t>4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3695"/>
                        </a:lnSpc>
                      </a:pPr>
                      <a:r>
                        <a:rPr dirty="0" sz="3300" spc="-50">
                          <a:latin typeface="Trebuchet MS"/>
                          <a:cs typeface="Trebuchet MS"/>
                        </a:rPr>
                        <a:t>5</a:t>
                      </a:r>
                      <a:endParaRPr sz="3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09340" y="670877"/>
            <a:ext cx="5325745" cy="5101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275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15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75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85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dirty="0" sz="275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220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750">
              <a:latin typeface="Trebuchet MS"/>
              <a:cs typeface="Trebuchet MS"/>
            </a:endParaRPr>
          </a:p>
          <a:p>
            <a:pPr marL="401320" indent="-380365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401320" algn="l"/>
              </a:tabLst>
            </a:pPr>
            <a:r>
              <a:rPr dirty="0" sz="3200" b="1">
                <a:latin typeface="Times New Roman"/>
                <a:cs typeface="Times New Roman"/>
              </a:rPr>
              <a:t>Save:</a:t>
            </a:r>
            <a:r>
              <a:rPr dirty="0" sz="3200" spc="-145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Save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Hello.java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15"/>
              </a:spcBef>
              <a:buClr>
                <a:srgbClr val="3891A7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marL="401955" indent="-381000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401955" algn="l"/>
              </a:tabLst>
            </a:pPr>
            <a:r>
              <a:rPr dirty="0" sz="3200" spc="-730" b="1">
                <a:latin typeface="Times New Roman"/>
                <a:cs typeface="Times New Roman"/>
              </a:rPr>
              <a:t>T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3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compile:</a:t>
            </a:r>
            <a:r>
              <a:rPr dirty="0" sz="3200" spc="-180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javac</a:t>
            </a:r>
            <a:r>
              <a:rPr dirty="0" sz="3200" spc="-10">
                <a:latin typeface="Times New Roman"/>
                <a:cs typeface="Times New Roman"/>
              </a:rPr>
              <a:t> Hello.java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5"/>
              </a:spcBef>
              <a:buClr>
                <a:srgbClr val="3891A7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marL="401955" indent="-381000">
              <a:lnSpc>
                <a:spcPct val="100000"/>
              </a:lnSpc>
              <a:buClr>
                <a:srgbClr val="3891A7"/>
              </a:buClr>
              <a:buSzPct val="76562"/>
              <a:buFont typeface="Wingdings"/>
              <a:buChar char=""/>
              <a:tabLst>
                <a:tab pos="401955" algn="l"/>
              </a:tabLst>
            </a:pPr>
            <a:r>
              <a:rPr dirty="0" sz="3200" spc="-730" b="1">
                <a:latin typeface="Times New Roman"/>
                <a:cs typeface="Times New Roman"/>
              </a:rPr>
              <a:t>T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3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execute:</a:t>
            </a:r>
            <a:r>
              <a:rPr dirty="0" sz="3200" spc="-145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Hello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45"/>
              </a:spcBef>
              <a:buClr>
                <a:srgbClr val="3891A7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marL="401320" indent="-380365">
              <a:lnSpc>
                <a:spcPct val="100000"/>
              </a:lnSpc>
              <a:buClr>
                <a:srgbClr val="3891A7"/>
              </a:buClr>
              <a:buSzPct val="76562"/>
              <a:buFont typeface="Wingdings"/>
              <a:buChar char=""/>
              <a:tabLst>
                <a:tab pos="401320" algn="l"/>
              </a:tabLst>
            </a:pPr>
            <a:r>
              <a:rPr dirty="0" sz="3200" b="1">
                <a:latin typeface="Times New Roman"/>
                <a:cs typeface="Times New Roman"/>
              </a:rPr>
              <a:t>Output: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Hello</a:t>
            </a:r>
            <a:r>
              <a:rPr dirty="0" sz="3200" spc="-2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World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290" y="579755"/>
            <a:ext cx="53257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SIMPLE</a:t>
            </a:r>
            <a:r>
              <a:rPr dirty="0" spc="-105"/>
              <a:t> </a:t>
            </a:r>
            <a:r>
              <a:rPr dirty="0" spc="-155"/>
              <a:t>JAVA</a:t>
            </a:r>
            <a:r>
              <a:rPr dirty="0" spc="-60"/>
              <a:t> </a:t>
            </a:r>
            <a:r>
              <a:rPr dirty="0" spc="80"/>
              <a:t>PROGRAM</a:t>
            </a:r>
            <a:r>
              <a:rPr dirty="0" spc="125"/>
              <a:t> </a:t>
            </a:r>
            <a:r>
              <a:rPr dirty="0" spc="220"/>
              <a:t>(CONT…)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837628"/>
            <a:ext cx="10292080" cy="55003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algn="just" marL="393700" indent="-381000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keyword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algn="just" marL="393700" indent="-381000">
              <a:lnSpc>
                <a:spcPts val="2865"/>
              </a:lnSpc>
              <a:spcBef>
                <a:spcPts val="80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public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keyword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modifier,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visibility.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algn="just" marL="393700">
              <a:lnSpc>
                <a:spcPts val="2865"/>
              </a:lnSpc>
            </a:pPr>
            <a:r>
              <a:rPr dirty="0" sz="2400">
                <a:latin typeface="Times New Roman"/>
                <a:cs typeface="Times New Roman"/>
              </a:rPr>
              <a:t>visible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algn="just" marL="393700" marR="5080" indent="-381635">
              <a:lnSpc>
                <a:spcPct val="100400"/>
              </a:lnSpc>
              <a:spcBef>
                <a:spcPts val="79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1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keyword.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static,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method.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advantage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method.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JVM,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doesn't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method. Thus,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saves </a:t>
            </a:r>
            <a:r>
              <a:rPr dirty="0" sz="2400" spc="-1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80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method.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doesn't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80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main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algn="just" marL="393700" marR="34925" indent="-381635">
              <a:lnSpc>
                <a:spcPct val="101699"/>
              </a:lnSpc>
              <a:spcBef>
                <a:spcPts val="75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b="1">
                <a:latin typeface="Times New Roman"/>
                <a:cs typeface="Times New Roman"/>
              </a:rPr>
              <a:t>String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args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[]</a:t>
            </a:r>
            <a:r>
              <a:rPr dirty="0" sz="2400" spc="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arguments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command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algn="just" marL="393700" indent="-381000">
              <a:lnSpc>
                <a:spcPct val="100000"/>
              </a:lnSpc>
              <a:spcBef>
                <a:spcPts val="800"/>
              </a:spcBef>
              <a:buClr>
                <a:srgbClr val="3891A7"/>
              </a:buClr>
              <a:buSzPct val="77083"/>
              <a:buFont typeface="Wingdings"/>
              <a:buChar char=""/>
              <a:tabLst>
                <a:tab pos="3937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System.out.println()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statement.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Here,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class,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16429" y="6313487"/>
            <a:ext cx="91478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PrintStream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class,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println()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PrintStream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82730" y="6463347"/>
            <a:ext cx="23558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Times New Roman"/>
                <a:cs typeface="Times New Roman"/>
              </a:rPr>
              <a:t>14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067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SIMPLE</a:t>
            </a:r>
            <a:r>
              <a:rPr dirty="0" spc="-105"/>
              <a:t> </a:t>
            </a:r>
            <a:r>
              <a:rPr dirty="0" spc="-155"/>
              <a:t>JAVA</a:t>
            </a:r>
            <a:r>
              <a:rPr dirty="0" spc="-60"/>
              <a:t> </a:t>
            </a:r>
            <a:r>
              <a:rPr dirty="0" spc="80"/>
              <a:t>PROGRAM</a:t>
            </a:r>
            <a:r>
              <a:rPr dirty="0" spc="120"/>
              <a:t> </a:t>
            </a:r>
            <a:r>
              <a:rPr dirty="0" spc="220"/>
              <a:t>(CONT…)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68526" y="1716722"/>
            <a:ext cx="9531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7777"/>
              <a:buFont typeface="Wingdings"/>
              <a:buChar char=""/>
              <a:tabLst>
                <a:tab pos="393700" algn="l"/>
              </a:tabLst>
            </a:pP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subscript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notation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array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dirty="0" sz="180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type,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before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 the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variable.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5500" y="2946399"/>
            <a:ext cx="5321300" cy="30499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13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33591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26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26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26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main(String[]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args)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marL="336550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33655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26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26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26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main(String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[]args)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marL="336550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336550" algn="l"/>
                <a:tab pos="274828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26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26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main(String</a:t>
            </a:r>
            <a:r>
              <a:rPr dirty="0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args[])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184" y="637857"/>
            <a:ext cx="532511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SIMPLE</a:t>
            </a:r>
            <a:r>
              <a:rPr dirty="0" spc="-100"/>
              <a:t> </a:t>
            </a:r>
            <a:r>
              <a:rPr dirty="0" spc="-155"/>
              <a:t>JAVA</a:t>
            </a:r>
            <a:r>
              <a:rPr dirty="0" spc="-55"/>
              <a:t> </a:t>
            </a:r>
            <a:r>
              <a:rPr dirty="0" spc="80"/>
              <a:t>PROGRAM</a:t>
            </a:r>
            <a:r>
              <a:rPr dirty="0" spc="130"/>
              <a:t> </a:t>
            </a:r>
            <a:r>
              <a:rPr dirty="0" spc="215"/>
              <a:t>(CONT…)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063579"/>
            <a:ext cx="5897245" cy="541528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185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065" algn="l"/>
              </a:tabLst>
            </a:pPr>
            <a:r>
              <a:rPr dirty="0" sz="3200" spc="-830">
                <a:latin typeface="Times New Roman"/>
                <a:cs typeface="Times New Roman"/>
              </a:rPr>
              <a:t>V</a:t>
            </a:r>
            <a:r>
              <a:rPr dirty="0" sz="3200" spc="-85">
                <a:latin typeface="Times New Roman"/>
                <a:cs typeface="Times New Roman"/>
              </a:rPr>
              <a:t>a</a:t>
            </a:r>
            <a:r>
              <a:rPr dirty="0" sz="3200" spc="-75">
                <a:latin typeface="Times New Roman"/>
                <a:cs typeface="Times New Roman"/>
              </a:rPr>
              <a:t>li</a:t>
            </a:r>
            <a:r>
              <a:rPr dirty="0" sz="3200">
                <a:latin typeface="Times New Roman"/>
                <a:cs typeface="Times New Roman"/>
              </a:rPr>
              <a:t>d</a:t>
            </a:r>
            <a:r>
              <a:rPr dirty="0" sz="3200" spc="-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method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signature:</a:t>
            </a:r>
            <a:endParaRPr sz="32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spcBef>
                <a:spcPts val="890"/>
              </a:spcBef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main(String[]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375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[]args)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30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args[])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25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main(String...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25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main(String[]</a:t>
            </a:r>
            <a:r>
              <a:rPr dirty="0" sz="2600" spc="-10">
                <a:latin typeface="Times New Roman"/>
                <a:cs typeface="Times New Roman"/>
              </a:rPr>
              <a:t> args)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392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SIMPLE</a:t>
            </a:r>
            <a:r>
              <a:rPr dirty="0" spc="-100"/>
              <a:t> </a:t>
            </a:r>
            <a:r>
              <a:rPr dirty="0" spc="-155"/>
              <a:t>JAVA</a:t>
            </a:r>
            <a:r>
              <a:rPr dirty="0" spc="-60"/>
              <a:t> </a:t>
            </a:r>
            <a:r>
              <a:rPr dirty="0" spc="80"/>
              <a:t>PROGRAM</a:t>
            </a:r>
            <a:r>
              <a:rPr dirty="0" spc="120"/>
              <a:t> </a:t>
            </a:r>
            <a:r>
              <a:rPr dirty="0" spc="220"/>
              <a:t>(CONT…)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6700" y="1198499"/>
            <a:ext cx="6280150" cy="3736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Invalid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main</a:t>
            </a:r>
            <a:r>
              <a:rPr dirty="0" sz="3200" spc="-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method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signature: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14"/>
              </a:spcBef>
              <a:buClr>
                <a:srgbClr val="3891A7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main(String[]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25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main(String[]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380"/>
              </a:spcBef>
              <a:buClr>
                <a:srgbClr val="3891A7"/>
              </a:buClr>
              <a:buFont typeface="Wingdings"/>
              <a:buChar char=""/>
            </a:pPr>
            <a:endParaRPr sz="2600">
              <a:latin typeface="Times New Roman"/>
              <a:cs typeface="Times New Roman"/>
            </a:endParaRPr>
          </a:p>
          <a:p>
            <a:pPr lvl="1" marL="765175" indent="-323850">
              <a:lnSpc>
                <a:spcPct val="100000"/>
              </a:lnSpc>
              <a:buClr>
                <a:srgbClr val="3891A7"/>
              </a:buClr>
              <a:buSzPct val="94230"/>
              <a:buFont typeface="Wingdings"/>
              <a:buChar char=""/>
              <a:tabLst>
                <a:tab pos="76517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static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main(String[]</a:t>
            </a:r>
            <a:r>
              <a:rPr dirty="0" sz="2600" spc="-10">
                <a:latin typeface="Times New Roman"/>
                <a:cs typeface="Times New Roman"/>
              </a:rPr>
              <a:t> args)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36700" y="447392"/>
            <a:ext cx="9995535" cy="6049645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algn="ctr" marR="48895">
              <a:lnSpc>
                <a:spcPct val="100000"/>
              </a:lnSpc>
              <a:spcBef>
                <a:spcPts val="1330"/>
              </a:spcBef>
            </a:pP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275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75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6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dirty="0" sz="275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215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75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Clr>
                <a:srgbClr val="3891A7"/>
              </a:buClr>
              <a:buSzPct val="76562"/>
              <a:buFont typeface="Wingdings"/>
              <a:buChar char=""/>
              <a:tabLst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Giving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semicolon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end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class is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optional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2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Java.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class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Hello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15"/>
              </a:spcBef>
            </a:pPr>
            <a:r>
              <a:rPr dirty="0" sz="3200" spc="-5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815"/>
              </a:spcBef>
            </a:pPr>
            <a:r>
              <a:rPr dirty="0" sz="3200">
                <a:latin typeface="Times New Roman"/>
                <a:cs typeface="Times New Roman"/>
              </a:rPr>
              <a:t>public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static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void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main(String</a:t>
            </a:r>
            <a:r>
              <a:rPr dirty="0" sz="3200" spc="-1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args[])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819"/>
              </a:spcBef>
            </a:pPr>
            <a:r>
              <a:rPr dirty="0" sz="3200" spc="-5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815"/>
              </a:spcBef>
            </a:pPr>
            <a:r>
              <a:rPr dirty="0" sz="3200" spc="-30">
                <a:latin typeface="Times New Roman"/>
                <a:cs typeface="Times New Roman"/>
              </a:rPr>
              <a:t>System.out.println(“Hello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385">
                <a:latin typeface="Times New Roman"/>
                <a:cs typeface="Times New Roman"/>
              </a:rPr>
              <a:t>W</a:t>
            </a:r>
            <a:r>
              <a:rPr dirty="0" sz="3200" spc="75">
                <a:latin typeface="Times New Roman"/>
                <a:cs typeface="Times New Roman"/>
              </a:rPr>
              <a:t>o</a:t>
            </a:r>
            <a:r>
              <a:rPr dirty="0" sz="3200" spc="10">
                <a:latin typeface="Times New Roman"/>
                <a:cs typeface="Times New Roman"/>
              </a:rPr>
              <a:t>r</a:t>
            </a:r>
            <a:r>
              <a:rPr dirty="0" sz="3200" spc="45">
                <a:latin typeface="Times New Roman"/>
                <a:cs typeface="Times New Roman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d</a:t>
            </a:r>
            <a:r>
              <a:rPr dirty="0" sz="3200" spc="30">
                <a:latin typeface="Times New Roman"/>
                <a:cs typeface="Times New Roman"/>
              </a:rPr>
              <a:t>”</a:t>
            </a:r>
            <a:r>
              <a:rPr dirty="0" sz="3200" spc="15">
                <a:latin typeface="Times New Roman"/>
                <a:cs typeface="Times New Roman"/>
              </a:rPr>
              <a:t>)</a:t>
            </a:r>
            <a:r>
              <a:rPr dirty="0" sz="3200" spc="114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740"/>
              </a:spcBef>
            </a:pPr>
            <a:r>
              <a:rPr dirty="0" sz="3200" spc="-5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15"/>
              </a:spcBef>
            </a:pPr>
            <a:r>
              <a:rPr dirty="0" sz="3200" spc="-25">
                <a:latin typeface="Times New Roman"/>
                <a:cs typeface="Times New Roman"/>
              </a:rPr>
              <a:t>};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2734944"/>
            <a:ext cx="1997075" cy="8788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5"/>
              <a:t>THANK</a:t>
            </a:r>
            <a:r>
              <a:rPr dirty="0" spc="-465"/>
              <a:t> </a:t>
            </a:r>
            <a:r>
              <a:rPr dirty="0" spc="100"/>
              <a:t>YOU</a:t>
            </a:r>
          </a:p>
          <a:p>
            <a:pPr marL="603885">
              <a:lnSpc>
                <a:spcPct val="100000"/>
              </a:lnSpc>
              <a:spcBef>
                <a:spcPts val="80"/>
              </a:spcBef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1187068"/>
            <a:ext cx="46043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00"/>
              <a:t>COURSE</a:t>
            </a:r>
            <a:r>
              <a:rPr dirty="0" sz="3950" spc="-75"/>
              <a:t> </a:t>
            </a:r>
            <a:r>
              <a:rPr dirty="0" sz="3950" spc="305"/>
              <a:t>OUTCOME</a:t>
            </a:r>
            <a:endParaRPr sz="395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70293" y="2331973"/>
          <a:ext cx="11129010" cy="399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0"/>
                <a:gridCol w="8823960"/>
              </a:tblGrid>
              <a:tr h="143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R="3175">
                        <a:lnSpc>
                          <a:spcPct val="100000"/>
                        </a:lnSpc>
                      </a:pPr>
                      <a:r>
                        <a:rPr dirty="0" sz="26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Examine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FBA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3830" marR="1377950">
                        <a:lnSpc>
                          <a:spcPts val="2100"/>
                        </a:lnSpc>
                      </a:pPr>
                      <a:r>
                        <a:rPr dirty="0" sz="2000" spc="50">
                          <a:latin typeface="Trebuchet MS"/>
                          <a:cs typeface="Trebuchet MS"/>
                        </a:rPr>
                        <a:t>CO1:</a:t>
                      </a:r>
                      <a:r>
                        <a:rPr dirty="0" sz="200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examine</a:t>
                      </a:r>
                      <a:r>
                        <a:rPr dirty="0" sz="200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different</a:t>
                      </a:r>
                      <a:r>
                        <a:rPr dirty="0" sz="20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dirty="0" sz="20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structures</a:t>
                      </a:r>
                      <a:r>
                        <a:rPr dirty="0" sz="20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9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platform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independent</a:t>
                      </a:r>
                      <a:r>
                        <a:rPr dirty="0" sz="20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language</a:t>
                      </a:r>
                      <a:r>
                        <a:rPr dirty="0" sz="20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2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wrapper</a:t>
                      </a:r>
                      <a:r>
                        <a:rPr dirty="0" sz="20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classes,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collections,</a:t>
                      </a:r>
                      <a:r>
                        <a:rPr dirty="0" sz="200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exceptions,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multithreading.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9D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6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Explain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AB94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333375">
                        <a:lnSpc>
                          <a:spcPts val="2400"/>
                        </a:lnSpc>
                        <a:spcBef>
                          <a:spcPts val="18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CO2:</a:t>
                      </a:r>
                      <a:r>
                        <a:rPr dirty="0" sz="21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explain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concepts</a:t>
                      </a:r>
                      <a:r>
                        <a:rPr dirty="0" sz="20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object-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oriented</a:t>
                      </a:r>
                      <a:r>
                        <a:rPr dirty="0" sz="200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dirty="0" sz="20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like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encapsulation,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abstraction,</a:t>
                      </a:r>
                      <a:r>
                        <a:rPr dirty="0" sz="20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inheritance</a:t>
                      </a:r>
                      <a:r>
                        <a:rPr dirty="0" sz="20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0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polymorphism.</a:t>
                      </a:r>
                      <a:r>
                        <a:rPr dirty="0" sz="20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Also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80">
                          <a:latin typeface="Trebuchet MS"/>
                          <a:cs typeface="Trebuchet MS"/>
                        </a:rPr>
                        <a:t>java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specific</a:t>
                      </a:r>
                      <a:r>
                        <a:rPr dirty="0" sz="200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implementation</a:t>
                      </a:r>
                      <a:r>
                        <a:rPr dirty="0" sz="20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features</a:t>
                      </a:r>
                      <a:r>
                        <a:rPr dirty="0" sz="20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like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collection</a:t>
                      </a:r>
                      <a:r>
                        <a:rPr dirty="0" sz="20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framework</a:t>
                      </a:r>
                      <a:r>
                        <a:rPr dirty="0" sz="20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multithreading</a:t>
                      </a:r>
                      <a:r>
                        <a:rPr dirty="0" sz="20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would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covered.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9D4"/>
                    </a:solidFill>
                  </a:tcPr>
                </a:tc>
              </a:tr>
              <a:tr h="1268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6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4508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12B86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3830" marR="300355">
                        <a:lnSpc>
                          <a:spcPts val="2400"/>
                        </a:lnSpc>
                      </a:pPr>
                      <a:r>
                        <a:rPr dirty="0" sz="2100" spc="-10">
                          <a:latin typeface="Trebuchet MS"/>
                          <a:cs typeface="Trebuchet MS"/>
                        </a:rPr>
                        <a:t>CO3: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60">
                          <a:latin typeface="Trebuchet MS"/>
                          <a:cs typeface="Trebuchet MS"/>
                        </a:rPr>
                        <a:t>GUI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dirty="0" sz="20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dirty="0" sz="200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dirty="0" sz="200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develop</a:t>
                      </a:r>
                      <a:r>
                        <a:rPr dirty="0" sz="200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Applications 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real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60">
                          <a:latin typeface="Trebuchet MS"/>
                          <a:cs typeface="Trebuchet MS"/>
                        </a:rPr>
                        <a:t>life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problems.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D1E9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47675" y="4429125"/>
            <a:ext cx="11268075" cy="1971675"/>
          </a:xfrm>
          <a:custGeom>
            <a:avLst/>
            <a:gdLst/>
            <a:ahLst/>
            <a:cxnLst/>
            <a:rect l="l" t="t" r="r" b="b"/>
            <a:pathLst>
              <a:path w="11268075" h="1971675">
                <a:moveTo>
                  <a:pt x="11268075" y="0"/>
                </a:moveTo>
                <a:lnTo>
                  <a:pt x="0" y="0"/>
                </a:lnTo>
                <a:lnTo>
                  <a:pt x="0" y="1971675"/>
                </a:lnTo>
                <a:lnTo>
                  <a:pt x="11268075" y="1971675"/>
                </a:lnTo>
                <a:lnTo>
                  <a:pt x="11268075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59765" y="5069840"/>
            <a:ext cx="562991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dirty="0" sz="3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4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347" y="1198071"/>
            <a:ext cx="8952188" cy="2698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7675" y="600075"/>
            <a:ext cx="3705225" cy="5791200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7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dirty="0" sz="2750" spc="65">
                <a:solidFill>
                  <a:srgbClr val="FFFCFF"/>
                </a:solidFill>
                <a:latin typeface="Trebuchet MS"/>
                <a:cs typeface="Trebuchet MS"/>
              </a:rPr>
              <a:t>RESOURCES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61789" y="1633156"/>
            <a:ext cx="6456045" cy="3478529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9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Edx-Object</a:t>
            </a:r>
            <a:r>
              <a:rPr dirty="0" sz="18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Oriented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Java.</a:t>
            </a:r>
            <a:endParaRPr sz="1800">
              <a:latin typeface="Times New Roman"/>
              <a:cs typeface="Times New Roman"/>
            </a:endParaRPr>
          </a:p>
          <a:p>
            <a:pPr marL="12700" marR="601345" indent="57150">
              <a:lnSpc>
                <a:spcPct val="100899"/>
              </a:lnSpc>
              <a:spcBef>
                <a:spcPts val="975"/>
              </a:spcBef>
            </a:pP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https://www.edx.org/course/introduction-</a:t>
            </a:r>
            <a:r>
              <a:rPr dirty="0" u="sng" sz="180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to-</a:t>
            </a: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java-</a:t>
            </a:r>
            <a:r>
              <a:rPr dirty="0" u="sng" sz="1800" spc="-15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programming-</a:t>
            </a:r>
            <a:r>
              <a:rPr dirty="0" sz="1800" spc="-15">
                <a:solidFill>
                  <a:srgbClr val="468AC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800" spc="-2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starting-</a:t>
            </a:r>
            <a:r>
              <a:rPr dirty="0" u="sng" sz="180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to-</a:t>
            </a:r>
            <a:r>
              <a:rPr dirty="0" u="sng" sz="1800" spc="-2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2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99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Coursera-Object</a:t>
            </a:r>
            <a:r>
              <a:rPr dirty="0" sz="18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Oriented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Java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Specialization.</a:t>
            </a:r>
            <a:endParaRPr sz="1800">
              <a:latin typeface="Times New Roman"/>
              <a:cs typeface="Times New Roman"/>
            </a:endParaRPr>
          </a:p>
          <a:p>
            <a:pPr marL="12700" marR="502920">
              <a:lnSpc>
                <a:spcPts val="2850"/>
              </a:lnSpc>
              <a:spcBef>
                <a:spcPts val="1345"/>
              </a:spcBef>
            </a:pPr>
            <a:r>
              <a:rPr dirty="0" u="heavy" sz="2400" spc="-18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rebuchet MS"/>
                <a:cs typeface="Trebuchet MS"/>
                <a:hlinkClick r:id="rId3"/>
              </a:rPr>
              <a:t>https://www.coursera.org/specializations/object-</a:t>
            </a:r>
            <a:r>
              <a:rPr dirty="0" sz="2400" spc="-180">
                <a:solidFill>
                  <a:srgbClr val="468A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u="heavy" sz="2400" spc="-12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rebuchet MS"/>
                <a:cs typeface="Trebuchet MS"/>
                <a:hlinkClick r:id="rId3"/>
              </a:rPr>
              <a:t>oriented-</a:t>
            </a:r>
            <a:r>
              <a:rPr dirty="0" u="heavy" sz="2400" spc="-2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rebuchet MS"/>
                <a:cs typeface="Trebuchet MS"/>
                <a:hlinkClick r:id="rId3"/>
              </a:rPr>
              <a:t>programming</a:t>
            </a:r>
            <a:endParaRPr sz="24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E77929"/>
              </a:buClr>
              <a:buSzPct val="91666"/>
              <a:buFont typeface="Wingdings"/>
              <a:buChar char=""/>
              <a:tabLst>
                <a:tab pos="3175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MIT</a:t>
            </a:r>
            <a:r>
              <a:rPr dirty="0" sz="18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OpenCourseWare-Introduction</a:t>
            </a:r>
            <a:r>
              <a:rPr dirty="0" sz="18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-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Java.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4299"/>
              </a:lnSpc>
              <a:spcBef>
                <a:spcPts val="755"/>
              </a:spcBef>
            </a:pP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https://ocw.mit.edu/courses/electrical-</a:t>
            </a:r>
            <a:r>
              <a:rPr dirty="0" u="sng" sz="1800" spc="-25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engineering-</a:t>
            </a:r>
            <a:r>
              <a:rPr dirty="0" u="sng" sz="180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and-</a:t>
            </a: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computer-</a:t>
            </a:r>
            <a:r>
              <a:rPr dirty="0" sz="1800" spc="-10">
                <a:solidFill>
                  <a:srgbClr val="468AC1"/>
                </a:solidFill>
                <a:latin typeface="Times New Roman"/>
                <a:cs typeface="Times New Roman"/>
              </a:rPr>
              <a:t> </a:t>
            </a:r>
            <a:r>
              <a:rPr dirty="0" u="sng" sz="180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science/6-</a:t>
            </a: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092-introduction-</a:t>
            </a:r>
            <a:r>
              <a:rPr dirty="0" u="sng" sz="180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to-</a:t>
            </a:r>
            <a:r>
              <a:rPr dirty="0" u="sng" sz="1800" spc="-3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programming-in-</a:t>
            </a:r>
            <a:r>
              <a:rPr dirty="0" u="sng" sz="1800" spc="-10">
                <a:solidFill>
                  <a:srgbClr val="468AC1"/>
                </a:solidFill>
                <a:uFill>
                  <a:solidFill>
                    <a:srgbClr val="468AC1"/>
                  </a:solidFill>
                </a:uFill>
                <a:latin typeface="Times New Roman"/>
                <a:cs typeface="Times New Roman"/>
                <a:hlinkClick r:id="rId4"/>
              </a:rPr>
              <a:t>java-january-iap-2010/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7675" y="600075"/>
            <a:ext cx="3705225" cy="5791200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7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dirty="0" sz="2750" spc="65">
                <a:solidFill>
                  <a:srgbClr val="FFFCFF"/>
                </a:solidFill>
                <a:latin typeface="Trebuchet MS"/>
                <a:cs typeface="Trebuchet MS"/>
              </a:rPr>
              <a:t>RESOURCES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61789" y="1613725"/>
            <a:ext cx="6366510" cy="38982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4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Edx-1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month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audit access</a:t>
            </a:r>
            <a:r>
              <a:rPr dirty="0" sz="18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Microsoft</a:t>
            </a:r>
            <a:r>
              <a:rPr dirty="0" sz="1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account.</a:t>
            </a:r>
            <a:endParaRPr sz="1800">
              <a:latin typeface="Times New Roman"/>
              <a:cs typeface="Times New Roman"/>
            </a:endParaRPr>
          </a:p>
          <a:p>
            <a:pPr marL="317500" marR="157480" indent="-305435">
              <a:lnSpc>
                <a:spcPts val="2100"/>
              </a:lnSpc>
              <a:spcBef>
                <a:spcPts val="126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latin typeface="Times New Roman"/>
                <a:cs typeface="Times New Roman"/>
              </a:rPr>
              <a:t>GTx: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Introduction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Object-Oriented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Programming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I: </a:t>
            </a:r>
            <a:r>
              <a:rPr dirty="0" sz="1800">
                <a:latin typeface="Times New Roman"/>
                <a:cs typeface="Times New Roman"/>
              </a:rPr>
              <a:t>Foundations and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Syntax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Basics</a:t>
            </a:r>
            <a:endParaRPr sz="1800">
              <a:latin typeface="Times New Roman"/>
              <a:cs typeface="Times New Roman"/>
            </a:endParaRPr>
          </a:p>
          <a:p>
            <a:pPr marL="317500" marR="81280" indent="-305435">
              <a:lnSpc>
                <a:spcPct val="100800"/>
              </a:lnSpc>
              <a:spcBef>
                <a:spcPts val="107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latin typeface="Times New Roman"/>
                <a:cs typeface="Times New Roman"/>
              </a:rPr>
              <a:t>GTx: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Introduction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Object-Oriented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Programming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II: </a:t>
            </a:r>
            <a:r>
              <a:rPr dirty="0" sz="1800" spc="-10">
                <a:latin typeface="Times New Roman"/>
                <a:cs typeface="Times New Roman"/>
              </a:rPr>
              <a:t>Object-</a:t>
            </a:r>
            <a:r>
              <a:rPr dirty="0" sz="1800">
                <a:latin typeface="Times New Roman"/>
                <a:cs typeface="Times New Roman"/>
              </a:rPr>
              <a:t>Oriented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Programming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 marL="317500" marR="5080" indent="-305435">
              <a:lnSpc>
                <a:spcPct val="100800"/>
              </a:lnSpc>
              <a:spcBef>
                <a:spcPts val="105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latin typeface="Times New Roman"/>
                <a:cs typeface="Times New Roman"/>
              </a:rPr>
              <a:t>GTx: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Introduction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Object-Oriented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Programming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III: </a:t>
            </a:r>
            <a:r>
              <a:rPr dirty="0" sz="1800">
                <a:latin typeface="Times New Roman"/>
                <a:cs typeface="Times New Roman"/>
              </a:rPr>
              <a:t>Exceptions,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Recursion,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GUIs</a:t>
            </a:r>
            <a:endParaRPr sz="1800">
              <a:latin typeface="Times New Roman"/>
              <a:cs typeface="Times New Roman"/>
            </a:endParaRPr>
          </a:p>
          <a:p>
            <a:pPr marL="317500" marR="254635" indent="-305435">
              <a:lnSpc>
                <a:spcPct val="100899"/>
              </a:lnSpc>
              <a:spcBef>
                <a:spcPts val="105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latin typeface="Times New Roman"/>
                <a:cs typeface="Times New Roman"/>
              </a:rPr>
              <a:t>GTx: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Algorithms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ArrayLists,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LinkedLists, </a:t>
            </a:r>
            <a:r>
              <a:rPr dirty="0" sz="1800">
                <a:latin typeface="Times New Roman"/>
                <a:cs typeface="Times New Roman"/>
              </a:rPr>
              <a:t>Stacks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Queues</a:t>
            </a:r>
            <a:endParaRPr sz="1800">
              <a:latin typeface="Times New Roman"/>
              <a:cs typeface="Times New Roman"/>
            </a:endParaRPr>
          </a:p>
          <a:p>
            <a:pPr marL="317500" marR="492125" indent="-305435">
              <a:lnSpc>
                <a:spcPct val="100800"/>
              </a:lnSpc>
              <a:spcBef>
                <a:spcPts val="113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dirty="0" sz="1800">
                <a:latin typeface="Times New Roman"/>
                <a:cs typeface="Times New Roman"/>
              </a:rPr>
              <a:t>GTx: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Algorithms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II: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Binary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Trees,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Heaps, </a:t>
            </a:r>
            <a:r>
              <a:rPr dirty="0" sz="1800">
                <a:latin typeface="Times New Roman"/>
                <a:cs typeface="Times New Roman"/>
              </a:rPr>
              <a:t>SkipLists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HashMaps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7675" y="600075"/>
            <a:ext cx="3705225" cy="5791200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7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dirty="0" sz="2750" spc="85">
                <a:solidFill>
                  <a:srgbClr val="FFFCFF"/>
                </a:solidFill>
                <a:latin typeface="Trebuchet MS"/>
                <a:cs typeface="Trebuchet MS"/>
              </a:rPr>
              <a:t>LABTOOL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14545" y="974622"/>
            <a:ext cx="6125210" cy="120777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45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75" b="1">
                <a:solidFill>
                  <a:srgbClr val="404040"/>
                </a:solidFill>
                <a:latin typeface="Trebuchet MS"/>
                <a:cs typeface="Trebuchet MS"/>
              </a:rPr>
              <a:t>Lab</a:t>
            </a:r>
            <a:r>
              <a:rPr dirty="0" sz="2750" spc="-114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40" b="1">
                <a:solidFill>
                  <a:srgbClr val="404040"/>
                </a:solidFill>
                <a:latin typeface="Trebuchet MS"/>
                <a:cs typeface="Trebuchet MS"/>
              </a:rPr>
              <a:t>Platform</a:t>
            </a:r>
            <a:endParaRPr sz="275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-95">
                <a:solidFill>
                  <a:srgbClr val="404040"/>
                </a:solidFill>
                <a:latin typeface="Trebuchet MS"/>
                <a:cs typeface="Trebuchet MS"/>
              </a:rPr>
              <a:t>CodeTantra</a:t>
            </a:r>
            <a:r>
              <a:rPr dirty="0" sz="275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50">
                <a:solidFill>
                  <a:srgbClr val="404040"/>
                </a:solidFill>
                <a:latin typeface="Trebuchet MS"/>
                <a:cs typeface="Trebuchet MS"/>
              </a:rPr>
              <a:t>(Continuous</a:t>
            </a:r>
            <a:r>
              <a:rPr dirty="0" sz="275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120">
                <a:solidFill>
                  <a:srgbClr val="404040"/>
                </a:solidFill>
                <a:latin typeface="Trebuchet MS"/>
                <a:cs typeface="Trebuchet MS"/>
              </a:rPr>
              <a:t>Labs</a:t>
            </a:r>
            <a:r>
              <a:rPr dirty="0" sz="275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22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275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404040"/>
                </a:solidFill>
                <a:latin typeface="Trebuchet MS"/>
                <a:cs typeface="Trebuchet MS"/>
              </a:rPr>
              <a:t>Exams)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14545" y="2741699"/>
            <a:ext cx="2070100" cy="239014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45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240" b="1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endParaRPr sz="275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350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Eclipse</a:t>
            </a:r>
            <a:endParaRPr sz="275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360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Netbeans</a:t>
            </a:r>
            <a:endParaRPr sz="275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E77929"/>
              </a:buClr>
              <a:buSzPct val="92727"/>
              <a:buFont typeface="Cambria"/>
              <a:buChar char="◾"/>
              <a:tabLst>
                <a:tab pos="317500" algn="l"/>
              </a:tabLst>
            </a:pPr>
            <a:r>
              <a:rPr dirty="0" sz="2750" spc="-229">
                <a:solidFill>
                  <a:srgbClr val="404040"/>
                </a:solidFill>
                <a:latin typeface="Trebuchet MS"/>
                <a:cs typeface="Trebuchet MS"/>
              </a:rPr>
              <a:t>IntelliJ</a:t>
            </a:r>
            <a:r>
              <a:rPr dirty="0" sz="275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95">
                <a:solidFill>
                  <a:srgbClr val="404040"/>
                </a:solidFill>
                <a:latin typeface="Trebuchet MS"/>
                <a:cs typeface="Trebuchet MS"/>
              </a:rPr>
              <a:t>IDEA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3362261"/>
            <a:ext cx="264795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85"/>
              <a:t>FUNDAMENTALS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38625" y="457201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48"/>
                </a:lnTo>
                <a:lnTo>
                  <a:pt x="3705225" y="95248"/>
                </a:lnTo>
                <a:lnTo>
                  <a:pt x="37052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9100" y="457193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002"/>
                </a:lnTo>
                <a:lnTo>
                  <a:pt x="3705225" y="95002"/>
                </a:lnTo>
                <a:lnTo>
                  <a:pt x="3705225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7675" y="600075"/>
            <a:ext cx="3705225" cy="5791200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7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dirty="0" sz="2750" spc="95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29784" y="3495103"/>
            <a:ext cx="142240" cy="147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784" y="1738058"/>
            <a:ext cx="2780665" cy="3240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Introduction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Bytecode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JVMArchitecture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935" marR="5080">
              <a:lnSpc>
                <a:spcPct val="146000"/>
              </a:lnSpc>
              <a:spcBef>
                <a:spcPts val="70"/>
              </a:spcBef>
            </a:pP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JavaApplication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935">
              <a:lnSpc>
                <a:spcPct val="100000"/>
              </a:lnSpc>
              <a:spcBef>
                <a:spcPts val="994"/>
              </a:spcBef>
            </a:pP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8A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2025-03-15T17:58:58Z</dcterms:created>
  <dcterms:modified xsi:type="dcterms:W3CDTF">2025-03-15T17:58:58Z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2024-01-14T00:00:00Z</vt:filetime>
  </property>
  <property fmtid="{D5CDD505-2E9C-101B-9397-08002B2CF9AE}" pid="3" name="LastSaved">
    <vt:filetime>2025-03-15T00:00:00Z</vt:filetime>
  </property>
</Properties>
</file>