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8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8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76992" y="168351"/>
            <a:ext cx="790575" cy="33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 u="sng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92554" y="2067814"/>
            <a:ext cx="7771765" cy="3855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8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slide" Target="slide23.xml"/><Relationship Id="rId4" Type="http://schemas.openxmlformats.org/officeDocument/2006/relationships/image" Target="../media/image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2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2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2.pn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image" Target="../media/image2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5" Type="http://schemas.openxmlformats.org/officeDocument/2006/relationships/image" Target="../media/image2.pn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.png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" Target="slide71.xml"/><Relationship Id="rId5" Type="http://schemas.openxmlformats.org/officeDocument/2006/relationships/image" Target="../media/image2.pn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2.pn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13A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688" y="1060780"/>
            <a:ext cx="5869305" cy="24955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u="none" sz="5400">
                <a:solidFill>
                  <a:srgbClr val="FFFFFF"/>
                </a:solidFill>
                <a:latin typeface="Trebuchet MS"/>
                <a:cs typeface="Trebuchet MS"/>
              </a:rPr>
              <a:t>OBJECT</a:t>
            </a:r>
            <a:r>
              <a:rPr dirty="0" u="none" sz="54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none" sz="5400" spc="225">
                <a:solidFill>
                  <a:srgbClr val="FFFFFF"/>
                </a:solidFill>
                <a:latin typeface="Trebuchet MS"/>
                <a:cs typeface="Trebuchet MS"/>
              </a:rPr>
              <a:t>ORIENTED </a:t>
            </a:r>
            <a:r>
              <a:rPr dirty="0" u="none" sz="5400" spc="235">
                <a:solidFill>
                  <a:srgbClr val="FFFFFF"/>
                </a:solidFill>
                <a:latin typeface="Trebuchet MS"/>
                <a:cs typeface="Trebuchet MS"/>
              </a:rPr>
              <a:t>PROGRAMMING </a:t>
            </a:r>
            <a:r>
              <a:rPr dirty="0" u="none" sz="5400" spc="200">
                <a:solidFill>
                  <a:srgbClr val="FFFFFF"/>
                </a:solidFill>
                <a:latin typeface="Trebuchet MS"/>
                <a:cs typeface="Trebuchet MS"/>
              </a:rPr>
              <a:t>USING</a:t>
            </a:r>
            <a:r>
              <a:rPr dirty="0" u="none" sz="54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u="none" sz="5400" spc="-275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638555" y="457201"/>
            <a:ext cx="6766559" cy="91440"/>
          </a:xfrm>
          <a:custGeom>
            <a:avLst/>
            <a:gdLst/>
            <a:ahLst/>
            <a:cxnLst/>
            <a:rect l="l" t="t" r="r" b="b"/>
            <a:pathLst>
              <a:path w="6766559" h="91440">
                <a:moveTo>
                  <a:pt x="6766559" y="0"/>
                </a:moveTo>
                <a:lnTo>
                  <a:pt x="0" y="0"/>
                </a:lnTo>
                <a:lnTo>
                  <a:pt x="0" y="91438"/>
                </a:lnTo>
                <a:lnTo>
                  <a:pt x="6766559" y="91438"/>
                </a:lnTo>
                <a:lnTo>
                  <a:pt x="6766559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8139683" y="0"/>
            <a:ext cx="4052570" cy="6858000"/>
            <a:chOff x="8139683" y="0"/>
            <a:chExt cx="4052570" cy="685800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9683" y="0"/>
              <a:ext cx="4052316" cy="6857997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3330" y="4986909"/>
              <a:ext cx="3638169" cy="168059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9305" y="472065"/>
            <a:ext cx="11123295" cy="6067425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algn="ctr" marL="90170">
              <a:lnSpc>
                <a:spcPct val="100000"/>
              </a:lnSpc>
              <a:spcBef>
                <a:spcPts val="360"/>
              </a:spcBef>
            </a:pPr>
            <a:r>
              <a:rPr dirty="0" u="sng" sz="2800" spc="-9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Some</a:t>
            </a:r>
            <a:r>
              <a:rPr dirty="0" u="sng" sz="2800" spc="-8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800" spc="-13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Programming</a:t>
            </a:r>
            <a:r>
              <a:rPr dirty="0" u="sng" sz="2800" spc="-3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800" spc="-5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Questions</a:t>
            </a:r>
            <a:r>
              <a:rPr dirty="0" u="sng" sz="2800" spc="-10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800" spc="-8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(Assume </a:t>
            </a:r>
            <a:r>
              <a:rPr dirty="0" u="sng" sz="2800" spc="-17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int</a:t>
            </a:r>
            <a:r>
              <a:rPr dirty="0" u="sng" sz="2800" spc="-7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800" spc="-24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data</a:t>
            </a:r>
            <a:r>
              <a:rPr dirty="0" u="sng" sz="2800" spc="-6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800" spc="-1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type)</a:t>
            </a:r>
            <a:endParaRPr sz="2800">
              <a:latin typeface="Trebuchet MS"/>
              <a:cs typeface="Trebuchet MS"/>
            </a:endParaRPr>
          </a:p>
          <a:p>
            <a:pPr marL="12700" marR="948055">
              <a:lnSpc>
                <a:spcPct val="100000"/>
              </a:lnSpc>
              <a:spcBef>
                <a:spcPts val="265"/>
              </a:spcBef>
            </a:pPr>
            <a:r>
              <a:rPr dirty="0" sz="2800" b="1">
                <a:latin typeface="Times New Roman"/>
                <a:cs typeface="Times New Roman"/>
              </a:rPr>
              <a:t>Q.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WAP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to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find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peak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element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in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unsorted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array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which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is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not </a:t>
            </a:r>
            <a:r>
              <a:rPr dirty="0" sz="2800" b="1">
                <a:latin typeface="Times New Roman"/>
                <a:cs typeface="Times New Roman"/>
              </a:rPr>
              <a:t>smaller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than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its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neighbors.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Array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has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to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be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taken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as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input.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Times New Roman"/>
              <a:cs typeface="Times New Roman"/>
            </a:endParaRPr>
          </a:p>
          <a:p>
            <a:pPr algn="just" marL="12700" marR="290195">
              <a:lnSpc>
                <a:spcPct val="100000"/>
              </a:lnSpc>
            </a:pPr>
            <a:r>
              <a:rPr dirty="0" sz="2800" b="1">
                <a:latin typeface="Times New Roman"/>
                <a:cs typeface="Times New Roman"/>
              </a:rPr>
              <a:t>Q.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WAP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to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check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if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any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triplets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exist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in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unsorted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array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whose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sum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is </a:t>
            </a:r>
            <a:r>
              <a:rPr dirty="0" sz="2800" b="1">
                <a:latin typeface="Times New Roman"/>
                <a:cs typeface="Times New Roman"/>
              </a:rPr>
              <a:t>equal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to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x.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Here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x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is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taken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as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input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from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user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and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unsorted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array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is </a:t>
            </a:r>
            <a:r>
              <a:rPr dirty="0" sz="2800" b="1">
                <a:latin typeface="Times New Roman"/>
                <a:cs typeface="Times New Roman"/>
              </a:rPr>
              <a:t>also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to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be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taken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as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input.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800">
              <a:latin typeface="Times New Roman"/>
              <a:cs typeface="Times New Roman"/>
            </a:endParaRPr>
          </a:p>
          <a:p>
            <a:pPr algn="just" marL="12700" marR="150495">
              <a:lnSpc>
                <a:spcPct val="100000"/>
              </a:lnSpc>
            </a:pPr>
            <a:r>
              <a:rPr dirty="0" sz="2800" b="1">
                <a:latin typeface="Times New Roman"/>
                <a:cs typeface="Times New Roman"/>
              </a:rPr>
              <a:t>Q.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WAP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to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find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Kth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largest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and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Kth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smallest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numbers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in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array.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Both </a:t>
            </a:r>
            <a:r>
              <a:rPr dirty="0" sz="2800" b="1">
                <a:latin typeface="Times New Roman"/>
                <a:cs typeface="Times New Roman"/>
              </a:rPr>
              <a:t>K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and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array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are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taken</a:t>
            </a:r>
            <a:r>
              <a:rPr dirty="0" sz="2800" spc="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as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input.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800" b="1">
                <a:latin typeface="Times New Roman"/>
                <a:cs typeface="Times New Roman"/>
              </a:rPr>
              <a:t>Q.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WAP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to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find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all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pairs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of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elements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in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sorted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array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whose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sum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is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equal </a:t>
            </a:r>
            <a:r>
              <a:rPr dirty="0" sz="2800" b="1">
                <a:latin typeface="Times New Roman"/>
                <a:cs typeface="Times New Roman"/>
              </a:rPr>
              <a:t>to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given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no.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x.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Here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x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is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taken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as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input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and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unsorted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array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is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also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taken </a:t>
            </a:r>
            <a:r>
              <a:rPr dirty="0" sz="2800" b="1">
                <a:latin typeface="Times New Roman"/>
                <a:cs typeface="Times New Roman"/>
              </a:rPr>
              <a:t>as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input.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091176" y="687069"/>
            <a:ext cx="20104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2800" spc="-114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Miscellaneous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75305" y="1264361"/>
            <a:ext cx="70408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-250">
                <a:solidFill>
                  <a:srgbClr val="404040"/>
                </a:solidFill>
                <a:latin typeface="Trebuchet MS"/>
                <a:cs typeface="Trebuchet MS"/>
              </a:rPr>
              <a:t>Swapping</a:t>
            </a:r>
            <a:r>
              <a:rPr dirty="0" u="none" sz="40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u="none" sz="4000" spc="-215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dirty="0" u="none" sz="40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u="none" sz="4000" spc="-22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dirty="0" u="none" sz="4000" spc="-7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u="none" sz="4000">
                <a:solidFill>
                  <a:srgbClr val="404040"/>
                </a:solidFill>
                <a:latin typeface="Trebuchet MS"/>
                <a:cs typeface="Trebuchet MS"/>
              </a:rPr>
              <a:t>Two</a:t>
            </a:r>
            <a:r>
              <a:rPr dirty="0" u="none" sz="4000" spc="-7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u="none" sz="4000" spc="-165">
                <a:solidFill>
                  <a:srgbClr val="404040"/>
                </a:solidFill>
                <a:latin typeface="Trebuchet MS"/>
                <a:cs typeface="Trebuchet MS"/>
              </a:rPr>
              <a:t>Variables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974594" y="2013039"/>
            <a:ext cx="3259454" cy="173482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55"/>
              </a:spcBef>
              <a:buChar char="•"/>
              <a:tabLst>
                <a:tab pos="354965" algn="l"/>
              </a:tabLst>
            </a:pPr>
            <a:r>
              <a:rPr dirty="0" sz="3200">
                <a:latin typeface="Arial MT"/>
                <a:cs typeface="Arial MT"/>
              </a:rPr>
              <a:t>No</a:t>
            </a:r>
            <a:r>
              <a:rPr dirty="0" sz="3200" spc="-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temporaries!</a:t>
            </a:r>
            <a:endParaRPr sz="3200">
              <a:latin typeface="Arial MT"/>
              <a:cs typeface="Arial MT"/>
            </a:endParaRPr>
          </a:p>
          <a:p>
            <a:pPr marL="1002030" marR="907415">
              <a:lnSpc>
                <a:spcPct val="100000"/>
              </a:lnSpc>
              <a:spcBef>
                <a:spcPts val="420"/>
              </a:spcBef>
              <a:tabLst>
                <a:tab pos="1306830" algn="l"/>
                <a:tab pos="1629410" algn="l"/>
              </a:tabLst>
            </a:pPr>
            <a:r>
              <a:rPr dirty="0" sz="2400" spc="-50">
                <a:latin typeface="Times New Roman"/>
                <a:cs typeface="Times New Roman"/>
              </a:rPr>
              <a:t>x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=</a:t>
            </a:r>
            <a:r>
              <a:rPr dirty="0" sz="2400">
                <a:latin typeface="Times New Roman"/>
                <a:cs typeface="Times New Roman"/>
              </a:rPr>
              <a:t>	x + </a:t>
            </a:r>
            <a:r>
              <a:rPr dirty="0" sz="2400" spc="-25">
                <a:latin typeface="Times New Roman"/>
                <a:cs typeface="Times New Roman"/>
              </a:rPr>
              <a:t>y; </a:t>
            </a:r>
            <a:r>
              <a:rPr dirty="0" sz="2400" spc="-50">
                <a:latin typeface="Times New Roman"/>
                <a:cs typeface="Times New Roman"/>
              </a:rPr>
              <a:t>y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=</a:t>
            </a:r>
            <a:r>
              <a:rPr dirty="0" sz="2400">
                <a:latin typeface="Times New Roman"/>
                <a:cs typeface="Times New Roman"/>
              </a:rPr>
              <a:t>	x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 </a:t>
            </a:r>
            <a:r>
              <a:rPr dirty="0" sz="2400" spc="-25">
                <a:latin typeface="Times New Roman"/>
                <a:cs typeface="Times New Roman"/>
              </a:rPr>
              <a:t>y;</a:t>
            </a:r>
            <a:endParaRPr sz="2400">
              <a:latin typeface="Times New Roman"/>
              <a:cs typeface="Times New Roman"/>
            </a:endParaRPr>
          </a:p>
          <a:p>
            <a:pPr marL="1002030">
              <a:lnSpc>
                <a:spcPct val="100000"/>
              </a:lnSpc>
              <a:tabLst>
                <a:tab pos="1306830" algn="l"/>
                <a:tab pos="1629410" algn="l"/>
              </a:tabLst>
            </a:pPr>
            <a:r>
              <a:rPr dirty="0" sz="2400" spc="-50">
                <a:latin typeface="Times New Roman"/>
                <a:cs typeface="Times New Roman"/>
              </a:rPr>
              <a:t>x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spc="-50">
                <a:latin typeface="Times New Roman"/>
                <a:cs typeface="Times New Roman"/>
              </a:rPr>
              <a:t>=</a:t>
            </a:r>
            <a:r>
              <a:rPr dirty="0" sz="2400">
                <a:latin typeface="Times New Roman"/>
                <a:cs typeface="Times New Roman"/>
              </a:rPr>
              <a:t>	x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-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y;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859905" y="2091054"/>
            <a:ext cx="1851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>
                <a:solidFill>
                  <a:srgbClr val="CC0000"/>
                </a:solidFill>
                <a:latin typeface="Times New Roman"/>
                <a:cs typeface="Times New Roman"/>
              </a:rPr>
              <a:t>Value</a:t>
            </a:r>
            <a:r>
              <a:rPr dirty="0" sz="2400" spc="-3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stored</a:t>
            </a:r>
            <a:r>
              <a:rPr dirty="0" sz="2400" spc="-5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CC0000"/>
                </a:solidFill>
                <a:latin typeface="Times New Roman"/>
                <a:cs typeface="Times New Roman"/>
              </a:rPr>
              <a:t>in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164705" y="2456815"/>
            <a:ext cx="117030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dirty="0" u="sng" sz="2400" spc="-5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x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u="sng" sz="2400" spc="-5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tabLst>
                <a:tab pos="985519" algn="l"/>
              </a:tabLst>
            </a:pPr>
            <a:r>
              <a:rPr dirty="0" sz="2400" spc="-5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 spc="-5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04569" algn="l"/>
              </a:tabLst>
            </a:pPr>
            <a:r>
              <a:rPr dirty="0" sz="2400" spc="-25">
                <a:solidFill>
                  <a:srgbClr val="CC0000"/>
                </a:solidFill>
                <a:latin typeface="Times New Roman"/>
                <a:cs typeface="Times New Roman"/>
              </a:rPr>
              <a:t>a+b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 spc="-5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004569" algn="l"/>
              </a:tabLst>
            </a:pPr>
            <a:r>
              <a:rPr dirty="0" sz="2400" spc="-25">
                <a:solidFill>
                  <a:srgbClr val="CC0000"/>
                </a:solidFill>
                <a:latin typeface="Times New Roman"/>
                <a:cs typeface="Times New Roman"/>
              </a:rPr>
              <a:t>a+b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 spc="-5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tabLst>
                <a:tab pos="1002665" algn="l"/>
              </a:tabLst>
            </a:pPr>
            <a:r>
              <a:rPr dirty="0" sz="2400" spc="-50">
                <a:solidFill>
                  <a:srgbClr val="CC0000"/>
                </a:solidFill>
                <a:latin typeface="Times New Roman"/>
                <a:cs typeface="Times New Roman"/>
              </a:rPr>
              <a:t>b</a:t>
            </a:r>
            <a:r>
              <a:rPr dirty="0" sz="2400">
                <a:solidFill>
                  <a:srgbClr val="CC0000"/>
                </a:solidFill>
                <a:latin typeface="Times New Roman"/>
                <a:cs typeface="Times New Roman"/>
              </a:rPr>
              <a:t>	</a:t>
            </a:r>
            <a:r>
              <a:rPr dirty="0" sz="2400" spc="-50">
                <a:solidFill>
                  <a:srgbClr val="CC0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212594" y="4341114"/>
            <a:ext cx="8129270" cy="1492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ts val="2775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Sometime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write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4.0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/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8,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mixed-</a:t>
            </a:r>
            <a:r>
              <a:rPr dirty="0" sz="2400">
                <a:latin typeface="Calibri"/>
                <a:cs typeface="Calibri"/>
              </a:rPr>
              <a:t>type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expression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175"/>
              </a:lnSpc>
            </a:pPr>
            <a:r>
              <a:rPr dirty="0" sz="2000">
                <a:latin typeface="Calibri"/>
                <a:cs typeface="Calibri"/>
              </a:rPr>
              <a:t>Java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defines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only: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double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double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160"/>
              </a:lnSpc>
            </a:pP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perform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mixed-</a:t>
            </a:r>
            <a:r>
              <a:rPr dirty="0" sz="2000">
                <a:latin typeface="Calibri"/>
                <a:cs typeface="Calibri"/>
              </a:rPr>
              <a:t>type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numerical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operation,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Java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needs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convert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469900" marR="4293870">
              <a:lnSpc>
                <a:spcPts val="2160"/>
              </a:lnSpc>
              <a:spcBef>
                <a:spcPts val="150"/>
              </a:spcBef>
            </a:pPr>
            <a:r>
              <a:rPr dirty="0" sz="2000">
                <a:latin typeface="Calibri"/>
                <a:cs typeface="Calibri"/>
              </a:rPr>
              <a:t>operands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same</a:t>
            </a:r>
            <a:r>
              <a:rPr dirty="0" sz="2000" spc="-20">
                <a:latin typeface="Calibri"/>
                <a:cs typeface="Calibri"/>
              </a:rPr>
              <a:t> type idea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6354" y="888237"/>
            <a:ext cx="46990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2800" spc="-85">
                <a:solidFill>
                  <a:srgbClr val="404040"/>
                </a:solidFill>
                <a:latin typeface="Trebuchet MS"/>
                <a:cs typeface="Trebuchet MS"/>
              </a:rPr>
              <a:t>Widening</a:t>
            </a:r>
            <a:r>
              <a:rPr dirty="0" u="none" sz="2800" spc="-3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u="none" sz="2800" spc="-160">
                <a:solidFill>
                  <a:srgbClr val="404040"/>
                </a:solidFill>
                <a:latin typeface="Trebuchet MS"/>
                <a:cs typeface="Trebuchet MS"/>
              </a:rPr>
              <a:t>Primitive</a:t>
            </a:r>
            <a:r>
              <a:rPr dirty="0" u="none" sz="2800" spc="-1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u="none" sz="2800" spc="-40">
                <a:solidFill>
                  <a:srgbClr val="404040"/>
                </a:solidFill>
                <a:latin typeface="Trebuchet MS"/>
                <a:cs typeface="Trebuchet MS"/>
              </a:rPr>
              <a:t>Conversions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5725" rIns="0" bIns="0" rtlCol="0" vert="horz">
            <a:spAutoFit/>
          </a:bodyPr>
          <a:lstStyle/>
          <a:p>
            <a:pPr marL="12700" marR="285750">
              <a:lnSpc>
                <a:spcPct val="80000"/>
              </a:lnSpc>
              <a:spcBef>
                <a:spcPts val="675"/>
              </a:spcBef>
            </a:pPr>
            <a:r>
              <a:rPr dirty="0" sz="2400">
                <a:solidFill>
                  <a:srgbClr val="000000"/>
                </a:solidFill>
              </a:rPr>
              <a:t>Widening</a:t>
            </a:r>
            <a:r>
              <a:rPr dirty="0" sz="2400" spc="-4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primitive</a:t>
            </a:r>
            <a:r>
              <a:rPr dirty="0" sz="2400" spc="-5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conversions</a:t>
            </a:r>
            <a:r>
              <a:rPr dirty="0" sz="2400" spc="-4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are</a:t>
            </a:r>
            <a:r>
              <a:rPr dirty="0" sz="2400" spc="-3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those</a:t>
            </a:r>
            <a:r>
              <a:rPr dirty="0" sz="2400" spc="-2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that</a:t>
            </a:r>
            <a:r>
              <a:rPr dirty="0" sz="2400" spc="-2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do</a:t>
            </a:r>
            <a:r>
              <a:rPr dirty="0" sz="2400" spc="-2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not</a:t>
            </a:r>
            <a:r>
              <a:rPr dirty="0" sz="2400" spc="-25">
                <a:solidFill>
                  <a:srgbClr val="000000"/>
                </a:solidFill>
              </a:rPr>
              <a:t> </a:t>
            </a:r>
            <a:r>
              <a:rPr dirty="0" sz="2400" spc="-20">
                <a:solidFill>
                  <a:srgbClr val="000000"/>
                </a:solidFill>
              </a:rPr>
              <a:t>lose </a:t>
            </a:r>
            <a:r>
              <a:rPr dirty="0" sz="2400">
                <a:solidFill>
                  <a:srgbClr val="000000"/>
                </a:solidFill>
              </a:rPr>
              <a:t>information</a:t>
            </a:r>
            <a:r>
              <a:rPr dirty="0" sz="2400" spc="-5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about</a:t>
            </a:r>
            <a:r>
              <a:rPr dirty="0" sz="2400" spc="-2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the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CC3300"/>
                </a:solidFill>
              </a:rPr>
              <a:t>overall</a:t>
            </a:r>
            <a:r>
              <a:rPr dirty="0" sz="2400" spc="-45">
                <a:solidFill>
                  <a:srgbClr val="CC3300"/>
                </a:solidFill>
              </a:rPr>
              <a:t> </a:t>
            </a:r>
            <a:r>
              <a:rPr dirty="0" sz="2400">
                <a:solidFill>
                  <a:srgbClr val="CC3300"/>
                </a:solidFill>
              </a:rPr>
              <a:t>magnitude</a:t>
            </a:r>
            <a:r>
              <a:rPr dirty="0" sz="2400" spc="-35">
                <a:solidFill>
                  <a:srgbClr val="CC3300"/>
                </a:solidFill>
              </a:rPr>
              <a:t> </a:t>
            </a:r>
            <a:r>
              <a:rPr dirty="0" sz="2400">
                <a:solidFill>
                  <a:srgbClr val="CC3300"/>
                </a:solidFill>
              </a:rPr>
              <a:t>of</a:t>
            </a:r>
            <a:r>
              <a:rPr dirty="0" sz="2400" spc="-25">
                <a:solidFill>
                  <a:srgbClr val="CC3300"/>
                </a:solidFill>
              </a:rPr>
              <a:t> </a:t>
            </a:r>
            <a:r>
              <a:rPr dirty="0" sz="2400">
                <a:solidFill>
                  <a:srgbClr val="CC3300"/>
                </a:solidFill>
              </a:rPr>
              <a:t>a</a:t>
            </a:r>
            <a:r>
              <a:rPr dirty="0" sz="2400" spc="-25">
                <a:solidFill>
                  <a:srgbClr val="CC3300"/>
                </a:solidFill>
              </a:rPr>
              <a:t> </a:t>
            </a:r>
            <a:r>
              <a:rPr dirty="0" sz="2400" spc="-10">
                <a:solidFill>
                  <a:srgbClr val="CC3300"/>
                </a:solidFill>
              </a:rPr>
              <a:t>numeric value</a:t>
            </a:r>
            <a:endParaRPr sz="2400"/>
          </a:p>
          <a:p>
            <a:pPr marL="12700" marR="5080">
              <a:lnSpc>
                <a:spcPct val="80000"/>
              </a:lnSpc>
            </a:pPr>
            <a:r>
              <a:rPr dirty="0" sz="2400">
                <a:solidFill>
                  <a:srgbClr val="C0504D"/>
                </a:solidFill>
              </a:rPr>
              <a:t>Java</a:t>
            </a:r>
            <a:r>
              <a:rPr dirty="0" sz="2400" spc="-20">
                <a:solidFill>
                  <a:srgbClr val="C0504D"/>
                </a:solidFill>
              </a:rPr>
              <a:t> </a:t>
            </a:r>
            <a:r>
              <a:rPr dirty="0" sz="2400">
                <a:solidFill>
                  <a:srgbClr val="C0504D"/>
                </a:solidFill>
              </a:rPr>
              <a:t>defines</a:t>
            </a:r>
            <a:r>
              <a:rPr dirty="0" sz="2400" spc="-30">
                <a:solidFill>
                  <a:srgbClr val="C0504D"/>
                </a:solidFill>
              </a:rPr>
              <a:t> </a:t>
            </a:r>
            <a:r>
              <a:rPr dirty="0" sz="2400">
                <a:solidFill>
                  <a:srgbClr val="C0504D"/>
                </a:solidFill>
              </a:rPr>
              <a:t>19</a:t>
            </a:r>
            <a:r>
              <a:rPr dirty="0" sz="2400" spc="-15">
                <a:solidFill>
                  <a:srgbClr val="C0504D"/>
                </a:solidFill>
              </a:rPr>
              <a:t> </a:t>
            </a:r>
            <a:r>
              <a:rPr dirty="0" sz="2400">
                <a:solidFill>
                  <a:srgbClr val="C0504D"/>
                </a:solidFill>
              </a:rPr>
              <a:t>primitive</a:t>
            </a:r>
            <a:r>
              <a:rPr dirty="0" sz="2400" spc="-50">
                <a:solidFill>
                  <a:srgbClr val="C0504D"/>
                </a:solidFill>
              </a:rPr>
              <a:t> </a:t>
            </a:r>
            <a:r>
              <a:rPr dirty="0" sz="2400">
                <a:solidFill>
                  <a:srgbClr val="C0504D"/>
                </a:solidFill>
              </a:rPr>
              <a:t>conversions</a:t>
            </a:r>
            <a:r>
              <a:rPr dirty="0" sz="2400" spc="-35">
                <a:solidFill>
                  <a:srgbClr val="C0504D"/>
                </a:solidFill>
              </a:rPr>
              <a:t> </a:t>
            </a:r>
            <a:r>
              <a:rPr dirty="0" sz="2400">
                <a:solidFill>
                  <a:srgbClr val="C0504D"/>
                </a:solidFill>
              </a:rPr>
              <a:t>as</a:t>
            </a:r>
            <a:r>
              <a:rPr dirty="0" sz="2400" spc="-15">
                <a:solidFill>
                  <a:srgbClr val="C0504D"/>
                </a:solidFill>
              </a:rPr>
              <a:t> </a:t>
            </a:r>
            <a:r>
              <a:rPr dirty="0" sz="2400">
                <a:solidFill>
                  <a:srgbClr val="C0504D"/>
                </a:solidFill>
              </a:rPr>
              <a:t>widening</a:t>
            </a:r>
            <a:r>
              <a:rPr dirty="0" sz="2400" spc="-15">
                <a:solidFill>
                  <a:srgbClr val="C0504D"/>
                </a:solidFill>
              </a:rPr>
              <a:t> </a:t>
            </a:r>
            <a:r>
              <a:rPr dirty="0" sz="2400" spc="-10">
                <a:solidFill>
                  <a:srgbClr val="C0504D"/>
                </a:solidFill>
              </a:rPr>
              <a:t>primitive conversions</a:t>
            </a:r>
            <a:endParaRPr sz="2400"/>
          </a:p>
          <a:p>
            <a:pPr marL="469900" marR="1250315">
              <a:lnSpc>
                <a:spcPct val="80000"/>
              </a:lnSpc>
              <a:spcBef>
                <a:spcPts val="5"/>
              </a:spcBef>
              <a:tabLst>
                <a:tab pos="1383665" algn="l"/>
                <a:tab pos="1788160" algn="l"/>
              </a:tabLst>
            </a:pPr>
            <a:r>
              <a:rPr dirty="0" sz="2000" spc="-20" b="0">
                <a:solidFill>
                  <a:srgbClr val="C0504D"/>
                </a:solidFill>
                <a:latin typeface="Courier New"/>
                <a:cs typeface="Courier New"/>
              </a:rPr>
              <a:t>byte</a:t>
            </a:r>
            <a:r>
              <a:rPr dirty="0" sz="2000" b="0">
                <a:solidFill>
                  <a:srgbClr val="C0504D"/>
                </a:solidFill>
                <a:latin typeface="Courier New"/>
                <a:cs typeface="Courier New"/>
              </a:rPr>
              <a:t>	</a:t>
            </a:r>
            <a:r>
              <a:rPr dirty="0" sz="2000" spc="-50" b="0">
                <a:solidFill>
                  <a:srgbClr val="C0504D"/>
                </a:solidFill>
                <a:latin typeface="Symbol"/>
                <a:cs typeface="Symbol"/>
              </a:rPr>
              <a:t></a:t>
            </a:r>
            <a:r>
              <a:rPr dirty="0" sz="2000" b="0">
                <a:solidFill>
                  <a:srgbClr val="C0504D"/>
                </a:solidFill>
                <a:latin typeface="Times New Roman"/>
                <a:cs typeface="Times New Roman"/>
              </a:rPr>
              <a:t>	</a:t>
            </a:r>
            <a:r>
              <a:rPr dirty="0" sz="2000" b="0">
                <a:solidFill>
                  <a:srgbClr val="C0504D"/>
                </a:solidFill>
                <a:latin typeface="Courier New"/>
                <a:cs typeface="Courier New"/>
              </a:rPr>
              <a:t>short,</a:t>
            </a:r>
            <a:r>
              <a:rPr dirty="0" sz="2000" spc="-40" b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C0504D"/>
                </a:solidFill>
                <a:latin typeface="Courier New"/>
                <a:cs typeface="Courier New"/>
              </a:rPr>
              <a:t>int,</a:t>
            </a:r>
            <a:r>
              <a:rPr dirty="0" sz="2000" spc="-25" b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C0504D"/>
                </a:solidFill>
                <a:latin typeface="Courier New"/>
                <a:cs typeface="Courier New"/>
              </a:rPr>
              <a:t>long,</a:t>
            </a:r>
            <a:r>
              <a:rPr dirty="0" sz="2000" spc="-25" b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C0504D"/>
                </a:solidFill>
                <a:latin typeface="Courier New"/>
                <a:cs typeface="Courier New"/>
              </a:rPr>
              <a:t>float,</a:t>
            </a:r>
            <a:r>
              <a:rPr dirty="0" sz="2000" spc="-25" b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2000" spc="-10" b="0">
                <a:solidFill>
                  <a:srgbClr val="C0504D"/>
                </a:solidFill>
                <a:latin typeface="Courier New"/>
                <a:cs typeface="Courier New"/>
              </a:rPr>
              <a:t>double </a:t>
            </a:r>
            <a:r>
              <a:rPr dirty="0" sz="2000" b="0">
                <a:solidFill>
                  <a:srgbClr val="C0504D"/>
                </a:solidFill>
                <a:latin typeface="Courier New"/>
                <a:cs typeface="Courier New"/>
              </a:rPr>
              <a:t>short</a:t>
            </a:r>
            <a:r>
              <a:rPr dirty="0" sz="2000" spc="-25" b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2000" spc="-50" b="0">
                <a:solidFill>
                  <a:srgbClr val="C0504D"/>
                </a:solidFill>
                <a:latin typeface="Symbol"/>
                <a:cs typeface="Symbol"/>
              </a:rPr>
              <a:t></a:t>
            </a:r>
            <a:r>
              <a:rPr dirty="0" sz="2000" b="0">
                <a:solidFill>
                  <a:srgbClr val="C0504D"/>
                </a:solidFill>
                <a:latin typeface="Times New Roman"/>
                <a:cs typeface="Times New Roman"/>
              </a:rPr>
              <a:t>	</a:t>
            </a:r>
            <a:r>
              <a:rPr dirty="0" sz="2000" b="0">
                <a:solidFill>
                  <a:srgbClr val="C0504D"/>
                </a:solidFill>
                <a:latin typeface="Courier New"/>
                <a:cs typeface="Courier New"/>
              </a:rPr>
              <a:t>int,</a:t>
            </a:r>
            <a:r>
              <a:rPr dirty="0" sz="2000" spc="-35" b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C0504D"/>
                </a:solidFill>
                <a:latin typeface="Courier New"/>
                <a:cs typeface="Courier New"/>
              </a:rPr>
              <a:t>long,</a:t>
            </a:r>
            <a:r>
              <a:rPr dirty="0" sz="2000" spc="-25" b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C0504D"/>
                </a:solidFill>
                <a:latin typeface="Courier New"/>
                <a:cs typeface="Courier New"/>
              </a:rPr>
              <a:t>float,</a:t>
            </a:r>
            <a:r>
              <a:rPr dirty="0" sz="2000" spc="-25" b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2000" spc="-10" b="0">
                <a:solidFill>
                  <a:srgbClr val="C0504D"/>
                </a:solidFill>
                <a:latin typeface="Courier New"/>
                <a:cs typeface="Courier New"/>
              </a:rPr>
              <a:t>double</a:t>
            </a:r>
            <a:endParaRPr sz="2000">
              <a:latin typeface="Courier New"/>
              <a:cs typeface="Courier New"/>
            </a:endParaRPr>
          </a:p>
          <a:p>
            <a:pPr marL="469900" marR="2317115">
              <a:lnSpc>
                <a:spcPct val="80000"/>
              </a:lnSpc>
              <a:tabLst>
                <a:tab pos="1383665" algn="l"/>
                <a:tab pos="1788160" algn="l"/>
              </a:tabLst>
            </a:pPr>
            <a:r>
              <a:rPr dirty="0" sz="2000" spc="-20" b="0">
                <a:solidFill>
                  <a:srgbClr val="C0504D"/>
                </a:solidFill>
                <a:latin typeface="Courier New"/>
                <a:cs typeface="Courier New"/>
              </a:rPr>
              <a:t>char</a:t>
            </a:r>
            <a:r>
              <a:rPr dirty="0" sz="2000" b="0">
                <a:solidFill>
                  <a:srgbClr val="C0504D"/>
                </a:solidFill>
                <a:latin typeface="Courier New"/>
                <a:cs typeface="Courier New"/>
              </a:rPr>
              <a:t>	</a:t>
            </a:r>
            <a:r>
              <a:rPr dirty="0" sz="2000" spc="-50" b="0">
                <a:solidFill>
                  <a:srgbClr val="C0504D"/>
                </a:solidFill>
                <a:latin typeface="Symbol"/>
                <a:cs typeface="Symbol"/>
              </a:rPr>
              <a:t></a:t>
            </a:r>
            <a:r>
              <a:rPr dirty="0" sz="2000" b="0">
                <a:solidFill>
                  <a:srgbClr val="C0504D"/>
                </a:solidFill>
                <a:latin typeface="Times New Roman"/>
                <a:cs typeface="Times New Roman"/>
              </a:rPr>
              <a:t>	</a:t>
            </a:r>
            <a:r>
              <a:rPr dirty="0" sz="2000" b="0">
                <a:solidFill>
                  <a:srgbClr val="C0504D"/>
                </a:solidFill>
                <a:latin typeface="Courier New"/>
                <a:cs typeface="Courier New"/>
              </a:rPr>
              <a:t>int,</a:t>
            </a:r>
            <a:r>
              <a:rPr dirty="0" sz="2000" spc="-35" b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C0504D"/>
                </a:solidFill>
                <a:latin typeface="Courier New"/>
                <a:cs typeface="Courier New"/>
              </a:rPr>
              <a:t>long,</a:t>
            </a:r>
            <a:r>
              <a:rPr dirty="0" sz="2000" spc="-25" b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C0504D"/>
                </a:solidFill>
                <a:latin typeface="Courier New"/>
                <a:cs typeface="Courier New"/>
              </a:rPr>
              <a:t>float,</a:t>
            </a:r>
            <a:r>
              <a:rPr dirty="0" sz="2000" spc="-25" b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2000" spc="-10" b="0">
                <a:solidFill>
                  <a:srgbClr val="C0504D"/>
                </a:solidFill>
                <a:latin typeface="Courier New"/>
                <a:cs typeface="Courier New"/>
              </a:rPr>
              <a:t>double </a:t>
            </a:r>
            <a:r>
              <a:rPr dirty="0" sz="2000" spc="-25" b="0">
                <a:solidFill>
                  <a:srgbClr val="C0504D"/>
                </a:solidFill>
                <a:latin typeface="Courier New"/>
                <a:cs typeface="Courier New"/>
              </a:rPr>
              <a:t>int</a:t>
            </a:r>
            <a:r>
              <a:rPr dirty="0" sz="2000" b="0">
                <a:solidFill>
                  <a:srgbClr val="C0504D"/>
                </a:solidFill>
                <a:latin typeface="Courier New"/>
                <a:cs typeface="Courier New"/>
              </a:rPr>
              <a:t>	</a:t>
            </a:r>
            <a:r>
              <a:rPr dirty="0" sz="2000" spc="-50" b="0">
                <a:solidFill>
                  <a:srgbClr val="C0504D"/>
                </a:solidFill>
                <a:latin typeface="Symbol"/>
                <a:cs typeface="Symbol"/>
              </a:rPr>
              <a:t></a:t>
            </a:r>
            <a:r>
              <a:rPr dirty="0" sz="2000" b="0">
                <a:solidFill>
                  <a:srgbClr val="C0504D"/>
                </a:solidFill>
                <a:latin typeface="Times New Roman"/>
                <a:cs typeface="Times New Roman"/>
              </a:rPr>
              <a:t>	</a:t>
            </a:r>
            <a:r>
              <a:rPr dirty="0" sz="2000" b="0">
                <a:solidFill>
                  <a:srgbClr val="C0504D"/>
                </a:solidFill>
                <a:latin typeface="Courier New"/>
                <a:cs typeface="Courier New"/>
              </a:rPr>
              <a:t>long,</a:t>
            </a:r>
            <a:r>
              <a:rPr dirty="0" sz="2000" spc="-30" b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C0504D"/>
                </a:solidFill>
                <a:latin typeface="Courier New"/>
                <a:cs typeface="Courier New"/>
              </a:rPr>
              <a:t>float,</a:t>
            </a:r>
            <a:r>
              <a:rPr dirty="0" sz="2000" spc="-25" b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2000" spc="-10" b="0">
                <a:solidFill>
                  <a:srgbClr val="C0504D"/>
                </a:solidFill>
                <a:latin typeface="Courier New"/>
                <a:cs typeface="Courier New"/>
              </a:rPr>
              <a:t>double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1680"/>
              </a:lnSpc>
              <a:tabLst>
                <a:tab pos="1383665" algn="l"/>
                <a:tab pos="1788160" algn="l"/>
              </a:tabLst>
            </a:pPr>
            <a:r>
              <a:rPr dirty="0" sz="2000" spc="-20" b="0">
                <a:solidFill>
                  <a:srgbClr val="C0504D"/>
                </a:solidFill>
                <a:latin typeface="Courier New"/>
                <a:cs typeface="Courier New"/>
              </a:rPr>
              <a:t>long</a:t>
            </a:r>
            <a:r>
              <a:rPr dirty="0" sz="2000" b="0">
                <a:solidFill>
                  <a:srgbClr val="C0504D"/>
                </a:solidFill>
                <a:latin typeface="Courier New"/>
                <a:cs typeface="Courier New"/>
              </a:rPr>
              <a:t>	</a:t>
            </a:r>
            <a:r>
              <a:rPr dirty="0" sz="2000" spc="-50" b="0">
                <a:solidFill>
                  <a:srgbClr val="C0504D"/>
                </a:solidFill>
                <a:latin typeface="Symbol"/>
                <a:cs typeface="Symbol"/>
              </a:rPr>
              <a:t></a:t>
            </a:r>
            <a:r>
              <a:rPr dirty="0" sz="2000" b="0">
                <a:solidFill>
                  <a:srgbClr val="C0504D"/>
                </a:solidFill>
                <a:latin typeface="Times New Roman"/>
                <a:cs typeface="Times New Roman"/>
              </a:rPr>
              <a:t>	</a:t>
            </a:r>
            <a:r>
              <a:rPr dirty="0" sz="2000" b="0">
                <a:solidFill>
                  <a:srgbClr val="C0504D"/>
                </a:solidFill>
                <a:latin typeface="Courier New"/>
                <a:cs typeface="Courier New"/>
              </a:rPr>
              <a:t>float,</a:t>
            </a:r>
            <a:r>
              <a:rPr dirty="0" sz="2000" spc="-30" b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2000" spc="-10" b="0">
                <a:solidFill>
                  <a:srgbClr val="C0504D"/>
                </a:solidFill>
                <a:latin typeface="Courier New"/>
                <a:cs typeface="Courier New"/>
              </a:rPr>
              <a:t>double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ts val="1870"/>
              </a:lnSpc>
              <a:tabLst>
                <a:tab pos="1788160" algn="l"/>
              </a:tabLst>
            </a:pPr>
            <a:r>
              <a:rPr dirty="0" sz="2000" b="0">
                <a:solidFill>
                  <a:srgbClr val="C0504D"/>
                </a:solidFill>
                <a:latin typeface="Courier New"/>
                <a:cs typeface="Courier New"/>
              </a:rPr>
              <a:t>float</a:t>
            </a:r>
            <a:r>
              <a:rPr dirty="0" sz="2000" spc="-25" b="0">
                <a:solidFill>
                  <a:srgbClr val="C0504D"/>
                </a:solidFill>
                <a:latin typeface="Courier New"/>
                <a:cs typeface="Courier New"/>
              </a:rPr>
              <a:t> </a:t>
            </a:r>
            <a:r>
              <a:rPr dirty="0" sz="2000" spc="-50" b="0">
                <a:solidFill>
                  <a:srgbClr val="C0504D"/>
                </a:solidFill>
                <a:latin typeface="Symbol"/>
                <a:cs typeface="Symbol"/>
              </a:rPr>
              <a:t></a:t>
            </a:r>
            <a:r>
              <a:rPr dirty="0" sz="2000" b="0">
                <a:solidFill>
                  <a:srgbClr val="C0504D"/>
                </a:solidFill>
                <a:latin typeface="Times New Roman"/>
                <a:cs typeface="Times New Roman"/>
              </a:rPr>
              <a:t>	</a:t>
            </a:r>
            <a:r>
              <a:rPr dirty="0" sz="2000" spc="-10" b="0">
                <a:solidFill>
                  <a:srgbClr val="C0504D"/>
                </a:solidFill>
                <a:latin typeface="Courier New"/>
                <a:cs typeface="Courier New"/>
              </a:rPr>
              <a:t>double</a:t>
            </a:r>
            <a:endParaRPr sz="2000">
              <a:latin typeface="Courier New"/>
              <a:cs typeface="Courier New"/>
            </a:endParaRPr>
          </a:p>
          <a:p>
            <a:pPr marL="12700" marR="14604">
              <a:lnSpc>
                <a:spcPct val="79600"/>
              </a:lnSpc>
              <a:spcBef>
                <a:spcPts val="300"/>
              </a:spcBef>
            </a:pPr>
            <a:r>
              <a:rPr dirty="0" sz="2400">
                <a:solidFill>
                  <a:srgbClr val="000000"/>
                </a:solidFill>
              </a:rPr>
              <a:t>They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are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generally</a:t>
            </a:r>
            <a:r>
              <a:rPr dirty="0" sz="2400" spc="-4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safe</a:t>
            </a:r>
            <a:r>
              <a:rPr dirty="0" sz="2400" spc="-2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because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they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tend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to</a:t>
            </a:r>
            <a:r>
              <a:rPr dirty="0" sz="2400" spc="-3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go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from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 spc="-50">
                <a:solidFill>
                  <a:srgbClr val="000000"/>
                </a:solidFill>
              </a:rPr>
              <a:t>a </a:t>
            </a:r>
            <a:r>
              <a:rPr dirty="0" sz="2400">
                <a:solidFill>
                  <a:srgbClr val="000000"/>
                </a:solidFill>
              </a:rPr>
              <a:t>small</a:t>
            </a:r>
            <a:r>
              <a:rPr dirty="0" sz="2400" spc="-5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data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type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to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a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larger</a:t>
            </a:r>
            <a:r>
              <a:rPr dirty="0" sz="2400" spc="-3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one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(such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as</a:t>
            </a:r>
            <a:r>
              <a:rPr dirty="0" sz="2400" spc="-1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a </a:t>
            </a:r>
            <a:r>
              <a:rPr dirty="0" sz="2400" spc="-10">
                <a:solidFill>
                  <a:srgbClr val="000000"/>
                </a:solidFill>
                <a:latin typeface="Courier New"/>
                <a:cs typeface="Courier New"/>
              </a:rPr>
              <a:t>short</a:t>
            </a:r>
            <a:r>
              <a:rPr dirty="0" sz="2400" spc="-85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000000"/>
                </a:solidFill>
              </a:rPr>
              <a:t>to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an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 spc="-20">
                <a:solidFill>
                  <a:srgbClr val="000000"/>
                </a:solidFill>
                <a:latin typeface="Courier New"/>
                <a:cs typeface="Courier New"/>
              </a:rPr>
              <a:t>int</a:t>
            </a:r>
            <a:r>
              <a:rPr dirty="0" sz="2400" spc="-20">
                <a:solidFill>
                  <a:srgbClr val="000000"/>
                </a:solidFill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469900">
              <a:lnSpc>
                <a:spcPts val="1935"/>
              </a:lnSpc>
            </a:pPr>
            <a:r>
              <a:rPr dirty="0" sz="2000" b="0">
                <a:solidFill>
                  <a:srgbClr val="000000"/>
                </a:solidFill>
                <a:latin typeface="Calibri"/>
                <a:cs typeface="Calibri"/>
              </a:rPr>
              <a:t>can</a:t>
            </a:r>
            <a:r>
              <a:rPr dirty="0" sz="2000" spc="-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alibri"/>
                <a:cs typeface="Calibri"/>
              </a:rPr>
              <a:t>problems</a:t>
            </a:r>
            <a:r>
              <a:rPr dirty="0" sz="2000" spc="-2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alibri"/>
                <a:cs typeface="Calibri"/>
              </a:rPr>
              <a:t>happen</a:t>
            </a:r>
            <a:r>
              <a:rPr dirty="0" sz="2000" spc="-3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alibri"/>
                <a:cs typeface="Calibri"/>
              </a:rPr>
              <a:t>in</a:t>
            </a:r>
            <a:r>
              <a:rPr dirty="0" sz="2000" spc="-2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alibri"/>
                <a:cs typeface="Calibri"/>
              </a:rPr>
              <a:t>some</a:t>
            </a:r>
            <a:r>
              <a:rPr dirty="0" sz="2000" spc="-2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000" spc="-3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000" spc="-1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000" spc="-10" b="0">
                <a:solidFill>
                  <a:srgbClr val="000000"/>
                </a:solidFill>
                <a:latin typeface="Calibri"/>
                <a:cs typeface="Calibri"/>
              </a:rPr>
              <a:t>cases?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68754" y="655066"/>
            <a:ext cx="697103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-55">
                <a:solidFill>
                  <a:srgbClr val="404040"/>
                </a:solidFill>
                <a:latin typeface="Trebuchet MS"/>
                <a:cs typeface="Trebuchet MS"/>
              </a:rPr>
              <a:t>Narrowing</a:t>
            </a:r>
            <a:r>
              <a:rPr dirty="0" u="none" sz="4000" spc="-15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u="none" sz="4000" spc="-225">
                <a:solidFill>
                  <a:srgbClr val="404040"/>
                </a:solidFill>
                <a:latin typeface="Trebuchet MS"/>
                <a:cs typeface="Trebuchet MS"/>
              </a:rPr>
              <a:t>Primitive</a:t>
            </a:r>
            <a:r>
              <a:rPr dirty="0" u="none" sz="4000" spc="-9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u="none" sz="4000" spc="-55">
                <a:solidFill>
                  <a:srgbClr val="404040"/>
                </a:solidFill>
                <a:latin typeface="Trebuchet MS"/>
                <a:cs typeface="Trebuchet MS"/>
              </a:rPr>
              <a:t>Conversions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44954" y="1912365"/>
            <a:ext cx="6676390" cy="1049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504D"/>
                </a:solidFill>
                <a:latin typeface="Times New Roman"/>
                <a:cs typeface="Times New Roman"/>
              </a:rPr>
              <a:t>Java</a:t>
            </a:r>
            <a:r>
              <a:rPr dirty="0" sz="2400" spc="-15" b="1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504D"/>
                </a:solidFill>
                <a:latin typeface="Times New Roman"/>
                <a:cs typeface="Times New Roman"/>
              </a:rPr>
              <a:t>defines</a:t>
            </a:r>
            <a:r>
              <a:rPr dirty="0" sz="2400" spc="-20" b="1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504D"/>
                </a:solidFill>
                <a:latin typeface="Times New Roman"/>
                <a:cs typeface="Times New Roman"/>
              </a:rPr>
              <a:t>23</a:t>
            </a:r>
            <a:r>
              <a:rPr dirty="0" sz="2400" spc="-15" b="1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504D"/>
                </a:solidFill>
                <a:latin typeface="Times New Roman"/>
                <a:cs typeface="Times New Roman"/>
              </a:rPr>
              <a:t>primitive</a:t>
            </a:r>
            <a:r>
              <a:rPr dirty="0" sz="2400" spc="-40" b="1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504D"/>
                </a:solidFill>
                <a:latin typeface="Times New Roman"/>
                <a:cs typeface="Times New Roman"/>
              </a:rPr>
              <a:t>conversions</a:t>
            </a:r>
            <a:r>
              <a:rPr dirty="0" sz="2400" spc="-25" b="1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0504D"/>
                </a:solidFill>
                <a:latin typeface="Times New Roman"/>
                <a:cs typeface="Times New Roman"/>
              </a:rPr>
              <a:t>as</a:t>
            </a:r>
            <a:r>
              <a:rPr dirty="0" sz="2400" spc="-10" b="1">
                <a:solidFill>
                  <a:srgbClr val="C0504D"/>
                </a:solidFill>
                <a:latin typeface="Times New Roman"/>
                <a:cs typeface="Times New Roman"/>
              </a:rPr>
              <a:t> narrowing </a:t>
            </a:r>
            <a:r>
              <a:rPr dirty="0" sz="2400" b="1">
                <a:solidFill>
                  <a:srgbClr val="C0504D"/>
                </a:solidFill>
                <a:latin typeface="Times New Roman"/>
                <a:cs typeface="Times New Roman"/>
              </a:rPr>
              <a:t>primitive</a:t>
            </a:r>
            <a:r>
              <a:rPr dirty="0" sz="2400" spc="-35" b="1">
                <a:solidFill>
                  <a:srgbClr val="C0504D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C0504D"/>
                </a:solidFill>
                <a:latin typeface="Times New Roman"/>
                <a:cs typeface="Times New Roman"/>
              </a:rPr>
              <a:t>conversions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295"/>
              </a:lnSpc>
              <a:tabLst>
                <a:tab pos="1384300" algn="l"/>
                <a:tab pos="1788160" algn="l"/>
              </a:tabLst>
            </a:pPr>
            <a:r>
              <a:rPr dirty="0" sz="2000" spc="-20">
                <a:solidFill>
                  <a:srgbClr val="C0504D"/>
                </a:solidFill>
                <a:latin typeface="Courier New"/>
                <a:cs typeface="Courier New"/>
              </a:rPr>
              <a:t>byte</a:t>
            </a:r>
            <a:r>
              <a:rPr dirty="0" sz="2000">
                <a:solidFill>
                  <a:srgbClr val="C0504D"/>
                </a:solidFill>
                <a:latin typeface="Courier New"/>
                <a:cs typeface="Courier New"/>
              </a:rPr>
              <a:t>	</a:t>
            </a:r>
            <a:r>
              <a:rPr dirty="0" sz="2000" spc="-50">
                <a:solidFill>
                  <a:srgbClr val="C0504D"/>
                </a:solidFill>
                <a:latin typeface="Symbol"/>
                <a:cs typeface="Symbol"/>
              </a:rPr>
              <a:t></a:t>
            </a:r>
            <a:r>
              <a:rPr dirty="0" sz="2000">
                <a:solidFill>
                  <a:srgbClr val="C0504D"/>
                </a:solidFill>
                <a:latin typeface="Times New Roman"/>
                <a:cs typeface="Times New Roman"/>
              </a:rPr>
              <a:t>	</a:t>
            </a:r>
            <a:r>
              <a:rPr dirty="0" sz="2000" spc="-20">
                <a:solidFill>
                  <a:srgbClr val="C0504D"/>
                </a:solidFill>
                <a:latin typeface="Courier New"/>
                <a:cs typeface="Courier New"/>
              </a:rPr>
              <a:t>char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2483104" y="2946303"/>
          <a:ext cx="6792595" cy="18554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4445"/>
                <a:gridCol w="914400"/>
                <a:gridCol w="1066800"/>
                <a:gridCol w="914400"/>
                <a:gridCol w="2546350"/>
              </a:tblGrid>
              <a:tr h="6369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short</a:t>
                      </a:r>
                      <a:r>
                        <a:rPr dirty="0" sz="2000" spc="-2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0">
                          <a:solidFill>
                            <a:srgbClr val="C0504D"/>
                          </a:solidFill>
                          <a:latin typeface="Symbol"/>
                          <a:cs typeface="Symbol"/>
                        </a:rPr>
                        <a:t></a:t>
                      </a:r>
                      <a:endParaRPr sz="2000">
                        <a:latin typeface="Symbol"/>
                        <a:cs typeface="Symbo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tabLst>
                          <a:tab pos="946150" algn="l"/>
                        </a:tabLst>
                      </a:pPr>
                      <a:r>
                        <a:rPr dirty="0" sz="2000" spc="-2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r>
                        <a:rPr dirty="0" sz="200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2000" spc="-50">
                          <a:solidFill>
                            <a:srgbClr val="C0504D"/>
                          </a:solidFill>
                          <a:latin typeface="Symbol"/>
                          <a:cs typeface="Symbol"/>
                        </a:rPr>
                        <a:t>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 marT="1905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1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byte,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000" spc="-1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byte,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1905"/>
                </a:tc>
                <a:tc gridSpan="3"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00" spc="-2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dirty="0" sz="2000" spc="-1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short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1905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95630">
                <a:tc>
                  <a:txBody>
                    <a:bodyPr/>
                    <a:lstStyle/>
                    <a:p>
                      <a:pPr marL="31750">
                        <a:lnSpc>
                          <a:spcPts val="2200"/>
                        </a:lnSpc>
                        <a:tabLst>
                          <a:tab pos="946150" algn="l"/>
                        </a:tabLst>
                      </a:pPr>
                      <a:r>
                        <a:rPr dirty="0" sz="2000" spc="-25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dirty="0" sz="200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2000" spc="-50">
                          <a:solidFill>
                            <a:srgbClr val="C0504D"/>
                          </a:solidFill>
                          <a:latin typeface="Symbol"/>
                          <a:cs typeface="Symbol"/>
                        </a:rPr>
                        <a:t></a:t>
                      </a:r>
                      <a:endParaRPr sz="2000">
                        <a:latin typeface="Symbol"/>
                        <a:cs typeface="Symbol"/>
                      </a:endParaRPr>
                    </a:p>
                    <a:p>
                      <a:pPr marL="31750">
                        <a:lnSpc>
                          <a:spcPts val="2395"/>
                        </a:lnSpc>
                        <a:tabLst>
                          <a:tab pos="946150" algn="l"/>
                        </a:tabLst>
                      </a:pPr>
                      <a:r>
                        <a:rPr dirty="0" sz="2000" spc="-2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r>
                        <a:rPr dirty="0" sz="200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dirty="0" sz="2000" spc="-50">
                          <a:solidFill>
                            <a:srgbClr val="C0504D"/>
                          </a:solidFill>
                          <a:latin typeface="Symbol"/>
                          <a:cs typeface="Symbol"/>
                        </a:rPr>
                        <a:t>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00"/>
                        </a:lnSpc>
                      </a:pPr>
                      <a:r>
                        <a:rPr dirty="0" sz="2000" spc="-1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byte,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ts val="2395"/>
                        </a:lnSpc>
                      </a:pPr>
                      <a:r>
                        <a:rPr dirty="0" sz="2000" spc="-1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byte,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00"/>
                        </a:lnSpc>
                      </a:pPr>
                      <a:r>
                        <a:rPr dirty="0" sz="2000" spc="-1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short,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ts val="2395"/>
                        </a:lnSpc>
                      </a:pPr>
                      <a:r>
                        <a:rPr dirty="0" sz="2000" spc="-1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short,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200"/>
                        </a:lnSpc>
                      </a:pPr>
                      <a:r>
                        <a:rPr dirty="0" sz="2000" spc="-2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76200">
                        <a:lnSpc>
                          <a:spcPts val="2395"/>
                        </a:lnSpc>
                      </a:pPr>
                      <a:r>
                        <a:rPr dirty="0" sz="2000" spc="-1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char,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95"/>
                        </a:lnSpc>
                        <a:spcBef>
                          <a:spcPts val="2200"/>
                        </a:spcBef>
                      </a:pPr>
                      <a:r>
                        <a:rPr dirty="0" sz="2000" spc="-25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279400"/>
                </a:tc>
              </a:tr>
              <a:tr h="304800">
                <a:tc>
                  <a:txBody>
                    <a:bodyPr/>
                    <a:lstStyle/>
                    <a:p>
                      <a:pPr algn="ctr" marR="36830">
                        <a:lnSpc>
                          <a:spcPts val="2300"/>
                        </a:lnSpc>
                      </a:pPr>
                      <a:r>
                        <a:rPr dirty="0" sz="200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r>
                        <a:rPr dirty="0" sz="2000" spc="-2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50">
                          <a:solidFill>
                            <a:srgbClr val="C0504D"/>
                          </a:solidFill>
                          <a:latin typeface="Symbol"/>
                          <a:cs typeface="Symbol"/>
                        </a:rPr>
                        <a:t>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dirty="0" sz="2000" spc="-1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byte,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dirty="0" sz="2000" spc="-1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short,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dirty="0" sz="2000" spc="-1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char,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00"/>
                        </a:lnSpc>
                      </a:pPr>
                      <a:r>
                        <a:rPr dirty="0" sz="200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int,</a:t>
                      </a:r>
                      <a:r>
                        <a:rPr dirty="0" sz="2000" spc="-2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 long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18135">
                <a:tc>
                  <a:txBody>
                    <a:bodyPr/>
                    <a:lstStyle/>
                    <a:p>
                      <a:pPr algn="ctr" marR="36830">
                        <a:lnSpc>
                          <a:spcPts val="2305"/>
                        </a:lnSpc>
                      </a:pPr>
                      <a:r>
                        <a:rPr dirty="0" sz="2000" spc="-1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dirty="0" sz="2000" spc="-10">
                          <a:solidFill>
                            <a:srgbClr val="C0504D"/>
                          </a:solidFill>
                          <a:latin typeface="Symbol"/>
                          <a:cs typeface="Symbol"/>
                        </a:rPr>
                        <a:t></a:t>
                      </a:r>
                      <a:endParaRPr sz="2000">
                        <a:latin typeface="Symbol"/>
                        <a:cs typeface="Symbo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</a:pPr>
                      <a:r>
                        <a:rPr dirty="0" sz="2000" spc="-1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byte,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</a:pPr>
                      <a:r>
                        <a:rPr dirty="0" sz="2000" spc="-1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short,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</a:pPr>
                      <a:r>
                        <a:rPr dirty="0" sz="2000" spc="-1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char,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05"/>
                        </a:lnSpc>
                      </a:pPr>
                      <a:r>
                        <a:rPr dirty="0" sz="200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int,</a:t>
                      </a:r>
                      <a:r>
                        <a:rPr dirty="0" sz="2000" spc="-35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long,</a:t>
                      </a:r>
                      <a:r>
                        <a:rPr dirty="0" sz="2000" spc="-2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000" spc="-10">
                          <a:solidFill>
                            <a:srgbClr val="C0504D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2044954" y="5082921"/>
            <a:ext cx="649859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Narrowing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primitive</a:t>
            </a:r>
            <a:r>
              <a:rPr dirty="0" sz="2400" spc="-7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conversions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may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lose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overall </a:t>
            </a:r>
            <a:r>
              <a:rPr dirty="0" sz="2400" b="1">
                <a:latin typeface="Times New Roman"/>
                <a:cs typeface="Times New Roman"/>
              </a:rPr>
              <a:t>magnitude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numeric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value,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or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CC3300"/>
                </a:solidFill>
                <a:latin typeface="Times New Roman"/>
                <a:cs typeface="Times New Roman"/>
              </a:rPr>
              <a:t>precision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92554" y="655066"/>
            <a:ext cx="76123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70">
                <a:solidFill>
                  <a:srgbClr val="404040"/>
                </a:solidFill>
                <a:latin typeface="Trebuchet MS"/>
                <a:cs typeface="Trebuchet MS"/>
              </a:rPr>
              <a:t>How</a:t>
            </a:r>
            <a:r>
              <a:rPr dirty="0" u="none" sz="40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u="none" sz="4000" spc="295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dirty="0" u="none" sz="40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u="none" sz="4000" spc="-125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u="none" sz="4000" spc="-1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u="none" sz="4000" spc="-55">
                <a:solidFill>
                  <a:srgbClr val="404040"/>
                </a:solidFill>
                <a:latin typeface="Trebuchet MS"/>
                <a:cs typeface="Trebuchet MS"/>
              </a:rPr>
              <a:t>Conversions</a:t>
            </a:r>
            <a:r>
              <a:rPr dirty="0" u="none" sz="4000" spc="-1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u="none" sz="4000" spc="-135">
                <a:solidFill>
                  <a:srgbClr val="404040"/>
                </a:solidFill>
                <a:latin typeface="Trebuchet MS"/>
                <a:cs typeface="Trebuchet MS"/>
              </a:rPr>
              <a:t>Happen?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68754" y="1951990"/>
            <a:ext cx="8067675" cy="3431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4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Implicitly:</a:t>
            </a:r>
            <a:r>
              <a:rPr dirty="0" sz="2400" spc="-75" b="1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arithmetic</a:t>
            </a:r>
            <a:r>
              <a:rPr dirty="0" sz="2400" spc="-95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(numeric)</a:t>
            </a:r>
            <a:r>
              <a:rPr dirty="0" sz="2400" spc="-7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8000"/>
                </a:solidFill>
                <a:latin typeface="Times New Roman"/>
                <a:cs typeface="Times New Roman"/>
              </a:rPr>
              <a:t>promotion</a:t>
            </a:r>
            <a:endParaRPr sz="2400">
              <a:latin typeface="Times New Roman"/>
              <a:cs typeface="Times New Roman"/>
            </a:endParaRPr>
          </a:p>
          <a:p>
            <a:pPr marL="525780">
              <a:lnSpc>
                <a:spcPts val="2140"/>
              </a:lnSpc>
            </a:pPr>
            <a:r>
              <a:rPr dirty="0" sz="2000">
                <a:latin typeface="Calibri"/>
                <a:cs typeface="Calibri"/>
              </a:rPr>
              <a:t>occurs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i="1">
                <a:solidFill>
                  <a:srgbClr val="0000FF"/>
                </a:solidFill>
                <a:latin typeface="Calibri"/>
                <a:cs typeface="Calibri"/>
              </a:rPr>
              <a:t>automatically</a:t>
            </a:r>
            <a:r>
              <a:rPr dirty="0" sz="2000" spc="-3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when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operands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binary</a:t>
            </a:r>
            <a:r>
              <a:rPr dirty="0" sz="2000" spc="3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arithmetic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operator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ts val="2175"/>
              </a:lnSpc>
            </a:pPr>
            <a:r>
              <a:rPr dirty="0" sz="2000">
                <a:latin typeface="Calibri"/>
                <a:cs typeface="Calibri"/>
              </a:rPr>
              <a:t>(note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“=“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one)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different</a:t>
            </a:r>
            <a:r>
              <a:rPr dirty="0" sz="2000" spc="-10">
                <a:latin typeface="Calibri"/>
                <a:cs typeface="Calibri"/>
              </a:rPr>
              <a:t> types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ts val="1960"/>
              </a:lnSpc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promotion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widening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conversion,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i.e.,</a:t>
            </a:r>
            <a:endParaRPr sz="1800">
              <a:latin typeface="Calibri"/>
              <a:cs typeface="Calibri"/>
            </a:endParaRPr>
          </a:p>
          <a:p>
            <a:pPr marL="1383665" marR="716280">
              <a:lnSpc>
                <a:spcPct val="90100"/>
              </a:lnSpc>
              <a:spcBef>
                <a:spcPts val="90"/>
              </a:spcBef>
            </a:pP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either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operand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CC3300"/>
                </a:solidFill>
                <a:latin typeface="Courier New"/>
                <a:cs typeface="Courier New"/>
              </a:rPr>
              <a:t>double</a:t>
            </a:r>
            <a:r>
              <a:rPr dirty="0" sz="1600">
                <a:latin typeface="Calibri"/>
                <a:cs typeface="Calibri"/>
              </a:rPr>
              <a:t>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other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converted to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CC3300"/>
                </a:solidFill>
                <a:latin typeface="Courier New"/>
                <a:cs typeface="Courier New"/>
              </a:rPr>
              <a:t>double </a:t>
            </a:r>
            <a:r>
              <a:rPr dirty="0" sz="1600">
                <a:latin typeface="Calibri"/>
                <a:cs typeface="Calibri"/>
              </a:rPr>
              <a:t>otherwise,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either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operand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CC3300"/>
                </a:solidFill>
                <a:latin typeface="Courier New"/>
                <a:cs typeface="Courier New"/>
              </a:rPr>
              <a:t>float</a:t>
            </a:r>
            <a:r>
              <a:rPr dirty="0" sz="1600">
                <a:latin typeface="Calibri"/>
                <a:cs typeface="Calibri"/>
              </a:rPr>
              <a:t>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other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converted to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CC3300"/>
                </a:solidFill>
                <a:latin typeface="Courier New"/>
                <a:cs typeface="Courier New"/>
              </a:rPr>
              <a:t>float </a:t>
            </a:r>
            <a:r>
              <a:rPr dirty="0" sz="1600">
                <a:latin typeface="Calibri"/>
                <a:cs typeface="Calibri"/>
              </a:rPr>
              <a:t>otherwise,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either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operand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solidFill>
                  <a:srgbClr val="CC3300"/>
                </a:solidFill>
                <a:latin typeface="Courier New"/>
                <a:cs typeface="Courier New"/>
              </a:rPr>
              <a:t>long</a:t>
            </a:r>
            <a:r>
              <a:rPr dirty="0" sz="1600">
                <a:latin typeface="Calibri"/>
                <a:cs typeface="Calibri"/>
              </a:rPr>
              <a:t>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other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converted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 spc="-20">
                <a:solidFill>
                  <a:srgbClr val="CC3300"/>
                </a:solidFill>
                <a:latin typeface="Courier New"/>
                <a:cs typeface="Courier New"/>
              </a:rPr>
              <a:t>long </a:t>
            </a:r>
            <a:r>
              <a:rPr dirty="0" sz="1600">
                <a:latin typeface="Calibri"/>
                <a:cs typeface="Calibri"/>
              </a:rPr>
              <a:t>otherwise,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both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operands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are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converted</a:t>
            </a:r>
            <a:r>
              <a:rPr dirty="0" sz="1600" spc="-2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to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spc="-25" b="1">
                <a:solidFill>
                  <a:srgbClr val="CC3300"/>
                </a:solidFill>
                <a:latin typeface="Courier New"/>
                <a:cs typeface="Courier New"/>
              </a:rPr>
              <a:t>int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urier New"/>
              <a:cs typeface="Courier New"/>
            </a:endParaRPr>
          </a:p>
          <a:p>
            <a:pPr marL="469900">
              <a:lnSpc>
                <a:spcPts val="2280"/>
              </a:lnSpc>
            </a:pPr>
            <a:r>
              <a:rPr dirty="0" sz="2000" spc="-10">
                <a:latin typeface="Calibri"/>
                <a:cs typeface="Calibri"/>
              </a:rPr>
              <a:t>Examples:</a:t>
            </a:r>
            <a:endParaRPr sz="2000">
              <a:latin typeface="Calibri"/>
              <a:cs typeface="Calibri"/>
            </a:endParaRPr>
          </a:p>
          <a:p>
            <a:pPr marL="833119" indent="-134620">
              <a:lnSpc>
                <a:spcPts val="2160"/>
              </a:lnSpc>
              <a:buChar char="-"/>
              <a:tabLst>
                <a:tab pos="833119" algn="l"/>
              </a:tabLst>
            </a:pPr>
            <a:r>
              <a:rPr dirty="0" sz="2000">
                <a:latin typeface="Calibri"/>
                <a:cs typeface="Calibri"/>
              </a:rPr>
              <a:t>4.0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8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(which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it: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double/double,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float/float,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int/int)</a:t>
            </a:r>
            <a:endParaRPr sz="2000">
              <a:latin typeface="Calibri"/>
              <a:cs typeface="Calibri"/>
            </a:endParaRPr>
          </a:p>
          <a:p>
            <a:pPr marL="833119" indent="-134620">
              <a:lnSpc>
                <a:spcPts val="2160"/>
              </a:lnSpc>
              <a:buChar char="-"/>
              <a:tabLst>
                <a:tab pos="833119" algn="l"/>
              </a:tabLst>
            </a:pPr>
            <a:r>
              <a:rPr dirty="0" sz="2000">
                <a:latin typeface="Calibri"/>
                <a:cs typeface="Calibri"/>
              </a:rPr>
              <a:t>4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8.0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(which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it:</a:t>
            </a:r>
            <a:r>
              <a:rPr dirty="0" sz="2000" spc="-10">
                <a:latin typeface="Calibri"/>
                <a:cs typeface="Calibri"/>
              </a:rPr>
              <a:t> double/double,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float/float,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int/int)</a:t>
            </a:r>
            <a:endParaRPr sz="2000">
              <a:latin typeface="Calibri"/>
              <a:cs typeface="Calibri"/>
            </a:endParaRPr>
          </a:p>
          <a:p>
            <a:pPr marL="698500">
              <a:lnSpc>
                <a:spcPts val="2280"/>
              </a:lnSpc>
            </a:pPr>
            <a:r>
              <a:rPr dirty="0" sz="2000">
                <a:latin typeface="Calibri"/>
                <a:cs typeface="Calibri"/>
              </a:rPr>
              <a:t>-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4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+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5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9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+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1.0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+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5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9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/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10.0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(what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 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value?)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6354" y="807466"/>
            <a:ext cx="76123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70">
                <a:solidFill>
                  <a:srgbClr val="404040"/>
                </a:solidFill>
                <a:latin typeface="Trebuchet MS"/>
                <a:cs typeface="Trebuchet MS"/>
              </a:rPr>
              <a:t>How</a:t>
            </a:r>
            <a:r>
              <a:rPr dirty="0" u="none" sz="40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u="none" sz="4000" spc="295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dirty="0" u="none" sz="40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u="none" sz="4000" spc="-125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u="none" sz="4000" spc="-1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u="none" sz="4000" spc="-55">
                <a:solidFill>
                  <a:srgbClr val="404040"/>
                </a:solidFill>
                <a:latin typeface="Trebuchet MS"/>
                <a:cs typeface="Trebuchet MS"/>
              </a:rPr>
              <a:t>Conversions</a:t>
            </a:r>
            <a:r>
              <a:rPr dirty="0" u="none" sz="4000" spc="-1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u="none" sz="4000" spc="-135">
                <a:solidFill>
                  <a:srgbClr val="404040"/>
                </a:solidFill>
                <a:latin typeface="Trebuchet MS"/>
                <a:cs typeface="Trebuchet MS"/>
              </a:rPr>
              <a:t>Happen?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Implicitly:</a:t>
            </a:r>
            <a:r>
              <a:rPr dirty="0" spc="-65">
                <a:solidFill>
                  <a:srgbClr val="000000"/>
                </a:solidFill>
              </a:rPr>
              <a:t> </a:t>
            </a:r>
            <a:r>
              <a:rPr dirty="0"/>
              <a:t>string</a:t>
            </a:r>
            <a:r>
              <a:rPr dirty="0" spc="-65"/>
              <a:t> </a:t>
            </a:r>
            <a:r>
              <a:rPr dirty="0" spc="-10"/>
              <a:t>conversion</a:t>
            </a:r>
          </a:p>
          <a:p>
            <a:pPr marL="469900">
              <a:lnSpc>
                <a:spcPts val="2565"/>
              </a:lnSpc>
            </a:pPr>
            <a:r>
              <a:rPr dirty="0" sz="2400" b="0">
                <a:solidFill>
                  <a:srgbClr val="CC0000"/>
                </a:solidFill>
                <a:latin typeface="Calibri"/>
                <a:cs typeface="Calibri"/>
              </a:rPr>
              <a:t>applies</a:t>
            </a:r>
            <a:r>
              <a:rPr dirty="0" sz="2400" spc="-45" b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CC0000"/>
                </a:solidFill>
                <a:latin typeface="Calibri"/>
                <a:cs typeface="Calibri"/>
              </a:rPr>
              <a:t>only</a:t>
            </a:r>
            <a:r>
              <a:rPr dirty="0" sz="2400" spc="-45" b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CC0000"/>
                </a:solidFill>
                <a:latin typeface="Calibri"/>
                <a:cs typeface="Calibri"/>
              </a:rPr>
              <a:t>to</a:t>
            </a:r>
            <a:r>
              <a:rPr dirty="0" sz="2400" spc="-45" b="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 spc="-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operands</a:t>
            </a:r>
            <a:r>
              <a:rPr dirty="0" sz="2400" spc="-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 spc="-3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 spc="-4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operator</a:t>
            </a:r>
            <a:r>
              <a:rPr dirty="0" sz="2400" spc="-4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spc="-50" b="0">
                <a:solidFill>
                  <a:srgbClr val="CC0000"/>
                </a:solidFill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  <a:p>
            <a:pPr marL="469900" marR="5080">
              <a:lnSpc>
                <a:spcPts val="2590"/>
              </a:lnSpc>
              <a:spcBef>
                <a:spcPts val="185"/>
              </a:spcBef>
            </a:pP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occurs</a:t>
            </a:r>
            <a:r>
              <a:rPr dirty="0" sz="2400" spc="-5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C0504D"/>
                </a:solidFill>
                <a:latin typeface="Calibri"/>
                <a:cs typeface="Calibri"/>
              </a:rPr>
              <a:t>automatically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2400" spc="-7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when</a:t>
            </a:r>
            <a:r>
              <a:rPr dirty="0" sz="2400" spc="-4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one</a:t>
            </a:r>
            <a:r>
              <a:rPr dirty="0" sz="2400" spc="-3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of</a:t>
            </a:r>
            <a:r>
              <a:rPr dirty="0" sz="2400" spc="-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 spc="-4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operands</a:t>
            </a:r>
            <a:r>
              <a:rPr dirty="0" sz="2400" spc="-3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400" spc="-5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400" spc="-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Calibri"/>
                <a:cs typeface="Calibri"/>
              </a:rPr>
              <a:t>string, 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the</a:t>
            </a:r>
            <a:r>
              <a:rPr dirty="0" sz="2400" spc="-4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other</a:t>
            </a:r>
            <a:r>
              <a:rPr dirty="0" sz="2400" spc="-6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operand</a:t>
            </a:r>
            <a:r>
              <a:rPr dirty="0" sz="2400" spc="-3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is</a:t>
            </a:r>
            <a:r>
              <a:rPr dirty="0" sz="2400" spc="-5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converted</a:t>
            </a:r>
            <a:r>
              <a:rPr dirty="0" sz="2400" spc="-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to</a:t>
            </a:r>
            <a:r>
              <a:rPr dirty="0" sz="2400" spc="-5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sz="2400" spc="-3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00"/>
                </a:solidFill>
                <a:latin typeface="Calibri"/>
                <a:cs typeface="Calibri"/>
              </a:rPr>
              <a:t>string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270"/>
              </a:spcBef>
            </a:pPr>
            <a:r>
              <a:rPr dirty="0" sz="2400" spc="-10" b="0">
                <a:solidFill>
                  <a:srgbClr val="000000"/>
                </a:solidFill>
                <a:latin typeface="Calibri"/>
                <a:cs typeface="Calibri"/>
              </a:rPr>
              <a:t>Examples:</a:t>
            </a:r>
            <a:endParaRPr sz="2400">
              <a:latin typeface="Calibri"/>
              <a:cs typeface="Calibri"/>
            </a:endParaRPr>
          </a:p>
          <a:p>
            <a:pPr marL="622300" marR="436880" indent="-38100">
              <a:lnSpc>
                <a:spcPct val="79700"/>
              </a:lnSpc>
              <a:spcBef>
                <a:spcPts val="2665"/>
              </a:spcBef>
            </a:pPr>
            <a:r>
              <a:rPr dirty="0" sz="2000" b="0">
                <a:solidFill>
                  <a:srgbClr val="000000"/>
                </a:solidFill>
                <a:latin typeface="Courier New"/>
                <a:cs typeface="Courier New"/>
              </a:rPr>
              <a:t>System.out.println(</a:t>
            </a:r>
            <a:r>
              <a:rPr dirty="0" sz="2000" spc="-45" b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ourier New"/>
                <a:cs typeface="Courier New"/>
              </a:rPr>
              <a:t>“Year:</a:t>
            </a:r>
            <a:r>
              <a:rPr dirty="0" sz="2000" spc="-30" b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ourier New"/>
                <a:cs typeface="Courier New"/>
              </a:rPr>
              <a:t>“</a:t>
            </a:r>
            <a:r>
              <a:rPr dirty="0" sz="2000" spc="-30" b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ourier New"/>
                <a:cs typeface="Courier New"/>
              </a:rPr>
              <a:t>+</a:t>
            </a:r>
            <a:r>
              <a:rPr dirty="0" sz="2000" spc="-30" b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ourier New"/>
                <a:cs typeface="Courier New"/>
              </a:rPr>
              <a:t>2000</a:t>
            </a:r>
            <a:r>
              <a:rPr dirty="0" sz="2000" spc="-30" b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2000" spc="-25" b="0">
                <a:solidFill>
                  <a:srgbClr val="000000"/>
                </a:solidFill>
                <a:latin typeface="Courier New"/>
                <a:cs typeface="Courier New"/>
              </a:rPr>
              <a:t>); </a:t>
            </a:r>
            <a:r>
              <a:rPr dirty="0" sz="2000" b="0">
                <a:solidFill>
                  <a:srgbClr val="000000"/>
                </a:solidFill>
                <a:latin typeface="Courier New"/>
                <a:cs typeface="Courier New"/>
              </a:rPr>
              <a:t>System.out.println(</a:t>
            </a:r>
            <a:r>
              <a:rPr dirty="0" sz="2000" spc="-35" b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ourier New"/>
                <a:cs typeface="Courier New"/>
              </a:rPr>
              <a:t>“Year:</a:t>
            </a:r>
            <a:r>
              <a:rPr dirty="0" sz="2000" spc="-25" b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ourier New"/>
                <a:cs typeface="Courier New"/>
              </a:rPr>
              <a:t>“</a:t>
            </a:r>
            <a:r>
              <a:rPr dirty="0" sz="2000" spc="-25" b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ourier New"/>
                <a:cs typeface="Courier New"/>
              </a:rPr>
              <a:t>+</a:t>
            </a:r>
            <a:r>
              <a:rPr dirty="0" sz="2000" spc="-25" b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ourier New"/>
                <a:cs typeface="Courier New"/>
              </a:rPr>
              <a:t>(2000</a:t>
            </a:r>
            <a:r>
              <a:rPr dirty="0" sz="2000" spc="-25" b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ourier New"/>
                <a:cs typeface="Courier New"/>
              </a:rPr>
              <a:t>+</a:t>
            </a:r>
            <a:r>
              <a:rPr dirty="0" sz="2000" spc="-25" b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ourier New"/>
                <a:cs typeface="Courier New"/>
              </a:rPr>
              <a:t>5)</a:t>
            </a:r>
            <a:r>
              <a:rPr dirty="0" sz="2000" spc="-25" b="0">
                <a:solidFill>
                  <a:srgbClr val="000000"/>
                </a:solidFill>
                <a:latin typeface="Courier New"/>
                <a:cs typeface="Courier New"/>
              </a:rPr>
              <a:t> ); </a:t>
            </a:r>
            <a:r>
              <a:rPr dirty="0" sz="2000" b="0">
                <a:solidFill>
                  <a:srgbClr val="000000"/>
                </a:solidFill>
                <a:latin typeface="Courier New"/>
                <a:cs typeface="Courier New"/>
              </a:rPr>
              <a:t>System.out.println(</a:t>
            </a:r>
            <a:r>
              <a:rPr dirty="0" sz="2000" spc="-40" b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ourier New"/>
                <a:cs typeface="Courier New"/>
              </a:rPr>
              <a:t>“Year:</a:t>
            </a:r>
            <a:r>
              <a:rPr dirty="0" sz="2000" spc="-25" b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ourier New"/>
                <a:cs typeface="Courier New"/>
              </a:rPr>
              <a:t>“</a:t>
            </a:r>
            <a:r>
              <a:rPr dirty="0" sz="2000" spc="-25" b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ourier New"/>
                <a:cs typeface="Courier New"/>
              </a:rPr>
              <a:t>+</a:t>
            </a:r>
            <a:r>
              <a:rPr dirty="0" sz="2000" spc="-25" b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ourier New"/>
                <a:cs typeface="Courier New"/>
              </a:rPr>
              <a:t>200</a:t>
            </a:r>
            <a:r>
              <a:rPr dirty="0" sz="2000" spc="-25" b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ourier New"/>
                <a:cs typeface="Courier New"/>
              </a:rPr>
              <a:t>+</a:t>
            </a:r>
            <a:r>
              <a:rPr dirty="0" sz="2000" spc="-25" b="0">
                <a:solidFill>
                  <a:srgbClr val="000000"/>
                </a:solidFill>
                <a:latin typeface="Courier New"/>
                <a:cs typeface="Courier New"/>
              </a:rPr>
              <a:t> 5); </a:t>
            </a:r>
            <a:r>
              <a:rPr dirty="0" sz="2000" b="0">
                <a:solidFill>
                  <a:srgbClr val="000000"/>
                </a:solidFill>
                <a:latin typeface="Courier New"/>
                <a:cs typeface="Courier New"/>
              </a:rPr>
              <a:t>System.out.println(</a:t>
            </a:r>
            <a:r>
              <a:rPr dirty="0" sz="2000" spc="-35" b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ourier New"/>
                <a:cs typeface="Courier New"/>
              </a:rPr>
              <a:t>200</a:t>
            </a:r>
            <a:r>
              <a:rPr dirty="0" sz="2000" spc="-25" b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ourier New"/>
                <a:cs typeface="Courier New"/>
              </a:rPr>
              <a:t>+</a:t>
            </a:r>
            <a:r>
              <a:rPr dirty="0" sz="2000" spc="-20" b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ourier New"/>
                <a:cs typeface="Courier New"/>
              </a:rPr>
              <a:t>5</a:t>
            </a:r>
            <a:r>
              <a:rPr dirty="0" sz="2000" spc="-25" b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ourier New"/>
                <a:cs typeface="Courier New"/>
              </a:rPr>
              <a:t>+</a:t>
            </a:r>
            <a:r>
              <a:rPr dirty="0" sz="2000" spc="-20" b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ourier New"/>
                <a:cs typeface="Courier New"/>
              </a:rPr>
              <a:t>“Year:</a:t>
            </a:r>
            <a:r>
              <a:rPr dirty="0" sz="2000" spc="-25" b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2000" b="0">
                <a:solidFill>
                  <a:srgbClr val="000000"/>
                </a:solidFill>
                <a:latin typeface="Courier New"/>
                <a:cs typeface="Courier New"/>
              </a:rPr>
              <a:t>“</a:t>
            </a:r>
            <a:r>
              <a:rPr dirty="0" sz="2000" spc="-20" b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 sz="2000" spc="-25" b="0">
                <a:solidFill>
                  <a:srgbClr val="000000"/>
                </a:solidFill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92554" y="502666"/>
            <a:ext cx="76123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70">
                <a:solidFill>
                  <a:srgbClr val="404040"/>
                </a:solidFill>
                <a:latin typeface="Trebuchet MS"/>
                <a:cs typeface="Trebuchet MS"/>
              </a:rPr>
              <a:t>How</a:t>
            </a:r>
            <a:r>
              <a:rPr dirty="0" u="none" sz="40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u="none" sz="4000" spc="295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dirty="0" u="none" sz="40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u="none" sz="4000" spc="-125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u="none" sz="4000" spc="-1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u="none" sz="4000" spc="-55">
                <a:solidFill>
                  <a:srgbClr val="404040"/>
                </a:solidFill>
                <a:latin typeface="Trebuchet MS"/>
                <a:cs typeface="Trebuchet MS"/>
              </a:rPr>
              <a:t>Conversions</a:t>
            </a:r>
            <a:r>
              <a:rPr dirty="0" u="none" sz="4000" spc="-1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u="none" sz="4000" spc="-135">
                <a:solidFill>
                  <a:srgbClr val="404040"/>
                </a:solidFill>
                <a:latin typeface="Trebuchet MS"/>
                <a:cs typeface="Trebuchet MS"/>
              </a:rPr>
              <a:t>Happen?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28597" y="1500885"/>
            <a:ext cx="8268970" cy="311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6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Implicitly:</a:t>
            </a:r>
            <a:r>
              <a:rPr dirty="0" sz="2400" spc="-105" b="1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08000"/>
                </a:solidFill>
                <a:latin typeface="Times New Roman"/>
                <a:cs typeface="Times New Roman"/>
              </a:rPr>
              <a:t>assignment</a:t>
            </a:r>
            <a:r>
              <a:rPr dirty="0" sz="2400" spc="-70" b="1">
                <a:solidFill>
                  <a:srgbClr val="008000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08000"/>
                </a:solidFill>
                <a:latin typeface="Times New Roman"/>
                <a:cs typeface="Times New Roman"/>
              </a:rPr>
              <a:t>conversion</a:t>
            </a:r>
            <a:endParaRPr sz="2400">
              <a:latin typeface="Times New Roman"/>
              <a:cs typeface="Times New Roman"/>
            </a:endParaRPr>
          </a:p>
          <a:p>
            <a:pPr algn="just" marL="469900" marR="635000">
              <a:lnSpc>
                <a:spcPts val="2400"/>
              </a:lnSpc>
              <a:spcBef>
                <a:spcPts val="60"/>
              </a:spcBef>
            </a:pPr>
            <a:r>
              <a:rPr dirty="0" sz="2000">
                <a:latin typeface="Calibri"/>
                <a:cs typeface="Calibri"/>
              </a:rPr>
              <a:t>occurs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automatically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when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value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expression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assigned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a </a:t>
            </a:r>
            <a:r>
              <a:rPr dirty="0" sz="2000">
                <a:latin typeface="Calibri"/>
                <a:cs typeface="Calibri"/>
              </a:rPr>
              <a:t>variable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another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type:</a:t>
            </a:r>
            <a:endParaRPr sz="2000">
              <a:latin typeface="Calibri"/>
              <a:cs typeface="Calibri"/>
            </a:endParaRPr>
          </a:p>
          <a:p>
            <a:pPr algn="just" marL="927100">
              <a:lnSpc>
                <a:spcPts val="2090"/>
              </a:lnSpc>
            </a:pPr>
            <a:r>
              <a:rPr dirty="0" sz="1800">
                <a:solidFill>
                  <a:srgbClr val="CC0000"/>
                </a:solidFill>
                <a:latin typeface="Calibri"/>
                <a:cs typeface="Calibri"/>
              </a:rPr>
              <a:t>only</a:t>
            </a:r>
            <a:r>
              <a:rPr dirty="0" sz="1800" spc="-5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C0000"/>
                </a:solidFill>
                <a:latin typeface="Calibri"/>
                <a:cs typeface="Calibri"/>
              </a:rPr>
              <a:t>widening</a:t>
            </a:r>
            <a:r>
              <a:rPr dirty="0" sz="1800" spc="-35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C0000"/>
                </a:solidFill>
                <a:latin typeface="Calibri"/>
                <a:cs typeface="Calibri"/>
              </a:rPr>
              <a:t>primitive</a:t>
            </a:r>
            <a:r>
              <a:rPr dirty="0" sz="1800" spc="-4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C0000"/>
                </a:solidFill>
                <a:latin typeface="Calibri"/>
                <a:cs typeface="Calibri"/>
              </a:rPr>
              <a:t>conversions</a:t>
            </a:r>
            <a:r>
              <a:rPr dirty="0" sz="1800" spc="-5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008000"/>
                </a:solidFill>
                <a:latin typeface="Calibri"/>
                <a:cs typeface="Calibri"/>
              </a:rPr>
              <a:t>are</a:t>
            </a:r>
            <a:r>
              <a:rPr dirty="0" sz="1800" spc="-45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8000"/>
                </a:solidFill>
                <a:latin typeface="Calibri"/>
                <a:cs typeface="Calibri"/>
              </a:rPr>
              <a:t>allowed</a:t>
            </a:r>
            <a:endParaRPr sz="1800">
              <a:latin typeface="Calibri"/>
              <a:cs typeface="Calibri"/>
            </a:endParaRPr>
          </a:p>
          <a:p>
            <a:pPr algn="just" marL="1384300" marR="2446020" indent="-457200">
              <a:lnSpc>
                <a:spcPct val="98700"/>
              </a:lnSpc>
              <a:spcBef>
                <a:spcPts val="25"/>
              </a:spcBef>
            </a:pPr>
            <a:r>
              <a:rPr dirty="0" sz="1800">
                <a:solidFill>
                  <a:srgbClr val="008000"/>
                </a:solidFill>
                <a:latin typeface="Calibri"/>
                <a:cs typeface="Calibri"/>
              </a:rPr>
              <a:t>or</a:t>
            </a:r>
            <a:r>
              <a:rPr dirty="0" sz="1800" spc="-3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C0000"/>
                </a:solidFill>
                <a:latin typeface="Calibri"/>
                <a:cs typeface="Calibri"/>
              </a:rPr>
              <a:t>a</a:t>
            </a:r>
            <a:r>
              <a:rPr dirty="0" sz="1800" spc="-4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C0000"/>
                </a:solidFill>
                <a:latin typeface="Calibri"/>
                <a:cs typeface="Calibri"/>
              </a:rPr>
              <a:t>special</a:t>
            </a:r>
            <a:r>
              <a:rPr dirty="0" sz="1800" spc="-25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C0000"/>
                </a:solidFill>
                <a:latin typeface="Calibri"/>
                <a:cs typeface="Calibri"/>
              </a:rPr>
              <a:t>case</a:t>
            </a:r>
            <a:r>
              <a:rPr dirty="0" sz="1800" spc="-35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C0000"/>
                </a:solidFill>
                <a:latin typeface="Calibri"/>
                <a:cs typeface="Calibri"/>
              </a:rPr>
              <a:t>of</a:t>
            </a:r>
            <a:r>
              <a:rPr dirty="0" sz="1800" spc="-35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C0000"/>
                </a:solidFill>
                <a:latin typeface="Calibri"/>
                <a:cs typeface="Calibri"/>
              </a:rPr>
              <a:t>narrowing</a:t>
            </a:r>
            <a:r>
              <a:rPr dirty="0" sz="1800" spc="-1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C0000"/>
                </a:solidFill>
                <a:latin typeface="Calibri"/>
                <a:cs typeface="Calibri"/>
              </a:rPr>
              <a:t>primitive</a:t>
            </a:r>
            <a:r>
              <a:rPr dirty="0" sz="1800" spc="-20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CC0000"/>
                </a:solidFill>
                <a:latin typeface="Calibri"/>
                <a:cs typeface="Calibri"/>
              </a:rPr>
              <a:t>conversions</a:t>
            </a:r>
            <a:r>
              <a:rPr dirty="0" sz="1800" spc="-10">
                <a:latin typeface="Calibri"/>
                <a:cs typeface="Calibri"/>
              </a:rPr>
              <a:t>: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expression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constant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type</a:t>
            </a:r>
            <a:r>
              <a:rPr dirty="0" sz="1600" spc="-5">
                <a:latin typeface="Calibri"/>
                <a:cs typeface="Calibri"/>
              </a:rPr>
              <a:t> </a:t>
            </a:r>
            <a:r>
              <a:rPr dirty="0" sz="1600">
                <a:latin typeface="Courier New"/>
                <a:cs typeface="Courier New"/>
              </a:rPr>
              <a:t>int</a:t>
            </a:r>
            <a:r>
              <a:rPr dirty="0" sz="1600">
                <a:latin typeface="Calibri"/>
                <a:cs typeface="Calibri"/>
              </a:rPr>
              <a:t>: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e.g.,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*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200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type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variable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ourier New"/>
                <a:cs typeface="Courier New"/>
              </a:rPr>
              <a:t>byte,</a:t>
            </a:r>
            <a:r>
              <a:rPr dirty="0" sz="1600" spc="-25">
                <a:latin typeface="Courier New"/>
                <a:cs typeface="Courier New"/>
              </a:rPr>
              <a:t> </a:t>
            </a:r>
            <a:r>
              <a:rPr dirty="0" sz="1600">
                <a:latin typeface="Courier New"/>
                <a:cs typeface="Courier New"/>
              </a:rPr>
              <a:t>short</a:t>
            </a:r>
            <a:r>
              <a:rPr dirty="0" sz="1600" spc="-35">
                <a:latin typeface="Courier New"/>
                <a:cs typeface="Courier New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100">
                <a:latin typeface="Calibri"/>
                <a:cs typeface="Calibri"/>
              </a:rPr>
              <a:t>  </a:t>
            </a:r>
            <a:r>
              <a:rPr dirty="0" sz="1600" spc="-20">
                <a:latin typeface="Courier New"/>
                <a:cs typeface="Courier New"/>
              </a:rPr>
              <a:t>char</a:t>
            </a:r>
            <a:endParaRPr sz="1600">
              <a:latin typeface="Courier New"/>
              <a:cs typeface="Courier New"/>
            </a:endParaRPr>
          </a:p>
          <a:p>
            <a:pPr algn="just" marL="1384300" marR="5080">
              <a:lnSpc>
                <a:spcPct val="100000"/>
              </a:lnSpc>
              <a:spcBef>
                <a:spcPts val="75"/>
              </a:spcBef>
            </a:pP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compiler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check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sure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value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representable by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type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the </a:t>
            </a:r>
            <a:r>
              <a:rPr dirty="0" sz="1600" spc="-10">
                <a:latin typeface="Calibri"/>
                <a:cs typeface="Calibri"/>
              </a:rPr>
              <a:t>variable</a:t>
            </a:r>
            <a:endParaRPr sz="1600">
              <a:latin typeface="Calibri"/>
              <a:cs typeface="Calibri"/>
            </a:endParaRPr>
          </a:p>
          <a:p>
            <a:pPr marL="469900">
              <a:lnSpc>
                <a:spcPts val="2330"/>
              </a:lnSpc>
            </a:pPr>
            <a:r>
              <a:rPr dirty="0" sz="2000" spc="-10">
                <a:latin typeface="Calibri"/>
                <a:cs typeface="Calibri"/>
              </a:rPr>
              <a:t>Examples:</a:t>
            </a:r>
            <a:endParaRPr sz="2000">
              <a:latin typeface="Calibri"/>
              <a:cs typeface="Calibri"/>
            </a:endParaRPr>
          </a:p>
          <a:p>
            <a:pPr algn="just" marL="983615">
              <a:lnSpc>
                <a:spcPts val="2360"/>
              </a:lnSpc>
            </a:pPr>
            <a:r>
              <a:rPr dirty="0" sz="2000">
                <a:latin typeface="Courier New"/>
                <a:cs typeface="Courier New"/>
              </a:rPr>
              <a:t>byte</a:t>
            </a:r>
            <a:r>
              <a:rPr dirty="0" sz="2000" spc="-3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theAnswer</a:t>
            </a:r>
            <a:r>
              <a:rPr dirty="0" sz="2000" spc="-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42;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//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is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this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OK?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795777" y="4590363"/>
            <a:ext cx="3225800" cy="63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ourier New"/>
                <a:cs typeface="Courier New"/>
              </a:rPr>
              <a:t>float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myFloat1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2;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ourier New"/>
                <a:cs typeface="Courier New"/>
              </a:rPr>
              <a:t>float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myFloat1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20">
                <a:latin typeface="Courier New"/>
                <a:cs typeface="Courier New"/>
              </a:rPr>
              <a:t> 2.0;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996178" y="4590363"/>
            <a:ext cx="2463800" cy="63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Courier New"/>
                <a:cs typeface="Courier New"/>
              </a:rPr>
              <a:t>//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is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this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OK?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ourier New"/>
                <a:cs typeface="Courier New"/>
              </a:rPr>
              <a:t>//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is</a:t>
            </a:r>
            <a:r>
              <a:rPr dirty="0" sz="2000" spc="-1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this</a:t>
            </a:r>
            <a:r>
              <a:rPr dirty="0" sz="2000" spc="-10">
                <a:latin typeface="Courier New"/>
                <a:cs typeface="Courier New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OK?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795777" y="5200650"/>
            <a:ext cx="64268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Courier New"/>
                <a:cs typeface="Courier New"/>
              </a:rPr>
              <a:t>float</a:t>
            </a:r>
            <a:r>
              <a:rPr dirty="0" sz="2000" spc="-3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myFloat3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=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theAnswer;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//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is</a:t>
            </a:r>
            <a:r>
              <a:rPr dirty="0" sz="2000" spc="-25">
                <a:latin typeface="Courier New"/>
                <a:cs typeface="Courier New"/>
              </a:rPr>
              <a:t> </a:t>
            </a:r>
            <a:r>
              <a:rPr dirty="0" sz="2000">
                <a:latin typeface="Courier New"/>
                <a:cs typeface="Courier New"/>
              </a:rPr>
              <a:t>this</a:t>
            </a:r>
            <a:r>
              <a:rPr dirty="0" sz="2000" spc="-20">
                <a:latin typeface="Courier New"/>
                <a:cs typeface="Courier New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OK?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6354" y="655066"/>
            <a:ext cx="761238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4000" spc="70">
                <a:solidFill>
                  <a:srgbClr val="404040"/>
                </a:solidFill>
                <a:latin typeface="Trebuchet MS"/>
                <a:cs typeface="Trebuchet MS"/>
              </a:rPr>
              <a:t>How</a:t>
            </a:r>
            <a:r>
              <a:rPr dirty="0" u="none" sz="40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u="none" sz="4000" spc="295">
                <a:solidFill>
                  <a:srgbClr val="404040"/>
                </a:solidFill>
                <a:latin typeface="Trebuchet MS"/>
                <a:cs typeface="Trebuchet MS"/>
              </a:rPr>
              <a:t>Do</a:t>
            </a:r>
            <a:r>
              <a:rPr dirty="0" u="none" sz="4000" spc="-145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u="none" sz="4000" spc="-125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dirty="0" u="none" sz="4000" spc="-12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u="none" sz="4000" spc="-55">
                <a:solidFill>
                  <a:srgbClr val="404040"/>
                </a:solidFill>
                <a:latin typeface="Trebuchet MS"/>
                <a:cs typeface="Trebuchet MS"/>
              </a:rPr>
              <a:t>Conversions</a:t>
            </a:r>
            <a:r>
              <a:rPr dirty="0" u="none" sz="4000" spc="-15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u="none" sz="4000" spc="-135">
                <a:solidFill>
                  <a:srgbClr val="404040"/>
                </a:solidFill>
                <a:latin typeface="Trebuchet MS"/>
                <a:cs typeface="Trebuchet MS"/>
              </a:rPr>
              <a:t>Happen?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16354" y="1988565"/>
            <a:ext cx="8198484" cy="40913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Explicitly: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spc="-10" b="1" i="1">
                <a:solidFill>
                  <a:srgbClr val="CC3300"/>
                </a:solidFill>
                <a:latin typeface="Times New Roman"/>
                <a:cs typeface="Times New Roman"/>
              </a:rPr>
              <a:t>Casting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Casting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most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powerful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FF3300"/>
                </a:solidFill>
                <a:latin typeface="Times New Roman"/>
                <a:cs typeface="Times New Roman"/>
              </a:rPr>
              <a:t>dangerous</a:t>
            </a:r>
            <a:r>
              <a:rPr dirty="0" sz="2400" spc="-35" b="1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technique</a:t>
            </a:r>
            <a:r>
              <a:rPr dirty="0" sz="2400" spc="-6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for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spc="-20" b="1">
                <a:latin typeface="Times New Roman"/>
                <a:cs typeface="Times New Roman"/>
              </a:rPr>
              <a:t>data </a:t>
            </a:r>
            <a:r>
              <a:rPr dirty="0" sz="2400" spc="-10" b="1">
                <a:latin typeface="Times New Roman"/>
                <a:cs typeface="Times New Roman"/>
              </a:rPr>
              <a:t>conversions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Both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widening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and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narrowing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conversions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can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be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accomplished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by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CC0000"/>
                </a:solidFill>
                <a:latin typeface="Times New Roman"/>
                <a:cs typeface="Times New Roman"/>
              </a:rPr>
              <a:t>explicitly</a:t>
            </a:r>
            <a:r>
              <a:rPr dirty="0" sz="2400" spc="-55" b="1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casting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value</a:t>
            </a:r>
            <a:endParaRPr sz="2400">
              <a:latin typeface="Times New Roman"/>
              <a:cs typeface="Times New Roman"/>
            </a:endParaRPr>
          </a:p>
          <a:p>
            <a:pPr marL="12700" marR="1420495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To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cast,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type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is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put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parentheses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in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front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of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the </a:t>
            </a:r>
            <a:r>
              <a:rPr dirty="0" sz="2400" b="1">
                <a:latin typeface="Times New Roman"/>
                <a:cs typeface="Times New Roman"/>
              </a:rPr>
              <a:t>value/variable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being</a:t>
            </a:r>
            <a:r>
              <a:rPr dirty="0" sz="2400" spc="10" b="1">
                <a:latin typeface="Times New Roman"/>
                <a:cs typeface="Times New Roman"/>
              </a:rPr>
              <a:t> </a:t>
            </a:r>
            <a:r>
              <a:rPr dirty="0" sz="2400" spc="-10" b="1">
                <a:latin typeface="Times New Roman"/>
                <a:cs typeface="Times New Roman"/>
              </a:rPr>
              <a:t>converted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ts val="2270"/>
              </a:lnSpc>
            </a:pPr>
            <a:r>
              <a:rPr dirty="0" sz="2000">
                <a:latin typeface="Calibri"/>
                <a:cs typeface="Calibri"/>
              </a:rPr>
              <a:t>for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example, if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total</a:t>
            </a:r>
            <a:r>
              <a:rPr dirty="0" sz="2000" spc="-765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count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integers,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want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floating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alibri"/>
                <a:cs typeface="Calibri"/>
              </a:rPr>
              <a:t>point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result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when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dividing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them,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explicitly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cast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total</a:t>
            </a:r>
            <a:r>
              <a:rPr dirty="0" sz="2000" spc="-755">
                <a:latin typeface="Courier New"/>
                <a:cs typeface="Courier New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2000" spc="-10">
                <a:latin typeface="Courier New"/>
                <a:cs typeface="Courier New"/>
              </a:rPr>
              <a:t>float</a:t>
            </a:r>
            <a:r>
              <a:rPr dirty="0" sz="2000" spc="-1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algn="ctr" marL="57150">
              <a:lnSpc>
                <a:spcPct val="100000"/>
              </a:lnSpc>
              <a:spcBef>
                <a:spcPts val="2375"/>
              </a:spcBef>
            </a:pPr>
            <a:r>
              <a:rPr dirty="0" sz="2000" b="1">
                <a:latin typeface="Courier New"/>
                <a:cs typeface="Courier New"/>
              </a:rPr>
              <a:t>result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=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(float)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total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b="1">
                <a:latin typeface="Courier New"/>
                <a:cs typeface="Courier New"/>
              </a:rPr>
              <a:t>/</a:t>
            </a:r>
            <a:r>
              <a:rPr dirty="0" sz="2000" spc="-20" b="1">
                <a:latin typeface="Courier New"/>
                <a:cs typeface="Courier New"/>
              </a:rPr>
              <a:t> </a:t>
            </a:r>
            <a:r>
              <a:rPr dirty="0" sz="2000" spc="-10" b="1">
                <a:latin typeface="Courier New"/>
                <a:cs typeface="Courier New"/>
              </a:rPr>
              <a:t>count;</a:t>
            </a:r>
            <a:endParaRPr sz="2000">
              <a:latin typeface="Courier New"/>
              <a:cs typeface="Courier New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92554" y="659637"/>
            <a:ext cx="109093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2800" spc="-105">
                <a:solidFill>
                  <a:srgbClr val="404040"/>
                </a:solidFill>
                <a:latin typeface="Trebuchet MS"/>
                <a:cs typeface="Trebuchet MS"/>
              </a:rPr>
              <a:t>Casting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92554" y="1944369"/>
            <a:ext cx="8163559" cy="411861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450215">
              <a:lnSpc>
                <a:spcPts val="3020"/>
              </a:lnSpc>
              <a:spcBef>
                <a:spcPts val="480"/>
              </a:spcBef>
            </a:pPr>
            <a:r>
              <a:rPr dirty="0" sz="2800" b="1">
                <a:latin typeface="Times New Roman"/>
                <a:cs typeface="Times New Roman"/>
              </a:rPr>
              <a:t>Pay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particular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attention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when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you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forcefully</a:t>
            </a:r>
            <a:r>
              <a:rPr dirty="0" sz="2800" spc="-8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cast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spc="-50" b="1">
                <a:latin typeface="Times New Roman"/>
                <a:cs typeface="Times New Roman"/>
              </a:rPr>
              <a:t>a </a:t>
            </a:r>
            <a:r>
              <a:rPr dirty="0" sz="2800" b="1">
                <a:latin typeface="Times New Roman"/>
                <a:cs typeface="Times New Roman"/>
              </a:rPr>
              <a:t>narrowing</a:t>
            </a:r>
            <a:r>
              <a:rPr dirty="0" sz="2800" spc="-8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conversion,</a:t>
            </a:r>
            <a:r>
              <a:rPr dirty="0" sz="2800" spc="-10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e.g.,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ts val="2350"/>
              </a:lnSpc>
            </a:pP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you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cast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float/double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float/double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just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595"/>
              </a:lnSpc>
            </a:pPr>
            <a:r>
              <a:rPr dirty="0" sz="2400" i="1">
                <a:solidFill>
                  <a:srgbClr val="CC0000"/>
                </a:solidFill>
                <a:latin typeface="Calibri"/>
                <a:cs typeface="Calibri"/>
              </a:rPr>
              <a:t>truncated</a:t>
            </a:r>
            <a:r>
              <a:rPr dirty="0" sz="2400" spc="-20" i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(e.g.,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0.99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truncated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0),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CC0000"/>
                </a:solidFill>
                <a:latin typeface="Calibri"/>
                <a:cs typeface="Calibri"/>
              </a:rPr>
              <a:t>not</a:t>
            </a:r>
            <a:r>
              <a:rPr dirty="0" sz="2400" spc="-25" i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 spc="-10" i="1">
                <a:solidFill>
                  <a:srgbClr val="CC0000"/>
                </a:solidFill>
                <a:latin typeface="Calibri"/>
                <a:cs typeface="Calibri"/>
              </a:rPr>
              <a:t>rounded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735"/>
              </a:lnSpc>
            </a:pP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(e.g.,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0.5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rounded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1)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300"/>
              </a:spcBef>
            </a:pPr>
            <a:r>
              <a:rPr dirty="0" sz="2400" spc="-1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735"/>
              </a:lnSpc>
              <a:spcBef>
                <a:spcPts val="2245"/>
              </a:spcBef>
            </a:pPr>
            <a:r>
              <a:rPr dirty="0" sz="2400">
                <a:latin typeface="Courier New"/>
                <a:cs typeface="Courier New"/>
              </a:rPr>
              <a:t>double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myDouble</a:t>
            </a:r>
            <a:r>
              <a:rPr dirty="0" sz="2400" spc="-4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2.4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/</a:t>
            </a:r>
            <a:r>
              <a:rPr dirty="0" sz="2400" spc="-45">
                <a:latin typeface="Courier New"/>
                <a:cs typeface="Courier New"/>
              </a:rPr>
              <a:t> </a:t>
            </a:r>
            <a:r>
              <a:rPr dirty="0" sz="2400" spc="-20">
                <a:latin typeface="Courier New"/>
                <a:cs typeface="Courier New"/>
              </a:rPr>
              <a:t>3.0;</a:t>
            </a:r>
            <a:endParaRPr sz="2400">
              <a:latin typeface="Courier New"/>
              <a:cs typeface="Courier New"/>
            </a:endParaRPr>
          </a:p>
          <a:p>
            <a:pPr marL="835025">
              <a:lnSpc>
                <a:spcPts val="2735"/>
              </a:lnSpc>
            </a:pPr>
            <a:r>
              <a:rPr dirty="0" sz="2400">
                <a:latin typeface="Courier New"/>
                <a:cs typeface="Courier New"/>
              </a:rPr>
              <a:t>int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myInt</a:t>
            </a:r>
            <a:r>
              <a:rPr dirty="0" sz="2400" spc="-25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=</a:t>
            </a:r>
            <a:r>
              <a:rPr dirty="0" sz="2400" spc="-30">
                <a:latin typeface="Courier New"/>
                <a:cs typeface="Courier New"/>
              </a:rPr>
              <a:t> </a:t>
            </a:r>
            <a:r>
              <a:rPr dirty="0" sz="2400">
                <a:latin typeface="Courier New"/>
                <a:cs typeface="Courier New"/>
              </a:rPr>
              <a:t>(int)</a:t>
            </a:r>
            <a:r>
              <a:rPr dirty="0" sz="2400" spc="-20">
                <a:latin typeface="Courier New"/>
                <a:cs typeface="Courier New"/>
              </a:rPr>
              <a:t> </a:t>
            </a:r>
            <a:r>
              <a:rPr dirty="0" sz="2400" spc="-10">
                <a:latin typeface="Courier New"/>
                <a:cs typeface="Courier New"/>
              </a:rPr>
              <a:t>myDouble;</a:t>
            </a:r>
            <a:endParaRPr sz="2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2340"/>
              </a:spcBef>
            </a:pPr>
            <a:r>
              <a:rPr dirty="0" sz="2400">
                <a:latin typeface="Courier New"/>
                <a:cs typeface="Courier New"/>
              </a:rPr>
              <a:t>//</a:t>
            </a:r>
            <a:r>
              <a:rPr dirty="0" sz="2400" spc="-50">
                <a:latin typeface="Courier New"/>
                <a:cs typeface="Courier New"/>
              </a:rPr>
              <a:t> </a:t>
            </a:r>
            <a:r>
              <a:rPr dirty="0" sz="2400">
                <a:latin typeface="Calibri"/>
                <a:cs typeface="Calibri"/>
              </a:rPr>
              <a:t>what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 value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ourier New"/>
                <a:cs typeface="Courier New"/>
              </a:rPr>
              <a:t>myInt</a:t>
            </a:r>
            <a:r>
              <a:rPr dirty="0" sz="2400" spc="-50">
                <a:latin typeface="Courier New"/>
                <a:cs typeface="Courier New"/>
              </a:rPr>
              <a:t> ?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89305" y="505790"/>
            <a:ext cx="11088370" cy="3350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5095">
              <a:lnSpc>
                <a:spcPct val="100000"/>
              </a:lnSpc>
              <a:spcBef>
                <a:spcPts val="95"/>
              </a:spcBef>
            </a:pPr>
            <a:r>
              <a:rPr dirty="0" u="sng" sz="2800" spc="-9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Some</a:t>
            </a:r>
            <a:r>
              <a:rPr dirty="0" u="sng" sz="2800" spc="-8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800" spc="-13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Programming</a:t>
            </a:r>
            <a:r>
              <a:rPr dirty="0" u="sng" sz="2800" spc="-3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800" spc="-5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Questions</a:t>
            </a:r>
            <a:r>
              <a:rPr dirty="0" u="sng" sz="2800" spc="-10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800" spc="-8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(Assume </a:t>
            </a:r>
            <a:r>
              <a:rPr dirty="0" u="sng" sz="2800" spc="-175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int</a:t>
            </a:r>
            <a:r>
              <a:rPr dirty="0" u="sng" sz="2800" spc="-7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800" spc="-24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data</a:t>
            </a:r>
            <a:r>
              <a:rPr dirty="0" u="sng" sz="2800" spc="-6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800" spc="-1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Trebuchet MS"/>
                <a:cs typeface="Trebuchet MS"/>
              </a:rPr>
              <a:t>type)</a:t>
            </a:r>
            <a:endParaRPr sz="2800">
              <a:latin typeface="Trebuchet MS"/>
              <a:cs typeface="Trebuchet MS"/>
            </a:endParaRPr>
          </a:p>
          <a:p>
            <a:pPr marL="12700" marR="574675">
              <a:lnSpc>
                <a:spcPct val="100000"/>
              </a:lnSpc>
              <a:spcBef>
                <a:spcPts val="2665"/>
              </a:spcBef>
            </a:pPr>
            <a:r>
              <a:rPr dirty="0" sz="2800" b="1">
                <a:latin typeface="Times New Roman"/>
                <a:cs typeface="Times New Roman"/>
              </a:rPr>
              <a:t>Q.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WAP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to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take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matrix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as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input.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Then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figure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out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which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row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has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the </a:t>
            </a:r>
            <a:r>
              <a:rPr dirty="0" sz="2800" b="1">
                <a:latin typeface="Times New Roman"/>
                <a:cs typeface="Times New Roman"/>
              </a:rPr>
              <a:t>maximum</a:t>
            </a:r>
            <a:r>
              <a:rPr dirty="0" sz="2800" spc="-105" b="1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sum.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b="1">
                <a:latin typeface="Times New Roman"/>
                <a:cs typeface="Times New Roman"/>
              </a:rPr>
              <a:t>Q.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WAP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to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sort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array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of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0s,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1s,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and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2s.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Array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has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to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be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taken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as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input.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b="1">
                <a:latin typeface="Times New Roman"/>
                <a:cs typeface="Times New Roman"/>
              </a:rPr>
              <a:t>Advance</a:t>
            </a:r>
            <a:r>
              <a:rPr dirty="0" sz="2800" spc="-8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Conceptual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Problem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–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Coin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Change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44954" y="658114"/>
            <a:ext cx="39363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>
                <a:solidFill>
                  <a:srgbClr val="404040"/>
                </a:solidFill>
                <a:latin typeface="Times New Roman"/>
                <a:cs typeface="Times New Roman"/>
              </a:rPr>
              <a:t>Introduction</a:t>
            </a:r>
            <a:r>
              <a:rPr dirty="0" u="none" sz="3600" spc="-7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u="none" sz="3600">
                <a:solidFill>
                  <a:srgbClr val="404040"/>
                </a:solidFill>
                <a:latin typeface="Times New Roman"/>
                <a:cs typeface="Times New Roman"/>
              </a:rPr>
              <a:t>to</a:t>
            </a:r>
            <a:r>
              <a:rPr dirty="0" u="none" sz="3600" spc="-8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u="none" sz="3600" spc="-10">
                <a:solidFill>
                  <a:srgbClr val="404040"/>
                </a:solidFill>
                <a:latin typeface="Times New Roman"/>
                <a:cs typeface="Times New Roman"/>
              </a:rPr>
              <a:t>Array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044954" y="1601216"/>
            <a:ext cx="8126730" cy="4537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875665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Array: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ordered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collection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of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values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with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two </a:t>
            </a:r>
            <a:r>
              <a:rPr dirty="0" sz="2800" b="1">
                <a:latin typeface="Times New Roman"/>
                <a:cs typeface="Times New Roman"/>
              </a:rPr>
              <a:t>distinguishing</a:t>
            </a:r>
            <a:r>
              <a:rPr dirty="0" sz="2800" spc="-16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characters: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5"/>
              </a:spcBef>
            </a:pPr>
            <a:r>
              <a:rPr dirty="0" sz="2400">
                <a:latin typeface="Times New Roman"/>
                <a:cs typeface="Times New Roman"/>
              </a:rPr>
              <a:t>Ordered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fixed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length</a:t>
            </a:r>
            <a:endParaRPr sz="2400">
              <a:latin typeface="Times New Roman"/>
              <a:cs typeface="Times New Roman"/>
            </a:endParaRPr>
          </a:p>
          <a:p>
            <a:pPr marL="469900" marR="30416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Homogeneous.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Every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value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array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must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Times New Roman"/>
                <a:cs typeface="Times New Roman"/>
              </a:rPr>
              <a:t>same type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3360"/>
              </a:lnSpc>
              <a:spcBef>
                <a:spcPts val="100"/>
              </a:spcBef>
            </a:pP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individual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values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in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array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are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called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elements.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number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of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elements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is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called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length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of</a:t>
            </a:r>
            <a:r>
              <a:rPr dirty="0" sz="2800" spc="-25" b="1">
                <a:latin typeface="Times New Roman"/>
                <a:cs typeface="Times New Roman"/>
              </a:rPr>
              <a:t> the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3250"/>
              </a:lnSpc>
            </a:pPr>
            <a:r>
              <a:rPr dirty="0" sz="2800" spc="-10" b="1">
                <a:latin typeface="Times New Roman"/>
                <a:cs typeface="Times New Roman"/>
              </a:rPr>
              <a:t>array</a:t>
            </a:r>
            <a:endParaRPr sz="2800">
              <a:latin typeface="Times New Roman"/>
              <a:cs typeface="Times New Roman"/>
            </a:endParaRPr>
          </a:p>
          <a:p>
            <a:pPr marL="12700" marR="323215">
              <a:lnSpc>
                <a:spcPct val="100000"/>
              </a:lnSpc>
            </a:pPr>
            <a:r>
              <a:rPr dirty="0" sz="2800" b="1">
                <a:latin typeface="Times New Roman"/>
                <a:cs typeface="Times New Roman"/>
              </a:rPr>
              <a:t>Each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element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is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identified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by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its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position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number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in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array,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which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is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called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index.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In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Java,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index </a:t>
            </a:r>
            <a:r>
              <a:rPr dirty="0" sz="2800" b="1">
                <a:latin typeface="Times New Roman"/>
                <a:cs typeface="Times New Roman"/>
              </a:rPr>
              <a:t>numbers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begin</a:t>
            </a:r>
            <a:r>
              <a:rPr dirty="0" sz="2800" spc="-8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with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0.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859773" y="20827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20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49036" y="777621"/>
            <a:ext cx="85534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2800" spc="-114">
                <a:latin typeface="Trebuchet MS"/>
                <a:cs typeface="Trebuchet MS"/>
              </a:rPr>
              <a:t>String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9305" y="1556766"/>
            <a:ext cx="4871085" cy="1548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String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and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character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processing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ts val="2155"/>
              </a:lnSpc>
            </a:pP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java.lang.String</a:t>
            </a:r>
            <a:endParaRPr sz="1800">
              <a:latin typeface="Lucida Console"/>
              <a:cs typeface="Lucida Console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java.lang.StringBuffer</a:t>
            </a:r>
            <a:endParaRPr sz="1800">
              <a:latin typeface="Lucida Console"/>
              <a:cs typeface="Lucida Console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java.lang.Character</a:t>
            </a:r>
            <a:endParaRPr sz="1800">
              <a:latin typeface="Lucida Console"/>
              <a:cs typeface="Lucida Console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java.util.StringTokenizer</a:t>
            </a:r>
            <a:endParaRPr sz="1800">
              <a:latin typeface="Lucida Console"/>
              <a:cs typeface="Lucida Console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859773" y="20827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21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23386" y="777621"/>
            <a:ext cx="574421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2800" spc="-185">
                <a:latin typeface="Trebuchet MS"/>
                <a:cs typeface="Trebuchet MS"/>
              </a:rPr>
              <a:t>Fundamentals</a:t>
            </a:r>
            <a:r>
              <a:rPr dirty="0" u="none" sz="2800" spc="-45">
                <a:latin typeface="Trebuchet MS"/>
                <a:cs typeface="Trebuchet MS"/>
              </a:rPr>
              <a:t> </a:t>
            </a:r>
            <a:r>
              <a:rPr dirty="0" u="none" sz="2800" spc="-160">
                <a:latin typeface="Trebuchet MS"/>
                <a:cs typeface="Trebuchet MS"/>
              </a:rPr>
              <a:t>of</a:t>
            </a:r>
            <a:r>
              <a:rPr dirty="0" u="none" sz="2800" spc="-40">
                <a:latin typeface="Trebuchet MS"/>
                <a:cs typeface="Trebuchet MS"/>
              </a:rPr>
              <a:t> </a:t>
            </a:r>
            <a:r>
              <a:rPr dirty="0" u="none" sz="2800" spc="-105">
                <a:latin typeface="Trebuchet MS"/>
                <a:cs typeface="Trebuchet MS"/>
              </a:rPr>
              <a:t>Characters</a:t>
            </a:r>
            <a:r>
              <a:rPr dirty="0" u="none" sz="2800">
                <a:latin typeface="Trebuchet MS"/>
                <a:cs typeface="Trebuchet MS"/>
              </a:rPr>
              <a:t> </a:t>
            </a:r>
            <a:r>
              <a:rPr dirty="0" u="none" sz="2800" spc="-190">
                <a:latin typeface="Trebuchet MS"/>
                <a:cs typeface="Trebuchet MS"/>
              </a:rPr>
              <a:t>and</a:t>
            </a:r>
            <a:r>
              <a:rPr dirty="0" u="none" sz="2800" spc="-40">
                <a:latin typeface="Trebuchet MS"/>
                <a:cs typeface="Trebuchet MS"/>
              </a:rPr>
              <a:t> </a:t>
            </a:r>
            <a:r>
              <a:rPr dirty="0" u="none" sz="2800" spc="-75">
                <a:latin typeface="Trebuchet MS"/>
                <a:cs typeface="Trebuchet MS"/>
              </a:rPr>
              <a:t>Strings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9305" y="1556766"/>
            <a:ext cx="6744970" cy="40493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50"/>
              </a:lnSpc>
              <a:spcBef>
                <a:spcPts val="95"/>
              </a:spcBef>
            </a:pPr>
            <a:r>
              <a:rPr dirty="0" sz="2800" spc="-10" b="1">
                <a:latin typeface="Times New Roman"/>
                <a:cs typeface="Times New Roman"/>
              </a:rPr>
              <a:t>Characters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ts val="2150"/>
              </a:lnSpc>
            </a:pPr>
            <a:r>
              <a:rPr dirty="0" sz="1800">
                <a:latin typeface="Calibri"/>
                <a:cs typeface="Calibri"/>
              </a:rPr>
              <a:t>“Building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blocks”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non-</a:t>
            </a:r>
            <a:r>
              <a:rPr dirty="0" sz="1800">
                <a:latin typeface="Calibri"/>
                <a:cs typeface="Calibri"/>
              </a:rPr>
              <a:t>numeric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’a’,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’$’,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’4’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3350"/>
              </a:lnSpc>
              <a:spcBef>
                <a:spcPts val="20"/>
              </a:spcBef>
            </a:pPr>
            <a:r>
              <a:rPr dirty="0" sz="2800" spc="-10" b="1">
                <a:latin typeface="Times New Roman"/>
                <a:cs typeface="Times New Roman"/>
              </a:rPr>
              <a:t>String</a:t>
            </a:r>
            <a:endParaRPr sz="2800">
              <a:latin typeface="Times New Roman"/>
              <a:cs typeface="Times New Roman"/>
            </a:endParaRPr>
          </a:p>
          <a:p>
            <a:pPr marL="469900" marR="2091689">
              <a:lnSpc>
                <a:spcPts val="2160"/>
              </a:lnSpc>
              <a:spcBef>
                <a:spcPts val="65"/>
              </a:spcBef>
            </a:pPr>
            <a:r>
              <a:rPr dirty="0" sz="1800">
                <a:latin typeface="Calibri"/>
                <a:cs typeface="Calibri"/>
              </a:rPr>
              <a:t>Sequence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characters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treated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single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unit </a:t>
            </a:r>
            <a:r>
              <a:rPr dirty="0" sz="1800">
                <a:latin typeface="Calibri"/>
                <a:cs typeface="Calibri"/>
              </a:rPr>
              <a:t>May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include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letters,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digits,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00"/>
              </a:lnSpc>
            </a:pPr>
            <a:r>
              <a:rPr dirty="0" sz="1800">
                <a:latin typeface="Calibri"/>
                <a:cs typeface="Calibri"/>
              </a:rPr>
              <a:t>Object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String</a:t>
            </a:r>
            <a:endParaRPr sz="1800">
              <a:latin typeface="Lucida Console"/>
              <a:cs typeface="Lucida Console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Lucida Console"/>
                <a:cs typeface="Lucida Console"/>
              </a:rPr>
              <a:t>String</a:t>
            </a:r>
            <a:r>
              <a:rPr dirty="0" sz="1800" spc="-50">
                <a:latin typeface="Lucida Console"/>
                <a:cs typeface="Lucida Console"/>
              </a:rPr>
              <a:t> </a:t>
            </a:r>
            <a:r>
              <a:rPr dirty="0" sz="1800">
                <a:latin typeface="Lucida Console"/>
                <a:cs typeface="Lucida Console"/>
              </a:rPr>
              <a:t>name</a:t>
            </a:r>
            <a:r>
              <a:rPr dirty="0" sz="1800" spc="-40">
                <a:latin typeface="Lucida Console"/>
                <a:cs typeface="Lucida Console"/>
              </a:rPr>
              <a:t> </a:t>
            </a:r>
            <a:r>
              <a:rPr dirty="0" sz="1800">
                <a:latin typeface="Lucida Console"/>
                <a:cs typeface="Lucida Console"/>
              </a:rPr>
              <a:t>=</a:t>
            </a:r>
            <a:r>
              <a:rPr dirty="0" sz="1800" spc="-45">
                <a:latin typeface="Lucida Console"/>
                <a:cs typeface="Lucida Console"/>
              </a:rPr>
              <a:t> </a:t>
            </a:r>
            <a:r>
              <a:rPr dirty="0" sz="1800">
                <a:latin typeface="Lucida Console"/>
                <a:cs typeface="Lucida Console"/>
              </a:rPr>
              <a:t>“Frank</a:t>
            </a:r>
            <a:r>
              <a:rPr dirty="0" sz="1800" spc="-45">
                <a:latin typeface="Lucida Console"/>
                <a:cs typeface="Lucida Console"/>
              </a:rPr>
              <a:t> </a:t>
            </a:r>
            <a:r>
              <a:rPr dirty="0" sz="1800">
                <a:latin typeface="Lucida Console"/>
                <a:cs typeface="Lucida Console"/>
              </a:rPr>
              <a:t>N.</a:t>
            </a:r>
            <a:r>
              <a:rPr dirty="0" sz="1800" spc="-50">
                <a:latin typeface="Lucida Console"/>
                <a:cs typeface="Lucida Console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Stein”;</a:t>
            </a:r>
            <a:endParaRPr sz="18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2800" b="1">
                <a:latin typeface="Times New Roman"/>
                <a:cs typeface="Times New Roman"/>
              </a:rPr>
              <a:t>Class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String</a:t>
            </a:r>
            <a:endParaRPr sz="2800">
              <a:latin typeface="Lucida Console"/>
              <a:cs typeface="Lucida Console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dirty="0" sz="1800">
                <a:latin typeface="Calibri"/>
                <a:cs typeface="Calibri"/>
              </a:rPr>
              <a:t>Provides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nine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constructors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Calibri"/>
                <a:cs typeface="Calibri"/>
              </a:rPr>
              <a:t>Null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constructor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Lucida Console"/>
                <a:cs typeface="Lucida Console"/>
              </a:rPr>
              <a:t>String()</a:t>
            </a:r>
            <a:r>
              <a:rPr dirty="0" sz="1800" spc="-625">
                <a:latin typeface="Lucida Console"/>
                <a:cs typeface="Lucida Console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characters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length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zero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Lucida Console"/>
                <a:cs typeface="Lucida Console"/>
              </a:rPr>
              <a:t>String</a:t>
            </a:r>
            <a:r>
              <a:rPr dirty="0" sz="1800" spc="-75">
                <a:latin typeface="Lucida Console"/>
                <a:cs typeface="Lucida Console"/>
              </a:rPr>
              <a:t> </a:t>
            </a:r>
            <a:r>
              <a:rPr dirty="0" sz="1800">
                <a:latin typeface="Lucida Console"/>
                <a:cs typeface="Lucida Console"/>
              </a:rPr>
              <a:t>(array,</a:t>
            </a:r>
            <a:r>
              <a:rPr dirty="0" sz="1800" spc="-70">
                <a:latin typeface="Lucida Console"/>
                <a:cs typeface="Lucida Console"/>
              </a:rPr>
              <a:t> </a:t>
            </a:r>
            <a:r>
              <a:rPr dirty="0" sz="1800">
                <a:latin typeface="Lucida Console"/>
                <a:cs typeface="Lucida Console"/>
              </a:rPr>
              <a:t>offset,</a:t>
            </a:r>
            <a:r>
              <a:rPr dirty="0" sz="1800" spc="-70">
                <a:latin typeface="Lucida Console"/>
                <a:cs typeface="Lucida Console"/>
              </a:rPr>
              <a:t> </a:t>
            </a:r>
            <a:r>
              <a:rPr dirty="0" sz="1800">
                <a:latin typeface="Lucida Console"/>
                <a:cs typeface="Lucida Console"/>
              </a:rPr>
              <a:t>number</a:t>
            </a:r>
            <a:r>
              <a:rPr dirty="0" sz="1800" spc="-60">
                <a:latin typeface="Lucida Console"/>
                <a:cs typeface="Lucida Console"/>
              </a:rPr>
              <a:t> </a:t>
            </a:r>
            <a:r>
              <a:rPr dirty="0" sz="1800">
                <a:latin typeface="Lucida Console"/>
                <a:cs typeface="Lucida Console"/>
              </a:rPr>
              <a:t>of</a:t>
            </a:r>
            <a:r>
              <a:rPr dirty="0" sz="1800" spc="-55">
                <a:latin typeface="Lucida Console"/>
                <a:cs typeface="Lucida Console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characters)</a:t>
            </a:r>
            <a:endParaRPr sz="1800">
              <a:latin typeface="Lucida Console"/>
              <a:cs typeface="Lucida Console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803228" y="815086"/>
            <a:ext cx="23475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Lucida Console"/>
                <a:cs typeface="Lucida Console"/>
              </a:rPr>
              <a:t>ingConstructors.jav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450069" y="870541"/>
            <a:ext cx="367030" cy="437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45"/>
              </a:lnSpc>
            </a:pPr>
            <a:r>
              <a:rPr dirty="0" sz="1600" spc="-25">
                <a:latin typeface="Lucida Console"/>
                <a:cs typeface="Lucida Console"/>
              </a:rPr>
              <a:t>Str</a:t>
            </a:r>
            <a:endParaRPr sz="1600">
              <a:latin typeface="Lucida Console"/>
              <a:cs typeface="Lucida Console"/>
            </a:endParaRPr>
          </a:p>
          <a:p>
            <a:pPr>
              <a:lnSpc>
                <a:spcPts val="1885"/>
              </a:lnSpc>
            </a:pPr>
            <a:r>
              <a:rPr dirty="0" sz="1600" spc="-50">
                <a:latin typeface="Lucida Console"/>
                <a:cs typeface="Lucida Console"/>
              </a:rPr>
              <a:t>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437369" y="2039238"/>
            <a:ext cx="652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18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437369" y="2526918"/>
            <a:ext cx="652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19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50069" y="3049369"/>
            <a:ext cx="62674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20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50069" y="3537303"/>
            <a:ext cx="28194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600" spc="-25">
                <a:latin typeface="Times New Roman"/>
                <a:cs typeface="Times New Roman"/>
              </a:rPr>
              <a:t>Lin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718842" y="3502533"/>
            <a:ext cx="3708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21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437369" y="3990213"/>
            <a:ext cx="652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22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291705" y="1585948"/>
            <a:ext cx="278511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25"/>
              </a:lnSpc>
              <a:tabLst>
                <a:tab pos="2157730" algn="l"/>
              </a:tabLst>
            </a:pP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'y'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};</a:t>
            </a:r>
            <a:r>
              <a:rPr dirty="0" sz="1100">
                <a:latin typeface="Lucida Console"/>
                <a:cs typeface="Lucida Console"/>
              </a:rPr>
              <a:t>	</a:t>
            </a:r>
            <a:r>
              <a:rPr dirty="0" baseline="-17361" sz="2400">
                <a:latin typeface="Times New Roman"/>
                <a:cs typeface="Times New Roman"/>
              </a:rPr>
              <a:t>Line</a:t>
            </a:r>
            <a:r>
              <a:rPr dirty="0" baseline="-17361" sz="2400" spc="-37">
                <a:latin typeface="Times New Roman"/>
                <a:cs typeface="Times New Roman"/>
              </a:rPr>
              <a:t> 17</a:t>
            </a:r>
            <a:endParaRPr baseline="-17361" sz="24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597152" y="227075"/>
            <a:ext cx="6937375" cy="3893820"/>
          </a:xfrm>
          <a:custGeom>
            <a:avLst/>
            <a:gdLst/>
            <a:ahLst/>
            <a:cxnLst/>
            <a:rect l="l" t="t" r="r" b="b"/>
            <a:pathLst>
              <a:path w="6937375" h="3893820">
                <a:moveTo>
                  <a:pt x="6937248" y="0"/>
                </a:moveTo>
                <a:lnTo>
                  <a:pt x="0" y="0"/>
                </a:lnTo>
                <a:lnTo>
                  <a:pt x="0" y="3893820"/>
                </a:lnTo>
                <a:lnTo>
                  <a:pt x="6937248" y="3893820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2144014" y="1212850"/>
            <a:ext cx="516064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4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static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void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args[]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266700" marR="5080" indent="-1905">
              <a:lnSpc>
                <a:spcPct val="100000"/>
              </a:lnSpc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char</a:t>
            </a:r>
            <a:r>
              <a:rPr dirty="0" sz="1100" spc="-5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charArray[]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 {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'b'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'i'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'r'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't'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'h'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 '</a:t>
            </a:r>
            <a:r>
              <a:rPr dirty="0" sz="1100">
                <a:latin typeface="Lucida Console"/>
                <a:cs typeface="Lucida Console"/>
              </a:rPr>
              <a:t>,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'd'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'a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byte</a:t>
            </a:r>
            <a:r>
              <a:rPr dirty="0" sz="1100" spc="-4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byteArray[]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{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byte</a:t>
            </a:r>
            <a:r>
              <a:rPr dirty="0" sz="1100" spc="-3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'n'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byte</a:t>
            </a:r>
            <a:r>
              <a:rPr dirty="0" sz="1100" spc="-3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'e'</a:t>
            </a:r>
            <a:r>
              <a:rPr dirty="0" sz="1100" spc="-20">
                <a:latin typeface="Lucida Console"/>
                <a:cs typeface="Lucida Console"/>
              </a:rPr>
              <a:t>,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649982" y="1883410"/>
            <a:ext cx="3646804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byte</a:t>
            </a:r>
            <a:r>
              <a:rPr dirty="0" sz="1100" spc="-3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'w'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byte</a:t>
            </a:r>
            <a:r>
              <a:rPr dirty="0" sz="1100" spc="-2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byte</a:t>
            </a:r>
            <a:r>
              <a:rPr dirty="0" sz="1100" spc="-3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'y'</a:t>
            </a:r>
            <a:r>
              <a:rPr dirty="0" sz="1100" spc="-20">
                <a:latin typeface="Lucida Console"/>
                <a:cs typeface="Lucida Console"/>
              </a:rPr>
              <a:t>,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byte</a:t>
            </a:r>
            <a:r>
              <a:rPr dirty="0" sz="1100" spc="-3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'e'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byte</a:t>
            </a:r>
            <a:r>
              <a:rPr dirty="0" sz="1100" spc="-2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'a'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byte</a:t>
            </a:r>
            <a:r>
              <a:rPr dirty="0" sz="1100" spc="-2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'r'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};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398522" y="2386711"/>
            <a:ext cx="28041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 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2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String(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"hello"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584452" y="206756"/>
            <a:ext cx="3459479" cy="3715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040" indent="-307340">
              <a:lnSpc>
                <a:spcPct val="100000"/>
              </a:lnSpc>
              <a:spcBef>
                <a:spcPts val="100"/>
              </a:spcBef>
              <a:buClr>
                <a:srgbClr val="5F5F5F"/>
              </a:buClr>
              <a:buFont typeface="Arial"/>
              <a:buAutoNum type="arabicPlain"/>
              <a:tabLst>
                <a:tab pos="320040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Fig.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11.1: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StringConstructors.java</a:t>
            </a:r>
            <a:endParaRPr sz="1100">
              <a:latin typeface="Lucida Console"/>
              <a:cs typeface="Lucida Console"/>
            </a:endParaRPr>
          </a:p>
          <a:p>
            <a:pPr marL="3200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20040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String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class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constructors.</a:t>
            </a:r>
            <a:endParaRPr sz="1100">
              <a:latin typeface="Lucida Console"/>
              <a:cs typeface="Lucida Console"/>
            </a:endParaRPr>
          </a:p>
          <a:p>
            <a:pPr marL="3200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20040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import</a:t>
            </a:r>
            <a:r>
              <a:rPr dirty="0" sz="1100" spc="-5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javax.swing.*;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5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6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class</a:t>
            </a:r>
            <a:r>
              <a:rPr dirty="0" sz="1100" spc="-3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StringConstructors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398522" y="2721991"/>
            <a:ext cx="3561715" cy="1200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184275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use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String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constructors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s1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String(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s2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String(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  <a:p>
            <a:pPr marL="12700" marR="508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s3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String(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charArray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s4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String(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charArray,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6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3</a:t>
            </a:r>
            <a:r>
              <a:rPr dirty="0" sz="1100" spc="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s5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3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String(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byteArray,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4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4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s6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String(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byteArray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495031" y="2833116"/>
            <a:ext cx="2947670" cy="59182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1220470" marR="255904" indent="-954405">
              <a:lnSpc>
                <a:spcPct val="100000"/>
              </a:lnSpc>
              <a:spcBef>
                <a:spcPts val="315"/>
              </a:spcBef>
            </a:pPr>
            <a:r>
              <a:rPr dirty="0" sz="1600">
                <a:latin typeface="Times New Roman"/>
                <a:cs typeface="Times New Roman"/>
              </a:rPr>
              <a:t>Constructor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copies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byte-</a:t>
            </a:r>
            <a:r>
              <a:rPr dirty="0" sz="1600" spc="-20">
                <a:latin typeface="Times New Roman"/>
                <a:cs typeface="Times New Roman"/>
              </a:rPr>
              <a:t>array </a:t>
            </a:r>
            <a:r>
              <a:rPr dirty="0" sz="1600" spc="-10">
                <a:latin typeface="Times New Roman"/>
                <a:cs typeface="Times New Roman"/>
              </a:rPr>
              <a:t>subset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5974079" y="3147186"/>
            <a:ext cx="3778250" cy="711835"/>
            <a:chOff x="5974079" y="3147186"/>
            <a:chExt cx="3778250" cy="711835"/>
          </a:xfrm>
        </p:grpSpPr>
        <p:sp>
          <p:nvSpPr>
            <p:cNvPr id="25" name="object 25" descr=""/>
            <p:cNvSpPr/>
            <p:nvPr/>
          </p:nvSpPr>
          <p:spPr>
            <a:xfrm>
              <a:off x="5974079" y="3147186"/>
              <a:ext cx="1523365" cy="535940"/>
            </a:xfrm>
            <a:custGeom>
              <a:avLst/>
              <a:gdLst/>
              <a:ahLst/>
              <a:cxnLst/>
              <a:rect l="l" t="t" r="r" b="b"/>
              <a:pathLst>
                <a:path w="1523365" h="535939">
                  <a:moveTo>
                    <a:pt x="59817" y="463550"/>
                  </a:moveTo>
                  <a:lnTo>
                    <a:pt x="0" y="524129"/>
                  </a:lnTo>
                  <a:lnTo>
                    <a:pt x="84455" y="535558"/>
                  </a:lnTo>
                  <a:lnTo>
                    <a:pt x="75590" y="509650"/>
                  </a:lnTo>
                  <a:lnTo>
                    <a:pt x="62103" y="509650"/>
                  </a:lnTo>
                  <a:lnTo>
                    <a:pt x="58039" y="497586"/>
                  </a:lnTo>
                  <a:lnTo>
                    <a:pt x="70061" y="493491"/>
                  </a:lnTo>
                  <a:lnTo>
                    <a:pt x="59817" y="463550"/>
                  </a:lnTo>
                  <a:close/>
                </a:path>
                <a:path w="1523365" h="535939">
                  <a:moveTo>
                    <a:pt x="70061" y="493491"/>
                  </a:moveTo>
                  <a:lnTo>
                    <a:pt x="58039" y="497586"/>
                  </a:lnTo>
                  <a:lnTo>
                    <a:pt x="62103" y="509650"/>
                  </a:lnTo>
                  <a:lnTo>
                    <a:pt x="74182" y="505535"/>
                  </a:lnTo>
                  <a:lnTo>
                    <a:pt x="70061" y="493491"/>
                  </a:lnTo>
                  <a:close/>
                </a:path>
                <a:path w="1523365" h="535939">
                  <a:moveTo>
                    <a:pt x="74182" y="505535"/>
                  </a:moveTo>
                  <a:lnTo>
                    <a:pt x="62103" y="509650"/>
                  </a:lnTo>
                  <a:lnTo>
                    <a:pt x="75590" y="509650"/>
                  </a:lnTo>
                  <a:lnTo>
                    <a:pt x="74182" y="505535"/>
                  </a:lnTo>
                  <a:close/>
                </a:path>
                <a:path w="1523365" h="535939">
                  <a:moveTo>
                    <a:pt x="1518920" y="0"/>
                  </a:moveTo>
                  <a:lnTo>
                    <a:pt x="70061" y="493491"/>
                  </a:lnTo>
                  <a:lnTo>
                    <a:pt x="74182" y="505535"/>
                  </a:lnTo>
                  <a:lnTo>
                    <a:pt x="1522984" y="11937"/>
                  </a:lnTo>
                  <a:lnTo>
                    <a:pt x="15189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818375" y="3506723"/>
              <a:ext cx="2929255" cy="347980"/>
            </a:xfrm>
            <a:custGeom>
              <a:avLst/>
              <a:gdLst/>
              <a:ahLst/>
              <a:cxnLst/>
              <a:rect l="l" t="t" r="r" b="b"/>
              <a:pathLst>
                <a:path w="2929254" h="347979">
                  <a:moveTo>
                    <a:pt x="2929128" y="0"/>
                  </a:moveTo>
                  <a:lnTo>
                    <a:pt x="0" y="0"/>
                  </a:lnTo>
                  <a:lnTo>
                    <a:pt x="0" y="347471"/>
                  </a:lnTo>
                  <a:lnTo>
                    <a:pt x="2929128" y="347471"/>
                  </a:lnTo>
                  <a:lnTo>
                    <a:pt x="292912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818375" y="3506723"/>
              <a:ext cx="2929255" cy="347980"/>
            </a:xfrm>
            <a:custGeom>
              <a:avLst/>
              <a:gdLst/>
              <a:ahLst/>
              <a:cxnLst/>
              <a:rect l="l" t="t" r="r" b="b"/>
              <a:pathLst>
                <a:path w="2929254" h="347979">
                  <a:moveTo>
                    <a:pt x="0" y="347471"/>
                  </a:moveTo>
                  <a:lnTo>
                    <a:pt x="2929128" y="347471"/>
                  </a:lnTo>
                  <a:lnTo>
                    <a:pt x="2929128" y="0"/>
                  </a:lnTo>
                  <a:lnTo>
                    <a:pt x="0" y="0"/>
                  </a:lnTo>
                  <a:lnTo>
                    <a:pt x="0" y="34747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7070597" y="3534917"/>
            <a:ext cx="24244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Constructor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copies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byte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array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5480303" y="1944433"/>
            <a:ext cx="3897629" cy="1963420"/>
            <a:chOff x="5480303" y="1944433"/>
            <a:chExt cx="3897629" cy="1963420"/>
          </a:xfrm>
        </p:grpSpPr>
        <p:sp>
          <p:nvSpPr>
            <p:cNvPr id="30" name="object 30" descr=""/>
            <p:cNvSpPr/>
            <p:nvPr/>
          </p:nvSpPr>
          <p:spPr>
            <a:xfrm>
              <a:off x="5480303" y="3570604"/>
              <a:ext cx="1339850" cy="337185"/>
            </a:xfrm>
            <a:custGeom>
              <a:avLst/>
              <a:gdLst/>
              <a:ahLst/>
              <a:cxnLst/>
              <a:rect l="l" t="t" r="r" b="b"/>
              <a:pathLst>
                <a:path w="1339850" h="337185">
                  <a:moveTo>
                    <a:pt x="65659" y="262763"/>
                  </a:moveTo>
                  <a:lnTo>
                    <a:pt x="0" y="317119"/>
                  </a:lnTo>
                  <a:lnTo>
                    <a:pt x="82804" y="336931"/>
                  </a:lnTo>
                  <a:lnTo>
                    <a:pt x="76345" y="308991"/>
                  </a:lnTo>
                  <a:lnTo>
                    <a:pt x="63246" y="308991"/>
                  </a:lnTo>
                  <a:lnTo>
                    <a:pt x="60451" y="296545"/>
                  </a:lnTo>
                  <a:lnTo>
                    <a:pt x="72804" y="293674"/>
                  </a:lnTo>
                  <a:lnTo>
                    <a:pt x="65659" y="262763"/>
                  </a:lnTo>
                  <a:close/>
                </a:path>
                <a:path w="1339850" h="337185">
                  <a:moveTo>
                    <a:pt x="72804" y="293674"/>
                  </a:moveTo>
                  <a:lnTo>
                    <a:pt x="60451" y="296545"/>
                  </a:lnTo>
                  <a:lnTo>
                    <a:pt x="63246" y="308991"/>
                  </a:lnTo>
                  <a:lnTo>
                    <a:pt x="75677" y="306102"/>
                  </a:lnTo>
                  <a:lnTo>
                    <a:pt x="72804" y="293674"/>
                  </a:lnTo>
                  <a:close/>
                </a:path>
                <a:path w="1339850" h="337185">
                  <a:moveTo>
                    <a:pt x="75677" y="306102"/>
                  </a:moveTo>
                  <a:lnTo>
                    <a:pt x="63246" y="308991"/>
                  </a:lnTo>
                  <a:lnTo>
                    <a:pt x="76345" y="308991"/>
                  </a:lnTo>
                  <a:lnTo>
                    <a:pt x="75677" y="306102"/>
                  </a:lnTo>
                  <a:close/>
                </a:path>
                <a:path w="1339850" h="337185">
                  <a:moveTo>
                    <a:pt x="1336675" y="0"/>
                  </a:moveTo>
                  <a:lnTo>
                    <a:pt x="72804" y="293674"/>
                  </a:lnTo>
                  <a:lnTo>
                    <a:pt x="75677" y="306102"/>
                  </a:lnTo>
                  <a:lnTo>
                    <a:pt x="1339469" y="12446"/>
                  </a:lnTo>
                  <a:lnTo>
                    <a:pt x="13366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219187" y="1949195"/>
              <a:ext cx="2153920" cy="589915"/>
            </a:xfrm>
            <a:custGeom>
              <a:avLst/>
              <a:gdLst/>
              <a:ahLst/>
              <a:cxnLst/>
              <a:rect l="l" t="t" r="r" b="b"/>
              <a:pathLst>
                <a:path w="2153920" h="589914">
                  <a:moveTo>
                    <a:pt x="2153411" y="0"/>
                  </a:moveTo>
                  <a:lnTo>
                    <a:pt x="0" y="0"/>
                  </a:lnTo>
                  <a:lnTo>
                    <a:pt x="0" y="589788"/>
                  </a:lnTo>
                  <a:lnTo>
                    <a:pt x="2153411" y="589788"/>
                  </a:lnTo>
                  <a:lnTo>
                    <a:pt x="215341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219187" y="1949195"/>
              <a:ext cx="2153920" cy="589915"/>
            </a:xfrm>
            <a:custGeom>
              <a:avLst/>
              <a:gdLst/>
              <a:ahLst/>
              <a:cxnLst/>
              <a:rect l="l" t="t" r="r" b="b"/>
              <a:pathLst>
                <a:path w="2153920" h="589914">
                  <a:moveTo>
                    <a:pt x="0" y="589788"/>
                  </a:moveTo>
                  <a:lnTo>
                    <a:pt x="2153411" y="589788"/>
                  </a:lnTo>
                  <a:lnTo>
                    <a:pt x="2153411" y="0"/>
                  </a:lnTo>
                  <a:lnTo>
                    <a:pt x="0" y="0"/>
                  </a:lnTo>
                  <a:lnTo>
                    <a:pt x="0" y="5897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7517383" y="1976754"/>
            <a:ext cx="15570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Constructor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copies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389114" y="2220594"/>
            <a:ext cx="18148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latin typeface="Times New Roman"/>
                <a:cs typeface="Times New Roman"/>
              </a:rPr>
              <a:t>character-</a:t>
            </a:r>
            <a:r>
              <a:rPr dirty="0" sz="1600">
                <a:latin typeface="Times New Roman"/>
                <a:cs typeface="Times New Roman"/>
              </a:rPr>
              <a:t>array</a:t>
            </a:r>
            <a:r>
              <a:rPr dirty="0" sz="1600" spc="10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subset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5943600" y="1471993"/>
            <a:ext cx="4494530" cy="2001520"/>
            <a:chOff x="5943600" y="1471993"/>
            <a:chExt cx="4494530" cy="2001520"/>
          </a:xfrm>
        </p:grpSpPr>
        <p:sp>
          <p:nvSpPr>
            <p:cNvPr id="36" name="object 36" descr=""/>
            <p:cNvSpPr/>
            <p:nvPr/>
          </p:nvSpPr>
          <p:spPr>
            <a:xfrm>
              <a:off x="5943600" y="2266187"/>
              <a:ext cx="1280160" cy="1207135"/>
            </a:xfrm>
            <a:custGeom>
              <a:avLst/>
              <a:gdLst/>
              <a:ahLst/>
              <a:cxnLst/>
              <a:rect l="l" t="t" r="r" b="b"/>
              <a:pathLst>
                <a:path w="1280159" h="1207135">
                  <a:moveTo>
                    <a:pt x="29337" y="1126998"/>
                  </a:moveTo>
                  <a:lnTo>
                    <a:pt x="0" y="1207008"/>
                  </a:lnTo>
                  <a:lnTo>
                    <a:pt x="81534" y="1182497"/>
                  </a:lnTo>
                  <a:lnTo>
                    <a:pt x="67917" y="1168019"/>
                  </a:lnTo>
                  <a:lnTo>
                    <a:pt x="50546" y="1168019"/>
                  </a:lnTo>
                  <a:lnTo>
                    <a:pt x="41910" y="1158875"/>
                  </a:lnTo>
                  <a:lnTo>
                    <a:pt x="51136" y="1150177"/>
                  </a:lnTo>
                  <a:lnTo>
                    <a:pt x="29337" y="1126998"/>
                  </a:lnTo>
                  <a:close/>
                </a:path>
                <a:path w="1280159" h="1207135">
                  <a:moveTo>
                    <a:pt x="51136" y="1150177"/>
                  </a:moveTo>
                  <a:lnTo>
                    <a:pt x="41910" y="1158875"/>
                  </a:lnTo>
                  <a:lnTo>
                    <a:pt x="50546" y="1168019"/>
                  </a:lnTo>
                  <a:lnTo>
                    <a:pt x="59753" y="1159339"/>
                  </a:lnTo>
                  <a:lnTo>
                    <a:pt x="51136" y="1150177"/>
                  </a:lnTo>
                  <a:close/>
                </a:path>
                <a:path w="1280159" h="1207135">
                  <a:moveTo>
                    <a:pt x="59753" y="1159339"/>
                  </a:moveTo>
                  <a:lnTo>
                    <a:pt x="50546" y="1168019"/>
                  </a:lnTo>
                  <a:lnTo>
                    <a:pt x="67917" y="1168019"/>
                  </a:lnTo>
                  <a:lnTo>
                    <a:pt x="59753" y="1159339"/>
                  </a:lnTo>
                  <a:close/>
                </a:path>
                <a:path w="1280159" h="1207135">
                  <a:moveTo>
                    <a:pt x="1271270" y="0"/>
                  </a:moveTo>
                  <a:lnTo>
                    <a:pt x="51136" y="1150177"/>
                  </a:lnTo>
                  <a:lnTo>
                    <a:pt x="59753" y="1159339"/>
                  </a:lnTo>
                  <a:lnTo>
                    <a:pt x="1279905" y="9144"/>
                  </a:lnTo>
                  <a:lnTo>
                    <a:pt x="12712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336536" y="1476755"/>
              <a:ext cx="3096895" cy="346075"/>
            </a:xfrm>
            <a:custGeom>
              <a:avLst/>
              <a:gdLst/>
              <a:ahLst/>
              <a:cxnLst/>
              <a:rect l="l" t="t" r="r" b="b"/>
              <a:pathLst>
                <a:path w="3096895" h="346075">
                  <a:moveTo>
                    <a:pt x="3096768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3096768" y="345948"/>
                  </a:lnTo>
                  <a:lnTo>
                    <a:pt x="309676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336536" y="1476755"/>
              <a:ext cx="3096895" cy="346075"/>
            </a:xfrm>
            <a:custGeom>
              <a:avLst/>
              <a:gdLst/>
              <a:ahLst/>
              <a:cxnLst/>
              <a:rect l="l" t="t" r="r" b="b"/>
              <a:pathLst>
                <a:path w="3096895" h="346075">
                  <a:moveTo>
                    <a:pt x="0" y="345948"/>
                  </a:moveTo>
                  <a:lnTo>
                    <a:pt x="3096768" y="345948"/>
                  </a:lnTo>
                  <a:lnTo>
                    <a:pt x="3096768" y="0"/>
                  </a:lnTo>
                  <a:lnTo>
                    <a:pt x="0" y="0"/>
                  </a:lnTo>
                  <a:lnTo>
                    <a:pt x="0" y="3459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7473822" y="1504568"/>
            <a:ext cx="28225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Constructor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copies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character</a:t>
            </a:r>
            <a:r>
              <a:rPr dirty="0" sz="1600" spc="-20">
                <a:latin typeface="Times New Roman"/>
                <a:cs typeface="Times New Roman"/>
              </a:rPr>
              <a:t> array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5480303" y="953833"/>
            <a:ext cx="4354830" cy="2352040"/>
            <a:chOff x="5480303" y="953833"/>
            <a:chExt cx="4354830" cy="2352040"/>
          </a:xfrm>
        </p:grpSpPr>
        <p:sp>
          <p:nvSpPr>
            <p:cNvPr id="41" name="object 41" descr=""/>
            <p:cNvSpPr/>
            <p:nvPr/>
          </p:nvSpPr>
          <p:spPr>
            <a:xfrm>
              <a:off x="5480303" y="1700530"/>
              <a:ext cx="1860550" cy="1605280"/>
            </a:xfrm>
            <a:custGeom>
              <a:avLst/>
              <a:gdLst/>
              <a:ahLst/>
              <a:cxnLst/>
              <a:rect l="l" t="t" r="r" b="b"/>
              <a:pathLst>
                <a:path w="1860550" h="1605279">
                  <a:moveTo>
                    <a:pt x="32893" y="1526413"/>
                  </a:moveTo>
                  <a:lnTo>
                    <a:pt x="0" y="1605026"/>
                  </a:lnTo>
                  <a:lnTo>
                    <a:pt x="82550" y="1584071"/>
                  </a:lnTo>
                  <a:lnTo>
                    <a:pt x="68987" y="1568323"/>
                  </a:lnTo>
                  <a:lnTo>
                    <a:pt x="52197" y="1568323"/>
                  </a:lnTo>
                  <a:lnTo>
                    <a:pt x="43942" y="1558798"/>
                  </a:lnTo>
                  <a:lnTo>
                    <a:pt x="53607" y="1550465"/>
                  </a:lnTo>
                  <a:lnTo>
                    <a:pt x="32893" y="1526413"/>
                  </a:lnTo>
                  <a:close/>
                </a:path>
                <a:path w="1860550" h="1605279">
                  <a:moveTo>
                    <a:pt x="53607" y="1550465"/>
                  </a:moveTo>
                  <a:lnTo>
                    <a:pt x="43942" y="1558798"/>
                  </a:lnTo>
                  <a:lnTo>
                    <a:pt x="52197" y="1568323"/>
                  </a:lnTo>
                  <a:lnTo>
                    <a:pt x="61833" y="1560016"/>
                  </a:lnTo>
                  <a:lnTo>
                    <a:pt x="53607" y="1550465"/>
                  </a:lnTo>
                  <a:close/>
                </a:path>
                <a:path w="1860550" h="1605279">
                  <a:moveTo>
                    <a:pt x="61833" y="1560016"/>
                  </a:moveTo>
                  <a:lnTo>
                    <a:pt x="52197" y="1568323"/>
                  </a:lnTo>
                  <a:lnTo>
                    <a:pt x="68987" y="1568323"/>
                  </a:lnTo>
                  <a:lnTo>
                    <a:pt x="61833" y="1560016"/>
                  </a:lnTo>
                  <a:close/>
                </a:path>
                <a:path w="1860550" h="1605279">
                  <a:moveTo>
                    <a:pt x="1852041" y="0"/>
                  </a:moveTo>
                  <a:lnTo>
                    <a:pt x="53607" y="1550465"/>
                  </a:lnTo>
                  <a:lnTo>
                    <a:pt x="61833" y="1560016"/>
                  </a:lnTo>
                  <a:lnTo>
                    <a:pt x="1860423" y="9652"/>
                  </a:lnTo>
                  <a:lnTo>
                    <a:pt x="18520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304531" y="958596"/>
              <a:ext cx="2525395" cy="346075"/>
            </a:xfrm>
            <a:custGeom>
              <a:avLst/>
              <a:gdLst/>
              <a:ahLst/>
              <a:cxnLst/>
              <a:rect l="l" t="t" r="r" b="b"/>
              <a:pathLst>
                <a:path w="2525395" h="346075">
                  <a:moveTo>
                    <a:pt x="2525268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2525268" y="345948"/>
                  </a:lnTo>
                  <a:lnTo>
                    <a:pt x="252526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7304531" y="958596"/>
              <a:ext cx="2525395" cy="346075"/>
            </a:xfrm>
            <a:custGeom>
              <a:avLst/>
              <a:gdLst/>
              <a:ahLst/>
              <a:cxnLst/>
              <a:rect l="l" t="t" r="r" b="b"/>
              <a:pathLst>
                <a:path w="2525395" h="346075">
                  <a:moveTo>
                    <a:pt x="0" y="345948"/>
                  </a:moveTo>
                  <a:lnTo>
                    <a:pt x="2525268" y="345948"/>
                  </a:lnTo>
                  <a:lnTo>
                    <a:pt x="2525268" y="0"/>
                  </a:lnTo>
                  <a:lnTo>
                    <a:pt x="0" y="0"/>
                  </a:lnTo>
                  <a:lnTo>
                    <a:pt x="0" y="3459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7396733" y="983361"/>
            <a:ext cx="23425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Constructor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copies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String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4789932" y="1191386"/>
            <a:ext cx="2519045" cy="1977389"/>
          </a:xfrm>
          <a:custGeom>
            <a:avLst/>
            <a:gdLst/>
            <a:ahLst/>
            <a:cxnLst/>
            <a:rect l="l" t="t" r="r" b="b"/>
            <a:pathLst>
              <a:path w="2519045" h="1977389">
                <a:moveTo>
                  <a:pt x="36448" y="1900047"/>
                </a:moveTo>
                <a:lnTo>
                  <a:pt x="0" y="1977009"/>
                </a:lnTo>
                <a:lnTo>
                  <a:pt x="83438" y="1959990"/>
                </a:lnTo>
                <a:lnTo>
                  <a:pt x="69999" y="1942846"/>
                </a:lnTo>
                <a:lnTo>
                  <a:pt x="53847" y="1942846"/>
                </a:lnTo>
                <a:lnTo>
                  <a:pt x="46100" y="1932813"/>
                </a:lnTo>
                <a:lnTo>
                  <a:pt x="56030" y="1925026"/>
                </a:lnTo>
                <a:lnTo>
                  <a:pt x="36448" y="1900047"/>
                </a:lnTo>
                <a:close/>
              </a:path>
              <a:path w="2519045" h="1977389">
                <a:moveTo>
                  <a:pt x="56030" y="1925026"/>
                </a:moveTo>
                <a:lnTo>
                  <a:pt x="46100" y="1932813"/>
                </a:lnTo>
                <a:lnTo>
                  <a:pt x="53847" y="1942846"/>
                </a:lnTo>
                <a:lnTo>
                  <a:pt x="63850" y="1935001"/>
                </a:lnTo>
                <a:lnTo>
                  <a:pt x="56030" y="1925026"/>
                </a:lnTo>
                <a:close/>
              </a:path>
              <a:path w="2519045" h="1977389">
                <a:moveTo>
                  <a:pt x="63850" y="1935001"/>
                </a:moveTo>
                <a:lnTo>
                  <a:pt x="53847" y="1942846"/>
                </a:lnTo>
                <a:lnTo>
                  <a:pt x="69999" y="1942846"/>
                </a:lnTo>
                <a:lnTo>
                  <a:pt x="63850" y="1935001"/>
                </a:lnTo>
                <a:close/>
              </a:path>
              <a:path w="2519045" h="1977389">
                <a:moveTo>
                  <a:pt x="2510663" y="0"/>
                </a:moveTo>
                <a:lnTo>
                  <a:pt x="56030" y="1925026"/>
                </a:lnTo>
                <a:lnTo>
                  <a:pt x="63850" y="1935001"/>
                </a:lnTo>
                <a:lnTo>
                  <a:pt x="2518537" y="9905"/>
                </a:lnTo>
                <a:lnTo>
                  <a:pt x="25106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7377683" y="237743"/>
            <a:ext cx="2562225" cy="59182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289560" marR="114935" indent="-166370">
              <a:lnSpc>
                <a:spcPct val="101299"/>
              </a:lnSpc>
              <a:spcBef>
                <a:spcPts val="265"/>
              </a:spcBef>
            </a:pPr>
            <a:r>
              <a:rPr dirty="0" sz="1600" spc="-20">
                <a:latin typeface="Lucida Console"/>
                <a:cs typeface="Lucida Console"/>
              </a:rPr>
              <a:t>String</a:t>
            </a:r>
            <a:r>
              <a:rPr dirty="0" sz="1600" spc="-545">
                <a:latin typeface="Lucida Console"/>
                <a:cs typeface="Lucida Console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default</a:t>
            </a:r>
            <a:r>
              <a:rPr dirty="0" sz="1600" spc="-10">
                <a:latin typeface="Times New Roman"/>
                <a:cs typeface="Times New Roman"/>
              </a:rPr>
              <a:t> constructor </a:t>
            </a:r>
            <a:r>
              <a:rPr dirty="0" sz="1600">
                <a:latin typeface="Times New Roman"/>
                <a:cs typeface="Times New Roman"/>
              </a:rPr>
              <a:t>instantiates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empty</a:t>
            </a:r>
            <a:r>
              <a:rPr dirty="0" sz="1600" spc="-40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strin</a:t>
            </a:r>
            <a:r>
              <a:rPr dirty="0" sz="1600" spc="-10" i="1">
                <a:latin typeface="Times New Roman"/>
                <a:cs typeface="Times New Roman"/>
                <a:hlinkClick r:id="rId3" action="ppaction://hlinksldjump"/>
              </a:rPr>
              <a:t>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4594859" y="537718"/>
            <a:ext cx="2787015" cy="2443480"/>
          </a:xfrm>
          <a:custGeom>
            <a:avLst/>
            <a:gdLst/>
            <a:ahLst/>
            <a:cxnLst/>
            <a:rect l="l" t="t" r="r" b="b"/>
            <a:pathLst>
              <a:path w="2787015" h="2443480">
                <a:moveTo>
                  <a:pt x="32257" y="2364359"/>
                </a:moveTo>
                <a:lnTo>
                  <a:pt x="0" y="2443226"/>
                </a:lnTo>
                <a:lnTo>
                  <a:pt x="82423" y="2421636"/>
                </a:lnTo>
                <a:lnTo>
                  <a:pt x="68852" y="2406142"/>
                </a:lnTo>
                <a:lnTo>
                  <a:pt x="51942" y="2406142"/>
                </a:lnTo>
                <a:lnTo>
                  <a:pt x="43561" y="2396617"/>
                </a:lnTo>
                <a:lnTo>
                  <a:pt x="53150" y="2388213"/>
                </a:lnTo>
                <a:lnTo>
                  <a:pt x="32257" y="2364359"/>
                </a:lnTo>
                <a:close/>
              </a:path>
              <a:path w="2787015" h="2443480">
                <a:moveTo>
                  <a:pt x="53150" y="2388213"/>
                </a:moveTo>
                <a:lnTo>
                  <a:pt x="43561" y="2396617"/>
                </a:lnTo>
                <a:lnTo>
                  <a:pt x="51942" y="2406142"/>
                </a:lnTo>
                <a:lnTo>
                  <a:pt x="61510" y="2397758"/>
                </a:lnTo>
                <a:lnTo>
                  <a:pt x="53150" y="2388213"/>
                </a:lnTo>
                <a:close/>
              </a:path>
              <a:path w="2787015" h="2443480">
                <a:moveTo>
                  <a:pt x="61510" y="2397758"/>
                </a:moveTo>
                <a:lnTo>
                  <a:pt x="51942" y="2406142"/>
                </a:lnTo>
                <a:lnTo>
                  <a:pt x="68852" y="2406142"/>
                </a:lnTo>
                <a:lnTo>
                  <a:pt x="61510" y="2397758"/>
                </a:lnTo>
                <a:close/>
              </a:path>
              <a:path w="2787015" h="2443480">
                <a:moveTo>
                  <a:pt x="2778633" y="0"/>
                </a:moveTo>
                <a:lnTo>
                  <a:pt x="53150" y="2388213"/>
                </a:lnTo>
                <a:lnTo>
                  <a:pt x="61510" y="2397758"/>
                </a:lnTo>
                <a:lnTo>
                  <a:pt x="2787015" y="9652"/>
                </a:lnTo>
                <a:lnTo>
                  <a:pt x="27786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8" name="object 4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49" name="object 49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2713355" cy="50355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15"/>
              </a:spcBef>
            </a:pPr>
            <a:r>
              <a:rPr dirty="0" sz="1600" spc="-10">
                <a:latin typeface="Lucida Console"/>
                <a:cs typeface="Lucida Console"/>
              </a:rPr>
              <a:t>StringConstructors.jav </a:t>
            </a:r>
            <a:r>
              <a:rPr dirty="0" sz="1600" spc="-50">
                <a:latin typeface="Lucida Console"/>
                <a:cs typeface="Lucida Console"/>
              </a:rPr>
              <a:t>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597152" y="227075"/>
            <a:ext cx="6937375" cy="2200910"/>
          </a:xfrm>
          <a:custGeom>
            <a:avLst/>
            <a:gdLst/>
            <a:ahLst/>
            <a:cxnLst/>
            <a:rect l="l" t="t" r="r" b="b"/>
            <a:pathLst>
              <a:path w="6937375" h="2200910">
                <a:moveTo>
                  <a:pt x="6937248" y="0"/>
                </a:moveTo>
                <a:lnTo>
                  <a:pt x="0" y="0"/>
                </a:lnTo>
                <a:lnTo>
                  <a:pt x="0" y="2200656"/>
                </a:lnTo>
                <a:lnTo>
                  <a:pt x="6937248" y="2200656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1597152" y="227075"/>
          <a:ext cx="6477635" cy="2198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/>
                <a:gridCol w="371475"/>
                <a:gridCol w="5429250"/>
                <a:gridCol w="243204"/>
              </a:tblGrid>
              <a:tr h="1005840">
                <a:tc gridSpan="4"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813435" algn="l"/>
                        </a:tabLst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24</a:t>
                      </a:r>
                      <a:r>
                        <a:rPr dirty="0" sz="1100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//</a:t>
                      </a:r>
                      <a:r>
                        <a:rPr dirty="0" sz="1100" spc="-15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append</a:t>
                      </a:r>
                      <a:r>
                        <a:rPr dirty="0" sz="1100" spc="-35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Strings</a:t>
                      </a:r>
                      <a:r>
                        <a:rPr dirty="0" sz="1100" spc="-35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to</a:t>
                      </a:r>
                      <a:r>
                        <a:rPr dirty="0" sz="1100" spc="5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1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output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813435" algn="l"/>
                        </a:tabLst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25</a:t>
                      </a:r>
                      <a:r>
                        <a:rPr dirty="0" sz="1100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String</a:t>
                      </a:r>
                      <a:r>
                        <a:rPr dirty="0" sz="1100" spc="-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output</a:t>
                      </a:r>
                      <a:r>
                        <a:rPr dirty="0" sz="1100" spc="-4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dirty="0" sz="11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"s1</a:t>
                      </a:r>
                      <a:r>
                        <a:rPr dirty="0" sz="1100" spc="-2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dirty="0" sz="1100" spc="-5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"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+ s1</a:t>
                      </a:r>
                      <a:r>
                        <a:rPr dirty="0" sz="1100" spc="-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dirty="0" sz="11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"\ns2</a:t>
                      </a:r>
                      <a:r>
                        <a:rPr dirty="0" sz="1100" spc="-4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dirty="0" sz="1100" spc="-5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"</a:t>
                      </a:r>
                      <a:r>
                        <a:rPr dirty="0" sz="1100" spc="1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dirty="0" sz="1100" spc="-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s2</a:t>
                      </a:r>
                      <a:r>
                        <a:rPr dirty="0" sz="1100" spc="-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dirty="0" sz="1100" spc="-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"\ns3</a:t>
                      </a:r>
                      <a:r>
                        <a:rPr dirty="0" sz="1100" spc="-25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= "</a:t>
                      </a:r>
                      <a:r>
                        <a:rPr dirty="0" sz="1100" spc="-15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dirty="0" sz="1100" spc="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s3</a:t>
                      </a:r>
                      <a:r>
                        <a:rPr dirty="0" sz="1100" spc="-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50">
                          <a:latin typeface="Lucida Console"/>
                          <a:cs typeface="Lucida Console"/>
                        </a:rPr>
                        <a:t>+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pos="1064895" algn="l"/>
                        </a:tabLst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26</a:t>
                      </a:r>
                      <a:r>
                        <a:rPr dirty="0" sz="1100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"\ns4</a:t>
                      </a:r>
                      <a:r>
                        <a:rPr dirty="0" sz="1100" spc="-45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= "</a:t>
                      </a:r>
                      <a:r>
                        <a:rPr dirty="0" sz="1100" spc="-5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dirty="0" sz="1100" spc="-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s4</a:t>
                      </a:r>
                      <a:r>
                        <a:rPr dirty="0" sz="1100" spc="-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dirty="0" sz="11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"\ns5</a:t>
                      </a:r>
                      <a:r>
                        <a:rPr dirty="0" sz="1100" spc="-3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dirty="0" sz="1100" spc="-5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"</a:t>
                      </a:r>
                      <a:r>
                        <a:rPr dirty="0" sz="1100" spc="-1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dirty="0" sz="1100" spc="-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s5</a:t>
                      </a:r>
                      <a:r>
                        <a:rPr dirty="0" sz="1100" spc="-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dirty="0" sz="1100" spc="-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"\ns6</a:t>
                      </a:r>
                      <a:r>
                        <a:rPr dirty="0" sz="1100" spc="-45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dirty="0" sz="1100" spc="5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"</a:t>
                      </a:r>
                      <a:r>
                        <a:rPr dirty="0" sz="1100" spc="-1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dirty="0" sz="1100" spc="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25">
                          <a:latin typeface="Lucida Console"/>
                          <a:cs typeface="Lucida Console"/>
                        </a:rPr>
                        <a:t>s6;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ts val="1275"/>
                        </a:lnSpc>
                        <a:tabLst>
                          <a:tab pos="813435" algn="l"/>
                        </a:tabLst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28</a:t>
                      </a:r>
                      <a:r>
                        <a:rPr dirty="0" sz="1100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JOptionPane.showMessageDialog(</a:t>
                      </a:r>
                      <a:r>
                        <a:rPr dirty="0" sz="1100" spc="-7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00FF"/>
                          </a:solidFill>
                          <a:latin typeface="Lucida Console"/>
                          <a:cs typeface="Lucida Console"/>
                        </a:rPr>
                        <a:t>null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,</a:t>
                      </a:r>
                      <a:r>
                        <a:rPr dirty="0" sz="1100" spc="-6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10">
                          <a:latin typeface="Lucida Console"/>
                          <a:cs typeface="Lucida Console"/>
                        </a:rPr>
                        <a:t>output,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220"/>
                        </a:lnSpc>
                      </a:pP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"String</a:t>
                      </a:r>
                      <a:r>
                        <a:rPr dirty="0" sz="1100" spc="-3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Class</a:t>
                      </a:r>
                      <a:r>
                        <a:rPr dirty="0" sz="1100" spc="-25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Constructors"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,</a:t>
                      </a:r>
                      <a:r>
                        <a:rPr dirty="0" sz="1100" spc="-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1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JOptionPane.INFORMATION_MESSAGE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220"/>
                        </a:lnSpc>
                      </a:pPr>
                      <a:r>
                        <a:rPr dirty="0" sz="1100" spc="-25">
                          <a:latin typeface="Lucida Console"/>
                          <a:cs typeface="Lucida Console"/>
                        </a:rPr>
                        <a:t>);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220"/>
                        </a:lnSpc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System.exit(</a:t>
                      </a:r>
                      <a:r>
                        <a:rPr dirty="0" sz="1100" spc="-6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0</a:t>
                      </a:r>
                      <a:r>
                        <a:rPr dirty="0" sz="1100" spc="-1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25">
                          <a:latin typeface="Lucida Console"/>
                          <a:cs typeface="Lucida Console"/>
                        </a:rPr>
                        <a:t>);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1220"/>
                        </a:lnSpc>
                      </a:pPr>
                      <a:r>
                        <a:rPr dirty="0" sz="1100" spc="-50">
                          <a:latin typeface="Lucida Console"/>
                          <a:cs typeface="Lucida Console"/>
                        </a:rPr>
                        <a:t>}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355600">
                <a:tc gridSpan="4"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  <a:tabLst>
                          <a:tab pos="309245" algn="l"/>
                        </a:tabLst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dirty="0" sz="1100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}</a:t>
                      </a:r>
                      <a:r>
                        <a:rPr dirty="0" sz="1100" spc="-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// end</a:t>
                      </a:r>
                      <a:r>
                        <a:rPr dirty="0" sz="1100" spc="-15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class</a:t>
                      </a:r>
                      <a:r>
                        <a:rPr dirty="0" sz="1100" spc="-3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1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StringConstructors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24300" y="3486911"/>
            <a:ext cx="2552700" cy="177088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859773" y="20827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24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30298" y="877316"/>
            <a:ext cx="793178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2800" spc="-30">
                <a:solidFill>
                  <a:srgbClr val="FF0000"/>
                </a:solidFill>
                <a:latin typeface="Lucida Console"/>
                <a:cs typeface="Lucida Console"/>
              </a:rPr>
              <a:t>String</a:t>
            </a:r>
            <a:r>
              <a:rPr dirty="0" u="none" sz="2800" spc="-869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dirty="0" u="none" sz="2800" spc="-65">
                <a:solidFill>
                  <a:srgbClr val="FF0000"/>
                </a:solidFill>
                <a:latin typeface="Trebuchet MS"/>
                <a:cs typeface="Trebuchet MS"/>
              </a:rPr>
              <a:t>Methods </a:t>
            </a:r>
            <a:r>
              <a:rPr dirty="0" u="none" sz="2800" spc="-70">
                <a:solidFill>
                  <a:srgbClr val="FF0000"/>
                </a:solidFill>
                <a:latin typeface="Lucida Console"/>
                <a:cs typeface="Lucida Console"/>
              </a:rPr>
              <a:t>length</a:t>
            </a:r>
            <a:r>
              <a:rPr dirty="0" u="none" sz="2800" spc="-70">
                <a:solidFill>
                  <a:srgbClr val="FF0000"/>
                </a:solidFill>
                <a:latin typeface="Trebuchet MS"/>
                <a:cs typeface="Trebuchet MS"/>
              </a:rPr>
              <a:t>,</a:t>
            </a:r>
            <a:r>
              <a:rPr dirty="0" u="none" sz="2800" spc="-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u="none" sz="2800" spc="-30">
                <a:solidFill>
                  <a:srgbClr val="FF0000"/>
                </a:solidFill>
                <a:latin typeface="Lucida Console"/>
                <a:cs typeface="Lucida Console"/>
              </a:rPr>
              <a:t>charAt</a:t>
            </a:r>
            <a:r>
              <a:rPr dirty="0" u="none" sz="2800" spc="-86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dirty="0" u="none" sz="2800" spc="-185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r>
              <a:rPr dirty="0" u="none" sz="2800" spc="-5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u="none" sz="2800" spc="-10">
                <a:solidFill>
                  <a:srgbClr val="FF0000"/>
                </a:solidFill>
                <a:latin typeface="Lucida Console"/>
                <a:cs typeface="Lucida Console"/>
              </a:rPr>
              <a:t>getChars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9305" y="1552193"/>
            <a:ext cx="6523355" cy="3502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Method</a:t>
            </a:r>
            <a:r>
              <a:rPr dirty="0" sz="2800" spc="-85" b="1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length</a:t>
            </a:r>
            <a:endParaRPr sz="2800">
              <a:latin typeface="Lucida Console"/>
              <a:cs typeface="Lucida Console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dirty="0" sz="1800">
                <a:latin typeface="Calibri"/>
                <a:cs typeface="Calibri"/>
              </a:rPr>
              <a:t>Determine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Lucida Console"/>
                <a:cs typeface="Lucida Console"/>
              </a:rPr>
              <a:t>String</a:t>
            </a:r>
            <a:r>
              <a:rPr dirty="0" sz="1800" spc="-625">
                <a:latin typeface="Lucida Console"/>
                <a:cs typeface="Lucida Console"/>
              </a:rPr>
              <a:t> </a:t>
            </a:r>
            <a:r>
              <a:rPr dirty="0" sz="1800" spc="-10">
                <a:latin typeface="Calibri"/>
                <a:cs typeface="Calibri"/>
              </a:rPr>
              <a:t>length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Like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arrays,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Lucida Console"/>
                <a:cs typeface="Lucida Console"/>
              </a:rPr>
              <a:t>String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always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“know”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size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155"/>
              </a:lnSpc>
            </a:pPr>
            <a:r>
              <a:rPr dirty="0" sz="1800">
                <a:latin typeface="Calibri"/>
                <a:cs typeface="Calibri"/>
              </a:rPr>
              <a:t>Unlike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array,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Lucida Console"/>
                <a:cs typeface="Lucida Console"/>
              </a:rPr>
              <a:t>String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have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length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instance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variable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145"/>
              </a:lnSpc>
            </a:pPr>
            <a:r>
              <a:rPr dirty="0" sz="1800" spc="-10" b="1">
                <a:latin typeface="Calibri"/>
                <a:cs typeface="Calibri"/>
              </a:rPr>
              <a:t>s1.length()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3350"/>
              </a:lnSpc>
            </a:pPr>
            <a:r>
              <a:rPr dirty="0" sz="2800" b="1">
                <a:latin typeface="Times New Roman"/>
                <a:cs typeface="Times New Roman"/>
              </a:rPr>
              <a:t>Method</a:t>
            </a:r>
            <a:r>
              <a:rPr dirty="0" sz="2800" spc="-85" b="1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charAt</a:t>
            </a:r>
            <a:endParaRPr sz="2800">
              <a:latin typeface="Lucida Console"/>
              <a:cs typeface="Lucida Console"/>
            </a:endParaRPr>
          </a:p>
          <a:p>
            <a:pPr marL="469900">
              <a:lnSpc>
                <a:spcPts val="2155"/>
              </a:lnSpc>
              <a:spcBef>
                <a:spcPts val="25"/>
              </a:spcBef>
            </a:pPr>
            <a:r>
              <a:rPr dirty="0" sz="1800">
                <a:latin typeface="Calibri"/>
                <a:cs typeface="Calibri"/>
              </a:rPr>
              <a:t>Get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character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specific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location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String</a:t>
            </a:r>
            <a:endParaRPr sz="1800">
              <a:latin typeface="Lucida Console"/>
              <a:cs typeface="Lucida Console"/>
            </a:endParaRPr>
          </a:p>
          <a:p>
            <a:pPr marL="469900">
              <a:lnSpc>
                <a:spcPts val="2145"/>
              </a:lnSpc>
            </a:pPr>
            <a:r>
              <a:rPr dirty="0" sz="1800" b="1">
                <a:latin typeface="Calibri"/>
                <a:cs typeface="Calibri"/>
              </a:rPr>
              <a:t>s1.charAt(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offset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0" b="1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3354"/>
              </a:lnSpc>
            </a:pPr>
            <a:r>
              <a:rPr dirty="0" sz="2800" b="1">
                <a:latin typeface="Times New Roman"/>
                <a:cs typeface="Times New Roman"/>
              </a:rPr>
              <a:t>Method</a:t>
            </a:r>
            <a:r>
              <a:rPr dirty="0" sz="2800" spc="-85" b="1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getChars</a:t>
            </a:r>
            <a:endParaRPr sz="2800">
              <a:latin typeface="Lucida Console"/>
              <a:cs typeface="Lucida Console"/>
            </a:endParaRPr>
          </a:p>
          <a:p>
            <a:pPr marL="469900">
              <a:lnSpc>
                <a:spcPts val="2155"/>
              </a:lnSpc>
              <a:spcBef>
                <a:spcPts val="30"/>
              </a:spcBef>
            </a:pPr>
            <a:r>
              <a:rPr dirty="0" sz="1800">
                <a:latin typeface="Calibri"/>
                <a:cs typeface="Calibri"/>
              </a:rPr>
              <a:t>Get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entire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characters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String</a:t>
            </a:r>
            <a:endParaRPr sz="1800">
              <a:latin typeface="Lucida Console"/>
              <a:cs typeface="Lucida Console"/>
            </a:endParaRPr>
          </a:p>
          <a:p>
            <a:pPr marL="469900">
              <a:lnSpc>
                <a:spcPts val="2155"/>
              </a:lnSpc>
            </a:pPr>
            <a:r>
              <a:rPr dirty="0" sz="1800" b="1">
                <a:latin typeface="Calibri"/>
                <a:cs typeface="Calibri"/>
              </a:rPr>
              <a:t>s1.getChars(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start,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first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after,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charArray,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start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2713355" cy="5143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dirty="0" sz="1600" spc="-10">
                <a:latin typeface="Lucida Console"/>
                <a:cs typeface="Lucida Console"/>
              </a:rPr>
              <a:t>StringMiscellaneous.ja </a:t>
            </a:r>
            <a:r>
              <a:rPr dirty="0" sz="1600" spc="-25">
                <a:latin typeface="Lucida Console"/>
                <a:cs typeface="Lucida Console"/>
              </a:rPr>
              <a:t>va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37369" y="1551178"/>
            <a:ext cx="652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16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437369" y="2039238"/>
            <a:ext cx="652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21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597152" y="227075"/>
            <a:ext cx="6937375" cy="3893820"/>
          </a:xfrm>
          <a:custGeom>
            <a:avLst/>
            <a:gdLst/>
            <a:ahLst/>
            <a:cxnLst/>
            <a:rect l="l" t="t" r="r" b="b"/>
            <a:pathLst>
              <a:path w="6937375" h="3893820">
                <a:moveTo>
                  <a:pt x="6937248" y="0"/>
                </a:moveTo>
                <a:lnTo>
                  <a:pt x="0" y="0"/>
                </a:lnTo>
                <a:lnTo>
                  <a:pt x="0" y="3893820"/>
                </a:lnTo>
                <a:lnTo>
                  <a:pt x="6937248" y="3893820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597152" y="206756"/>
            <a:ext cx="5539105" cy="3715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7340" indent="-307340">
              <a:lnSpc>
                <a:spcPct val="100000"/>
              </a:lnSpc>
              <a:spcBef>
                <a:spcPts val="100"/>
              </a:spcBef>
              <a:buClr>
                <a:srgbClr val="5F5F5F"/>
              </a:buClr>
              <a:buFont typeface="Arial"/>
              <a:buAutoNum type="arabicPlain"/>
              <a:tabLst>
                <a:tab pos="307340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Fig.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11.2: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StringMiscellaneous.java</a:t>
            </a:r>
            <a:endParaRPr sz="1100">
              <a:latin typeface="Lucida Console"/>
              <a:cs typeface="Lucida Console"/>
            </a:endParaRPr>
          </a:p>
          <a:p>
            <a:pPr marL="3073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07340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This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program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demonstrates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the</a:t>
            </a:r>
            <a:r>
              <a:rPr dirty="0" sz="1100" spc="-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length,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charAt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and</a:t>
            </a:r>
            <a:r>
              <a:rPr dirty="0" sz="1100" spc="-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getChars</a:t>
            </a:r>
            <a:endParaRPr sz="1100">
              <a:latin typeface="Lucida Console"/>
              <a:cs typeface="Lucida Console"/>
            </a:endParaRPr>
          </a:p>
          <a:p>
            <a:pPr marL="3073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07340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methods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of</a:t>
            </a:r>
            <a:r>
              <a:rPr dirty="0" sz="1100" spc="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the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String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class.</a:t>
            </a:r>
            <a:endParaRPr sz="1100">
              <a:latin typeface="Lucida Console"/>
              <a:cs typeface="Lucida Console"/>
            </a:endParaRPr>
          </a:p>
          <a:p>
            <a:pPr marL="307340" indent="-307340"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Arial"/>
              <a:buAutoNum type="arabicPlain"/>
              <a:tabLst>
                <a:tab pos="307340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import</a:t>
            </a:r>
            <a:r>
              <a:rPr dirty="0" sz="1100" spc="-6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javax.swing.*;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07340" algn="l"/>
              </a:tabLst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6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6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class</a:t>
            </a:r>
            <a:r>
              <a:rPr dirty="0" sz="1100" spc="-3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StringMiscellaneous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  <a:p>
            <a:pPr marL="559435" indent="-559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8"/>
              <a:tabLst>
                <a:tab pos="559435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4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static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void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args[]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  <a:p>
            <a:pPr marL="559435" indent="-559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8"/>
              <a:tabLst>
                <a:tab pos="559435" algn="l"/>
              </a:tabLst>
            </a:pP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813435" indent="-813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8"/>
              <a:tabLst>
                <a:tab pos="813435" algn="l"/>
              </a:tabLst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s1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"hello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there"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 marL="813435" indent="-813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8"/>
              <a:tabLst>
                <a:tab pos="813435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char</a:t>
            </a:r>
            <a:r>
              <a:rPr dirty="0" sz="1100" spc="-4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charArray[]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1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char</a:t>
            </a:r>
            <a:r>
              <a:rPr dirty="0" sz="1100">
                <a:latin typeface="Lucida Console"/>
                <a:cs typeface="Lucida Console"/>
              </a:rPr>
              <a:t>[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5</a:t>
            </a:r>
            <a:r>
              <a:rPr dirty="0" sz="1100" spc="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];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813435" algn="l"/>
              </a:tabLst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13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"s1: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 </a:t>
            </a:r>
            <a:r>
              <a:rPr dirty="0" sz="1100" spc="-25">
                <a:latin typeface="Lucida Console"/>
                <a:cs typeface="Lucida Console"/>
              </a:rPr>
              <a:t>s1;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14</a:t>
            </a:r>
            <a:endParaRPr sz="1100">
              <a:latin typeface="Arial"/>
              <a:cs typeface="Arial"/>
            </a:endParaRPr>
          </a:p>
          <a:p>
            <a:pPr marL="813435" indent="-813435"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Arial"/>
              <a:buAutoNum type="arabicPlain" startAt="15"/>
              <a:tabLst>
                <a:tab pos="813435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test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length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method</a:t>
            </a:r>
            <a:endParaRPr sz="1100">
              <a:latin typeface="Lucida Console"/>
              <a:cs typeface="Lucida Console"/>
            </a:endParaRPr>
          </a:p>
          <a:p>
            <a:pPr marL="813435" indent="-813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15"/>
              <a:tabLst>
                <a:tab pos="813435" algn="l"/>
              </a:tabLst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"\nLength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of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s1: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s1.length();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17</a:t>
            </a:r>
            <a:endParaRPr sz="1100">
              <a:latin typeface="Arial"/>
              <a:cs typeface="Arial"/>
            </a:endParaRPr>
          </a:p>
          <a:p>
            <a:pPr marL="813435" indent="-813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18"/>
              <a:tabLst>
                <a:tab pos="813435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loop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through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characters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in s1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and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display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reversed</a:t>
            </a:r>
            <a:endParaRPr sz="1100">
              <a:latin typeface="Lucida Console"/>
              <a:cs typeface="Lucida Console"/>
            </a:endParaRPr>
          </a:p>
          <a:p>
            <a:pPr marL="813435" indent="-813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18"/>
              <a:tabLst>
                <a:tab pos="813435" algn="l"/>
              </a:tabLst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"\nThe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string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reversed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is: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-25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 marL="813435" indent="-813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21"/>
              <a:tabLst>
                <a:tab pos="813435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for</a:t>
            </a:r>
            <a:r>
              <a:rPr dirty="0" sz="1100" spc="-3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int</a:t>
            </a:r>
            <a:r>
              <a:rPr dirty="0" sz="1100" spc="-3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s1.length()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-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1</a:t>
            </a:r>
            <a:r>
              <a:rPr dirty="0" sz="1100">
                <a:latin typeface="Lucida Console"/>
                <a:cs typeface="Lucida Console"/>
              </a:rPr>
              <a:t>;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&gt;=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;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count-</a:t>
            </a:r>
            <a:r>
              <a:rPr dirty="0" sz="1100">
                <a:latin typeface="Lucida Console"/>
                <a:cs typeface="Lucida Console"/>
              </a:rPr>
              <a:t>-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  <a:p>
            <a:pPr marL="1064895" indent="-106489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21"/>
              <a:tabLst>
                <a:tab pos="1064895" algn="l"/>
              </a:tabLst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s1.charAt(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-25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092695" y="2523744"/>
            <a:ext cx="2364105" cy="59182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 marL="123189" marR="113664" indent="180975">
              <a:lnSpc>
                <a:spcPts val="1900"/>
              </a:lnSpc>
              <a:spcBef>
                <a:spcPts val="395"/>
              </a:spcBef>
            </a:pPr>
            <a:r>
              <a:rPr dirty="0" sz="1600">
                <a:latin typeface="Times New Roman"/>
                <a:cs typeface="Times New Roman"/>
              </a:rPr>
              <a:t>Determine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number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of </a:t>
            </a:r>
            <a:r>
              <a:rPr dirty="0" sz="1600">
                <a:latin typeface="Times New Roman"/>
                <a:cs typeface="Times New Roman"/>
              </a:rPr>
              <a:t>characters in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String</a:t>
            </a:r>
            <a:r>
              <a:rPr dirty="0" sz="1600" spc="-600">
                <a:latin typeface="Lucida Console"/>
                <a:cs typeface="Lucida Console"/>
              </a:rPr>
              <a:t> </a:t>
            </a:r>
            <a:r>
              <a:rPr dirty="0" sz="1600" spc="-25">
                <a:latin typeface="Lucida Console"/>
                <a:cs typeface="Lucida Console"/>
              </a:rPr>
              <a:t>s1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6025896" y="2790444"/>
            <a:ext cx="1065530" cy="76200"/>
          </a:xfrm>
          <a:custGeom>
            <a:avLst/>
            <a:gdLst/>
            <a:ahLst/>
            <a:cxnLst/>
            <a:rect l="l" t="t" r="r" b="b"/>
            <a:pathLst>
              <a:path w="10655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06552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065529" h="76200">
                <a:moveTo>
                  <a:pt x="1065276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065276" y="44450"/>
                </a:lnTo>
                <a:lnTo>
                  <a:pt x="1065276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5943600" y="3845052"/>
            <a:ext cx="2211705" cy="83566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algn="ctr" marL="132080" marR="125095">
              <a:lnSpc>
                <a:spcPct val="97800"/>
              </a:lnSpc>
              <a:spcBef>
                <a:spcPts val="335"/>
              </a:spcBef>
            </a:pPr>
            <a:r>
              <a:rPr dirty="0" sz="1600">
                <a:latin typeface="Times New Roman"/>
                <a:cs typeface="Times New Roman"/>
              </a:rPr>
              <a:t>Append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s1</a:t>
            </a:r>
            <a:r>
              <a:rPr dirty="0" sz="1600" spc="-20">
                <a:latin typeface="Times New Roman"/>
                <a:cs typeface="Times New Roman"/>
              </a:rPr>
              <a:t>’s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characters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reverse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order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to </a:t>
            </a:r>
            <a:r>
              <a:rPr dirty="0" sz="1600" spc="-10">
                <a:latin typeface="Lucida Console"/>
                <a:cs typeface="Lucida Console"/>
              </a:rPr>
              <a:t>String</a:t>
            </a:r>
            <a:r>
              <a:rPr dirty="0" sz="1600" spc="-515">
                <a:latin typeface="Lucida Console"/>
                <a:cs typeface="Lucida Console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output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5486400" y="4187952"/>
            <a:ext cx="455930" cy="76200"/>
          </a:xfrm>
          <a:custGeom>
            <a:avLst/>
            <a:gdLst/>
            <a:ahLst/>
            <a:cxnLst/>
            <a:rect l="l" t="t" r="r" b="b"/>
            <a:pathLst>
              <a:path w="45592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5592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55929" h="76200">
                <a:moveTo>
                  <a:pt x="455675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55675" y="44450"/>
                </a:lnTo>
                <a:lnTo>
                  <a:pt x="455675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26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2713355" cy="50355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15"/>
              </a:spcBef>
            </a:pPr>
            <a:r>
              <a:rPr dirty="0" sz="1600" spc="-10">
                <a:latin typeface="Lucida Console"/>
                <a:cs typeface="Lucida Console"/>
              </a:rPr>
              <a:t>StringMiscellaneous.ja </a:t>
            </a:r>
            <a:r>
              <a:rPr dirty="0" sz="1600" spc="-25">
                <a:latin typeface="Lucida Console"/>
                <a:cs typeface="Lucida Console"/>
              </a:rPr>
              <a:t>va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37369" y="1551178"/>
            <a:ext cx="652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25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597152" y="227075"/>
            <a:ext cx="6937375" cy="2877820"/>
          </a:xfrm>
          <a:custGeom>
            <a:avLst/>
            <a:gdLst/>
            <a:ahLst/>
            <a:cxnLst/>
            <a:rect l="l" t="t" r="r" b="b"/>
            <a:pathLst>
              <a:path w="6937375" h="2877820">
                <a:moveTo>
                  <a:pt x="6937248" y="0"/>
                </a:moveTo>
                <a:lnTo>
                  <a:pt x="0" y="0"/>
                </a:lnTo>
                <a:lnTo>
                  <a:pt x="0" y="2877312"/>
                </a:lnTo>
                <a:lnTo>
                  <a:pt x="6937248" y="2877312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2411222" y="374395"/>
            <a:ext cx="4723130" cy="2038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R="926465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copy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characters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from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string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into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charArray </a:t>
            </a:r>
            <a:r>
              <a:rPr dirty="0" sz="1100">
                <a:latin typeface="Lucida Console"/>
                <a:cs typeface="Lucida Console"/>
              </a:rPr>
              <a:t>s1.getChars(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5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charArray,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"\nThe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character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array</a:t>
            </a:r>
            <a:r>
              <a:rPr dirty="0" sz="1100" spc="-5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is: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-25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100">
              <a:latin typeface="Lucida Console"/>
              <a:cs typeface="Lucida Console"/>
            </a:endParaRPr>
          </a:p>
          <a:p>
            <a:pPr marL="250825" marR="5080" indent="-251460">
              <a:lnSpc>
                <a:spcPct val="100000"/>
              </a:lnSpc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for</a:t>
            </a:r>
            <a:r>
              <a:rPr dirty="0" sz="1100" spc="-3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int</a:t>
            </a:r>
            <a:r>
              <a:rPr dirty="0" sz="1100" spc="-3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;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charArray.length;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count++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 </a:t>
            </a: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 charArray[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];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100">
              <a:latin typeface="Lucida Console"/>
              <a:cs typeface="Lucida Console"/>
            </a:endParaRPr>
          </a:p>
          <a:p>
            <a:pPr marL="250825" marR="588010" indent="-25146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JOptionPane.showMessageDialog(</a:t>
            </a:r>
            <a:r>
              <a:rPr dirty="0" sz="1100" spc="-5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null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6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output,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"String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class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character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manipulation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methods"</a:t>
            </a:r>
            <a:r>
              <a:rPr dirty="0" sz="1100" spc="-10">
                <a:latin typeface="Lucida Console"/>
                <a:cs typeface="Lucida Console"/>
              </a:rPr>
              <a:t>,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JOptionPane.INFORMATION_MESSAGE</a:t>
            </a:r>
            <a:r>
              <a:rPr dirty="0" sz="1100" spc="-9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System.exit(</a:t>
            </a:r>
            <a:r>
              <a:rPr dirty="0" sz="1100" spc="-7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158238" y="2386711"/>
            <a:ext cx="977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-5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597152" y="206756"/>
            <a:ext cx="3185795" cy="2708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23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25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26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27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28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29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30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33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35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36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37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09245" algn="l"/>
              </a:tabLst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38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latin typeface="Lucida Console"/>
                <a:cs typeface="Lucida Console"/>
              </a:rPr>
              <a:t>}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 end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class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StringMiscellaneous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448044" y="457200"/>
            <a:ext cx="2467610" cy="59182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140970" marR="132715" indent="238760">
              <a:lnSpc>
                <a:spcPct val="100000"/>
              </a:lnSpc>
              <a:spcBef>
                <a:spcPts val="285"/>
              </a:spcBef>
            </a:pPr>
            <a:r>
              <a:rPr dirty="0" sz="1600">
                <a:latin typeface="Times New Roman"/>
                <a:cs typeface="Times New Roman"/>
              </a:rPr>
              <a:t>Copy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(some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of)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s1</a:t>
            </a:r>
            <a:r>
              <a:rPr dirty="0" sz="1600" spc="-20">
                <a:latin typeface="Times New Roman"/>
                <a:cs typeface="Times New Roman"/>
              </a:rPr>
              <a:t>’s </a:t>
            </a:r>
            <a:r>
              <a:rPr dirty="0" sz="1600">
                <a:latin typeface="Times New Roman"/>
                <a:cs typeface="Times New Roman"/>
              </a:rPr>
              <a:t>characters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charArray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5334000" y="723900"/>
            <a:ext cx="1112520" cy="76200"/>
          </a:xfrm>
          <a:custGeom>
            <a:avLst/>
            <a:gdLst/>
            <a:ahLst/>
            <a:cxnLst/>
            <a:rect l="l" t="t" r="r" b="b"/>
            <a:pathLst>
              <a:path w="111252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11252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112520" h="76200">
                <a:moveTo>
                  <a:pt x="111252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112520" y="44450"/>
                </a:lnTo>
                <a:lnTo>
                  <a:pt x="111252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86200" y="4343400"/>
            <a:ext cx="2819400" cy="1429512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859773" y="20827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27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1489" y="687069"/>
            <a:ext cx="269367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2800" spc="-85">
                <a:solidFill>
                  <a:srgbClr val="FF0000"/>
                </a:solidFill>
                <a:latin typeface="Trebuchet MS"/>
                <a:cs typeface="Trebuchet MS"/>
              </a:rPr>
              <a:t>Comparing</a:t>
            </a:r>
            <a:r>
              <a:rPr dirty="0" u="none" sz="2800" spc="-1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u="none" sz="2800" spc="-100">
                <a:solidFill>
                  <a:srgbClr val="FF0000"/>
                </a:solidFill>
                <a:latin typeface="Trebuchet MS"/>
                <a:cs typeface="Trebuchet MS"/>
              </a:rPr>
              <a:t>Strings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9305" y="1552193"/>
            <a:ext cx="10367010" cy="26504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Comparing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Lucida Console"/>
                <a:cs typeface="Lucida Console"/>
              </a:rPr>
              <a:t>String</a:t>
            </a:r>
            <a:r>
              <a:rPr dirty="0" sz="2800" spc="-1010">
                <a:latin typeface="Lucida Console"/>
                <a:cs typeface="Lucida Console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objects</a:t>
            </a:r>
            <a:endParaRPr sz="2800">
              <a:latin typeface="Times New Roman"/>
              <a:cs typeface="Times New Roman"/>
            </a:endParaRPr>
          </a:p>
          <a:p>
            <a:pPr marL="469900" marR="2085975">
              <a:lnSpc>
                <a:spcPts val="2150"/>
              </a:lnSpc>
              <a:spcBef>
                <a:spcPts val="110"/>
              </a:spcBef>
            </a:pPr>
            <a:r>
              <a:rPr dirty="0" sz="1800">
                <a:latin typeface="Calibri"/>
                <a:cs typeface="Calibri"/>
              </a:rPr>
              <a:t>Should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Lucida Console"/>
                <a:cs typeface="Lucida Console"/>
              </a:rPr>
              <a:t>==</a:t>
            </a:r>
            <a:r>
              <a:rPr dirty="0" sz="1800" spc="-670">
                <a:latin typeface="Lucida Console"/>
                <a:cs typeface="Lucida Console"/>
              </a:rPr>
              <a:t> </a:t>
            </a:r>
            <a:r>
              <a:rPr dirty="0" sz="1800">
                <a:latin typeface="Calibri"/>
                <a:cs typeface="Calibri"/>
              </a:rPr>
              <a:t>(true only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same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address,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i.e.,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same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string) </a:t>
            </a:r>
            <a:r>
              <a:rPr dirty="0" sz="1800">
                <a:latin typeface="Calibri"/>
                <a:cs typeface="Calibri"/>
              </a:rPr>
              <a:t>Primitives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contain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values,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objects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contain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addresses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00"/>
              </a:lnSpc>
            </a:pP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Lucida Console"/>
                <a:cs typeface="Lucida Console"/>
              </a:rPr>
              <a:t>equals</a:t>
            </a:r>
            <a:r>
              <a:rPr dirty="0" sz="1800" spc="-45">
                <a:latin typeface="Lucida Console"/>
                <a:cs typeface="Lucida Console"/>
              </a:rPr>
              <a:t> </a:t>
            </a:r>
            <a:r>
              <a:rPr dirty="0" sz="1800">
                <a:latin typeface="Calibri"/>
                <a:cs typeface="Calibri"/>
              </a:rPr>
              <a:t>(true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identical)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equalsIgnoreCase</a:t>
            </a:r>
            <a:endParaRPr sz="1800">
              <a:latin typeface="Lucida Console"/>
              <a:cs typeface="Lucida Console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compareTo</a:t>
            </a:r>
            <a:endParaRPr sz="1800">
              <a:latin typeface="Lucida Console"/>
              <a:cs typeface="Lucida Console"/>
            </a:endParaRPr>
          </a:p>
          <a:p>
            <a:pPr marL="469900" marR="2404745" indent="457200">
              <a:lnSpc>
                <a:spcPct val="100000"/>
              </a:lnSpc>
            </a:pPr>
            <a:r>
              <a:rPr dirty="0" sz="1800">
                <a:latin typeface="Lucida Console"/>
                <a:cs typeface="Lucida Console"/>
              </a:rPr>
              <a:t>a.compareTo(b),</a:t>
            </a:r>
            <a:r>
              <a:rPr dirty="0" sz="1800" spc="-45">
                <a:latin typeface="Lucida Console"/>
                <a:cs typeface="Lucida Console"/>
              </a:rPr>
              <a:t> </a:t>
            </a:r>
            <a:r>
              <a:rPr dirty="0" sz="1800">
                <a:latin typeface="Calibri"/>
                <a:cs typeface="Calibri"/>
              </a:rPr>
              <a:t>0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same,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negative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a&lt;b,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positive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25">
                <a:latin typeface="Calibri"/>
                <a:cs typeface="Calibri"/>
              </a:rPr>
              <a:t> a&gt;b </a:t>
            </a: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regionMatches</a:t>
            </a:r>
            <a:endParaRPr sz="1800">
              <a:latin typeface="Lucida Console"/>
              <a:cs typeface="Lucida Console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Lucida Console"/>
                <a:cs typeface="Lucida Console"/>
              </a:rPr>
              <a:t>a.regionMatches(start,</a:t>
            </a:r>
            <a:r>
              <a:rPr dirty="0" sz="1800" spc="-50">
                <a:latin typeface="Lucida Console"/>
                <a:cs typeface="Lucida Console"/>
              </a:rPr>
              <a:t> </a:t>
            </a:r>
            <a:r>
              <a:rPr dirty="0" sz="1800">
                <a:latin typeface="Lucida Console"/>
                <a:cs typeface="Lucida Console"/>
              </a:rPr>
              <a:t>b,</a:t>
            </a:r>
            <a:r>
              <a:rPr dirty="0" sz="1800" spc="-85">
                <a:latin typeface="Lucida Console"/>
                <a:cs typeface="Lucida Console"/>
              </a:rPr>
              <a:t> </a:t>
            </a:r>
            <a:r>
              <a:rPr dirty="0" sz="1800">
                <a:latin typeface="Lucida Console"/>
                <a:cs typeface="Lucida Console"/>
              </a:rPr>
              <a:t>start,</a:t>
            </a:r>
            <a:r>
              <a:rPr dirty="0" sz="1800" spc="-50">
                <a:latin typeface="Lucida Console"/>
                <a:cs typeface="Lucida Console"/>
              </a:rPr>
              <a:t> </a:t>
            </a:r>
            <a:r>
              <a:rPr dirty="0" sz="1800">
                <a:latin typeface="Lucida Console"/>
                <a:cs typeface="Lucida Console"/>
              </a:rPr>
              <a:t>num</a:t>
            </a:r>
            <a:r>
              <a:rPr dirty="0" sz="1800" spc="-80">
                <a:latin typeface="Lucida Console"/>
                <a:cs typeface="Lucida Console"/>
              </a:rPr>
              <a:t> </a:t>
            </a:r>
            <a:r>
              <a:rPr dirty="0" sz="1800">
                <a:latin typeface="Lucida Console"/>
                <a:cs typeface="Lucida Console"/>
              </a:rPr>
              <a:t>of</a:t>
            </a:r>
            <a:r>
              <a:rPr dirty="0" sz="1800" spc="-85">
                <a:latin typeface="Lucida Console"/>
                <a:cs typeface="Lucida Console"/>
              </a:rPr>
              <a:t> </a:t>
            </a:r>
            <a:r>
              <a:rPr dirty="0" sz="1800">
                <a:latin typeface="Lucida Console"/>
                <a:cs typeface="Lucida Console"/>
              </a:rPr>
              <a:t>chars)</a:t>
            </a:r>
            <a:r>
              <a:rPr dirty="0" sz="1800" spc="-45">
                <a:latin typeface="Lucida Console"/>
                <a:cs typeface="Lucida Console"/>
              </a:rPr>
              <a:t> </a:t>
            </a:r>
            <a:r>
              <a:rPr dirty="0" sz="1800">
                <a:latin typeface="Calibri"/>
                <a:cs typeface="Calibri"/>
              </a:rPr>
              <a:t>(true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identical)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28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22244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Lucida Console"/>
                <a:cs typeface="Lucida Console"/>
              </a:rPr>
              <a:t>StringCompare.java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37369" y="1307337"/>
            <a:ext cx="652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18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437369" y="1794713"/>
            <a:ext cx="652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24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597152" y="227075"/>
            <a:ext cx="6937375" cy="4739640"/>
          </a:xfrm>
          <a:custGeom>
            <a:avLst/>
            <a:gdLst/>
            <a:ahLst/>
            <a:cxnLst/>
            <a:rect l="l" t="t" r="r" b="b"/>
            <a:pathLst>
              <a:path w="6937375" h="4739640">
                <a:moveTo>
                  <a:pt x="6937248" y="0"/>
                </a:moveTo>
                <a:lnTo>
                  <a:pt x="0" y="0"/>
                </a:lnTo>
                <a:lnTo>
                  <a:pt x="0" y="4739640"/>
                </a:lnTo>
                <a:lnTo>
                  <a:pt x="6937248" y="4739640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5439790" y="1548130"/>
            <a:ext cx="220218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s1</a:t>
            </a:r>
            <a:r>
              <a:rPr dirty="0" sz="1100" spc="-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is</a:t>
            </a:r>
            <a:r>
              <a:rPr dirty="0" sz="1100" spc="-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</a:t>
            </a:r>
            <a:r>
              <a:rPr dirty="0" sz="1100" spc="-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copy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of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"hello"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411222" y="2386711"/>
            <a:ext cx="5396865" cy="1367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0825" marR="5080" indent="-25146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"s1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 </a:t>
            </a:r>
            <a:r>
              <a:rPr dirty="0" sz="1100">
                <a:latin typeface="Lucida Console"/>
                <a:cs typeface="Lucida Console"/>
              </a:rPr>
              <a:t>+ s1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"\ns2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s2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"\ns3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 "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s3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"\ns4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s4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"\n\n"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test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for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equality</a:t>
            </a:r>
            <a:endParaRPr sz="1100">
              <a:latin typeface="Lucida Console"/>
              <a:cs typeface="Lucida Console"/>
            </a:endParaRPr>
          </a:p>
          <a:p>
            <a:pPr marL="250825" marR="2270760" indent="-251460">
              <a:lnSpc>
                <a:spcPct val="100000"/>
              </a:lnSpc>
              <a:tabLst>
                <a:tab pos="2439670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if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s1.equals(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"hello"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r>
              <a:rPr dirty="0" sz="1100">
                <a:latin typeface="Lucida Console"/>
                <a:cs typeface="Lucida Console"/>
              </a:rPr>
              <a:t>	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true </a:t>
            </a: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"s1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equals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\"hello\"\n"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else</a:t>
            </a:r>
            <a:endParaRPr sz="1100">
              <a:latin typeface="Lucida Console"/>
              <a:cs typeface="Lucida Console"/>
            </a:endParaRPr>
          </a:p>
          <a:p>
            <a:pPr marL="250825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"s1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does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not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equal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\"hello\"\n"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597152" y="206756"/>
            <a:ext cx="6400165" cy="4553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7340" indent="-307340">
              <a:lnSpc>
                <a:spcPct val="100000"/>
              </a:lnSpc>
              <a:spcBef>
                <a:spcPts val="100"/>
              </a:spcBef>
              <a:buClr>
                <a:srgbClr val="5F5F5F"/>
              </a:buClr>
              <a:buFont typeface="Arial"/>
              <a:buAutoNum type="arabicPlain"/>
              <a:tabLst>
                <a:tab pos="307340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Fig.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11.3: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StringCompare.java</a:t>
            </a:r>
            <a:endParaRPr sz="1100">
              <a:latin typeface="Lucida Console"/>
              <a:cs typeface="Lucida Console"/>
            </a:endParaRPr>
          </a:p>
          <a:p>
            <a:pPr marL="3073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07340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String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methods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equals,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equalsIgnoreCase,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compareTo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and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regionMatches.</a:t>
            </a:r>
            <a:endParaRPr sz="1100">
              <a:latin typeface="Lucida Console"/>
              <a:cs typeface="Lucida Console"/>
            </a:endParaRPr>
          </a:p>
          <a:p>
            <a:pPr marL="3073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07340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import</a:t>
            </a:r>
            <a:r>
              <a:rPr dirty="0" sz="1100" spc="-5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javax.swing.JOptionPane;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07340" algn="l"/>
              </a:tabLst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5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6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class</a:t>
            </a:r>
            <a:r>
              <a:rPr dirty="0" sz="1100" spc="-3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StringCompare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  <a:p>
            <a:pPr marL="559435" indent="-559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7"/>
              <a:tabLst>
                <a:tab pos="559435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4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static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void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args[]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  <a:p>
            <a:pPr marL="559435" indent="-559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7"/>
              <a:tabLst>
                <a:tab pos="559435" algn="l"/>
              </a:tabLst>
            </a:pP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812165" indent="-81216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7"/>
              <a:tabLst>
                <a:tab pos="812165" algn="l"/>
              </a:tabLst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s1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String(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"hello"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  <a:p>
            <a:pPr marL="813435" indent="-813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7"/>
              <a:tabLst>
                <a:tab pos="813435" algn="l"/>
              </a:tabLst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s2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"goodbye"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 marL="813435" indent="-813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7"/>
              <a:tabLst>
                <a:tab pos="813435" algn="l"/>
              </a:tabLst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s3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"Happy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Birthday"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 marL="813435" indent="-813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7"/>
              <a:tabLst>
                <a:tab pos="813435" algn="l"/>
              </a:tabLst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s4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"happy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birthday"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13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15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16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17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18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19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21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23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25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26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27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411222" y="3895725"/>
            <a:ext cx="5073650" cy="864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test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for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equality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with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==</a:t>
            </a:r>
            <a:endParaRPr sz="1100">
              <a:latin typeface="Lucida Console"/>
              <a:cs typeface="Lucida Console"/>
            </a:endParaRPr>
          </a:p>
          <a:p>
            <a:pPr marL="250825" marR="5080" indent="-251460">
              <a:lnSpc>
                <a:spcPct val="100000"/>
              </a:lnSpc>
              <a:spcBef>
                <a:spcPts val="5"/>
              </a:spcBef>
              <a:tabLst>
                <a:tab pos="1851025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if</a:t>
            </a:r>
            <a:r>
              <a:rPr dirty="0" sz="1100" spc="-2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s1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==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"hello"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r>
              <a:rPr dirty="0" sz="1100">
                <a:latin typeface="Lucida Console"/>
                <a:cs typeface="Lucida Console"/>
              </a:rPr>
              <a:t>	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false;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they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are</a:t>
            </a:r>
            <a:r>
              <a:rPr dirty="0" sz="1100" spc="-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not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the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same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object </a:t>
            </a: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"s1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equals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\"hello\"\n"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else</a:t>
            </a:r>
            <a:endParaRPr sz="1100">
              <a:latin typeface="Lucida Console"/>
              <a:cs typeface="Lucida Console"/>
            </a:endParaRPr>
          </a:p>
          <a:p>
            <a:pPr marL="250825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"s1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does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not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equal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\"hello\"\n"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636764" y="2743200"/>
            <a:ext cx="2574290" cy="83566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algn="ctr" marL="142240" marR="133985">
              <a:lnSpc>
                <a:spcPct val="97800"/>
              </a:lnSpc>
              <a:spcBef>
                <a:spcPts val="330"/>
              </a:spcBef>
            </a:pPr>
            <a:r>
              <a:rPr dirty="0" sz="1600">
                <a:latin typeface="Times New Roman"/>
                <a:cs typeface="Times New Roman"/>
              </a:rPr>
              <a:t>Method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equals</a:t>
            </a:r>
            <a:r>
              <a:rPr dirty="0" sz="1600" spc="-550">
                <a:latin typeface="Lucida Console"/>
                <a:cs typeface="Lucida Console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tests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two </a:t>
            </a:r>
            <a:r>
              <a:rPr dirty="0" sz="1600">
                <a:latin typeface="Times New Roman"/>
                <a:cs typeface="Times New Roman"/>
              </a:rPr>
              <a:t>objects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equality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using </a:t>
            </a:r>
            <a:r>
              <a:rPr dirty="0" sz="1600" i="1">
                <a:latin typeface="Times New Roman"/>
                <a:cs typeface="Times New Roman"/>
              </a:rPr>
              <a:t>lexicographical</a:t>
            </a:r>
            <a:r>
              <a:rPr dirty="0" sz="1600" spc="-95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comparison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5486400" y="3162300"/>
            <a:ext cx="2148840" cy="76200"/>
          </a:xfrm>
          <a:custGeom>
            <a:avLst/>
            <a:gdLst/>
            <a:ahLst/>
            <a:cxnLst/>
            <a:rect l="l" t="t" r="r" b="b"/>
            <a:pathLst>
              <a:path w="214884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14884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148840" h="76200">
                <a:moveTo>
                  <a:pt x="214884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148840" y="44450"/>
                </a:lnTo>
                <a:lnTo>
                  <a:pt x="214884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7720583" y="3834384"/>
            <a:ext cx="2490470" cy="83566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42545" rIns="0" bIns="0" rtlCol="0" vert="horz">
            <a:spAutoFit/>
          </a:bodyPr>
          <a:lstStyle/>
          <a:p>
            <a:pPr algn="ctr" marL="113664" marR="104139">
              <a:lnSpc>
                <a:spcPct val="97800"/>
              </a:lnSpc>
              <a:spcBef>
                <a:spcPts val="335"/>
              </a:spcBef>
            </a:pPr>
            <a:r>
              <a:rPr dirty="0" sz="1600">
                <a:latin typeface="Times New Roman"/>
                <a:cs typeface="Times New Roman"/>
              </a:rPr>
              <a:t>Equality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operator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</a:t>
            </a:r>
            <a:r>
              <a:rPr dirty="0" sz="1600">
                <a:latin typeface="Lucida Console"/>
                <a:cs typeface="Lucida Console"/>
              </a:rPr>
              <a:t>==</a:t>
            </a:r>
            <a:r>
              <a:rPr dirty="0" sz="1600">
                <a:latin typeface="Times New Roman"/>
                <a:cs typeface="Times New Roman"/>
              </a:rPr>
              <a:t>)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tests </a:t>
            </a:r>
            <a:r>
              <a:rPr dirty="0" sz="1600">
                <a:latin typeface="Times New Roman"/>
                <a:cs typeface="Times New Roman"/>
              </a:rPr>
              <a:t>if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both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references refer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to </a:t>
            </a:r>
            <a:r>
              <a:rPr dirty="0" sz="1600">
                <a:latin typeface="Times New Roman"/>
                <a:cs typeface="Times New Roman"/>
              </a:rPr>
              <a:t>same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object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memory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5638800" y="4253484"/>
            <a:ext cx="2080260" cy="76200"/>
          </a:xfrm>
          <a:custGeom>
            <a:avLst/>
            <a:gdLst/>
            <a:ahLst/>
            <a:cxnLst/>
            <a:rect l="l" t="t" r="r" b="b"/>
            <a:pathLst>
              <a:path w="2080259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2080259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2080259" h="76200">
                <a:moveTo>
                  <a:pt x="2080259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2080259" y="44450"/>
                </a:lnTo>
                <a:lnTo>
                  <a:pt x="2080259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29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22244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Lucida Console"/>
                <a:cs typeface="Lucida Console"/>
              </a:rPr>
              <a:t>StringCompare.java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50069" y="1339060"/>
            <a:ext cx="979169" cy="7156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1920">
              <a:lnSpc>
                <a:spcPts val="1739"/>
              </a:lnSpc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30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Times New Roman"/>
                <a:cs typeface="Times New Roman"/>
              </a:rPr>
              <a:t>Lines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36-</a:t>
            </a:r>
            <a:r>
              <a:rPr dirty="0" sz="1600" spc="-35">
                <a:latin typeface="Times New Roman"/>
                <a:cs typeface="Times New Roman"/>
              </a:rPr>
              <a:t>40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860696" y="2283079"/>
            <a:ext cx="8274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43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49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597152" y="227075"/>
            <a:ext cx="6937375" cy="4401820"/>
          </a:xfrm>
          <a:custGeom>
            <a:avLst/>
            <a:gdLst/>
            <a:ahLst/>
            <a:cxnLst/>
            <a:rect l="l" t="t" r="r" b="b"/>
            <a:pathLst>
              <a:path w="6937375" h="4401820">
                <a:moveTo>
                  <a:pt x="6937248" y="0"/>
                </a:moveTo>
                <a:lnTo>
                  <a:pt x="0" y="0"/>
                </a:lnTo>
                <a:lnTo>
                  <a:pt x="0" y="4401312"/>
                </a:lnTo>
                <a:lnTo>
                  <a:pt x="6937248" y="4401312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2398522" y="374395"/>
            <a:ext cx="288798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test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for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equality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(ignore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case)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259451" y="542036"/>
            <a:ext cx="53213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tru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779142" y="584311"/>
            <a:ext cx="85090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90"/>
              </a:lnSpc>
            </a:pPr>
            <a:r>
              <a:rPr dirty="0" sz="1100" spc="-50">
                <a:solidFill>
                  <a:srgbClr val="008000"/>
                </a:solidFill>
                <a:latin typeface="Lucida Console"/>
                <a:cs typeface="Lucida Console"/>
              </a:rPr>
              <a:t>e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398522" y="542036"/>
            <a:ext cx="2717165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if</a:t>
            </a:r>
            <a:r>
              <a:rPr dirty="0" sz="1100" spc="-2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s3.equalsIgnoreCase(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s4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  <a:p>
            <a:pPr marL="263525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"s3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equals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s4\n"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else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649982" y="1045209"/>
            <a:ext cx="297561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"s3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does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not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equal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s4\n"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584452" y="206756"/>
            <a:ext cx="182245" cy="1200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856066" y="1548130"/>
            <a:ext cx="53022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s2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856856" y="2218385"/>
            <a:ext cx="45085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"\n\n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294753" y="2260724"/>
            <a:ext cx="2527300" cy="281940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70"/>
              </a:spcBef>
              <a:tabLst>
                <a:tab pos="2155190" algn="l"/>
              </a:tabLst>
            </a:pPr>
            <a:r>
              <a:rPr dirty="0" baseline="50505" sz="1650" spc="-37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baseline="50505" sz="1650" spc="-37">
                <a:latin typeface="Lucida Console"/>
                <a:cs typeface="Lucida Console"/>
              </a:rPr>
              <a:t>;</a:t>
            </a:r>
            <a:r>
              <a:rPr dirty="0" baseline="50505" sz="1650">
                <a:latin typeface="Lucida Console"/>
                <a:cs typeface="Lucida Console"/>
              </a:rPr>
              <a:t>	</a:t>
            </a:r>
            <a:r>
              <a:rPr dirty="0" sz="1600" spc="-20">
                <a:latin typeface="Times New Roman"/>
                <a:cs typeface="Times New Roman"/>
              </a:rPr>
              <a:t>Line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25" name="object 25" descr=""/>
          <p:cNvGraphicFramePr>
            <a:graphicFrameLocks noGrp="1"/>
          </p:cNvGraphicFramePr>
          <p:nvPr/>
        </p:nvGraphicFramePr>
        <p:xfrm>
          <a:off x="1565402" y="1406471"/>
          <a:ext cx="5338445" cy="117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6890"/>
                <a:gridCol w="1971039"/>
                <a:gridCol w="250189"/>
                <a:gridCol w="419735"/>
                <a:gridCol w="167639"/>
                <a:gridCol w="168275"/>
                <a:gridCol w="1179194"/>
                <a:gridCol w="250189"/>
                <a:gridCol w="335914"/>
              </a:tblGrid>
              <a:tr h="497205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31750">
                        <a:lnSpc>
                          <a:spcPts val="1275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328295">
                        <a:lnSpc>
                          <a:spcPts val="1220"/>
                        </a:lnSpc>
                      </a:pP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//</a:t>
                      </a:r>
                      <a:r>
                        <a:rPr dirty="0" sz="1100" spc="-15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test</a:t>
                      </a:r>
                      <a:r>
                        <a:rPr dirty="0" sz="1100" spc="-25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1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compareTo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  <a:p>
                      <a:pPr marL="579755" marR="33020" indent="-251460">
                        <a:lnSpc>
                          <a:spcPct val="100000"/>
                        </a:lnSpc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output</a:t>
                      </a:r>
                      <a:r>
                        <a:rPr dirty="0" sz="1100" spc="-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+=</a:t>
                      </a:r>
                      <a:r>
                        <a:rPr dirty="0" sz="1100" spc="-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"\ns1.compareTo(</a:t>
                      </a:r>
                      <a:r>
                        <a:rPr dirty="0" sz="1100" spc="-4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25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s2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"\ns2.compareTo(</a:t>
                      </a:r>
                      <a:r>
                        <a:rPr dirty="0" sz="1100" spc="-4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s1</a:t>
                      </a:r>
                      <a:r>
                        <a:rPr dirty="0" sz="1100" spc="-25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) is</a:t>
                      </a:r>
                      <a:r>
                        <a:rPr dirty="0" sz="1100" spc="-25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5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"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4191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dirty="0" sz="1100" spc="-5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)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  <a:p>
                      <a:pPr marL="42545">
                        <a:lnSpc>
                          <a:spcPts val="1275"/>
                        </a:lnSpc>
                      </a:pPr>
                      <a:r>
                        <a:rPr dirty="0" sz="1100" spc="-50">
                          <a:latin typeface="Lucida Console"/>
                          <a:cs typeface="Lucida Console"/>
                        </a:rPr>
                        <a:t>+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54940">
                    <a:solidFill>
                      <a:srgbClr val="FFE69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41275" marR="29209" indent="-127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is</a:t>
                      </a:r>
                      <a:r>
                        <a:rPr dirty="0" sz="1100" spc="-1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"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+</a:t>
                      </a:r>
                      <a:r>
                        <a:rPr dirty="0" sz="1100" spc="-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10">
                          <a:latin typeface="Lucida Console"/>
                          <a:cs typeface="Lucida Console"/>
                        </a:rPr>
                        <a:t>s1.compareTo(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s2.compareTo(</a:t>
                      </a:r>
                      <a:r>
                        <a:rPr dirty="0" sz="1100" spc="-4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s1</a:t>
                      </a:r>
                      <a:r>
                        <a:rPr dirty="0" sz="1100" spc="-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)</a:t>
                      </a:r>
                      <a:r>
                        <a:rPr dirty="0" sz="1100" spc="-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60">
                          <a:latin typeface="Lucida Console"/>
                          <a:cs typeface="Lucida Console"/>
                        </a:rPr>
                        <a:t>+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149225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7640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ts val="1220"/>
                        </a:lnSpc>
                      </a:pPr>
                      <a:r>
                        <a:rPr dirty="0" sz="1100" spc="-1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"\ns1.compareTo(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dirty="0" sz="1100" spc="-25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s1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) </a:t>
                      </a:r>
                      <a:r>
                        <a:rPr dirty="0" sz="1100" spc="-25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is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dirty="0" sz="1100" spc="-5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"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20"/>
                        </a:lnSpc>
                      </a:pPr>
                      <a:r>
                        <a:rPr dirty="0" sz="1100" spc="-50">
                          <a:latin typeface="Lucida Console"/>
                          <a:cs typeface="Lucida Console"/>
                        </a:rPr>
                        <a:t>+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220"/>
                        </a:lnSpc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s1.compareTo(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dirty="0" sz="1100" spc="-25">
                          <a:latin typeface="Lucida Console"/>
                          <a:cs typeface="Lucida Console"/>
                        </a:rPr>
                        <a:t>s1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)</a:t>
                      </a:r>
                      <a:r>
                        <a:rPr dirty="0" sz="1100" spc="-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50">
                          <a:latin typeface="Lucida Console"/>
                          <a:cs typeface="Lucida Console"/>
                        </a:rPr>
                        <a:t>+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005">
                <a:tc>
                  <a:txBody>
                    <a:bodyPr/>
                    <a:lstStyle/>
                    <a:p>
                      <a:pPr marL="31750"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2384">
                        <a:lnSpc>
                          <a:spcPts val="1220"/>
                        </a:lnSpc>
                      </a:pPr>
                      <a:r>
                        <a:rPr dirty="0" sz="1100" spc="-1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"\ns3.compareTo(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dirty="0" sz="1100" spc="-25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s4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) </a:t>
                      </a:r>
                      <a:r>
                        <a:rPr dirty="0" sz="1100" spc="-25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is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dirty="0" sz="1100" spc="-5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"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ts val="1220"/>
                        </a:lnSpc>
                      </a:pPr>
                      <a:r>
                        <a:rPr dirty="0" sz="1100" spc="-50">
                          <a:latin typeface="Lucida Console"/>
                          <a:cs typeface="Lucida Console"/>
                        </a:rPr>
                        <a:t>+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220"/>
                        </a:lnSpc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s3.compareTo(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dirty="0" sz="1100" spc="-25">
                          <a:latin typeface="Lucida Console"/>
                          <a:cs typeface="Lucida Console"/>
                        </a:rPr>
                        <a:t>s4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)</a:t>
                      </a:r>
                      <a:r>
                        <a:rPr dirty="0" sz="1100" spc="-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50">
                          <a:latin typeface="Lucida Console"/>
                          <a:cs typeface="Lucida Console"/>
                        </a:rPr>
                        <a:t>+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 marL="31750">
                        <a:lnSpc>
                          <a:spcPts val="1225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1750">
                        <a:lnSpc>
                          <a:spcPts val="1225"/>
                        </a:lnSpc>
                      </a:pPr>
                      <a:r>
                        <a:rPr dirty="0" sz="1100" spc="-1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"\ns4.compareTo(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</a:pPr>
                      <a:r>
                        <a:rPr dirty="0" sz="1100" spc="-25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s3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</a:pP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) </a:t>
                      </a:r>
                      <a:r>
                        <a:rPr dirty="0" sz="1100" spc="-25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is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</a:pPr>
                      <a:r>
                        <a:rPr dirty="0" sz="1100" spc="-5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"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270">
                        <a:lnSpc>
                          <a:spcPts val="1225"/>
                        </a:lnSpc>
                      </a:pPr>
                      <a:r>
                        <a:rPr dirty="0" sz="1100" spc="-50">
                          <a:latin typeface="Lucida Console"/>
                          <a:cs typeface="Lucida Console"/>
                        </a:rPr>
                        <a:t>+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1225"/>
                        </a:lnSpc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s4.compareTo(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</a:pPr>
                      <a:r>
                        <a:rPr dirty="0" sz="1100" spc="-25">
                          <a:latin typeface="Lucida Console"/>
                          <a:cs typeface="Lucida Console"/>
                        </a:rPr>
                        <a:t>s3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5"/>
                        </a:lnSpc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)</a:t>
                      </a:r>
                      <a:r>
                        <a:rPr dirty="0" sz="1100" spc="-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50">
                          <a:latin typeface="Lucida Console"/>
                          <a:cs typeface="Lucida Console"/>
                        </a:rPr>
                        <a:t>+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marL="31750">
                        <a:lnSpc>
                          <a:spcPts val="1265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</a:tbl>
          </a:graphicData>
        </a:graphic>
      </p:graphicFrame>
      <p:sp>
        <p:nvSpPr>
          <p:cNvPr id="26" name="object 26" descr=""/>
          <p:cNvSpPr txBox="1"/>
          <p:nvPr/>
        </p:nvSpPr>
        <p:spPr>
          <a:xfrm>
            <a:off x="2398522" y="2554351"/>
            <a:ext cx="4658360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1438275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test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regionMatches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(case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sensitive)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if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s3.regionMatches(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s4,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5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  <a:p>
            <a:pPr marL="12700" marR="5080" indent="25146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"First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5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characters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of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s3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and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s4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match\n"</a:t>
            </a:r>
            <a:r>
              <a:rPr dirty="0" sz="1100" spc="-10">
                <a:latin typeface="Lucida Console"/>
                <a:cs typeface="Lucida Console"/>
              </a:rPr>
              <a:t>; 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else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649982" y="3224911"/>
            <a:ext cx="499554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"First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5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characters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of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s3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and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s4 do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not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match\n"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584452" y="2554351"/>
            <a:ext cx="182245" cy="18707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52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398522" y="3559886"/>
            <a:ext cx="5079365" cy="8648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5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test</a:t>
            </a:r>
            <a:r>
              <a:rPr dirty="0" sz="1100" spc="-5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regionMatches</a:t>
            </a:r>
            <a:r>
              <a:rPr dirty="0" sz="1100" spc="-6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(ignore</a:t>
            </a:r>
            <a:r>
              <a:rPr dirty="0" sz="1100" spc="-5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case)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if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s3.regionMatches(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true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s4,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5</a:t>
            </a:r>
            <a:r>
              <a:rPr dirty="0" sz="1100" spc="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  <a:p>
            <a:pPr marL="12700" marR="594360" indent="25146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"First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5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characters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of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s3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and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s4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match"</a:t>
            </a:r>
            <a:r>
              <a:rPr dirty="0" sz="1100" spc="-10">
                <a:latin typeface="Lucida Console"/>
                <a:cs typeface="Lucida Console"/>
              </a:rPr>
              <a:t>; 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else</a:t>
            </a:r>
            <a:endParaRPr sz="1100">
              <a:latin typeface="Lucida Console"/>
              <a:cs typeface="Lucida Console"/>
            </a:endParaRPr>
          </a:p>
          <a:p>
            <a:pPr marL="263525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"First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5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characters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of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s3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and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s4 do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not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match"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791200" y="381000"/>
            <a:ext cx="2242185" cy="83566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algn="ctr" marL="132080" marR="126364" indent="1905">
              <a:lnSpc>
                <a:spcPct val="99400"/>
              </a:lnSpc>
              <a:spcBef>
                <a:spcPts val="320"/>
              </a:spcBef>
            </a:pPr>
            <a:r>
              <a:rPr dirty="0" sz="1600" spc="-10">
                <a:latin typeface="Times New Roman"/>
                <a:cs typeface="Times New Roman"/>
              </a:rPr>
              <a:t>Test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two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objects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for </a:t>
            </a:r>
            <a:r>
              <a:rPr dirty="0" sz="1600" spc="-10">
                <a:latin typeface="Times New Roman"/>
                <a:cs typeface="Times New Roman"/>
              </a:rPr>
              <a:t>equality,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but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ignore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case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letters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String</a:t>
            </a:r>
            <a:r>
              <a:rPr dirty="0" sz="1600" spc="-1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5181600" y="723899"/>
            <a:ext cx="3021330" cy="1714500"/>
          </a:xfrm>
          <a:custGeom>
            <a:avLst/>
            <a:gdLst/>
            <a:ahLst/>
            <a:cxnLst/>
            <a:rect l="l" t="t" r="r" b="b"/>
            <a:pathLst>
              <a:path w="3021329" h="1714500">
                <a:moveTo>
                  <a:pt x="609600" y="31750"/>
                </a:moveTo>
                <a:lnTo>
                  <a:pt x="76200" y="31750"/>
                </a:ln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09600" y="44450"/>
                </a:lnTo>
                <a:lnTo>
                  <a:pt x="609600" y="31750"/>
                </a:lnTo>
                <a:close/>
              </a:path>
              <a:path w="3021329" h="1714500">
                <a:moveTo>
                  <a:pt x="3021203" y="957707"/>
                </a:moveTo>
                <a:lnTo>
                  <a:pt x="3017520" y="952512"/>
                </a:lnTo>
                <a:lnTo>
                  <a:pt x="3016631" y="946150"/>
                </a:lnTo>
                <a:lnTo>
                  <a:pt x="2983992" y="950823"/>
                </a:lnTo>
                <a:lnTo>
                  <a:pt x="2983992" y="946150"/>
                </a:lnTo>
                <a:lnTo>
                  <a:pt x="2407920" y="946150"/>
                </a:lnTo>
                <a:lnTo>
                  <a:pt x="2407920" y="914400"/>
                </a:lnTo>
                <a:lnTo>
                  <a:pt x="2331720" y="952500"/>
                </a:lnTo>
                <a:lnTo>
                  <a:pt x="2407920" y="990600"/>
                </a:lnTo>
                <a:lnTo>
                  <a:pt x="2407920" y="958850"/>
                </a:lnTo>
                <a:lnTo>
                  <a:pt x="2927781" y="958850"/>
                </a:lnTo>
                <a:lnTo>
                  <a:pt x="2025269" y="1087869"/>
                </a:lnTo>
                <a:lnTo>
                  <a:pt x="2020824" y="1056386"/>
                </a:lnTo>
                <a:lnTo>
                  <a:pt x="1950720" y="1104900"/>
                </a:lnTo>
                <a:lnTo>
                  <a:pt x="2031492" y="1131824"/>
                </a:lnTo>
                <a:lnTo>
                  <a:pt x="2027301" y="1102233"/>
                </a:lnTo>
                <a:lnTo>
                  <a:pt x="2027047" y="1100442"/>
                </a:lnTo>
                <a:lnTo>
                  <a:pt x="2956407" y="967587"/>
                </a:lnTo>
                <a:lnTo>
                  <a:pt x="2020328" y="1301927"/>
                </a:lnTo>
                <a:lnTo>
                  <a:pt x="2009648" y="1272032"/>
                </a:lnTo>
                <a:lnTo>
                  <a:pt x="1950720" y="1333500"/>
                </a:lnTo>
                <a:lnTo>
                  <a:pt x="2035302" y="1343787"/>
                </a:lnTo>
                <a:lnTo>
                  <a:pt x="2026119" y="1318133"/>
                </a:lnTo>
                <a:lnTo>
                  <a:pt x="2024608" y="1313878"/>
                </a:lnTo>
                <a:lnTo>
                  <a:pt x="2952102" y="982611"/>
                </a:lnTo>
                <a:lnTo>
                  <a:pt x="2013737" y="1518818"/>
                </a:lnTo>
                <a:lnTo>
                  <a:pt x="1997964" y="1491234"/>
                </a:lnTo>
                <a:lnTo>
                  <a:pt x="1950720" y="1562100"/>
                </a:lnTo>
                <a:lnTo>
                  <a:pt x="2035810" y="1557401"/>
                </a:lnTo>
                <a:lnTo>
                  <a:pt x="2023605" y="1536065"/>
                </a:lnTo>
                <a:lnTo>
                  <a:pt x="2020011" y="1529791"/>
                </a:lnTo>
                <a:lnTo>
                  <a:pt x="2911779" y="1020203"/>
                </a:lnTo>
                <a:lnTo>
                  <a:pt x="2009089" y="1665058"/>
                </a:lnTo>
                <a:lnTo>
                  <a:pt x="1990598" y="1639189"/>
                </a:lnTo>
                <a:lnTo>
                  <a:pt x="1950720" y="1714500"/>
                </a:lnTo>
                <a:lnTo>
                  <a:pt x="2034921" y="1701165"/>
                </a:lnTo>
                <a:lnTo>
                  <a:pt x="2021751" y="1682750"/>
                </a:lnTo>
                <a:lnTo>
                  <a:pt x="2016455" y="1675358"/>
                </a:lnTo>
                <a:lnTo>
                  <a:pt x="3021203" y="9577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8165592" y="1371600"/>
            <a:ext cx="2395855" cy="59182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algn="ctr" marL="1270">
              <a:lnSpc>
                <a:spcPts val="1880"/>
              </a:lnSpc>
              <a:spcBef>
                <a:spcPts val="290"/>
              </a:spcBef>
            </a:pPr>
            <a:r>
              <a:rPr dirty="0" sz="1600">
                <a:latin typeface="Times New Roman"/>
                <a:cs typeface="Times New Roman"/>
              </a:rPr>
              <a:t>Method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compareTo</a:t>
            </a:r>
            <a:endParaRPr sz="1600">
              <a:latin typeface="Lucida Console"/>
              <a:cs typeface="Lucida Console"/>
            </a:endParaRPr>
          </a:p>
          <a:p>
            <a:pPr algn="ctr">
              <a:lnSpc>
                <a:spcPts val="1880"/>
              </a:lnSpc>
            </a:pPr>
            <a:r>
              <a:rPr dirty="0" sz="1600">
                <a:latin typeface="Times New Roman"/>
                <a:cs typeface="Times New Roman"/>
              </a:rPr>
              <a:t>compares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String</a:t>
            </a:r>
            <a:r>
              <a:rPr dirty="0" sz="1600" spc="-560">
                <a:latin typeface="Lucida Console"/>
                <a:cs typeface="Lucida Console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objects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7234237" y="2270569"/>
            <a:ext cx="2586990" cy="845185"/>
            <a:chOff x="7234237" y="2270569"/>
            <a:chExt cx="2586990" cy="845185"/>
          </a:xfrm>
        </p:grpSpPr>
        <p:sp>
          <p:nvSpPr>
            <p:cNvPr id="34" name="object 34" descr=""/>
            <p:cNvSpPr/>
            <p:nvPr/>
          </p:nvSpPr>
          <p:spPr>
            <a:xfrm>
              <a:off x="7239000" y="2275332"/>
              <a:ext cx="2577465" cy="835660"/>
            </a:xfrm>
            <a:custGeom>
              <a:avLst/>
              <a:gdLst/>
              <a:ahLst/>
              <a:cxnLst/>
              <a:rect l="l" t="t" r="r" b="b"/>
              <a:pathLst>
                <a:path w="2577465" h="835660">
                  <a:moveTo>
                    <a:pt x="2577083" y="0"/>
                  </a:moveTo>
                  <a:lnTo>
                    <a:pt x="0" y="0"/>
                  </a:lnTo>
                  <a:lnTo>
                    <a:pt x="0" y="835151"/>
                  </a:lnTo>
                  <a:lnTo>
                    <a:pt x="2577083" y="835151"/>
                  </a:lnTo>
                  <a:lnTo>
                    <a:pt x="2577083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239000" y="2275332"/>
              <a:ext cx="2577465" cy="835660"/>
            </a:xfrm>
            <a:custGeom>
              <a:avLst/>
              <a:gdLst/>
              <a:ahLst/>
              <a:cxnLst/>
              <a:rect l="l" t="t" r="r" b="b"/>
              <a:pathLst>
                <a:path w="2577465" h="835660">
                  <a:moveTo>
                    <a:pt x="0" y="835151"/>
                  </a:moveTo>
                  <a:lnTo>
                    <a:pt x="2577083" y="835151"/>
                  </a:lnTo>
                  <a:lnTo>
                    <a:pt x="2577083" y="0"/>
                  </a:lnTo>
                  <a:lnTo>
                    <a:pt x="0" y="0"/>
                  </a:lnTo>
                  <a:lnTo>
                    <a:pt x="0" y="8351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7380223" y="2299538"/>
            <a:ext cx="22948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Method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regionMatches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476235" y="2546985"/>
            <a:ext cx="21037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compares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portions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two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7337552" y="2777108"/>
            <a:ext cx="23806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latin typeface="Lucida Console"/>
                <a:cs typeface="Lucida Console"/>
              </a:rPr>
              <a:t>String</a:t>
            </a:r>
            <a:r>
              <a:rPr dirty="0" sz="1600" spc="-545">
                <a:latin typeface="Lucida Console"/>
                <a:cs typeface="Lucida Console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objects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for</a:t>
            </a:r>
            <a:r>
              <a:rPr dirty="0" sz="1600" spc="-10">
                <a:latin typeface="Times New Roman"/>
                <a:cs typeface="Times New Roman"/>
              </a:rPr>
              <a:t> equality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5638800" y="2618231"/>
            <a:ext cx="1605280" cy="1257300"/>
          </a:xfrm>
          <a:custGeom>
            <a:avLst/>
            <a:gdLst/>
            <a:ahLst/>
            <a:cxnLst/>
            <a:rect l="l" t="t" r="r" b="b"/>
            <a:pathLst>
              <a:path w="1605279" h="1257300">
                <a:moveTo>
                  <a:pt x="1605026" y="42291"/>
                </a:moveTo>
                <a:lnTo>
                  <a:pt x="1600200" y="38100"/>
                </a:lnTo>
                <a:lnTo>
                  <a:pt x="1600200" y="31750"/>
                </a:lnTo>
                <a:lnTo>
                  <a:pt x="76200" y="31750"/>
                </a:ln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1586141" y="44450"/>
                </a:lnTo>
                <a:lnTo>
                  <a:pt x="578827" y="1195832"/>
                </a:lnTo>
                <a:lnTo>
                  <a:pt x="554863" y="1174877"/>
                </a:lnTo>
                <a:lnTo>
                  <a:pt x="533400" y="1257300"/>
                </a:lnTo>
                <a:lnTo>
                  <a:pt x="612267" y="1225042"/>
                </a:lnTo>
                <a:lnTo>
                  <a:pt x="599325" y="1213739"/>
                </a:lnTo>
                <a:lnTo>
                  <a:pt x="588378" y="1204175"/>
                </a:lnTo>
                <a:lnTo>
                  <a:pt x="1605026" y="422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object 4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41" name="object 41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1154" y="734314"/>
            <a:ext cx="323532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>
                <a:solidFill>
                  <a:srgbClr val="404040"/>
                </a:solidFill>
                <a:latin typeface="Times New Roman"/>
                <a:cs typeface="Times New Roman"/>
              </a:rPr>
              <a:t>Array</a:t>
            </a:r>
            <a:r>
              <a:rPr dirty="0" u="none" sz="3600" spc="-8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u="none" sz="3600" spc="-10">
                <a:solidFill>
                  <a:srgbClr val="404040"/>
                </a:solidFill>
                <a:latin typeface="Times New Roman"/>
                <a:cs typeface="Times New Roman"/>
              </a:rPr>
              <a:t>declaration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21154" y="2034667"/>
            <a:ext cx="7138670" cy="2159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778125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An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array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is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characterized </a:t>
            </a:r>
            <a:r>
              <a:rPr dirty="0" sz="2800" spc="-25" b="1">
                <a:latin typeface="Times New Roman"/>
                <a:cs typeface="Times New Roman"/>
              </a:rPr>
              <a:t>by </a:t>
            </a:r>
            <a:r>
              <a:rPr dirty="0" sz="2800" b="1">
                <a:latin typeface="Times New Roman"/>
                <a:cs typeface="Times New Roman"/>
              </a:rPr>
              <a:t>Element</a:t>
            </a:r>
            <a:r>
              <a:rPr dirty="0" sz="2800" spc="-100" b="1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type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spc="-10" b="1">
                <a:latin typeface="Times New Roman"/>
                <a:cs typeface="Times New Roman"/>
              </a:rPr>
              <a:t>Length</a:t>
            </a:r>
            <a:endParaRPr sz="2800">
              <a:latin typeface="Times New Roman"/>
              <a:cs typeface="Times New Roman"/>
            </a:endParaRPr>
          </a:p>
          <a:p>
            <a:pPr marL="812800">
              <a:lnSpc>
                <a:spcPts val="3354"/>
              </a:lnSpc>
              <a:spcBef>
                <a:spcPts val="15"/>
              </a:spcBef>
              <a:tabLst>
                <a:tab pos="2078355" algn="l"/>
                <a:tab pos="3780154" algn="l"/>
                <a:tab pos="4185285" algn="l"/>
              </a:tabLst>
            </a:pPr>
            <a:r>
              <a:rPr dirty="0" sz="2800" b="1">
                <a:latin typeface="Arial"/>
                <a:cs typeface="Arial"/>
              </a:rPr>
              <a:t>type[</a:t>
            </a:r>
            <a:r>
              <a:rPr dirty="0" sz="2800" spc="-55" b="1">
                <a:latin typeface="Arial"/>
                <a:cs typeface="Arial"/>
              </a:rPr>
              <a:t> </a:t>
            </a:r>
            <a:r>
              <a:rPr dirty="0" sz="2800" spc="-50" b="1">
                <a:latin typeface="Arial"/>
                <a:cs typeface="Arial"/>
              </a:rPr>
              <a:t>]</a:t>
            </a:r>
            <a:r>
              <a:rPr dirty="0" sz="2800" b="1">
                <a:latin typeface="Arial"/>
                <a:cs typeface="Arial"/>
              </a:rPr>
              <a:t>	</a:t>
            </a:r>
            <a:r>
              <a:rPr dirty="0" sz="2800" spc="-10" b="1">
                <a:latin typeface="Arial"/>
                <a:cs typeface="Arial"/>
              </a:rPr>
              <a:t>identifier</a:t>
            </a:r>
            <a:r>
              <a:rPr dirty="0" sz="2800" b="1">
                <a:latin typeface="Arial"/>
                <a:cs typeface="Arial"/>
              </a:rPr>
              <a:t>	</a:t>
            </a:r>
            <a:r>
              <a:rPr dirty="0" sz="2800" spc="-50" b="1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dirty="0" sz="2800" b="1">
                <a:solidFill>
                  <a:srgbClr val="006FC0"/>
                </a:solidFill>
                <a:latin typeface="Arial"/>
                <a:cs typeface="Arial"/>
              </a:rPr>
              <a:t>	new</a:t>
            </a:r>
            <a:r>
              <a:rPr dirty="0" sz="2800" spc="-55" b="1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type[length];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3354"/>
              </a:lnSpc>
            </a:pPr>
            <a:r>
              <a:rPr dirty="0" sz="2800" b="1">
                <a:latin typeface="Times New Roman"/>
                <a:cs typeface="Times New Roman"/>
              </a:rPr>
              <a:t>Default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values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in</a:t>
            </a:r>
            <a:r>
              <a:rPr dirty="0" sz="2800" spc="-6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initialization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121154" y="4169740"/>
            <a:ext cx="1426210" cy="1306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Times New Roman"/>
                <a:cs typeface="Times New Roman"/>
              </a:rPr>
              <a:t>numerics boolean objects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64734" y="4169740"/>
            <a:ext cx="835660" cy="1306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0" b="1">
                <a:latin typeface="Arial"/>
                <a:cs typeface="Arial"/>
              </a:rPr>
              <a:t>0</a:t>
            </a: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dirty="0" sz="2800" spc="-20" b="1">
                <a:latin typeface="Arial"/>
                <a:cs typeface="Arial"/>
              </a:rPr>
              <a:t>false null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22244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Lucida Console"/>
                <a:cs typeface="Lucida Console"/>
              </a:rPr>
              <a:t>StringCompare.java</a:t>
            </a:r>
            <a:endParaRPr sz="1600">
              <a:latin typeface="Lucida Console"/>
              <a:cs typeface="Lucida Console"/>
            </a:endParaRPr>
          </a:p>
        </p:txBody>
      </p:sp>
      <p:graphicFrame>
        <p:nvGraphicFramePr>
          <p:cNvPr id="13" name="object 13" descr=""/>
          <p:cNvGraphicFramePr>
            <a:graphicFrameLocks noGrp="1"/>
          </p:cNvGraphicFramePr>
          <p:nvPr/>
        </p:nvGraphicFramePr>
        <p:xfrm>
          <a:off x="1597152" y="227075"/>
          <a:ext cx="7013575" cy="1522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/>
                <a:gridCol w="371475"/>
                <a:gridCol w="6207759"/>
              </a:tblGrid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53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54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220"/>
                        </a:lnSpc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JOptionPane.showMessageDialog(</a:t>
                      </a:r>
                      <a:r>
                        <a:rPr dirty="0" sz="1100" spc="-5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00FF"/>
                          </a:solidFill>
                          <a:latin typeface="Lucida Console"/>
                          <a:cs typeface="Lucida Console"/>
                        </a:rPr>
                        <a:t>null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,</a:t>
                      </a:r>
                      <a:r>
                        <a:rPr dirty="0" sz="1100" spc="-6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10">
                          <a:latin typeface="Lucida Console"/>
                          <a:cs typeface="Lucida Console"/>
                        </a:rPr>
                        <a:t>output,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55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220"/>
                        </a:lnSpc>
                      </a:pP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"String</a:t>
                      </a:r>
                      <a:r>
                        <a:rPr dirty="0" sz="1100" spc="-55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comparisons"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,</a:t>
                      </a:r>
                      <a:r>
                        <a:rPr dirty="0" sz="1100" spc="-5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JOptionPane.INFORMATION_MESSAGE</a:t>
                      </a:r>
                      <a:r>
                        <a:rPr dirty="0" sz="1100" spc="-55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25">
                          <a:latin typeface="Lucida Console"/>
                          <a:cs typeface="Lucida Console"/>
                        </a:rPr>
                        <a:t>);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56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57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220"/>
                        </a:lnSpc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System.exit(</a:t>
                      </a:r>
                      <a:r>
                        <a:rPr dirty="0" sz="1100" spc="-6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0</a:t>
                      </a:r>
                      <a:r>
                        <a:rPr dirty="0" sz="1100" spc="-1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25">
                          <a:latin typeface="Lucida Console"/>
                          <a:cs typeface="Lucida Console"/>
                        </a:rPr>
                        <a:t>);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58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1220"/>
                        </a:lnSpc>
                      </a:pPr>
                      <a:r>
                        <a:rPr dirty="0" sz="1100" spc="-50">
                          <a:latin typeface="Lucida Console"/>
                          <a:cs typeface="Lucida Console"/>
                        </a:rPr>
                        <a:t>}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59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349885">
                <a:tc gridSpan="3"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  <a:tabLst>
                          <a:tab pos="309245" algn="l"/>
                        </a:tabLst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60</a:t>
                      </a:r>
                      <a:r>
                        <a:rPr dirty="0" sz="1100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}</a:t>
                      </a:r>
                      <a:r>
                        <a:rPr dirty="0" sz="1100" spc="-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// end</a:t>
                      </a:r>
                      <a:r>
                        <a:rPr dirty="0" sz="1100" spc="-15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class</a:t>
                      </a:r>
                      <a:r>
                        <a:rPr dirty="0" sz="1100" spc="-35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1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StringCompare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81044" y="2467355"/>
            <a:ext cx="3076955" cy="362864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31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23456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Lucida Console"/>
                <a:cs typeface="Lucida Console"/>
              </a:rPr>
              <a:t>StringStartEnd.java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37369" y="1307337"/>
            <a:ext cx="652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15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437369" y="1794713"/>
            <a:ext cx="652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24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597152" y="227075"/>
            <a:ext cx="6937375" cy="4570730"/>
          </a:xfrm>
          <a:custGeom>
            <a:avLst/>
            <a:gdLst/>
            <a:ahLst/>
            <a:cxnLst/>
            <a:rect l="l" t="t" r="r" b="b"/>
            <a:pathLst>
              <a:path w="6937375" h="4570730">
                <a:moveTo>
                  <a:pt x="6937248" y="0"/>
                </a:moveTo>
                <a:lnTo>
                  <a:pt x="0" y="0"/>
                </a:lnTo>
                <a:lnTo>
                  <a:pt x="0" y="4570476"/>
                </a:lnTo>
                <a:lnTo>
                  <a:pt x="6937248" y="4570476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597152" y="206756"/>
            <a:ext cx="6552565" cy="4385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7340" indent="-307340">
              <a:lnSpc>
                <a:spcPct val="100000"/>
              </a:lnSpc>
              <a:spcBef>
                <a:spcPts val="100"/>
              </a:spcBef>
              <a:buClr>
                <a:srgbClr val="5F5F5F"/>
              </a:buClr>
              <a:buFont typeface="Arial"/>
              <a:buAutoNum type="arabicPlain"/>
              <a:tabLst>
                <a:tab pos="307340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Fig.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11.4: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StringStartEnd.java</a:t>
            </a:r>
            <a:endParaRPr sz="1100">
              <a:latin typeface="Lucida Console"/>
              <a:cs typeface="Lucida Console"/>
            </a:endParaRPr>
          </a:p>
          <a:p>
            <a:pPr marL="3073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07340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String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methods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startsWith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and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endsWith.</a:t>
            </a:r>
            <a:endParaRPr sz="1100">
              <a:latin typeface="Lucida Console"/>
              <a:cs typeface="Lucida Console"/>
            </a:endParaRPr>
          </a:p>
          <a:p>
            <a:pPr marL="3073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07340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import</a:t>
            </a:r>
            <a:r>
              <a:rPr dirty="0" sz="1100" spc="-6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javax.swing.*;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07340" algn="l"/>
              </a:tabLst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5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6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class</a:t>
            </a:r>
            <a:r>
              <a:rPr dirty="0" sz="1100" spc="-3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StringStartEnd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  <a:p>
            <a:pPr marL="559435" indent="-559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7"/>
              <a:tabLst>
                <a:tab pos="559435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4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static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void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args[]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  <a:p>
            <a:pPr marL="559435" indent="-559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7"/>
              <a:tabLst>
                <a:tab pos="559435" algn="l"/>
              </a:tabLst>
            </a:pP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812165" indent="-81216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7"/>
              <a:tabLst>
                <a:tab pos="812165" algn="l"/>
              </a:tabLst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strings[]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{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"started"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"starting"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"ended"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"ending"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};</a:t>
            </a:r>
            <a:endParaRPr sz="1100">
              <a:latin typeface="Lucida Console"/>
              <a:cs typeface="Lucida Console"/>
            </a:endParaRPr>
          </a:p>
          <a:p>
            <a:pPr marL="813435" indent="-813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7"/>
              <a:tabLst>
                <a:tab pos="813435" algn="l"/>
              </a:tabLst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""</a:t>
            </a:r>
            <a:r>
              <a:rPr dirty="0" sz="1100" spc="-25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  <a:p>
            <a:pPr marL="813435" indent="-813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12"/>
              <a:tabLst>
                <a:tab pos="813435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test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method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startsWith</a:t>
            </a:r>
            <a:endParaRPr sz="1100">
              <a:latin typeface="Lucida Console"/>
              <a:cs typeface="Lucida Console"/>
            </a:endParaRPr>
          </a:p>
          <a:p>
            <a:pPr marL="813435" indent="-813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12"/>
              <a:tabLst>
                <a:tab pos="813435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for</a:t>
            </a:r>
            <a:r>
              <a:rPr dirty="0" sz="1100" spc="-4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int</a:t>
            </a:r>
            <a:r>
              <a:rPr dirty="0" sz="1100" spc="-4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;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strings.length;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count++</a:t>
            </a:r>
            <a:r>
              <a:rPr dirty="0" sz="1100" spc="-50">
                <a:latin typeface="Lucida Console"/>
                <a:cs typeface="Lucida Console"/>
              </a:rPr>
              <a:t> )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14</a:t>
            </a:r>
            <a:endParaRPr sz="1100">
              <a:latin typeface="Arial"/>
              <a:cs typeface="Arial"/>
            </a:endParaRPr>
          </a:p>
          <a:p>
            <a:pPr marL="1064895" indent="-1064895"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Arial"/>
              <a:buAutoNum type="arabicPlain" startAt="15"/>
              <a:tabLst>
                <a:tab pos="1064895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if</a:t>
            </a:r>
            <a:r>
              <a:rPr dirty="0" sz="1100" spc="-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strings[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].startsWith(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"st"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  <a:p>
            <a:pPr marL="1318260" indent="-1318260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15"/>
              <a:tabLst>
                <a:tab pos="1318260" algn="l"/>
              </a:tabLst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"\""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strings[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]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"\"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starts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with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\"st\"\n"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17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813435" algn="l"/>
              </a:tabLst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18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"\n"</a:t>
            </a:r>
            <a:r>
              <a:rPr dirty="0" sz="1100" spc="-2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19</a:t>
            </a:r>
            <a:endParaRPr sz="1100">
              <a:latin typeface="Arial"/>
              <a:cs typeface="Arial"/>
            </a:endParaRPr>
          </a:p>
          <a:p>
            <a:pPr marL="813435" indent="-813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20"/>
              <a:tabLst>
                <a:tab pos="813435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test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method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startsWith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starting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from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position</a:t>
            </a:r>
            <a:endParaRPr sz="1100">
              <a:latin typeface="Lucida Console"/>
              <a:cs typeface="Lucida Console"/>
            </a:endParaRPr>
          </a:p>
          <a:p>
            <a:pPr marL="813435" indent="-813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20"/>
              <a:tabLst>
                <a:tab pos="813435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2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of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the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</a:t>
            </a:r>
            <a:endParaRPr sz="1100">
              <a:latin typeface="Lucida Console"/>
              <a:cs typeface="Lucida Console"/>
            </a:endParaRPr>
          </a:p>
          <a:p>
            <a:pPr marL="813435" indent="-813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20"/>
              <a:tabLst>
                <a:tab pos="813435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for</a:t>
            </a:r>
            <a:r>
              <a:rPr dirty="0" sz="1100" spc="-3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int</a:t>
            </a:r>
            <a:r>
              <a:rPr dirty="0" sz="1100" spc="-3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;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strings.length;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count++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23</a:t>
            </a:r>
            <a:endParaRPr sz="1100">
              <a:latin typeface="Arial"/>
              <a:cs typeface="Arial"/>
            </a:endParaRPr>
          </a:p>
          <a:p>
            <a:pPr marL="1064895" indent="-106489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24"/>
              <a:tabLst>
                <a:tab pos="1064895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if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strings[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].startsWith(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"art"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2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  <a:p>
            <a:pPr marL="1318260" indent="-1318260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24"/>
              <a:tabLst>
                <a:tab pos="1318260" algn="l"/>
              </a:tabLst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"\""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strings[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]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</a:t>
            </a:r>
            <a:endParaRPr sz="1100">
              <a:latin typeface="Lucida Console"/>
              <a:cs typeface="Lucida Console"/>
            </a:endParaRPr>
          </a:p>
          <a:p>
            <a:pPr marL="1569720" indent="-1569720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24"/>
              <a:tabLst>
                <a:tab pos="1569720" algn="l"/>
              </a:tabLst>
            </a:pP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"\"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starts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with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\"art\"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at position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2\n"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624571" y="2950464"/>
            <a:ext cx="2542540" cy="83566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algn="ctr" marL="103505" marR="95250" indent="4445">
              <a:lnSpc>
                <a:spcPct val="97800"/>
              </a:lnSpc>
              <a:spcBef>
                <a:spcPts val="325"/>
              </a:spcBef>
            </a:pPr>
            <a:r>
              <a:rPr dirty="0" sz="1600">
                <a:latin typeface="Times New Roman"/>
                <a:cs typeface="Times New Roman"/>
              </a:rPr>
              <a:t>Method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startsWith </a:t>
            </a:r>
            <a:r>
              <a:rPr dirty="0" sz="1600">
                <a:latin typeface="Times New Roman"/>
                <a:cs typeface="Times New Roman"/>
              </a:rPr>
              <a:t>determines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if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String</a:t>
            </a:r>
            <a:r>
              <a:rPr dirty="0" sz="1600" spc="-550">
                <a:latin typeface="Lucida Console"/>
                <a:cs typeface="Lucida Console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starts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specified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characters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6400800" y="2493263"/>
            <a:ext cx="1227455" cy="1828800"/>
          </a:xfrm>
          <a:custGeom>
            <a:avLst/>
            <a:gdLst/>
            <a:ahLst/>
            <a:cxnLst/>
            <a:rect l="l" t="t" r="r" b="b"/>
            <a:pathLst>
              <a:path w="1227454" h="1828800">
                <a:moveTo>
                  <a:pt x="1227328" y="832993"/>
                </a:moveTo>
                <a:lnTo>
                  <a:pt x="66509" y="37807"/>
                </a:lnTo>
                <a:lnTo>
                  <a:pt x="71450" y="30607"/>
                </a:lnTo>
                <a:lnTo>
                  <a:pt x="84455" y="11684"/>
                </a:lnTo>
                <a:lnTo>
                  <a:pt x="0" y="0"/>
                </a:lnTo>
                <a:lnTo>
                  <a:pt x="41275" y="74549"/>
                </a:lnTo>
                <a:lnTo>
                  <a:pt x="59270" y="48348"/>
                </a:lnTo>
                <a:lnTo>
                  <a:pt x="1211237" y="837272"/>
                </a:lnTo>
                <a:lnTo>
                  <a:pt x="277939" y="1770456"/>
                </a:lnTo>
                <a:lnTo>
                  <a:pt x="255524" y="1748028"/>
                </a:lnTo>
                <a:lnTo>
                  <a:pt x="228600" y="1828800"/>
                </a:lnTo>
                <a:lnTo>
                  <a:pt x="309372" y="1801876"/>
                </a:lnTo>
                <a:lnTo>
                  <a:pt x="295910" y="1788414"/>
                </a:lnTo>
                <a:lnTo>
                  <a:pt x="286943" y="1779460"/>
                </a:lnTo>
                <a:lnTo>
                  <a:pt x="1223645" y="842645"/>
                </a:lnTo>
                <a:lnTo>
                  <a:pt x="1221905" y="840917"/>
                </a:lnTo>
                <a:lnTo>
                  <a:pt x="1227328" y="8329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32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234569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Lucida Console"/>
                <a:cs typeface="Lucida Console"/>
              </a:rPr>
              <a:t>StringStartEnd.java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37369" y="1307337"/>
            <a:ext cx="652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33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597152" y="227075"/>
            <a:ext cx="6937375" cy="2877820"/>
          </a:xfrm>
          <a:custGeom>
            <a:avLst/>
            <a:gdLst/>
            <a:ahLst/>
            <a:cxnLst/>
            <a:rect l="l" t="t" r="r" b="b"/>
            <a:pathLst>
              <a:path w="6937375" h="2877820">
                <a:moveTo>
                  <a:pt x="6937248" y="0"/>
                </a:moveTo>
                <a:lnTo>
                  <a:pt x="0" y="0"/>
                </a:lnTo>
                <a:lnTo>
                  <a:pt x="0" y="2877312"/>
                </a:lnTo>
                <a:lnTo>
                  <a:pt x="6937248" y="2877312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2398522" y="374395"/>
            <a:ext cx="12915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"\n"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398522" y="709371"/>
            <a:ext cx="456628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test</a:t>
            </a:r>
            <a:r>
              <a:rPr dirty="0" sz="1100" spc="-4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method</a:t>
            </a:r>
            <a:r>
              <a:rPr dirty="0" sz="1100" spc="-4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endsWith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for</a:t>
            </a:r>
            <a:r>
              <a:rPr dirty="0" sz="1100" spc="-3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int</a:t>
            </a:r>
            <a:r>
              <a:rPr dirty="0" sz="1100" spc="-3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;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strings.length;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count++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649982" y="1212850"/>
            <a:ext cx="533209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if</a:t>
            </a:r>
            <a:r>
              <a:rPr dirty="0" sz="1100" spc="-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strings[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].endsWith(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"ed"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  <a:p>
            <a:pPr marL="26543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"\""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strings[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]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"\"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ends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with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\"ed\"\n"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398522" y="1715770"/>
            <a:ext cx="37312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JOptionPane.showMessageDialog(</a:t>
            </a:r>
            <a:r>
              <a:rPr dirty="0" sz="1100" spc="-5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null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6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output,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649982" y="1883410"/>
            <a:ext cx="415353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"String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Class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Comparisons"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JOptionPane.INFORMATI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789713" y="1925685"/>
            <a:ext cx="1092200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90"/>
              </a:lnSpc>
            </a:pP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ON_MESSAGE</a:t>
            </a:r>
            <a:r>
              <a:rPr dirty="0" sz="1100" spc="-6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398522" y="2218385"/>
            <a:ext cx="145669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System.exit(</a:t>
            </a:r>
            <a:r>
              <a:rPr dirty="0" sz="1100" spc="-7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145538" y="2386711"/>
            <a:ext cx="110489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584452" y="206756"/>
            <a:ext cx="2777490" cy="2708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21945" algn="l"/>
              </a:tabLst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42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latin typeface="Lucida Console"/>
                <a:cs typeface="Lucida Console"/>
              </a:rPr>
              <a:t>}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 end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class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StringStartEnd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781609" y="1900237"/>
            <a:ext cx="2552065" cy="845185"/>
            <a:chOff x="6781609" y="1900237"/>
            <a:chExt cx="2552065" cy="845185"/>
          </a:xfrm>
        </p:grpSpPr>
        <p:sp>
          <p:nvSpPr>
            <p:cNvPr id="25" name="object 25" descr=""/>
            <p:cNvSpPr/>
            <p:nvPr/>
          </p:nvSpPr>
          <p:spPr>
            <a:xfrm>
              <a:off x="6786371" y="1905000"/>
              <a:ext cx="2542540" cy="835660"/>
            </a:xfrm>
            <a:custGeom>
              <a:avLst/>
              <a:gdLst/>
              <a:ahLst/>
              <a:cxnLst/>
              <a:rect l="l" t="t" r="r" b="b"/>
              <a:pathLst>
                <a:path w="2542540" h="835660">
                  <a:moveTo>
                    <a:pt x="2542031" y="0"/>
                  </a:moveTo>
                  <a:lnTo>
                    <a:pt x="0" y="0"/>
                  </a:lnTo>
                  <a:lnTo>
                    <a:pt x="0" y="835151"/>
                  </a:lnTo>
                  <a:lnTo>
                    <a:pt x="2542031" y="835151"/>
                  </a:lnTo>
                  <a:lnTo>
                    <a:pt x="254203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6786371" y="1905000"/>
              <a:ext cx="2542540" cy="835660"/>
            </a:xfrm>
            <a:custGeom>
              <a:avLst/>
              <a:gdLst/>
              <a:ahLst/>
              <a:cxnLst/>
              <a:rect l="l" t="t" r="r" b="b"/>
              <a:pathLst>
                <a:path w="2542540" h="835660">
                  <a:moveTo>
                    <a:pt x="0" y="835151"/>
                  </a:moveTo>
                  <a:lnTo>
                    <a:pt x="2542031" y="835151"/>
                  </a:lnTo>
                  <a:lnTo>
                    <a:pt x="2542031" y="0"/>
                  </a:lnTo>
                  <a:lnTo>
                    <a:pt x="0" y="0"/>
                  </a:lnTo>
                  <a:lnTo>
                    <a:pt x="0" y="83515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7215885" y="1929511"/>
            <a:ext cx="168528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Method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endsWith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904990" y="2173350"/>
            <a:ext cx="23050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determines if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String</a:t>
            </a:r>
            <a:r>
              <a:rPr dirty="0" sz="1600" spc="-545">
                <a:latin typeface="Lucida Console"/>
                <a:cs typeface="Lucida Console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ends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034530" y="2406523"/>
            <a:ext cx="20453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specified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characters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6096000" y="1600200"/>
            <a:ext cx="695325" cy="690245"/>
          </a:xfrm>
          <a:custGeom>
            <a:avLst/>
            <a:gdLst/>
            <a:ahLst/>
            <a:cxnLst/>
            <a:rect l="l" t="t" r="r" b="b"/>
            <a:pathLst>
              <a:path w="695325" h="690244">
                <a:moveTo>
                  <a:pt x="58605" y="49275"/>
                </a:moveTo>
                <a:lnTo>
                  <a:pt x="58452" y="49275"/>
                </a:lnTo>
                <a:lnTo>
                  <a:pt x="49545" y="58246"/>
                </a:lnTo>
                <a:lnTo>
                  <a:pt x="685926" y="690245"/>
                </a:lnTo>
                <a:lnTo>
                  <a:pt x="694817" y="681354"/>
                </a:lnTo>
                <a:lnTo>
                  <a:pt x="58605" y="49275"/>
                </a:lnTo>
                <a:close/>
              </a:path>
              <a:path w="695325" h="690244">
                <a:moveTo>
                  <a:pt x="0" y="0"/>
                </a:moveTo>
                <a:lnTo>
                  <a:pt x="27177" y="80772"/>
                </a:lnTo>
                <a:lnTo>
                  <a:pt x="49545" y="58246"/>
                </a:lnTo>
                <a:lnTo>
                  <a:pt x="40512" y="49275"/>
                </a:lnTo>
                <a:lnTo>
                  <a:pt x="49529" y="40259"/>
                </a:lnTo>
                <a:lnTo>
                  <a:pt x="67405" y="40259"/>
                </a:lnTo>
                <a:lnTo>
                  <a:pt x="80899" y="26670"/>
                </a:lnTo>
                <a:lnTo>
                  <a:pt x="0" y="0"/>
                </a:lnTo>
                <a:close/>
              </a:path>
              <a:path w="695325" h="690244">
                <a:moveTo>
                  <a:pt x="67405" y="40259"/>
                </a:moveTo>
                <a:lnTo>
                  <a:pt x="49529" y="40259"/>
                </a:lnTo>
                <a:lnTo>
                  <a:pt x="58605" y="49275"/>
                </a:lnTo>
                <a:lnTo>
                  <a:pt x="40512" y="49275"/>
                </a:lnTo>
                <a:lnTo>
                  <a:pt x="49545" y="58246"/>
                </a:lnTo>
                <a:lnTo>
                  <a:pt x="58452" y="49275"/>
                </a:lnTo>
                <a:lnTo>
                  <a:pt x="58605" y="49275"/>
                </a:lnTo>
                <a:lnTo>
                  <a:pt x="49529" y="40259"/>
                </a:lnTo>
                <a:lnTo>
                  <a:pt x="67405" y="402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object 3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38600" y="4076700"/>
            <a:ext cx="2819400" cy="2095500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859773" y="20827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33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37433" y="795909"/>
            <a:ext cx="65246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2800" spc="-145">
                <a:solidFill>
                  <a:srgbClr val="FF0000"/>
                </a:solidFill>
                <a:latin typeface="Trebuchet MS"/>
                <a:cs typeface="Trebuchet MS"/>
              </a:rPr>
              <a:t>Locating</a:t>
            </a:r>
            <a:r>
              <a:rPr dirty="0" u="none" sz="2800" spc="-3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u="none" sz="2800" spc="-100">
                <a:solidFill>
                  <a:srgbClr val="FF0000"/>
                </a:solidFill>
                <a:latin typeface="Trebuchet MS"/>
                <a:cs typeface="Trebuchet MS"/>
              </a:rPr>
              <a:t>Characters</a:t>
            </a:r>
            <a:r>
              <a:rPr dirty="0" u="none" sz="2800" spc="-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u="none" sz="2800" spc="-185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r>
              <a:rPr dirty="0" u="none" sz="2800" spc="-4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u="none" sz="2800" spc="-125">
                <a:solidFill>
                  <a:srgbClr val="FF0000"/>
                </a:solidFill>
                <a:latin typeface="Trebuchet MS"/>
                <a:cs typeface="Trebuchet MS"/>
              </a:rPr>
              <a:t>Substrings</a:t>
            </a:r>
            <a:r>
              <a:rPr dirty="0" u="none" sz="2800" spc="-6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u="none" sz="2800" spc="-165">
                <a:solidFill>
                  <a:srgbClr val="FF0000"/>
                </a:solidFill>
                <a:latin typeface="Trebuchet MS"/>
                <a:cs typeface="Trebuchet MS"/>
              </a:rPr>
              <a:t>in</a:t>
            </a:r>
            <a:r>
              <a:rPr dirty="0" u="none" sz="2800" spc="-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u="none" sz="2800" spc="-80">
                <a:solidFill>
                  <a:srgbClr val="FF0000"/>
                </a:solidFill>
                <a:latin typeface="Trebuchet MS"/>
                <a:cs typeface="Trebuchet MS"/>
              </a:rPr>
              <a:t>Strings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9305" y="1552193"/>
            <a:ext cx="7293609" cy="2103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Search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for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characters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in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String</a:t>
            </a:r>
            <a:endParaRPr sz="2800">
              <a:latin typeface="Lucida Console"/>
              <a:cs typeface="Lucida Console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indexOf</a:t>
            </a:r>
            <a:endParaRPr sz="1800">
              <a:latin typeface="Lucida Console"/>
              <a:cs typeface="Lucida Console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Lucida Console"/>
                <a:cs typeface="Lucida Console"/>
              </a:rPr>
              <a:t>indexOf(char),</a:t>
            </a:r>
            <a:r>
              <a:rPr dirty="0" sz="1800" spc="-140">
                <a:latin typeface="Lucida Console"/>
                <a:cs typeface="Lucida Console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indexOf(char,start)</a:t>
            </a:r>
            <a:endParaRPr sz="1800">
              <a:latin typeface="Lucida Console"/>
              <a:cs typeface="Lucida Console"/>
            </a:endParaRPr>
          </a:p>
          <a:p>
            <a:pPr marL="927100">
              <a:lnSpc>
                <a:spcPts val="2155"/>
              </a:lnSpc>
            </a:pPr>
            <a:r>
              <a:rPr dirty="0" sz="1800">
                <a:latin typeface="Lucida Console"/>
                <a:cs typeface="Lucida Console"/>
              </a:rPr>
              <a:t>indexOf(string),</a:t>
            </a:r>
            <a:r>
              <a:rPr dirty="0" sz="1800" spc="-180">
                <a:latin typeface="Lucida Console"/>
                <a:cs typeface="Lucida Console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indexOf(string,start)</a:t>
            </a:r>
            <a:endParaRPr sz="1800">
              <a:latin typeface="Lucida Console"/>
              <a:cs typeface="Lucida Console"/>
            </a:endParaRPr>
          </a:p>
          <a:p>
            <a:pPr marL="469900">
              <a:lnSpc>
                <a:spcPts val="2155"/>
              </a:lnSpc>
            </a:pP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lastIndexOf</a:t>
            </a:r>
            <a:endParaRPr sz="1800">
              <a:latin typeface="Lucida Console"/>
              <a:cs typeface="Lucida Console"/>
            </a:endParaRPr>
          </a:p>
          <a:p>
            <a:pPr marL="927100" marR="5080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Lucida Console"/>
                <a:cs typeface="Lucida Console"/>
              </a:rPr>
              <a:t>lastIndexOf(char),</a:t>
            </a:r>
            <a:r>
              <a:rPr dirty="0" sz="1800" spc="-180">
                <a:latin typeface="Lucida Console"/>
                <a:cs typeface="Lucida Console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lastIndexOf(char,start) </a:t>
            </a:r>
            <a:r>
              <a:rPr dirty="0" sz="1800">
                <a:latin typeface="Lucida Console"/>
                <a:cs typeface="Lucida Console"/>
              </a:rPr>
              <a:t>lastIndexOf(string),</a:t>
            </a:r>
            <a:r>
              <a:rPr dirty="0" sz="1800" spc="-195">
                <a:latin typeface="Lucida Console"/>
                <a:cs typeface="Lucida Console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lastIndexOf(string,start)</a:t>
            </a:r>
            <a:endParaRPr sz="1800">
              <a:latin typeface="Lucida Console"/>
              <a:cs typeface="Lucida Console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34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2713355" cy="50355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15"/>
              </a:spcBef>
            </a:pPr>
            <a:r>
              <a:rPr dirty="0" sz="1600" spc="-10">
                <a:latin typeface="Lucida Console"/>
                <a:cs typeface="Lucida Console"/>
              </a:rPr>
              <a:t>StringIndexMethods.jav </a:t>
            </a:r>
            <a:r>
              <a:rPr dirty="0" sz="1600" spc="-50">
                <a:latin typeface="Lucida Console"/>
                <a:cs typeface="Lucida Console"/>
              </a:rPr>
              <a:t>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37369" y="1551178"/>
            <a:ext cx="100456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12-</a:t>
            </a:r>
            <a:r>
              <a:rPr dirty="0" sz="1600" spc="-25">
                <a:latin typeface="Times New Roman"/>
                <a:cs typeface="Times New Roman"/>
              </a:rPr>
              <a:t>16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450069" y="2074009"/>
            <a:ext cx="979169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600">
                <a:latin typeface="Times New Roman"/>
                <a:cs typeface="Times New Roman"/>
              </a:rPr>
              <a:t>Lines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19-</a:t>
            </a:r>
            <a:r>
              <a:rPr dirty="0" sz="1600" spc="-25">
                <a:latin typeface="Times New Roman"/>
                <a:cs typeface="Times New Roman"/>
              </a:rPr>
              <a:t>26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597152" y="227075"/>
            <a:ext cx="6937375" cy="4739640"/>
          </a:xfrm>
          <a:custGeom>
            <a:avLst/>
            <a:gdLst/>
            <a:ahLst/>
            <a:cxnLst/>
            <a:rect l="l" t="t" r="r" b="b"/>
            <a:pathLst>
              <a:path w="6937375" h="4739640">
                <a:moveTo>
                  <a:pt x="6937248" y="0"/>
                </a:moveTo>
                <a:lnTo>
                  <a:pt x="0" y="0"/>
                </a:lnTo>
                <a:lnTo>
                  <a:pt x="0" y="4739640"/>
                </a:lnTo>
                <a:lnTo>
                  <a:pt x="6937248" y="4739640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2144014" y="1212850"/>
            <a:ext cx="4153535" cy="528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4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static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void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args[]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26543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letters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"abcdefghijklmabcdefghijklm"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398522" y="1883410"/>
            <a:ext cx="574865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test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indexOf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to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locate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</a:t>
            </a:r>
            <a:r>
              <a:rPr dirty="0" sz="1100" spc="-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character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in</a:t>
            </a:r>
            <a:r>
              <a:rPr dirty="0" sz="1100" spc="-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"'c'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is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located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at index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letters.indexOf(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'c'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398522" y="2386711"/>
            <a:ext cx="566483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"\n'a'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is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located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at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index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letters.indexOf(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'a'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1</a:t>
            </a:r>
            <a:r>
              <a:rPr dirty="0" sz="1100" spc="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398522" y="2721991"/>
            <a:ext cx="541210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"\n'$'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is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located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at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index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letters.indexOf(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'$'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398522" y="3057270"/>
            <a:ext cx="4318635" cy="528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test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lastIndexOf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to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find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</a:t>
            </a:r>
            <a:r>
              <a:rPr dirty="0" sz="1100" spc="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character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in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</a:t>
            </a:r>
            <a:r>
              <a:rPr dirty="0" sz="1100" spc="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 </a:t>
            </a: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"\n\nLast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'c'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is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located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at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index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</a:t>
            </a:r>
            <a:endParaRPr sz="1100">
              <a:latin typeface="Lucida Console"/>
              <a:cs typeface="Lucida Console"/>
            </a:endParaRPr>
          </a:p>
          <a:p>
            <a:pPr marL="263525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letters.lastIndexOf(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'c'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398522" y="3728084"/>
            <a:ext cx="381254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3525" marR="5080" indent="-25146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"\nLast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'a'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is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located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at index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 </a:t>
            </a:r>
            <a:r>
              <a:rPr dirty="0" sz="1100">
                <a:latin typeface="Lucida Console"/>
                <a:cs typeface="Lucida Console"/>
              </a:rPr>
              <a:t>letters.lastIndexOf(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'a'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25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398522" y="4231004"/>
            <a:ext cx="381254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3525" marR="5080" indent="-25146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"\nLast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'$'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is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located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at index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 </a:t>
            </a:r>
            <a:r>
              <a:rPr dirty="0" sz="1100">
                <a:latin typeface="Lucida Console"/>
                <a:cs typeface="Lucida Console"/>
              </a:rPr>
              <a:t>letters.lastIndexOf(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'$'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584452" y="206756"/>
            <a:ext cx="4724400" cy="4553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040" indent="-307340">
              <a:lnSpc>
                <a:spcPct val="100000"/>
              </a:lnSpc>
              <a:spcBef>
                <a:spcPts val="100"/>
              </a:spcBef>
              <a:buClr>
                <a:srgbClr val="5F5F5F"/>
              </a:buClr>
              <a:buFont typeface="Arial"/>
              <a:buAutoNum type="arabicPlain"/>
              <a:tabLst>
                <a:tab pos="320040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Fig.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11.5: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StringIndexMethods.java</a:t>
            </a:r>
            <a:endParaRPr sz="1100">
              <a:latin typeface="Lucida Console"/>
              <a:cs typeface="Lucida Console"/>
            </a:endParaRPr>
          </a:p>
          <a:p>
            <a:pPr marL="3200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20040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String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searching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methods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indexOf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and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lastIndexOf.</a:t>
            </a:r>
            <a:endParaRPr sz="1100">
              <a:latin typeface="Lucida Console"/>
              <a:cs typeface="Lucida Console"/>
            </a:endParaRPr>
          </a:p>
          <a:p>
            <a:pPr marL="3200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20040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import</a:t>
            </a:r>
            <a:r>
              <a:rPr dirty="0" sz="1100" spc="-6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javax.swing.*;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5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6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class</a:t>
            </a:r>
            <a:r>
              <a:rPr dirty="0" sz="1100" spc="-3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StringIndexMethods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27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730995" y="1880616"/>
            <a:ext cx="3175000" cy="59182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90"/>
              </a:spcBef>
            </a:pPr>
            <a:r>
              <a:rPr dirty="0" sz="1600">
                <a:latin typeface="Times New Roman"/>
                <a:cs typeface="Times New Roman"/>
              </a:rPr>
              <a:t>Method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indexOf</a:t>
            </a:r>
            <a:r>
              <a:rPr dirty="0" sz="1600" spc="-560">
                <a:latin typeface="Lucida Console"/>
                <a:cs typeface="Lucida Console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finds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first</a:t>
            </a:r>
            <a:endParaRPr sz="16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occurrence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character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String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7968996" y="2147315"/>
            <a:ext cx="766445" cy="647700"/>
          </a:xfrm>
          <a:custGeom>
            <a:avLst/>
            <a:gdLst/>
            <a:ahLst/>
            <a:cxnLst/>
            <a:rect l="l" t="t" r="r" b="b"/>
            <a:pathLst>
              <a:path w="766445" h="647700">
                <a:moveTo>
                  <a:pt x="765937" y="43053"/>
                </a:moveTo>
                <a:lnTo>
                  <a:pt x="762000" y="38100"/>
                </a:lnTo>
                <a:lnTo>
                  <a:pt x="762000" y="31750"/>
                </a:lnTo>
                <a:lnTo>
                  <a:pt x="457200" y="31750"/>
                </a:lnTo>
                <a:lnTo>
                  <a:pt x="457200" y="0"/>
                </a:lnTo>
                <a:lnTo>
                  <a:pt x="381000" y="38100"/>
                </a:lnTo>
                <a:lnTo>
                  <a:pt x="457200" y="76200"/>
                </a:lnTo>
                <a:lnTo>
                  <a:pt x="457200" y="44450"/>
                </a:lnTo>
                <a:lnTo>
                  <a:pt x="718718" y="44450"/>
                </a:lnTo>
                <a:lnTo>
                  <a:pt x="71120" y="238696"/>
                </a:lnTo>
                <a:lnTo>
                  <a:pt x="61976" y="208280"/>
                </a:lnTo>
                <a:lnTo>
                  <a:pt x="0" y="266700"/>
                </a:lnTo>
                <a:lnTo>
                  <a:pt x="83947" y="281305"/>
                </a:lnTo>
                <a:lnTo>
                  <a:pt x="75882" y="254508"/>
                </a:lnTo>
                <a:lnTo>
                  <a:pt x="74777" y="250863"/>
                </a:lnTo>
                <a:lnTo>
                  <a:pt x="732536" y="53568"/>
                </a:lnTo>
                <a:lnTo>
                  <a:pt x="55549" y="595160"/>
                </a:lnTo>
                <a:lnTo>
                  <a:pt x="35687" y="570357"/>
                </a:lnTo>
                <a:lnTo>
                  <a:pt x="0" y="647700"/>
                </a:lnTo>
                <a:lnTo>
                  <a:pt x="83312" y="629793"/>
                </a:lnTo>
                <a:lnTo>
                  <a:pt x="69875" y="613029"/>
                </a:lnTo>
                <a:lnTo>
                  <a:pt x="63512" y="605091"/>
                </a:lnTo>
                <a:lnTo>
                  <a:pt x="765937" y="43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7065264" y="3550920"/>
            <a:ext cx="2231390" cy="83566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algn="just" marL="161925" marR="93345" indent="-58419">
              <a:lnSpc>
                <a:spcPct val="100000"/>
              </a:lnSpc>
              <a:spcBef>
                <a:spcPts val="295"/>
              </a:spcBef>
            </a:pPr>
            <a:r>
              <a:rPr dirty="0" sz="1600">
                <a:latin typeface="Times New Roman"/>
                <a:cs typeface="Times New Roman"/>
              </a:rPr>
              <a:t>Method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lastIndexOf </a:t>
            </a:r>
            <a:r>
              <a:rPr dirty="0" sz="1600">
                <a:latin typeface="Times New Roman"/>
                <a:cs typeface="Times New Roman"/>
              </a:rPr>
              <a:t>finds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last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occurrence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of </a:t>
            </a:r>
            <a:r>
              <a:rPr dirty="0" sz="1600">
                <a:latin typeface="Times New Roman"/>
                <a:cs typeface="Times New Roman"/>
              </a:rPr>
              <a:t>character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String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6477000" y="3619245"/>
            <a:ext cx="591820" cy="617855"/>
          </a:xfrm>
          <a:custGeom>
            <a:avLst/>
            <a:gdLst/>
            <a:ahLst/>
            <a:cxnLst/>
            <a:rect l="l" t="t" r="r" b="b"/>
            <a:pathLst>
              <a:path w="591820" h="617854">
                <a:moveTo>
                  <a:pt x="591693" y="241808"/>
                </a:moveTo>
                <a:lnTo>
                  <a:pt x="588264" y="236474"/>
                </a:lnTo>
                <a:lnTo>
                  <a:pt x="590550" y="230505"/>
                </a:lnTo>
                <a:lnTo>
                  <a:pt x="73367" y="29527"/>
                </a:lnTo>
                <a:lnTo>
                  <a:pt x="75171" y="24892"/>
                </a:lnTo>
                <a:lnTo>
                  <a:pt x="84823" y="0"/>
                </a:lnTo>
                <a:lnTo>
                  <a:pt x="0" y="7874"/>
                </a:lnTo>
                <a:lnTo>
                  <a:pt x="57277" y="70993"/>
                </a:lnTo>
                <a:lnTo>
                  <a:pt x="68745" y="41440"/>
                </a:lnTo>
                <a:lnTo>
                  <a:pt x="554266" y="230124"/>
                </a:lnTo>
                <a:lnTo>
                  <a:pt x="76200" y="230124"/>
                </a:lnTo>
                <a:lnTo>
                  <a:pt x="76200" y="198374"/>
                </a:lnTo>
                <a:lnTo>
                  <a:pt x="0" y="236474"/>
                </a:lnTo>
                <a:lnTo>
                  <a:pt x="76200" y="274574"/>
                </a:lnTo>
                <a:lnTo>
                  <a:pt x="76200" y="242824"/>
                </a:lnTo>
                <a:lnTo>
                  <a:pt x="566788" y="242824"/>
                </a:lnTo>
                <a:lnTo>
                  <a:pt x="60502" y="570661"/>
                </a:lnTo>
                <a:lnTo>
                  <a:pt x="43294" y="544068"/>
                </a:lnTo>
                <a:lnTo>
                  <a:pt x="0" y="617474"/>
                </a:lnTo>
                <a:lnTo>
                  <a:pt x="84696" y="608076"/>
                </a:lnTo>
                <a:lnTo>
                  <a:pt x="71882" y="588264"/>
                </a:lnTo>
                <a:lnTo>
                  <a:pt x="67424" y="581367"/>
                </a:lnTo>
                <a:lnTo>
                  <a:pt x="591693" y="2418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35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2713355" cy="50355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15"/>
              </a:spcBef>
            </a:pPr>
            <a:r>
              <a:rPr dirty="0" sz="1600" spc="-10">
                <a:latin typeface="Lucida Console"/>
                <a:cs typeface="Lucida Console"/>
              </a:rPr>
              <a:t>StringIndexMethods.jav </a:t>
            </a:r>
            <a:r>
              <a:rPr dirty="0" sz="1600" spc="-50">
                <a:latin typeface="Lucida Console"/>
                <a:cs typeface="Lucida Console"/>
              </a:rPr>
              <a:t>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50069" y="1585948"/>
            <a:ext cx="979169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600">
                <a:latin typeface="Times New Roman"/>
                <a:cs typeface="Times New Roman"/>
              </a:rPr>
              <a:t>Lines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29-</a:t>
            </a:r>
            <a:r>
              <a:rPr dirty="0" sz="1600" spc="-25">
                <a:latin typeface="Times New Roman"/>
                <a:cs typeface="Times New Roman"/>
              </a:rPr>
              <a:t>46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597152" y="227075"/>
            <a:ext cx="6937375" cy="4739640"/>
          </a:xfrm>
          <a:custGeom>
            <a:avLst/>
            <a:gdLst/>
            <a:ahLst/>
            <a:cxnLst/>
            <a:rect l="l" t="t" r="r" b="b"/>
            <a:pathLst>
              <a:path w="6937375" h="4739640">
                <a:moveTo>
                  <a:pt x="6937248" y="0"/>
                </a:moveTo>
                <a:lnTo>
                  <a:pt x="0" y="0"/>
                </a:lnTo>
                <a:lnTo>
                  <a:pt x="0" y="4739640"/>
                </a:lnTo>
                <a:lnTo>
                  <a:pt x="6937248" y="4739640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2398522" y="206756"/>
            <a:ext cx="414909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test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indexOf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to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locate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</a:t>
            </a:r>
            <a:r>
              <a:rPr dirty="0" sz="1100" spc="-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substring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in</a:t>
            </a:r>
            <a:r>
              <a:rPr dirty="0" sz="1100" spc="-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 </a:t>
            </a: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"\n\n\"def\"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is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located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at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index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</a:t>
            </a:r>
            <a:endParaRPr sz="1100">
              <a:latin typeface="Lucida Console"/>
              <a:cs typeface="Lucida Console"/>
            </a:endParaRPr>
          </a:p>
          <a:p>
            <a:pPr marL="263525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letters.indexOf(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"def"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398522" y="877570"/>
            <a:ext cx="372681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3525" marR="5080" indent="-25146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"\n\"def\"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is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located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at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index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 </a:t>
            </a:r>
            <a:r>
              <a:rPr dirty="0" sz="1100">
                <a:latin typeface="Lucida Console"/>
                <a:cs typeface="Lucida Console"/>
              </a:rPr>
              <a:t>letters.indexOf(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"def"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7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398522" y="1380489"/>
            <a:ext cx="389636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3525" marR="5080" indent="-25146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"\n\"hello\"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is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located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at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index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 </a:t>
            </a:r>
            <a:r>
              <a:rPr dirty="0" sz="1100">
                <a:latin typeface="Lucida Console"/>
                <a:cs typeface="Lucida Console"/>
              </a:rPr>
              <a:t>letters.indexOf(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"hello"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398522" y="1883410"/>
            <a:ext cx="4318635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test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lastIndexOf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to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find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</a:t>
            </a:r>
            <a:r>
              <a:rPr dirty="0" sz="1100" spc="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substring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in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</a:t>
            </a:r>
            <a:r>
              <a:rPr dirty="0" sz="1100" spc="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 </a:t>
            </a: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"\n\nLast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\"def\"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is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located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at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index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</a:t>
            </a:r>
            <a:endParaRPr sz="1100">
              <a:latin typeface="Lucida Console"/>
              <a:cs typeface="Lucida Console"/>
            </a:endParaRPr>
          </a:p>
          <a:p>
            <a:pPr marL="263525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letters.lastIndexOf(</a:t>
            </a:r>
            <a:r>
              <a:rPr dirty="0" sz="1100" spc="-9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"def"</a:t>
            </a:r>
            <a:r>
              <a:rPr dirty="0" sz="1100" spc="-8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398522" y="2554351"/>
            <a:ext cx="414782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3525" marR="5080" indent="-25146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"\nLast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\"def\"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is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located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at index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 </a:t>
            </a:r>
            <a:r>
              <a:rPr dirty="0" sz="1100">
                <a:latin typeface="Lucida Console"/>
                <a:cs typeface="Lucida Console"/>
              </a:rPr>
              <a:t>letters.lastIndexOf(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"def"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25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398522" y="3057270"/>
            <a:ext cx="431673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3525" marR="5080" indent="-25146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"\nLast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\"hello\"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is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located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at index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 </a:t>
            </a:r>
            <a:r>
              <a:rPr dirty="0" sz="1100">
                <a:latin typeface="Lucida Console"/>
                <a:cs typeface="Lucida Console"/>
              </a:rPr>
              <a:t>letters.lastIndexOf(</a:t>
            </a:r>
            <a:r>
              <a:rPr dirty="0" sz="1100" spc="-5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"hello"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398522" y="3559886"/>
            <a:ext cx="5495925" cy="361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latin typeface="Lucida Console"/>
                <a:cs typeface="Lucida Console"/>
              </a:rPr>
              <a:t>JOptionPane.showMessageDialog(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null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output,</a:t>
            </a:r>
            <a:endParaRPr sz="1100">
              <a:latin typeface="Lucida Console"/>
              <a:cs typeface="Lucida Console"/>
            </a:endParaRPr>
          </a:p>
          <a:p>
            <a:pPr marL="263525">
              <a:lnSpc>
                <a:spcPct val="100000"/>
              </a:lnSpc>
            </a:pP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"String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searching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methods"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JOptionPane.INFORMATION_MESSAGE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398522" y="4063365"/>
            <a:ext cx="14566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Lucida Console"/>
                <a:cs typeface="Lucida Console"/>
              </a:rPr>
              <a:t>System.exit(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145538" y="4231004"/>
            <a:ext cx="11048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584452" y="206756"/>
            <a:ext cx="3198495" cy="4553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21945" algn="l"/>
                <a:tab pos="573405" algn="l"/>
              </a:tabLst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54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 spc="-50">
                <a:latin typeface="Lucida Console"/>
                <a:cs typeface="Lucida Console"/>
              </a:rPr>
              <a:t>}</a:t>
            </a:r>
            <a:r>
              <a:rPr dirty="0" sz="1100">
                <a:latin typeface="Lucida Console"/>
                <a:cs typeface="Lucida Console"/>
              </a:rPr>
              <a:t>	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end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class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StringIndexMethods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763000" y="1600200"/>
            <a:ext cx="2653665" cy="83566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algn="ctr" marL="107950" marR="101600">
              <a:lnSpc>
                <a:spcPct val="97900"/>
              </a:lnSpc>
              <a:spcBef>
                <a:spcPts val="325"/>
              </a:spcBef>
            </a:pPr>
            <a:r>
              <a:rPr dirty="0" sz="1600">
                <a:latin typeface="Times New Roman"/>
                <a:cs typeface="Times New Roman"/>
              </a:rPr>
              <a:t>Methods </a:t>
            </a:r>
            <a:r>
              <a:rPr dirty="0" sz="1600" spc="-20">
                <a:latin typeface="Lucida Console"/>
                <a:cs typeface="Lucida Console"/>
              </a:rPr>
              <a:t>indexOf</a:t>
            </a:r>
            <a:r>
              <a:rPr dirty="0" sz="1600" spc="-545">
                <a:latin typeface="Lucida Console"/>
                <a:cs typeface="Lucida Console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and </a:t>
            </a:r>
            <a:r>
              <a:rPr dirty="0" sz="1600" spc="-10">
                <a:latin typeface="Lucida Console"/>
                <a:cs typeface="Lucida Console"/>
              </a:rPr>
              <a:t>lastIndexOf</a:t>
            </a:r>
            <a:r>
              <a:rPr dirty="0" sz="1600" spc="-535">
                <a:latin typeface="Lucida Console"/>
                <a:cs typeface="Lucida Console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 also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find </a:t>
            </a:r>
            <a:r>
              <a:rPr dirty="0" sz="1600">
                <a:latin typeface="Times New Roman"/>
                <a:cs typeface="Times New Roman"/>
              </a:rPr>
              <a:t>occurrences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substrings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6324600" y="609599"/>
            <a:ext cx="2455545" cy="3124200"/>
          </a:xfrm>
          <a:custGeom>
            <a:avLst/>
            <a:gdLst/>
            <a:ahLst/>
            <a:cxnLst/>
            <a:rect l="l" t="t" r="r" b="b"/>
            <a:pathLst>
              <a:path w="2455545" h="3124200">
                <a:moveTo>
                  <a:pt x="2455291" y="1442339"/>
                </a:moveTo>
                <a:lnTo>
                  <a:pt x="2454402" y="1441831"/>
                </a:lnTo>
                <a:lnTo>
                  <a:pt x="68834" y="33248"/>
                </a:lnTo>
                <a:lnTo>
                  <a:pt x="72644" y="26797"/>
                </a:lnTo>
                <a:lnTo>
                  <a:pt x="84963" y="5969"/>
                </a:lnTo>
                <a:lnTo>
                  <a:pt x="0" y="0"/>
                </a:lnTo>
                <a:lnTo>
                  <a:pt x="46228" y="71501"/>
                </a:lnTo>
                <a:lnTo>
                  <a:pt x="62369" y="44183"/>
                </a:lnTo>
                <a:lnTo>
                  <a:pt x="2383117" y="1414399"/>
                </a:lnTo>
                <a:lnTo>
                  <a:pt x="149606" y="554850"/>
                </a:lnTo>
                <a:lnTo>
                  <a:pt x="151358" y="550291"/>
                </a:lnTo>
                <a:lnTo>
                  <a:pt x="161036" y="525272"/>
                </a:lnTo>
                <a:lnTo>
                  <a:pt x="76200" y="533400"/>
                </a:lnTo>
                <a:lnTo>
                  <a:pt x="133604" y="596265"/>
                </a:lnTo>
                <a:lnTo>
                  <a:pt x="145034" y="566661"/>
                </a:lnTo>
                <a:lnTo>
                  <a:pt x="2400300" y="1434719"/>
                </a:lnTo>
                <a:lnTo>
                  <a:pt x="152565" y="1146403"/>
                </a:lnTo>
                <a:lnTo>
                  <a:pt x="152768" y="1144778"/>
                </a:lnTo>
                <a:lnTo>
                  <a:pt x="156591" y="1114933"/>
                </a:lnTo>
                <a:lnTo>
                  <a:pt x="76200" y="1143000"/>
                </a:lnTo>
                <a:lnTo>
                  <a:pt x="146939" y="1190498"/>
                </a:lnTo>
                <a:lnTo>
                  <a:pt x="150964" y="1158963"/>
                </a:lnTo>
                <a:lnTo>
                  <a:pt x="2404389" y="1448130"/>
                </a:lnTo>
                <a:lnTo>
                  <a:pt x="225894" y="1883829"/>
                </a:lnTo>
                <a:lnTo>
                  <a:pt x="219697" y="1852676"/>
                </a:lnTo>
                <a:lnTo>
                  <a:pt x="152400" y="1905000"/>
                </a:lnTo>
                <a:lnTo>
                  <a:pt x="234569" y="1927352"/>
                </a:lnTo>
                <a:lnTo>
                  <a:pt x="228879" y="1898777"/>
                </a:lnTo>
                <a:lnTo>
                  <a:pt x="228384" y="1896287"/>
                </a:lnTo>
                <a:lnTo>
                  <a:pt x="2390508" y="1463865"/>
                </a:lnTo>
                <a:lnTo>
                  <a:pt x="294513" y="2475814"/>
                </a:lnTo>
                <a:lnTo>
                  <a:pt x="280670" y="2447163"/>
                </a:lnTo>
                <a:lnTo>
                  <a:pt x="228600" y="2514600"/>
                </a:lnTo>
                <a:lnTo>
                  <a:pt x="313817" y="2515743"/>
                </a:lnTo>
                <a:lnTo>
                  <a:pt x="302704" y="2492756"/>
                </a:lnTo>
                <a:lnTo>
                  <a:pt x="300024" y="2487218"/>
                </a:lnTo>
                <a:lnTo>
                  <a:pt x="2378773" y="1483652"/>
                </a:lnTo>
                <a:lnTo>
                  <a:pt x="210083" y="3074060"/>
                </a:lnTo>
                <a:lnTo>
                  <a:pt x="191249" y="3048381"/>
                </a:lnTo>
                <a:lnTo>
                  <a:pt x="152400" y="3124200"/>
                </a:lnTo>
                <a:lnTo>
                  <a:pt x="236347" y="3109849"/>
                </a:lnTo>
                <a:lnTo>
                  <a:pt x="223113" y="3091815"/>
                </a:lnTo>
                <a:lnTo>
                  <a:pt x="217614" y="3084322"/>
                </a:lnTo>
                <a:lnTo>
                  <a:pt x="2442070" y="1452981"/>
                </a:lnTo>
                <a:lnTo>
                  <a:pt x="2451354" y="1454150"/>
                </a:lnTo>
                <a:lnTo>
                  <a:pt x="2452116" y="1447800"/>
                </a:lnTo>
                <a:lnTo>
                  <a:pt x="2455291" y="14423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object 2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28" name="object 28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36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2713355" cy="50355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15"/>
              </a:spcBef>
            </a:pPr>
            <a:r>
              <a:rPr dirty="0" sz="1600" spc="-10">
                <a:latin typeface="Lucida Console"/>
                <a:cs typeface="Lucida Console"/>
              </a:rPr>
              <a:t>StringIndexMethods.jav </a:t>
            </a:r>
            <a:r>
              <a:rPr dirty="0" sz="1600" spc="-50">
                <a:latin typeface="Lucida Console"/>
                <a:cs typeface="Lucida Console"/>
              </a:rPr>
              <a:t>a</a:t>
            </a:r>
            <a:endParaRPr sz="1600">
              <a:latin typeface="Lucida Console"/>
              <a:cs typeface="Lucida Console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4800" y="1600200"/>
            <a:ext cx="2552700" cy="3285744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859773" y="20827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37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646170" y="687069"/>
            <a:ext cx="48996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2800" spc="-155">
                <a:solidFill>
                  <a:srgbClr val="FF0000"/>
                </a:solidFill>
                <a:latin typeface="Trebuchet MS"/>
                <a:cs typeface="Trebuchet MS"/>
              </a:rPr>
              <a:t>Extracting</a:t>
            </a:r>
            <a:r>
              <a:rPr dirty="0" u="none" sz="2800" spc="-2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u="none" sz="2800" spc="-125">
                <a:solidFill>
                  <a:srgbClr val="FF0000"/>
                </a:solidFill>
                <a:latin typeface="Trebuchet MS"/>
                <a:cs typeface="Trebuchet MS"/>
              </a:rPr>
              <a:t>Substrings</a:t>
            </a:r>
            <a:r>
              <a:rPr dirty="0" u="none" sz="2800" spc="-4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u="none" sz="2800" spc="-114">
                <a:solidFill>
                  <a:srgbClr val="FF0000"/>
                </a:solidFill>
                <a:latin typeface="Trebuchet MS"/>
                <a:cs typeface="Trebuchet MS"/>
              </a:rPr>
              <a:t>from</a:t>
            </a:r>
            <a:r>
              <a:rPr dirty="0" u="none" sz="2800" spc="-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u="none" sz="2800" spc="-85">
                <a:solidFill>
                  <a:srgbClr val="FF0000"/>
                </a:solidFill>
                <a:latin typeface="Trebuchet MS"/>
                <a:cs typeface="Trebuchet MS"/>
              </a:rPr>
              <a:t>Strings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9305" y="1552193"/>
            <a:ext cx="5820410" cy="1280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Create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>
                <a:latin typeface="Lucida Console"/>
                <a:cs typeface="Lucida Console"/>
              </a:rPr>
              <a:t>String</a:t>
            </a:r>
            <a:r>
              <a:rPr dirty="0" sz="2800" b="1">
                <a:latin typeface="Times New Roman"/>
                <a:cs typeface="Times New Roman"/>
              </a:rPr>
              <a:t>s</a:t>
            </a:r>
            <a:r>
              <a:rPr dirty="0" sz="2800" spc="-7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from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other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String</a:t>
            </a:r>
            <a:r>
              <a:rPr dirty="0" sz="2800" spc="-10" b="1"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substring</a:t>
            </a:r>
            <a:endParaRPr sz="1800">
              <a:latin typeface="Lucida Console"/>
              <a:cs typeface="Lucida Console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Lucida Console"/>
                <a:cs typeface="Lucida Console"/>
              </a:rPr>
              <a:t>substring(start)</a:t>
            </a:r>
            <a:r>
              <a:rPr dirty="0" sz="1800" spc="-70">
                <a:latin typeface="Lucida Console"/>
                <a:cs typeface="Lucida Console"/>
              </a:rPr>
              <a:t> </a:t>
            </a:r>
            <a:r>
              <a:rPr dirty="0" sz="1800">
                <a:latin typeface="Calibri"/>
                <a:cs typeface="Calibri"/>
              </a:rPr>
              <a:t>(all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way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end)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Lucida Console"/>
                <a:cs typeface="Lucida Console"/>
              </a:rPr>
              <a:t>substring(start,</a:t>
            </a:r>
            <a:r>
              <a:rPr dirty="0" sz="1800" spc="-100">
                <a:latin typeface="Lucida Console"/>
                <a:cs typeface="Lucida Console"/>
              </a:rPr>
              <a:t> </a:t>
            </a:r>
            <a:r>
              <a:rPr dirty="0" sz="1800">
                <a:latin typeface="Lucida Console"/>
                <a:cs typeface="Lucida Console"/>
              </a:rPr>
              <a:t>first</a:t>
            </a:r>
            <a:r>
              <a:rPr dirty="0" sz="1800" spc="-95">
                <a:latin typeface="Lucida Console"/>
                <a:cs typeface="Lucida Console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after)</a:t>
            </a:r>
            <a:endParaRPr sz="1800">
              <a:latin typeface="Lucida Console"/>
              <a:cs typeface="Lucida Console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38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05942"/>
            <a:ext cx="173608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Lucida Console"/>
                <a:cs typeface="Lucida Console"/>
              </a:rPr>
              <a:t>SubString.java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37369" y="1307337"/>
            <a:ext cx="652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13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450069" y="1829516"/>
            <a:ext cx="180975" cy="2254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45"/>
              </a:lnSpc>
            </a:pPr>
            <a:r>
              <a:rPr dirty="0" sz="1600" spc="-25">
                <a:latin typeface="Times New Roman"/>
                <a:cs typeface="Times New Roman"/>
              </a:rPr>
              <a:t>Li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597152" y="227075"/>
            <a:ext cx="6937375" cy="4232275"/>
          </a:xfrm>
          <a:custGeom>
            <a:avLst/>
            <a:gdLst/>
            <a:ahLst/>
            <a:cxnLst/>
            <a:rect l="l" t="t" r="r" b="b"/>
            <a:pathLst>
              <a:path w="6937375" h="4232275">
                <a:moveTo>
                  <a:pt x="6937248" y="0"/>
                </a:moveTo>
                <a:lnTo>
                  <a:pt x="0" y="0"/>
                </a:lnTo>
                <a:lnTo>
                  <a:pt x="0" y="4232148"/>
                </a:lnTo>
                <a:lnTo>
                  <a:pt x="6937248" y="4232148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2144014" y="1212850"/>
            <a:ext cx="4153535" cy="528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4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static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void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args[]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26543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letters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"abcdefghijklmabcdefghijklm"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398522" y="1883410"/>
            <a:ext cx="4568825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test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substring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methods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"Substring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from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index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20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to end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is "</a:t>
            </a:r>
            <a:r>
              <a:rPr dirty="0" sz="1100" spc="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</a:t>
            </a:r>
            <a:endParaRPr sz="1100">
              <a:latin typeface="Lucida Console"/>
              <a:cs typeface="Lucida Console"/>
            </a:endParaRPr>
          </a:p>
          <a:p>
            <a:pPr marL="263525">
              <a:lnSpc>
                <a:spcPct val="100000"/>
              </a:lnSpc>
            </a:pP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"\""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letters.substring(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20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"\"\n"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398522" y="2554351"/>
            <a:ext cx="406400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3525" marR="5080" indent="-25146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"Substring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from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index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3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up to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6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is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"\""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letters.substring(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3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6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 +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"\""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398522" y="3057270"/>
            <a:ext cx="37312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JOptionPane.showMessageDialog(</a:t>
            </a:r>
            <a:r>
              <a:rPr dirty="0" sz="1100" spc="-5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null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6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output,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649982" y="3224911"/>
            <a:ext cx="524446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"String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substring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methods"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JOptionPane.INFORMATION_MESSAGE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398522" y="3559886"/>
            <a:ext cx="145669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System.exit(</a:t>
            </a:r>
            <a:r>
              <a:rPr dirty="0" sz="1100" spc="-7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145538" y="3728084"/>
            <a:ext cx="11048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584452" y="206756"/>
            <a:ext cx="3205480" cy="4050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040" algn="l"/>
              </a:tabLst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1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Fig.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11.6: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SubString.java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2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String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class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substring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methods.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3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import</a:t>
            </a:r>
            <a:r>
              <a:rPr dirty="0" sz="1100" spc="-5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javax.swing.*;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5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6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class</a:t>
            </a:r>
            <a:r>
              <a:rPr dirty="0" sz="1100" spc="-2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SubString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21945" algn="l"/>
              </a:tabLst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24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latin typeface="Lucida Console"/>
                <a:cs typeface="Lucida Console"/>
              </a:rPr>
              <a:t>}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 end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class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SubString</a:t>
            </a:r>
            <a:endParaRPr sz="1100">
              <a:latin typeface="Lucida Console"/>
              <a:cs typeface="Lucida Console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29000" y="5439155"/>
            <a:ext cx="2942844" cy="1114044"/>
          </a:xfrm>
          <a:prstGeom prst="rect">
            <a:avLst/>
          </a:prstGeom>
        </p:spPr>
      </p:pic>
      <p:grpSp>
        <p:nvGrpSpPr>
          <p:cNvPr id="25" name="object 25" descr=""/>
          <p:cNvGrpSpPr/>
          <p:nvPr/>
        </p:nvGrpSpPr>
        <p:grpSpPr>
          <a:xfrm>
            <a:off x="7539037" y="1718881"/>
            <a:ext cx="2155825" cy="845185"/>
            <a:chOff x="7539037" y="1718881"/>
            <a:chExt cx="2155825" cy="845185"/>
          </a:xfrm>
        </p:grpSpPr>
        <p:sp>
          <p:nvSpPr>
            <p:cNvPr id="26" name="object 26" descr=""/>
            <p:cNvSpPr/>
            <p:nvPr/>
          </p:nvSpPr>
          <p:spPr>
            <a:xfrm>
              <a:off x="7543800" y="1723644"/>
              <a:ext cx="2146300" cy="835660"/>
            </a:xfrm>
            <a:custGeom>
              <a:avLst/>
              <a:gdLst/>
              <a:ahLst/>
              <a:cxnLst/>
              <a:rect l="l" t="t" r="r" b="b"/>
              <a:pathLst>
                <a:path w="2146300" h="835660">
                  <a:moveTo>
                    <a:pt x="2145792" y="0"/>
                  </a:moveTo>
                  <a:lnTo>
                    <a:pt x="0" y="0"/>
                  </a:lnTo>
                  <a:lnTo>
                    <a:pt x="0" y="835151"/>
                  </a:lnTo>
                  <a:lnTo>
                    <a:pt x="2145792" y="835151"/>
                  </a:lnTo>
                  <a:lnTo>
                    <a:pt x="214579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543800" y="1723644"/>
              <a:ext cx="2146300" cy="835660"/>
            </a:xfrm>
            <a:custGeom>
              <a:avLst/>
              <a:gdLst/>
              <a:ahLst/>
              <a:cxnLst/>
              <a:rect l="l" t="t" r="r" b="b"/>
              <a:pathLst>
                <a:path w="2146300" h="835660">
                  <a:moveTo>
                    <a:pt x="0" y="835151"/>
                  </a:moveTo>
                  <a:lnTo>
                    <a:pt x="2145792" y="835151"/>
                  </a:lnTo>
                  <a:lnTo>
                    <a:pt x="2145792" y="0"/>
                  </a:lnTo>
                  <a:lnTo>
                    <a:pt x="0" y="0"/>
                  </a:lnTo>
                  <a:lnTo>
                    <a:pt x="0" y="8351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7632192" y="1748104"/>
            <a:ext cx="24828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Beginning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at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index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Lucida Console"/>
                <a:cs typeface="Lucida Console"/>
              </a:rPr>
              <a:t>20</a:t>
            </a:r>
            <a:r>
              <a:rPr dirty="0" sz="1600">
                <a:latin typeface="Times New Roman"/>
                <a:cs typeface="Times New Roman"/>
              </a:rPr>
              <a:t>,</a:t>
            </a:r>
            <a:r>
              <a:rPr dirty="0" sz="1600" spc="70">
                <a:latin typeface="Times New Roman"/>
                <a:cs typeface="Times New Roman"/>
              </a:rPr>
              <a:t> </a:t>
            </a:r>
            <a:r>
              <a:rPr dirty="0" baseline="-12152" sz="2400">
                <a:latin typeface="Times New Roman"/>
                <a:cs typeface="Times New Roman"/>
              </a:rPr>
              <a:t>ne</a:t>
            </a:r>
            <a:r>
              <a:rPr dirty="0" baseline="-12152" sz="2400" spc="-44">
                <a:latin typeface="Times New Roman"/>
                <a:cs typeface="Times New Roman"/>
              </a:rPr>
              <a:t> </a:t>
            </a:r>
            <a:r>
              <a:rPr dirty="0" baseline="-12152" sz="2400" spc="-37">
                <a:latin typeface="Times New Roman"/>
                <a:cs typeface="Times New Roman"/>
              </a:rPr>
              <a:t>16</a:t>
            </a:r>
            <a:endParaRPr baseline="-12152" sz="24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666735" y="1994992"/>
            <a:ext cx="1905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extract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characters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from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785607" y="2236469"/>
            <a:ext cx="16643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Lucida Console"/>
                <a:cs typeface="Lucida Console"/>
              </a:rPr>
              <a:t>String</a:t>
            </a:r>
            <a:r>
              <a:rPr dirty="0" sz="1600" spc="-560">
                <a:latin typeface="Lucida Console"/>
                <a:cs typeface="Lucida Console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letters</a:t>
            </a:r>
            <a:endParaRPr sz="1600">
              <a:latin typeface="Lucida Console"/>
              <a:cs typeface="Lucida Console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6096000" y="2174494"/>
            <a:ext cx="3891279" cy="1081405"/>
            <a:chOff x="6096000" y="2174494"/>
            <a:chExt cx="3891279" cy="1081405"/>
          </a:xfrm>
        </p:grpSpPr>
        <p:sp>
          <p:nvSpPr>
            <p:cNvPr id="32" name="object 32" descr=""/>
            <p:cNvSpPr/>
            <p:nvPr/>
          </p:nvSpPr>
          <p:spPr>
            <a:xfrm>
              <a:off x="6096000" y="2174493"/>
              <a:ext cx="1448435" cy="796290"/>
            </a:xfrm>
            <a:custGeom>
              <a:avLst/>
              <a:gdLst/>
              <a:ahLst/>
              <a:cxnLst/>
              <a:rect l="l" t="t" r="r" b="b"/>
              <a:pathLst>
                <a:path w="1448434" h="796289">
                  <a:moveTo>
                    <a:pt x="1099693" y="783336"/>
                  </a:moveTo>
                  <a:lnTo>
                    <a:pt x="76377" y="641451"/>
                  </a:lnTo>
                  <a:lnTo>
                    <a:pt x="76619" y="639699"/>
                  </a:lnTo>
                  <a:lnTo>
                    <a:pt x="80772" y="609981"/>
                  </a:lnTo>
                  <a:lnTo>
                    <a:pt x="0" y="637286"/>
                  </a:lnTo>
                  <a:lnTo>
                    <a:pt x="70231" y="685546"/>
                  </a:lnTo>
                  <a:lnTo>
                    <a:pt x="74625" y="654037"/>
                  </a:lnTo>
                  <a:lnTo>
                    <a:pt x="1097915" y="796036"/>
                  </a:lnTo>
                  <a:lnTo>
                    <a:pt x="1099693" y="783336"/>
                  </a:lnTo>
                  <a:close/>
                </a:path>
                <a:path w="1448434" h="796289">
                  <a:moveTo>
                    <a:pt x="1448435" y="12700"/>
                  </a:moveTo>
                  <a:lnTo>
                    <a:pt x="1447165" y="0"/>
                  </a:lnTo>
                  <a:lnTo>
                    <a:pt x="75082" y="144475"/>
                  </a:lnTo>
                  <a:lnTo>
                    <a:pt x="71755" y="112903"/>
                  </a:lnTo>
                  <a:lnTo>
                    <a:pt x="0" y="158750"/>
                  </a:lnTo>
                  <a:lnTo>
                    <a:pt x="79756" y="188722"/>
                  </a:lnTo>
                  <a:lnTo>
                    <a:pt x="76581" y="158750"/>
                  </a:lnTo>
                  <a:lnTo>
                    <a:pt x="76542" y="158369"/>
                  </a:lnTo>
                  <a:lnTo>
                    <a:pt x="76403" y="157048"/>
                  </a:lnTo>
                  <a:lnTo>
                    <a:pt x="1448435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162800" y="2659380"/>
              <a:ext cx="2819400" cy="591820"/>
            </a:xfrm>
            <a:custGeom>
              <a:avLst/>
              <a:gdLst/>
              <a:ahLst/>
              <a:cxnLst/>
              <a:rect l="l" t="t" r="r" b="b"/>
              <a:pathLst>
                <a:path w="2819400" h="591820">
                  <a:moveTo>
                    <a:pt x="2819400" y="0"/>
                  </a:moveTo>
                  <a:lnTo>
                    <a:pt x="0" y="0"/>
                  </a:lnTo>
                  <a:lnTo>
                    <a:pt x="0" y="591312"/>
                  </a:lnTo>
                  <a:lnTo>
                    <a:pt x="2819400" y="591312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162800" y="2659380"/>
              <a:ext cx="2819400" cy="591820"/>
            </a:xfrm>
            <a:custGeom>
              <a:avLst/>
              <a:gdLst/>
              <a:ahLst/>
              <a:cxnLst/>
              <a:rect l="l" t="t" r="r" b="b"/>
              <a:pathLst>
                <a:path w="2819400" h="591820">
                  <a:moveTo>
                    <a:pt x="0" y="591312"/>
                  </a:moveTo>
                  <a:lnTo>
                    <a:pt x="2819400" y="591312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5913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7264400" y="2673857"/>
            <a:ext cx="26162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Extract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characters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index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50" b="1">
                <a:latin typeface="Courier New"/>
                <a:cs typeface="Courier New"/>
              </a:rPr>
              <a:t>3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7326883" y="2917698"/>
            <a:ext cx="24930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6</a:t>
            </a:r>
            <a:r>
              <a:rPr dirty="0" sz="1600" spc="-550" b="1">
                <a:latin typeface="Courier New"/>
                <a:cs typeface="Courier New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String</a:t>
            </a:r>
            <a:r>
              <a:rPr dirty="0" sz="1600" spc="-560">
                <a:latin typeface="Lucida Console"/>
                <a:cs typeface="Lucida Console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letters</a:t>
            </a:r>
            <a:endParaRPr sz="1600">
              <a:latin typeface="Lucida Console"/>
              <a:cs typeface="Lucida Console"/>
            </a:endParaRPr>
          </a:p>
        </p:txBody>
      </p:sp>
      <p:pic>
        <p:nvPicPr>
          <p:cNvPr id="37" name="object 3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38" name="object 38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859773" y="20827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39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1489" y="687069"/>
            <a:ext cx="31705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2800" spc="-145">
                <a:solidFill>
                  <a:srgbClr val="FF0000"/>
                </a:solidFill>
                <a:latin typeface="Trebuchet MS"/>
                <a:cs typeface="Trebuchet MS"/>
              </a:rPr>
              <a:t>Concatenating</a:t>
            </a:r>
            <a:r>
              <a:rPr dirty="0" u="none" sz="2800" spc="4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u="none" sz="2800" spc="-100">
                <a:solidFill>
                  <a:srgbClr val="FF0000"/>
                </a:solidFill>
                <a:latin typeface="Trebuchet MS"/>
                <a:cs typeface="Trebuchet MS"/>
              </a:rPr>
              <a:t>Strings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9305" y="1552193"/>
            <a:ext cx="3682365" cy="10026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Method</a:t>
            </a:r>
            <a:r>
              <a:rPr dirty="0" sz="2800" spc="-85" b="1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concat</a:t>
            </a:r>
            <a:endParaRPr sz="2800">
              <a:latin typeface="Lucida Console"/>
              <a:cs typeface="Lucida Console"/>
            </a:endParaRPr>
          </a:p>
          <a:p>
            <a:pPr marL="469900">
              <a:lnSpc>
                <a:spcPts val="2155"/>
              </a:lnSpc>
              <a:spcBef>
                <a:spcPts val="30"/>
              </a:spcBef>
            </a:pPr>
            <a:r>
              <a:rPr dirty="0" sz="1800">
                <a:latin typeface="Calibri"/>
                <a:cs typeface="Calibri"/>
              </a:rPr>
              <a:t>Concatenate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two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Lucida Console"/>
                <a:cs typeface="Lucida Console"/>
              </a:rPr>
              <a:t>String</a:t>
            </a:r>
            <a:r>
              <a:rPr dirty="0" sz="1800" spc="-635">
                <a:latin typeface="Lucida Console"/>
                <a:cs typeface="Lucida Console"/>
              </a:rPr>
              <a:t> </a:t>
            </a:r>
            <a:r>
              <a:rPr dirty="0" sz="1800" spc="-10">
                <a:latin typeface="Calibri"/>
                <a:cs typeface="Calibri"/>
              </a:rPr>
              <a:t>objects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155"/>
              </a:lnSpc>
            </a:pPr>
            <a:r>
              <a:rPr dirty="0" sz="1800" b="1">
                <a:latin typeface="Calibri"/>
                <a:cs typeface="Calibri"/>
              </a:rPr>
              <a:t>s1.concat(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s2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0" b="1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83054" y="810514"/>
            <a:ext cx="35407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>
                <a:solidFill>
                  <a:srgbClr val="404040"/>
                </a:solidFill>
                <a:latin typeface="Times New Roman"/>
                <a:cs typeface="Times New Roman"/>
              </a:rPr>
              <a:t>An</a:t>
            </a:r>
            <a:r>
              <a:rPr dirty="0" u="none" sz="3600" spc="-6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u="none" sz="3600">
                <a:solidFill>
                  <a:srgbClr val="404040"/>
                </a:solidFill>
                <a:latin typeface="Times New Roman"/>
                <a:cs typeface="Times New Roman"/>
              </a:rPr>
              <a:t>array</a:t>
            </a:r>
            <a:r>
              <a:rPr dirty="0" u="none" sz="36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u="none" sz="3600">
                <a:solidFill>
                  <a:srgbClr val="404040"/>
                </a:solidFill>
                <a:latin typeface="Times New Roman"/>
                <a:cs typeface="Times New Roman"/>
              </a:rPr>
              <a:t>of</a:t>
            </a:r>
            <a:r>
              <a:rPr dirty="0" u="none" sz="3600" spc="-5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u="none" sz="3600" spc="-10">
                <a:solidFill>
                  <a:srgbClr val="404040"/>
                </a:solidFill>
                <a:latin typeface="Times New Roman"/>
                <a:cs typeface="Times New Roman"/>
              </a:rPr>
              <a:t>objects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68754" y="2383917"/>
            <a:ext cx="8218170" cy="2160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Elements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of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array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can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be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objects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of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any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Java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class.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800" b="1">
                <a:latin typeface="Times New Roman"/>
                <a:cs typeface="Times New Roman"/>
              </a:rPr>
              <a:t>Example: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array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of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5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instances</a:t>
            </a:r>
            <a:r>
              <a:rPr dirty="0" sz="2800" spc="-6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of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1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Arial"/>
                <a:cs typeface="Arial"/>
              </a:rPr>
              <a:t>student</a:t>
            </a:r>
            <a:r>
              <a:rPr dirty="0" sz="2800" spc="-85" b="1">
                <a:latin typeface="Arial"/>
                <a:cs typeface="Arial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class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dirty="0" sz="2800" b="1">
                <a:latin typeface="Arial"/>
                <a:cs typeface="Arial"/>
              </a:rPr>
              <a:t>Student[]</a:t>
            </a:r>
            <a:r>
              <a:rPr dirty="0" sz="2800" spc="-6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topStudents</a:t>
            </a:r>
            <a:r>
              <a:rPr dirty="0" sz="2800" spc="-5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=</a:t>
            </a:r>
            <a:r>
              <a:rPr dirty="0" sz="2800" spc="-10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new</a:t>
            </a:r>
            <a:r>
              <a:rPr dirty="0" sz="2800" spc="-90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Student[5];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40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2713355" cy="50355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15"/>
              </a:spcBef>
            </a:pPr>
            <a:r>
              <a:rPr dirty="0" sz="1600" spc="-10">
                <a:latin typeface="Lucida Console"/>
                <a:cs typeface="Lucida Console"/>
              </a:rPr>
              <a:t>StringConcatenation.ja </a:t>
            </a:r>
            <a:r>
              <a:rPr dirty="0" sz="1600" spc="-25">
                <a:latin typeface="Lucida Console"/>
                <a:cs typeface="Lucida Console"/>
              </a:rPr>
              <a:t>va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50069" y="1585948"/>
            <a:ext cx="28194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600" spc="-25">
                <a:latin typeface="Times New Roman"/>
                <a:cs typeface="Times New Roman"/>
              </a:rPr>
              <a:t>Lin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718842" y="1551178"/>
            <a:ext cx="3708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14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437369" y="2039238"/>
            <a:ext cx="652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15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597152" y="227075"/>
            <a:ext cx="6937375" cy="4063365"/>
          </a:xfrm>
          <a:custGeom>
            <a:avLst/>
            <a:gdLst/>
            <a:ahLst/>
            <a:cxnLst/>
            <a:rect l="l" t="t" r="r" b="b"/>
            <a:pathLst>
              <a:path w="6937375" h="4063365">
                <a:moveTo>
                  <a:pt x="6937248" y="0"/>
                </a:moveTo>
                <a:lnTo>
                  <a:pt x="0" y="0"/>
                </a:lnTo>
                <a:lnTo>
                  <a:pt x="0" y="4062984"/>
                </a:lnTo>
                <a:lnTo>
                  <a:pt x="6937248" y="4062984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144014" y="1212850"/>
            <a:ext cx="339534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4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static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void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args[]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266700" marR="5080" indent="-1905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s1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1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String(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"Happy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s2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String(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"Birthday"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398522" y="2051050"/>
            <a:ext cx="3897629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"s1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 </a:t>
            </a:r>
            <a:r>
              <a:rPr dirty="0" sz="1100">
                <a:latin typeface="Lucida Console"/>
                <a:cs typeface="Lucida Console"/>
              </a:rPr>
              <a:t>+ s1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"\ns2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s2;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398522" y="2386711"/>
            <a:ext cx="532638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"\n\nResult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of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s1.concat(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s2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)</a:t>
            </a:r>
            <a:r>
              <a:rPr dirty="0" sz="1100" spc="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s1.concat(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s2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398522" y="2554351"/>
            <a:ext cx="381381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"\ns1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after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concatenation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 </a:t>
            </a:r>
            <a:r>
              <a:rPr dirty="0" sz="1100" spc="-25">
                <a:latin typeface="Lucida Console"/>
                <a:cs typeface="Lucida Console"/>
              </a:rPr>
              <a:t>s1;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398522" y="2889631"/>
            <a:ext cx="465772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JOptionPane.showMessageDialog(</a:t>
            </a:r>
            <a:r>
              <a:rPr dirty="0" sz="1100" spc="-5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null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6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output,</a:t>
            </a:r>
            <a:endParaRPr sz="1100">
              <a:latin typeface="Lucida Console"/>
              <a:cs typeface="Lucida Console"/>
            </a:endParaRPr>
          </a:p>
          <a:p>
            <a:pPr marL="263525">
              <a:lnSpc>
                <a:spcPct val="100000"/>
              </a:lnSpc>
            </a:pP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"String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method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concat"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JOptionPane.INFORMATION_MESS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042624" y="3099546"/>
            <a:ext cx="504190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90"/>
              </a:lnSpc>
            </a:pP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AGE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398522" y="3392551"/>
            <a:ext cx="14566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System.exit(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145538" y="3559886"/>
            <a:ext cx="110489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584452" y="206756"/>
            <a:ext cx="3543935" cy="3883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040" algn="l"/>
              </a:tabLst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1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Fig.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11.7: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StringConcatenation.java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2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String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concat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method.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3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import</a:t>
            </a:r>
            <a:r>
              <a:rPr dirty="0" sz="1100" spc="-5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javax.swing.*;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5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6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class</a:t>
            </a:r>
            <a:r>
              <a:rPr dirty="0" sz="1100" spc="-3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StringConcatenation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21945" algn="l"/>
              </a:tabLst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23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latin typeface="Lucida Console"/>
                <a:cs typeface="Lucida Console"/>
              </a:rPr>
              <a:t>}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 end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class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StringConcatenation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7462837" y="1395793"/>
            <a:ext cx="2295525" cy="601345"/>
            <a:chOff x="7462837" y="1395793"/>
            <a:chExt cx="2295525" cy="601345"/>
          </a:xfrm>
        </p:grpSpPr>
        <p:sp>
          <p:nvSpPr>
            <p:cNvPr id="27" name="object 27" descr=""/>
            <p:cNvSpPr/>
            <p:nvPr/>
          </p:nvSpPr>
          <p:spPr>
            <a:xfrm>
              <a:off x="7467600" y="1400555"/>
              <a:ext cx="2286000" cy="591820"/>
            </a:xfrm>
            <a:custGeom>
              <a:avLst/>
              <a:gdLst/>
              <a:ahLst/>
              <a:cxnLst/>
              <a:rect l="l" t="t" r="r" b="b"/>
              <a:pathLst>
                <a:path w="2286000" h="591819">
                  <a:moveTo>
                    <a:pt x="2286000" y="0"/>
                  </a:moveTo>
                  <a:lnTo>
                    <a:pt x="0" y="0"/>
                  </a:lnTo>
                  <a:lnTo>
                    <a:pt x="0" y="591312"/>
                  </a:lnTo>
                  <a:lnTo>
                    <a:pt x="2286000" y="591312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467600" y="1400555"/>
              <a:ext cx="2286000" cy="591820"/>
            </a:xfrm>
            <a:custGeom>
              <a:avLst/>
              <a:gdLst/>
              <a:ahLst/>
              <a:cxnLst/>
              <a:rect l="l" t="t" r="r" b="b"/>
              <a:pathLst>
                <a:path w="2286000" h="591819">
                  <a:moveTo>
                    <a:pt x="0" y="591312"/>
                  </a:moveTo>
                  <a:lnTo>
                    <a:pt x="2286000" y="591312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5913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7555483" y="1425321"/>
            <a:ext cx="211074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Concatenate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String</a:t>
            </a:r>
            <a:r>
              <a:rPr dirty="0" sz="1600" spc="-560">
                <a:latin typeface="Lucida Console"/>
                <a:cs typeface="Lucida Console"/>
              </a:rPr>
              <a:t> </a:t>
            </a:r>
            <a:r>
              <a:rPr dirty="0" sz="1600" spc="-25">
                <a:latin typeface="Lucida Console"/>
                <a:cs typeface="Lucida Console"/>
              </a:rPr>
              <a:t>s2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979409" y="1658492"/>
            <a:ext cx="12630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String</a:t>
            </a:r>
            <a:r>
              <a:rPr dirty="0" sz="1600" spc="-540">
                <a:latin typeface="Lucida Console"/>
                <a:cs typeface="Lucida Console"/>
              </a:rPr>
              <a:t> </a:t>
            </a:r>
            <a:r>
              <a:rPr dirty="0" sz="1600" spc="-25">
                <a:latin typeface="Lucida Console"/>
                <a:cs typeface="Lucida Console"/>
              </a:rPr>
              <a:t>s1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7010400" y="1701800"/>
            <a:ext cx="462915" cy="689610"/>
          </a:xfrm>
          <a:custGeom>
            <a:avLst/>
            <a:gdLst/>
            <a:ahLst/>
            <a:cxnLst/>
            <a:rect l="l" t="t" r="r" b="b"/>
            <a:pathLst>
              <a:path w="462915" h="689610">
                <a:moveTo>
                  <a:pt x="10541" y="604774"/>
                </a:moveTo>
                <a:lnTo>
                  <a:pt x="0" y="689355"/>
                </a:lnTo>
                <a:lnTo>
                  <a:pt x="73914" y="647064"/>
                </a:lnTo>
                <a:lnTo>
                  <a:pt x="63446" y="640079"/>
                </a:lnTo>
                <a:lnTo>
                  <a:pt x="40513" y="640079"/>
                </a:lnTo>
                <a:lnTo>
                  <a:pt x="29972" y="632967"/>
                </a:lnTo>
                <a:lnTo>
                  <a:pt x="36996" y="622428"/>
                </a:lnTo>
                <a:lnTo>
                  <a:pt x="10541" y="604774"/>
                </a:lnTo>
                <a:close/>
              </a:path>
              <a:path w="462915" h="689610">
                <a:moveTo>
                  <a:pt x="36996" y="622428"/>
                </a:moveTo>
                <a:lnTo>
                  <a:pt x="29972" y="632967"/>
                </a:lnTo>
                <a:lnTo>
                  <a:pt x="40513" y="640079"/>
                </a:lnTo>
                <a:lnTo>
                  <a:pt x="47574" y="629488"/>
                </a:lnTo>
                <a:lnTo>
                  <a:pt x="36996" y="622428"/>
                </a:lnTo>
                <a:close/>
              </a:path>
              <a:path w="462915" h="689610">
                <a:moveTo>
                  <a:pt x="47574" y="629488"/>
                </a:moveTo>
                <a:lnTo>
                  <a:pt x="40513" y="640079"/>
                </a:lnTo>
                <a:lnTo>
                  <a:pt x="63446" y="640079"/>
                </a:lnTo>
                <a:lnTo>
                  <a:pt x="47574" y="629488"/>
                </a:lnTo>
                <a:close/>
              </a:path>
              <a:path w="462915" h="689610">
                <a:moveTo>
                  <a:pt x="451866" y="0"/>
                </a:moveTo>
                <a:lnTo>
                  <a:pt x="36996" y="622428"/>
                </a:lnTo>
                <a:lnTo>
                  <a:pt x="47574" y="629488"/>
                </a:lnTo>
                <a:lnTo>
                  <a:pt x="462533" y="7112"/>
                </a:lnTo>
                <a:lnTo>
                  <a:pt x="4518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7086600" y="2619755"/>
            <a:ext cx="2819400" cy="59182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191770" marR="184150" indent="34925">
              <a:lnSpc>
                <a:spcPct val="100000"/>
              </a:lnSpc>
              <a:spcBef>
                <a:spcPts val="295"/>
              </a:spcBef>
            </a:pPr>
            <a:r>
              <a:rPr dirty="0" sz="1600" spc="-10">
                <a:latin typeface="Times New Roman"/>
                <a:cs typeface="Times New Roman"/>
              </a:rPr>
              <a:t>However,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String</a:t>
            </a:r>
            <a:r>
              <a:rPr dirty="0" sz="1600" spc="-555">
                <a:latin typeface="Lucida Console"/>
                <a:cs typeface="Lucida Console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s1</a:t>
            </a:r>
            <a:r>
              <a:rPr dirty="0" sz="1600" spc="-555">
                <a:latin typeface="Lucida Console"/>
                <a:cs typeface="Lucida Console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not </a:t>
            </a:r>
            <a:r>
              <a:rPr dirty="0" sz="1600">
                <a:latin typeface="Times New Roman"/>
                <a:cs typeface="Times New Roman"/>
              </a:rPr>
              <a:t>modified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-7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method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concat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6248400" y="2679192"/>
            <a:ext cx="840105" cy="251460"/>
          </a:xfrm>
          <a:custGeom>
            <a:avLst/>
            <a:gdLst/>
            <a:ahLst/>
            <a:cxnLst/>
            <a:rect l="l" t="t" r="r" b="b"/>
            <a:pathLst>
              <a:path w="840104" h="251460">
                <a:moveTo>
                  <a:pt x="75205" y="30637"/>
                </a:moveTo>
                <a:lnTo>
                  <a:pt x="71839" y="42971"/>
                </a:lnTo>
                <a:lnTo>
                  <a:pt x="836549" y="251460"/>
                </a:lnTo>
                <a:lnTo>
                  <a:pt x="839851" y="239268"/>
                </a:lnTo>
                <a:lnTo>
                  <a:pt x="75205" y="30637"/>
                </a:lnTo>
                <a:close/>
              </a:path>
              <a:path w="840104" h="251460">
                <a:moveTo>
                  <a:pt x="83565" y="0"/>
                </a:moveTo>
                <a:lnTo>
                  <a:pt x="0" y="16763"/>
                </a:lnTo>
                <a:lnTo>
                  <a:pt x="63500" y="73533"/>
                </a:lnTo>
                <a:lnTo>
                  <a:pt x="71839" y="42971"/>
                </a:lnTo>
                <a:lnTo>
                  <a:pt x="59562" y="39624"/>
                </a:lnTo>
                <a:lnTo>
                  <a:pt x="62991" y="27305"/>
                </a:lnTo>
                <a:lnTo>
                  <a:pt x="76114" y="27305"/>
                </a:lnTo>
                <a:lnTo>
                  <a:pt x="83565" y="0"/>
                </a:lnTo>
                <a:close/>
              </a:path>
              <a:path w="840104" h="251460">
                <a:moveTo>
                  <a:pt x="62991" y="27305"/>
                </a:moveTo>
                <a:lnTo>
                  <a:pt x="59562" y="39624"/>
                </a:lnTo>
                <a:lnTo>
                  <a:pt x="71839" y="42971"/>
                </a:lnTo>
                <a:lnTo>
                  <a:pt x="75205" y="30637"/>
                </a:lnTo>
                <a:lnTo>
                  <a:pt x="62991" y="27305"/>
                </a:lnTo>
                <a:close/>
              </a:path>
              <a:path w="840104" h="251460">
                <a:moveTo>
                  <a:pt x="76114" y="27305"/>
                </a:moveTo>
                <a:lnTo>
                  <a:pt x="62991" y="27305"/>
                </a:lnTo>
                <a:lnTo>
                  <a:pt x="75205" y="30637"/>
                </a:lnTo>
                <a:lnTo>
                  <a:pt x="76114" y="273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" name="object 3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57600" y="5029200"/>
            <a:ext cx="2933700" cy="1591056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859773" y="20827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41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1489" y="684022"/>
            <a:ext cx="475234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2800" spc="-120">
                <a:solidFill>
                  <a:srgbClr val="FF0000"/>
                </a:solidFill>
                <a:latin typeface="Trebuchet MS"/>
                <a:cs typeface="Trebuchet MS"/>
              </a:rPr>
              <a:t>Miscellaneous</a:t>
            </a:r>
            <a:r>
              <a:rPr dirty="0" u="none" sz="2800" spc="-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u="none" sz="2800" spc="-30">
                <a:solidFill>
                  <a:srgbClr val="FF0000"/>
                </a:solidFill>
                <a:latin typeface="Lucida Console"/>
                <a:cs typeface="Lucida Console"/>
              </a:rPr>
              <a:t>String</a:t>
            </a:r>
            <a:r>
              <a:rPr dirty="0" u="none" sz="2800" spc="-86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dirty="0" u="none" sz="2800" spc="-45">
                <a:solidFill>
                  <a:srgbClr val="FF0000"/>
                </a:solidFill>
                <a:latin typeface="Trebuchet MS"/>
                <a:cs typeface="Trebuchet MS"/>
              </a:rPr>
              <a:t>Methods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9305" y="1552193"/>
            <a:ext cx="7208520" cy="2377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Miscellaneous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Lucida Console"/>
                <a:cs typeface="Lucida Console"/>
              </a:rPr>
              <a:t>String</a:t>
            </a:r>
            <a:r>
              <a:rPr dirty="0" sz="2800" spc="-1005">
                <a:latin typeface="Lucida Console"/>
                <a:cs typeface="Lucida Console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methods</a:t>
            </a:r>
            <a:endParaRPr sz="2800">
              <a:latin typeface="Times New Roman"/>
              <a:cs typeface="Times New Roman"/>
            </a:endParaRPr>
          </a:p>
          <a:p>
            <a:pPr marL="927100" marR="3444875" indent="-457834">
              <a:lnSpc>
                <a:spcPct val="100200"/>
              </a:lnSpc>
              <a:spcBef>
                <a:spcPts val="25"/>
              </a:spcBef>
            </a:pPr>
            <a:r>
              <a:rPr dirty="0" sz="1800">
                <a:latin typeface="Calibri"/>
                <a:cs typeface="Calibri"/>
              </a:rPr>
              <a:t>Return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modified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copies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String replace(char,char) toUpperCase() toLowerCase()</a:t>
            </a:r>
            <a:endParaRPr sz="1800">
              <a:latin typeface="Lucida Console"/>
              <a:cs typeface="Lucida Console"/>
            </a:endParaRPr>
          </a:p>
          <a:p>
            <a:pPr marL="927100">
              <a:lnSpc>
                <a:spcPts val="2140"/>
              </a:lnSpc>
            </a:pPr>
            <a:r>
              <a:rPr dirty="0" sz="1800" spc="-25">
                <a:latin typeface="Lucida Console"/>
                <a:cs typeface="Lucida Console"/>
              </a:rPr>
              <a:t>trim()</a:t>
            </a:r>
            <a:r>
              <a:rPr dirty="0" sz="1800" spc="-645">
                <a:latin typeface="Lucida Console"/>
                <a:cs typeface="Lucida Console"/>
              </a:rPr>
              <a:t> </a:t>
            </a:r>
            <a:r>
              <a:rPr dirty="0" sz="1800">
                <a:latin typeface="Calibri"/>
                <a:cs typeface="Calibri"/>
              </a:rPr>
              <a:t>(remove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white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space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beginning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string)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55"/>
              </a:lnSpc>
            </a:pPr>
            <a:r>
              <a:rPr dirty="0" sz="1800">
                <a:latin typeface="Calibri"/>
                <a:cs typeface="Calibri"/>
              </a:rPr>
              <a:t>Return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character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array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0"/>
              </a:spcBef>
            </a:pPr>
            <a:r>
              <a:rPr dirty="0" sz="1800" spc="-10">
                <a:latin typeface="Lucida Console"/>
                <a:cs typeface="Lucida Console"/>
              </a:rPr>
              <a:t>toCharArray()</a:t>
            </a:r>
            <a:endParaRPr sz="1800">
              <a:latin typeface="Lucida Console"/>
              <a:cs typeface="Lucida Console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42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27133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Lucida Console"/>
                <a:cs typeface="Lucida Console"/>
              </a:rPr>
              <a:t>StringMiscellaneous2.j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37369" y="1049781"/>
            <a:ext cx="3911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Lucida Console"/>
                <a:cs typeface="Lucida Console"/>
              </a:rPr>
              <a:t>ava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450069" y="1585948"/>
            <a:ext cx="37147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600" spc="-25">
                <a:latin typeface="Times New Roman"/>
                <a:cs typeface="Times New Roman"/>
              </a:rPr>
              <a:t>Line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860696" y="1551178"/>
            <a:ext cx="2292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Times New Roman"/>
                <a:cs typeface="Times New Roman"/>
              </a:rPr>
              <a:t>17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450069" y="2074009"/>
            <a:ext cx="626745" cy="712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20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21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860696" y="3014598"/>
            <a:ext cx="2292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Times New Roman"/>
                <a:cs typeface="Times New Roman"/>
              </a:rPr>
              <a:t>24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1597152" y="227075"/>
            <a:ext cx="6937375" cy="4401820"/>
          </a:xfrm>
          <a:custGeom>
            <a:avLst/>
            <a:gdLst/>
            <a:ahLst/>
            <a:cxnLst/>
            <a:rect l="l" t="t" r="r" b="b"/>
            <a:pathLst>
              <a:path w="6937375" h="4401820">
                <a:moveTo>
                  <a:pt x="6937248" y="0"/>
                </a:moveTo>
                <a:lnTo>
                  <a:pt x="0" y="0"/>
                </a:lnTo>
                <a:lnTo>
                  <a:pt x="0" y="4401312"/>
                </a:lnTo>
                <a:lnTo>
                  <a:pt x="6937248" y="4401312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2144014" y="1212850"/>
            <a:ext cx="3730625" cy="864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4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static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void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args[]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266700" marR="5080" indent="-1905">
              <a:lnSpc>
                <a:spcPct val="100000"/>
              </a:lnSpc>
              <a:tabLst>
                <a:tab pos="2621915" algn="l"/>
                <a:tab pos="3378835" algn="l"/>
              </a:tabLst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s1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String(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"hello"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r>
              <a:rPr dirty="0" sz="1100" spc="50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s2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String(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"GOODBYE"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s3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String(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	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spaces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	"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398522" y="2218385"/>
            <a:ext cx="532892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"s1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 s1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"\ns2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s2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"\ns3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 </a:t>
            </a:r>
            <a:r>
              <a:rPr dirty="0" sz="1100" spc="-25">
                <a:latin typeface="Lucida Console"/>
                <a:cs typeface="Lucida Console"/>
              </a:rPr>
              <a:t>s3;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398522" y="2554351"/>
            <a:ext cx="3896360" cy="528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test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method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replace</a:t>
            </a:r>
            <a:endParaRPr sz="1100">
              <a:latin typeface="Lucida Console"/>
              <a:cs typeface="Lucida Console"/>
            </a:endParaRPr>
          </a:p>
          <a:p>
            <a:pPr marL="263525" marR="5080" indent="-25146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"\n\nReplace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'l'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with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'L'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in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s1: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 </a:t>
            </a:r>
            <a:r>
              <a:rPr dirty="0" sz="1100">
                <a:latin typeface="Lucida Console"/>
                <a:cs typeface="Lucida Console"/>
              </a:rPr>
              <a:t>s1.replace(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'l'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'L'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398522" y="3224911"/>
            <a:ext cx="297243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test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toLowerCase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and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toUpperCase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398522" y="3392551"/>
            <a:ext cx="457263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"\n\ns1.toUpperCase()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10">
                <a:latin typeface="Lucida Console"/>
                <a:cs typeface="Lucida Console"/>
              </a:rPr>
              <a:t> s1.toUpperCase()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037882" y="3049369"/>
            <a:ext cx="2783840" cy="525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r">
              <a:lnSpc>
                <a:spcPts val="1739"/>
              </a:lnSpc>
            </a:pPr>
            <a:r>
              <a:rPr dirty="0" sz="1600" spc="-20">
                <a:latin typeface="Times New Roman"/>
                <a:cs typeface="Times New Roman"/>
              </a:rPr>
              <a:t>Line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r>
              <a:rPr dirty="0" sz="1100" spc="-50">
                <a:latin typeface="Lucida Console"/>
                <a:cs typeface="Lucida Console"/>
              </a:rPr>
              <a:t>+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649982" y="3559886"/>
            <a:ext cx="364871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"\ns2.toLowerCase()</a:t>
            </a:r>
            <a:r>
              <a:rPr dirty="0" sz="1100" spc="-8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s2.toLowerCase();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398522" y="3895725"/>
            <a:ext cx="457327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test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trim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method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"\n\ns3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after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trim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\""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 s3.trim()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"\""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584452" y="206756"/>
            <a:ext cx="6580505" cy="4218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040" indent="-307340">
              <a:lnSpc>
                <a:spcPct val="100000"/>
              </a:lnSpc>
              <a:spcBef>
                <a:spcPts val="100"/>
              </a:spcBef>
              <a:buClr>
                <a:srgbClr val="5F5F5F"/>
              </a:buClr>
              <a:buFont typeface="Arial"/>
              <a:buAutoNum type="arabicPlain"/>
              <a:tabLst>
                <a:tab pos="320040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Fig.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11.8: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StringMiscellaneous2.java</a:t>
            </a:r>
            <a:endParaRPr sz="1100">
              <a:latin typeface="Lucida Console"/>
              <a:cs typeface="Lucida Console"/>
            </a:endParaRPr>
          </a:p>
          <a:p>
            <a:pPr marL="3200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20040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String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methods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replace,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toLowerCase,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toUpperCase,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trim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and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toCharArray.</a:t>
            </a:r>
            <a:endParaRPr sz="1100">
              <a:latin typeface="Lucida Console"/>
              <a:cs typeface="Lucida Console"/>
            </a:endParaRPr>
          </a:p>
          <a:p>
            <a:pPr marL="3200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20040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import</a:t>
            </a:r>
            <a:r>
              <a:rPr dirty="0" sz="1100" spc="-6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javax.swing.*;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5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6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class</a:t>
            </a:r>
            <a:r>
              <a:rPr dirty="0" sz="1100" spc="-3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StringMiscellaneous2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 spc="-6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25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7162800" y="1964245"/>
            <a:ext cx="3815079" cy="1529080"/>
            <a:chOff x="7162800" y="1964245"/>
            <a:chExt cx="3815079" cy="1529080"/>
          </a:xfrm>
        </p:grpSpPr>
        <p:sp>
          <p:nvSpPr>
            <p:cNvPr id="29" name="object 29" descr=""/>
            <p:cNvSpPr/>
            <p:nvPr/>
          </p:nvSpPr>
          <p:spPr>
            <a:xfrm>
              <a:off x="7162800" y="2421889"/>
              <a:ext cx="995680" cy="1071245"/>
            </a:xfrm>
            <a:custGeom>
              <a:avLst/>
              <a:gdLst/>
              <a:ahLst/>
              <a:cxnLst/>
              <a:rect l="l" t="t" r="r" b="b"/>
              <a:pathLst>
                <a:path w="995679" h="1071245">
                  <a:moveTo>
                    <a:pt x="23875" y="989330"/>
                  </a:moveTo>
                  <a:lnTo>
                    <a:pt x="0" y="1071118"/>
                  </a:lnTo>
                  <a:lnTo>
                    <a:pt x="79755" y="1041146"/>
                  </a:lnTo>
                  <a:lnTo>
                    <a:pt x="66607" y="1028954"/>
                  </a:lnTo>
                  <a:lnTo>
                    <a:pt x="47878" y="1028954"/>
                  </a:lnTo>
                  <a:lnTo>
                    <a:pt x="38607" y="1020318"/>
                  </a:lnTo>
                  <a:lnTo>
                    <a:pt x="47252" y="1011006"/>
                  </a:lnTo>
                  <a:lnTo>
                    <a:pt x="23875" y="989330"/>
                  </a:lnTo>
                  <a:close/>
                </a:path>
                <a:path w="995679" h="1071245">
                  <a:moveTo>
                    <a:pt x="47252" y="1011006"/>
                  </a:moveTo>
                  <a:lnTo>
                    <a:pt x="38607" y="1020318"/>
                  </a:lnTo>
                  <a:lnTo>
                    <a:pt x="47878" y="1028954"/>
                  </a:lnTo>
                  <a:lnTo>
                    <a:pt x="56544" y="1019622"/>
                  </a:lnTo>
                  <a:lnTo>
                    <a:pt x="47252" y="1011006"/>
                  </a:lnTo>
                  <a:close/>
                </a:path>
                <a:path w="995679" h="1071245">
                  <a:moveTo>
                    <a:pt x="56544" y="1019622"/>
                  </a:moveTo>
                  <a:lnTo>
                    <a:pt x="47878" y="1028954"/>
                  </a:lnTo>
                  <a:lnTo>
                    <a:pt x="66607" y="1028954"/>
                  </a:lnTo>
                  <a:lnTo>
                    <a:pt x="56544" y="1019622"/>
                  </a:lnTo>
                  <a:close/>
                </a:path>
                <a:path w="995679" h="1071245">
                  <a:moveTo>
                    <a:pt x="985901" y="0"/>
                  </a:moveTo>
                  <a:lnTo>
                    <a:pt x="47252" y="1011006"/>
                  </a:lnTo>
                  <a:lnTo>
                    <a:pt x="56544" y="1019622"/>
                  </a:lnTo>
                  <a:lnTo>
                    <a:pt x="995299" y="8636"/>
                  </a:lnTo>
                  <a:lnTo>
                    <a:pt x="9859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8153400" y="1969007"/>
              <a:ext cx="2819400" cy="835660"/>
            </a:xfrm>
            <a:custGeom>
              <a:avLst/>
              <a:gdLst/>
              <a:ahLst/>
              <a:cxnLst/>
              <a:rect l="l" t="t" r="r" b="b"/>
              <a:pathLst>
                <a:path w="2819400" h="835660">
                  <a:moveTo>
                    <a:pt x="2819400" y="0"/>
                  </a:moveTo>
                  <a:lnTo>
                    <a:pt x="0" y="0"/>
                  </a:lnTo>
                  <a:lnTo>
                    <a:pt x="0" y="835151"/>
                  </a:lnTo>
                  <a:lnTo>
                    <a:pt x="2819400" y="835151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8153400" y="1969007"/>
              <a:ext cx="2819400" cy="835660"/>
            </a:xfrm>
            <a:custGeom>
              <a:avLst/>
              <a:gdLst/>
              <a:ahLst/>
              <a:cxnLst/>
              <a:rect l="l" t="t" r="r" b="b"/>
              <a:pathLst>
                <a:path w="2819400" h="835660">
                  <a:moveTo>
                    <a:pt x="0" y="835151"/>
                  </a:moveTo>
                  <a:lnTo>
                    <a:pt x="2819400" y="835151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83515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8153400" y="2054351"/>
            <a:ext cx="2819400" cy="74993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L="1270">
              <a:lnSpc>
                <a:spcPts val="1540"/>
              </a:lnSpc>
            </a:pPr>
            <a:r>
              <a:rPr dirty="0" sz="1600">
                <a:latin typeface="Times New Roman"/>
                <a:cs typeface="Times New Roman"/>
              </a:rPr>
              <a:t>Use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method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toUpperCase</a:t>
            </a:r>
            <a:r>
              <a:rPr dirty="0" sz="1600" spc="-535">
                <a:latin typeface="Lucida Console"/>
                <a:cs typeface="Lucida Console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to</a:t>
            </a:r>
            <a:endParaRPr sz="1600">
              <a:latin typeface="Times New Roman"/>
              <a:cs typeface="Times New Roman"/>
            </a:endParaRPr>
          </a:p>
          <a:p>
            <a:pPr algn="ctr" marL="167640" marR="158115">
              <a:lnSpc>
                <a:spcPts val="1939"/>
              </a:lnSpc>
              <a:spcBef>
                <a:spcPts val="45"/>
              </a:spcBef>
            </a:pPr>
            <a:r>
              <a:rPr dirty="0" sz="1600">
                <a:latin typeface="Times New Roman"/>
                <a:cs typeface="Times New Roman"/>
              </a:rPr>
              <a:t>return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s1</a:t>
            </a:r>
            <a:r>
              <a:rPr dirty="0" sz="1600" spc="-560">
                <a:latin typeface="Lucida Console"/>
                <a:cs typeface="Lucida Console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copy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which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every </a:t>
            </a:r>
            <a:r>
              <a:rPr dirty="0" sz="1600">
                <a:latin typeface="Times New Roman"/>
                <a:cs typeface="Times New Roman"/>
              </a:rPr>
              <a:t>character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uppercase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7391400" y="3681984"/>
            <a:ext cx="2286000" cy="83566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144145" marR="134620" indent="135890">
              <a:lnSpc>
                <a:spcPct val="100600"/>
              </a:lnSpc>
              <a:spcBef>
                <a:spcPts val="280"/>
              </a:spcBef>
            </a:pPr>
            <a:r>
              <a:rPr dirty="0" sz="1600">
                <a:latin typeface="Times New Roman"/>
                <a:cs typeface="Times New Roman"/>
              </a:rPr>
              <a:t>Use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method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trim</a:t>
            </a:r>
            <a:r>
              <a:rPr dirty="0" sz="1600" spc="-560">
                <a:latin typeface="Lucida Console"/>
                <a:cs typeface="Lucida Console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to </a:t>
            </a:r>
            <a:r>
              <a:rPr dirty="0" sz="1600">
                <a:latin typeface="Times New Roman"/>
                <a:cs typeface="Times New Roman"/>
              </a:rPr>
              <a:t>return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s3</a:t>
            </a:r>
            <a:r>
              <a:rPr dirty="0" sz="1600" spc="-560">
                <a:latin typeface="Lucida Console"/>
                <a:cs typeface="Lucida Console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copy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which </a:t>
            </a:r>
            <a:r>
              <a:rPr dirty="0" sz="1600">
                <a:latin typeface="Times New Roman"/>
                <a:cs typeface="Times New Roman"/>
              </a:rPr>
              <a:t>whitespace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eliminated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6934200" y="2799397"/>
            <a:ext cx="2976880" cy="1441450"/>
            <a:chOff x="6934200" y="2799397"/>
            <a:chExt cx="2976880" cy="1441450"/>
          </a:xfrm>
        </p:grpSpPr>
        <p:sp>
          <p:nvSpPr>
            <p:cNvPr id="35" name="object 35" descr=""/>
            <p:cNvSpPr/>
            <p:nvPr/>
          </p:nvSpPr>
          <p:spPr>
            <a:xfrm>
              <a:off x="6934200" y="4132961"/>
              <a:ext cx="458470" cy="107950"/>
            </a:xfrm>
            <a:custGeom>
              <a:avLst/>
              <a:gdLst/>
              <a:ahLst/>
              <a:cxnLst/>
              <a:rect l="l" t="t" r="r" b="b"/>
              <a:pathLst>
                <a:path w="458470" h="107950">
                  <a:moveTo>
                    <a:pt x="68960" y="32257"/>
                  </a:moveTo>
                  <a:lnTo>
                    <a:pt x="0" y="82422"/>
                  </a:lnTo>
                  <a:lnTo>
                    <a:pt x="81406" y="107441"/>
                  </a:lnTo>
                  <a:lnTo>
                    <a:pt x="76571" y="78231"/>
                  </a:lnTo>
                  <a:lnTo>
                    <a:pt x="63626" y="78231"/>
                  </a:lnTo>
                  <a:lnTo>
                    <a:pt x="61595" y="65658"/>
                  </a:lnTo>
                  <a:lnTo>
                    <a:pt x="74144" y="63570"/>
                  </a:lnTo>
                  <a:lnTo>
                    <a:pt x="68960" y="32257"/>
                  </a:lnTo>
                  <a:close/>
                </a:path>
                <a:path w="458470" h="107950">
                  <a:moveTo>
                    <a:pt x="74144" y="63570"/>
                  </a:moveTo>
                  <a:lnTo>
                    <a:pt x="61595" y="65658"/>
                  </a:lnTo>
                  <a:lnTo>
                    <a:pt x="63626" y="78231"/>
                  </a:lnTo>
                  <a:lnTo>
                    <a:pt x="76223" y="76131"/>
                  </a:lnTo>
                  <a:lnTo>
                    <a:pt x="74144" y="63570"/>
                  </a:lnTo>
                  <a:close/>
                </a:path>
                <a:path w="458470" h="107950">
                  <a:moveTo>
                    <a:pt x="76223" y="76131"/>
                  </a:moveTo>
                  <a:lnTo>
                    <a:pt x="63626" y="78231"/>
                  </a:lnTo>
                  <a:lnTo>
                    <a:pt x="76571" y="78231"/>
                  </a:lnTo>
                  <a:lnTo>
                    <a:pt x="76223" y="76131"/>
                  </a:lnTo>
                  <a:close/>
                </a:path>
                <a:path w="458470" h="107950">
                  <a:moveTo>
                    <a:pt x="456183" y="0"/>
                  </a:moveTo>
                  <a:lnTo>
                    <a:pt x="74144" y="63570"/>
                  </a:lnTo>
                  <a:lnTo>
                    <a:pt x="76223" y="76131"/>
                  </a:lnTo>
                  <a:lnTo>
                    <a:pt x="458216" y="12445"/>
                  </a:lnTo>
                  <a:lnTo>
                    <a:pt x="4561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086600" y="2804160"/>
              <a:ext cx="2819400" cy="835660"/>
            </a:xfrm>
            <a:custGeom>
              <a:avLst/>
              <a:gdLst/>
              <a:ahLst/>
              <a:cxnLst/>
              <a:rect l="l" t="t" r="r" b="b"/>
              <a:pathLst>
                <a:path w="2819400" h="835660">
                  <a:moveTo>
                    <a:pt x="2819400" y="0"/>
                  </a:moveTo>
                  <a:lnTo>
                    <a:pt x="0" y="0"/>
                  </a:lnTo>
                  <a:lnTo>
                    <a:pt x="0" y="835151"/>
                  </a:lnTo>
                  <a:lnTo>
                    <a:pt x="2819400" y="835151"/>
                  </a:lnTo>
                  <a:lnTo>
                    <a:pt x="28194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086600" y="2804160"/>
              <a:ext cx="2819400" cy="835660"/>
            </a:xfrm>
            <a:custGeom>
              <a:avLst/>
              <a:gdLst/>
              <a:ahLst/>
              <a:cxnLst/>
              <a:rect l="l" t="t" r="r" b="b"/>
              <a:pathLst>
                <a:path w="2819400" h="835660">
                  <a:moveTo>
                    <a:pt x="0" y="835151"/>
                  </a:moveTo>
                  <a:lnTo>
                    <a:pt x="2819400" y="835151"/>
                  </a:lnTo>
                  <a:lnTo>
                    <a:pt x="2819400" y="0"/>
                  </a:lnTo>
                  <a:lnTo>
                    <a:pt x="0" y="0"/>
                  </a:lnTo>
                  <a:lnTo>
                    <a:pt x="0" y="83515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7192771" y="2828924"/>
            <a:ext cx="26085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Use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method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toLowerCase</a:t>
            </a:r>
            <a:r>
              <a:rPr dirty="0" sz="1600" spc="-535">
                <a:latin typeface="Lucida Console"/>
                <a:cs typeface="Lucida Console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241540" y="3072764"/>
            <a:ext cx="25114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return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s2</a:t>
            </a:r>
            <a:r>
              <a:rPr dirty="0" sz="1600" spc="-560">
                <a:latin typeface="Lucida Console"/>
                <a:cs typeface="Lucida Console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copy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which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every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7584693" y="3319653"/>
            <a:ext cx="18224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character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uppercase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6400800" y="1214437"/>
            <a:ext cx="3434079" cy="2504440"/>
            <a:chOff x="6400800" y="1214437"/>
            <a:chExt cx="3434079" cy="2504440"/>
          </a:xfrm>
        </p:grpSpPr>
        <p:sp>
          <p:nvSpPr>
            <p:cNvPr id="42" name="object 42" descr=""/>
            <p:cNvSpPr/>
            <p:nvPr/>
          </p:nvSpPr>
          <p:spPr>
            <a:xfrm>
              <a:off x="6400800" y="3180207"/>
              <a:ext cx="690245" cy="538480"/>
            </a:xfrm>
            <a:custGeom>
              <a:avLst/>
              <a:gdLst/>
              <a:ahLst/>
              <a:cxnLst/>
              <a:rect l="l" t="t" r="r" b="b"/>
              <a:pathLst>
                <a:path w="690245" h="538479">
                  <a:moveTo>
                    <a:pt x="36702" y="461517"/>
                  </a:moveTo>
                  <a:lnTo>
                    <a:pt x="0" y="538352"/>
                  </a:lnTo>
                  <a:lnTo>
                    <a:pt x="83565" y="521588"/>
                  </a:lnTo>
                  <a:lnTo>
                    <a:pt x="70091" y="504316"/>
                  </a:lnTo>
                  <a:lnTo>
                    <a:pt x="53975" y="504316"/>
                  </a:lnTo>
                  <a:lnTo>
                    <a:pt x="46227" y="494410"/>
                  </a:lnTo>
                  <a:lnTo>
                    <a:pt x="56270" y="486599"/>
                  </a:lnTo>
                  <a:lnTo>
                    <a:pt x="36702" y="461517"/>
                  </a:lnTo>
                  <a:close/>
                </a:path>
                <a:path w="690245" h="538479">
                  <a:moveTo>
                    <a:pt x="56270" y="486599"/>
                  </a:moveTo>
                  <a:lnTo>
                    <a:pt x="46227" y="494410"/>
                  </a:lnTo>
                  <a:lnTo>
                    <a:pt x="53975" y="504316"/>
                  </a:lnTo>
                  <a:lnTo>
                    <a:pt x="64006" y="496516"/>
                  </a:lnTo>
                  <a:lnTo>
                    <a:pt x="56270" y="486599"/>
                  </a:lnTo>
                  <a:close/>
                </a:path>
                <a:path w="690245" h="538479">
                  <a:moveTo>
                    <a:pt x="64006" y="496516"/>
                  </a:moveTo>
                  <a:lnTo>
                    <a:pt x="53975" y="504316"/>
                  </a:lnTo>
                  <a:lnTo>
                    <a:pt x="70091" y="504316"/>
                  </a:lnTo>
                  <a:lnTo>
                    <a:pt x="64006" y="496516"/>
                  </a:lnTo>
                  <a:close/>
                </a:path>
                <a:path w="690245" h="538479">
                  <a:moveTo>
                    <a:pt x="681863" y="0"/>
                  </a:moveTo>
                  <a:lnTo>
                    <a:pt x="56270" y="486599"/>
                  </a:lnTo>
                  <a:lnTo>
                    <a:pt x="64006" y="496516"/>
                  </a:lnTo>
                  <a:lnTo>
                    <a:pt x="689736" y="9905"/>
                  </a:lnTo>
                  <a:lnTo>
                    <a:pt x="6818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705600" y="1219200"/>
              <a:ext cx="3124200" cy="835660"/>
            </a:xfrm>
            <a:custGeom>
              <a:avLst/>
              <a:gdLst/>
              <a:ahLst/>
              <a:cxnLst/>
              <a:rect l="l" t="t" r="r" b="b"/>
              <a:pathLst>
                <a:path w="3124200" h="835660">
                  <a:moveTo>
                    <a:pt x="3124200" y="0"/>
                  </a:moveTo>
                  <a:lnTo>
                    <a:pt x="0" y="0"/>
                  </a:lnTo>
                  <a:lnTo>
                    <a:pt x="0" y="835151"/>
                  </a:lnTo>
                  <a:lnTo>
                    <a:pt x="3124200" y="835151"/>
                  </a:lnTo>
                  <a:lnTo>
                    <a:pt x="31242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6705600" y="1219200"/>
              <a:ext cx="3124200" cy="835660"/>
            </a:xfrm>
            <a:custGeom>
              <a:avLst/>
              <a:gdLst/>
              <a:ahLst/>
              <a:cxnLst/>
              <a:rect l="l" t="t" r="r" b="b"/>
              <a:pathLst>
                <a:path w="3124200" h="835660">
                  <a:moveTo>
                    <a:pt x="0" y="835151"/>
                  </a:moveTo>
                  <a:lnTo>
                    <a:pt x="3124200" y="835151"/>
                  </a:lnTo>
                  <a:lnTo>
                    <a:pt x="3124200" y="0"/>
                  </a:lnTo>
                  <a:lnTo>
                    <a:pt x="0" y="0"/>
                  </a:lnTo>
                  <a:lnTo>
                    <a:pt x="0" y="8351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6791959" y="1243329"/>
            <a:ext cx="29521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Use</a:t>
            </a:r>
            <a:r>
              <a:rPr dirty="0" sz="1600" spc="-6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method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replace</a:t>
            </a:r>
            <a:r>
              <a:rPr dirty="0" sz="1600" spc="-560">
                <a:latin typeface="Lucida Console"/>
                <a:cs typeface="Lucida Console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return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Lucida Console"/>
                <a:cs typeface="Lucida Console"/>
              </a:rPr>
              <a:t>s1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843776" y="1490217"/>
            <a:ext cx="28448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copy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which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every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occurrence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of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7310119" y="1730705"/>
            <a:ext cx="19177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Times New Roman"/>
                <a:cs typeface="Times New Roman"/>
              </a:rPr>
              <a:t>‘</a:t>
            </a:r>
            <a:r>
              <a:rPr dirty="0" sz="1600" spc="-10">
                <a:latin typeface="Lucida Console"/>
                <a:cs typeface="Lucida Console"/>
              </a:rPr>
              <a:t>l</a:t>
            </a:r>
            <a:r>
              <a:rPr dirty="0" sz="1600" spc="-10">
                <a:latin typeface="Times New Roman"/>
                <a:cs typeface="Times New Roman"/>
              </a:rPr>
              <a:t>’</a:t>
            </a:r>
            <a:r>
              <a:rPr dirty="0" sz="1600" spc="-1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replaced with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‘</a:t>
            </a:r>
            <a:r>
              <a:rPr dirty="0" sz="1600" spc="-25">
                <a:latin typeface="Lucida Console"/>
                <a:cs typeface="Lucida Console"/>
              </a:rPr>
              <a:t>L</a:t>
            </a:r>
            <a:r>
              <a:rPr dirty="0" sz="1600" spc="-25">
                <a:latin typeface="Times New Roman"/>
                <a:cs typeface="Times New Roman"/>
              </a:rPr>
              <a:t>’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4648200" y="1594992"/>
            <a:ext cx="2061210" cy="1453515"/>
          </a:xfrm>
          <a:custGeom>
            <a:avLst/>
            <a:gdLst/>
            <a:ahLst/>
            <a:cxnLst/>
            <a:rect l="l" t="t" r="r" b="b"/>
            <a:pathLst>
              <a:path w="2061209" h="1453514">
                <a:moveTo>
                  <a:pt x="40386" y="1377950"/>
                </a:moveTo>
                <a:lnTo>
                  <a:pt x="0" y="1453007"/>
                </a:lnTo>
                <a:lnTo>
                  <a:pt x="84200" y="1440307"/>
                </a:lnTo>
                <a:lnTo>
                  <a:pt x="71083" y="1421638"/>
                </a:lnTo>
                <a:lnTo>
                  <a:pt x="55625" y="1421638"/>
                </a:lnTo>
                <a:lnTo>
                  <a:pt x="48260" y="1411224"/>
                </a:lnTo>
                <a:lnTo>
                  <a:pt x="58635" y="1403922"/>
                </a:lnTo>
                <a:lnTo>
                  <a:pt x="40386" y="1377950"/>
                </a:lnTo>
                <a:close/>
              </a:path>
              <a:path w="2061209" h="1453514">
                <a:moveTo>
                  <a:pt x="58635" y="1403922"/>
                </a:moveTo>
                <a:lnTo>
                  <a:pt x="48260" y="1411224"/>
                </a:lnTo>
                <a:lnTo>
                  <a:pt x="55625" y="1421638"/>
                </a:lnTo>
                <a:lnTo>
                  <a:pt x="65969" y="1414359"/>
                </a:lnTo>
                <a:lnTo>
                  <a:pt x="58635" y="1403922"/>
                </a:lnTo>
                <a:close/>
              </a:path>
              <a:path w="2061209" h="1453514">
                <a:moveTo>
                  <a:pt x="65969" y="1414359"/>
                </a:moveTo>
                <a:lnTo>
                  <a:pt x="55625" y="1421638"/>
                </a:lnTo>
                <a:lnTo>
                  <a:pt x="71083" y="1421638"/>
                </a:lnTo>
                <a:lnTo>
                  <a:pt x="65969" y="1414359"/>
                </a:lnTo>
                <a:close/>
              </a:path>
              <a:path w="2061209" h="1453514">
                <a:moveTo>
                  <a:pt x="2053717" y="0"/>
                </a:moveTo>
                <a:lnTo>
                  <a:pt x="58635" y="1403922"/>
                </a:lnTo>
                <a:lnTo>
                  <a:pt x="65969" y="1414359"/>
                </a:lnTo>
                <a:lnTo>
                  <a:pt x="2061082" y="10414"/>
                </a:lnTo>
                <a:lnTo>
                  <a:pt x="20537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9" name="object 4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50" name="object 50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43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2713355" cy="50355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15"/>
              </a:spcBef>
            </a:pPr>
            <a:r>
              <a:rPr dirty="0" sz="1600" spc="-10">
                <a:latin typeface="Lucida Console"/>
                <a:cs typeface="Lucida Console"/>
              </a:rPr>
              <a:t>StringMiscellaneous2.j </a:t>
            </a:r>
            <a:r>
              <a:rPr dirty="0" sz="1600" spc="-25">
                <a:latin typeface="Lucida Console"/>
                <a:cs typeface="Lucida Console"/>
              </a:rPr>
              <a:t>ava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37369" y="1551178"/>
            <a:ext cx="652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27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597152" y="227075"/>
            <a:ext cx="6937375" cy="2539365"/>
          </a:xfrm>
          <a:custGeom>
            <a:avLst/>
            <a:gdLst/>
            <a:ahLst/>
            <a:cxnLst/>
            <a:rect l="l" t="t" r="r" b="b"/>
            <a:pathLst>
              <a:path w="6937375" h="2539365">
                <a:moveTo>
                  <a:pt x="6937248" y="0"/>
                </a:moveTo>
                <a:lnTo>
                  <a:pt x="0" y="0"/>
                </a:lnTo>
                <a:lnTo>
                  <a:pt x="0" y="2538984"/>
                </a:lnTo>
                <a:lnTo>
                  <a:pt x="6937248" y="2538984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2398522" y="206756"/>
            <a:ext cx="364490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test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toCharArray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method</a:t>
            </a:r>
            <a:endParaRPr sz="1100">
              <a:latin typeface="Lucida Console"/>
              <a:cs typeface="Lucida Console"/>
            </a:endParaRPr>
          </a:p>
          <a:p>
            <a:pPr marL="12700" marR="5080">
              <a:lnSpc>
                <a:spcPct val="100000"/>
              </a:lnSpc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char</a:t>
            </a:r>
            <a:r>
              <a:rPr dirty="0" sz="1100" spc="-4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charArray[]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 </a:t>
            </a:r>
            <a:r>
              <a:rPr dirty="0" sz="1100" spc="-10">
                <a:latin typeface="Lucida Console"/>
                <a:cs typeface="Lucida Console"/>
              </a:rPr>
              <a:t>s1.toCharArray();</a:t>
            </a:r>
            <a:r>
              <a:rPr dirty="0" sz="1100" spc="50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"\n\ns1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as a character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array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-25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398522" y="877570"/>
            <a:ext cx="473583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3525" marR="5080" indent="-25146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for</a:t>
            </a:r>
            <a:r>
              <a:rPr dirty="0" sz="1100" spc="-3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int</a:t>
            </a:r>
            <a:r>
              <a:rPr dirty="0" sz="1100" spc="-3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;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charArray.length;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++count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 </a:t>
            </a: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 charArray[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];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398522" y="1380489"/>
            <a:ext cx="558101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JOptionPane.showMessageDialog(</a:t>
            </a:r>
            <a:r>
              <a:rPr dirty="0" sz="1100" spc="-5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null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6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output,</a:t>
            </a:r>
            <a:endParaRPr sz="1100">
              <a:latin typeface="Lucida Console"/>
              <a:cs typeface="Lucida Console"/>
            </a:endParaRPr>
          </a:p>
          <a:p>
            <a:pPr marL="263525">
              <a:lnSpc>
                <a:spcPct val="100000"/>
              </a:lnSpc>
            </a:pP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"Additional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String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methods"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JOptionPane.INFORMATION_MESSAGE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398522" y="1883410"/>
            <a:ext cx="14566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System.exit(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145538" y="2051050"/>
            <a:ext cx="110489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584452" y="206756"/>
            <a:ext cx="3282315" cy="2373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21945" algn="l"/>
              </a:tabLst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39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latin typeface="Lucida Console"/>
                <a:cs typeface="Lucida Console"/>
              </a:rPr>
              <a:t>}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 end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class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StringMiscellaneous2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6040945" y="243649"/>
            <a:ext cx="2803525" cy="599440"/>
            <a:chOff x="6040945" y="243649"/>
            <a:chExt cx="2803525" cy="599440"/>
          </a:xfrm>
        </p:grpSpPr>
        <p:sp>
          <p:nvSpPr>
            <p:cNvPr id="22" name="object 22" descr=""/>
            <p:cNvSpPr/>
            <p:nvPr/>
          </p:nvSpPr>
          <p:spPr>
            <a:xfrm>
              <a:off x="6045708" y="248411"/>
              <a:ext cx="2794000" cy="589915"/>
            </a:xfrm>
            <a:custGeom>
              <a:avLst/>
              <a:gdLst/>
              <a:ahLst/>
              <a:cxnLst/>
              <a:rect l="l" t="t" r="r" b="b"/>
              <a:pathLst>
                <a:path w="2794000" h="589915">
                  <a:moveTo>
                    <a:pt x="2793491" y="0"/>
                  </a:moveTo>
                  <a:lnTo>
                    <a:pt x="0" y="0"/>
                  </a:lnTo>
                  <a:lnTo>
                    <a:pt x="0" y="589788"/>
                  </a:lnTo>
                  <a:lnTo>
                    <a:pt x="2793491" y="589788"/>
                  </a:lnTo>
                  <a:lnTo>
                    <a:pt x="279349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045708" y="248411"/>
              <a:ext cx="2794000" cy="589915"/>
            </a:xfrm>
            <a:custGeom>
              <a:avLst/>
              <a:gdLst/>
              <a:ahLst/>
              <a:cxnLst/>
              <a:rect l="l" t="t" r="r" b="b"/>
              <a:pathLst>
                <a:path w="2794000" h="589915">
                  <a:moveTo>
                    <a:pt x="0" y="589788"/>
                  </a:moveTo>
                  <a:lnTo>
                    <a:pt x="2793491" y="589788"/>
                  </a:lnTo>
                  <a:lnTo>
                    <a:pt x="2793491" y="0"/>
                  </a:lnTo>
                  <a:lnTo>
                    <a:pt x="0" y="0"/>
                  </a:lnTo>
                  <a:lnTo>
                    <a:pt x="0" y="5897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6139053" y="271653"/>
            <a:ext cx="26085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Use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method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toCharArray</a:t>
            </a:r>
            <a:r>
              <a:rPr dirty="0" sz="1600" spc="-535">
                <a:latin typeface="Lucida Console"/>
                <a:cs typeface="Lucida Console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294501" y="515492"/>
            <a:ext cx="22967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return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character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array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Lucida Console"/>
                <a:cs typeface="Lucida Console"/>
              </a:rPr>
              <a:t>s1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5562600" y="515112"/>
            <a:ext cx="483234" cy="76200"/>
          </a:xfrm>
          <a:custGeom>
            <a:avLst/>
            <a:gdLst/>
            <a:ahLst/>
            <a:cxnLst/>
            <a:rect l="l" t="t" r="r" b="b"/>
            <a:pathLst>
              <a:path w="483235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483235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483235" h="76200">
                <a:moveTo>
                  <a:pt x="483108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483108" y="44450"/>
                </a:lnTo>
                <a:lnTo>
                  <a:pt x="483108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object 2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14800" y="3581400"/>
            <a:ext cx="2552700" cy="2763012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859773" y="20827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44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1489" y="684022"/>
            <a:ext cx="41243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2800" spc="-30">
                <a:solidFill>
                  <a:srgbClr val="FF0000"/>
                </a:solidFill>
                <a:latin typeface="Lucida Console"/>
                <a:cs typeface="Lucida Console"/>
              </a:rPr>
              <a:t>String</a:t>
            </a:r>
            <a:r>
              <a:rPr dirty="0" u="none" sz="2800" spc="-875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dirty="0" u="none" sz="2800" spc="-60">
                <a:solidFill>
                  <a:srgbClr val="FF0000"/>
                </a:solidFill>
                <a:latin typeface="Trebuchet MS"/>
                <a:cs typeface="Trebuchet MS"/>
              </a:rPr>
              <a:t>Method</a:t>
            </a:r>
            <a:r>
              <a:rPr dirty="0" u="none" sz="2800" spc="-6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u="none" sz="2800" spc="-10">
                <a:solidFill>
                  <a:srgbClr val="FF0000"/>
                </a:solidFill>
                <a:latin typeface="Lucida Console"/>
                <a:cs typeface="Lucida Console"/>
              </a:rPr>
              <a:t>valueOf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9305" y="1552193"/>
            <a:ext cx="6876415" cy="1278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Lucida Console"/>
                <a:cs typeface="Lucida Console"/>
              </a:rPr>
              <a:t>String</a:t>
            </a:r>
            <a:r>
              <a:rPr dirty="0" sz="2800" spc="-1010">
                <a:latin typeface="Lucida Console"/>
                <a:cs typeface="Lucida Console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provides</a:t>
            </a:r>
            <a:r>
              <a:rPr dirty="0" sz="2800" spc="-5" b="1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Lucida Console"/>
                <a:cs typeface="Lucida Console"/>
              </a:rPr>
              <a:t>static</a:t>
            </a:r>
            <a:r>
              <a:rPr dirty="0" sz="2800" spc="-1005">
                <a:latin typeface="Lucida Console"/>
                <a:cs typeface="Lucida Console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class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methods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valueOf</a:t>
            </a:r>
            <a:endParaRPr sz="1800">
              <a:latin typeface="Lucida Console"/>
              <a:cs typeface="Lucida Console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Returns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5">
                <a:latin typeface="Lucida Console"/>
                <a:cs typeface="Lucida Console"/>
              </a:rPr>
              <a:t>String</a:t>
            </a:r>
            <a:r>
              <a:rPr dirty="0" sz="1800" spc="-625">
                <a:latin typeface="Lucida Console"/>
                <a:cs typeface="Lucida Console"/>
              </a:rPr>
              <a:t> </a:t>
            </a:r>
            <a:r>
              <a:rPr dirty="0" sz="1800" spc="-10">
                <a:latin typeface="Calibri"/>
                <a:cs typeface="Calibri"/>
              </a:rPr>
              <a:t>representation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object,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dirty="0" sz="1800" spc="-25">
                <a:latin typeface="Lucida Console"/>
                <a:cs typeface="Lucida Console"/>
              </a:rPr>
              <a:t>toString</a:t>
            </a:r>
            <a:r>
              <a:rPr dirty="0" sz="1800" spc="-640">
                <a:latin typeface="Lucida Console"/>
                <a:cs typeface="Lucida Console"/>
              </a:rPr>
              <a:t> </a:t>
            </a:r>
            <a:r>
              <a:rPr dirty="0" sz="1800">
                <a:latin typeface="Calibri"/>
                <a:cs typeface="Calibri"/>
              </a:rPr>
              <a:t>cannot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primitives,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but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Lucida Console"/>
                <a:cs typeface="Lucida Console"/>
              </a:rPr>
              <a:t>valueOf</a:t>
            </a:r>
            <a:r>
              <a:rPr dirty="0" sz="1800" spc="-15">
                <a:latin typeface="Lucida Console"/>
                <a:cs typeface="Lucida Console"/>
              </a:rPr>
              <a:t> </a:t>
            </a:r>
            <a:r>
              <a:rPr dirty="0" sz="1800" spc="-25">
                <a:latin typeface="Calibri"/>
                <a:cs typeface="Calibri"/>
              </a:rPr>
              <a:t>can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45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22244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Lucida Console"/>
                <a:cs typeface="Lucida Console"/>
              </a:rPr>
              <a:t>StringValueOf.java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37369" y="1307337"/>
            <a:ext cx="100456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20-</a:t>
            </a:r>
            <a:r>
              <a:rPr dirty="0" sz="1600" spc="-25">
                <a:latin typeface="Times New Roman"/>
                <a:cs typeface="Times New Roman"/>
              </a:rPr>
              <a:t>26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597152" y="227075"/>
            <a:ext cx="6937375" cy="4570730"/>
          </a:xfrm>
          <a:custGeom>
            <a:avLst/>
            <a:gdLst/>
            <a:ahLst/>
            <a:cxnLst/>
            <a:rect l="l" t="t" r="r" b="b"/>
            <a:pathLst>
              <a:path w="6937375" h="4570730">
                <a:moveTo>
                  <a:pt x="6937248" y="0"/>
                </a:moveTo>
                <a:lnTo>
                  <a:pt x="0" y="0"/>
                </a:lnTo>
                <a:lnTo>
                  <a:pt x="0" y="4570476"/>
                </a:lnTo>
                <a:lnTo>
                  <a:pt x="6937248" y="4570476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2144014" y="1212850"/>
            <a:ext cx="5919470" cy="1703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4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static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void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args[]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266700" marR="1267460" indent="-1905">
              <a:lnSpc>
                <a:spcPct val="100000"/>
              </a:lnSpc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char</a:t>
            </a:r>
            <a:r>
              <a:rPr dirty="0" sz="1100" spc="-4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charArray[]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 {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'a'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'b'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'c'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'd'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'e'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'f'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};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boolean</a:t>
            </a:r>
            <a:r>
              <a:rPr dirty="0" sz="1100" spc="-4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booleanValue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 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true</a:t>
            </a:r>
            <a:r>
              <a:rPr dirty="0" sz="1100" spc="-2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 marL="266700" marR="3453129">
              <a:lnSpc>
                <a:spcPct val="100000"/>
              </a:lnSpc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char</a:t>
            </a:r>
            <a:r>
              <a:rPr dirty="0" sz="1100" spc="-4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characterValue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 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'Z'</a:t>
            </a:r>
            <a:r>
              <a:rPr dirty="0" sz="1100" spc="-20">
                <a:latin typeface="Lucida Console"/>
                <a:cs typeface="Lucida Console"/>
              </a:rPr>
              <a:t>;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int</a:t>
            </a:r>
            <a:r>
              <a:rPr dirty="0" sz="1100" spc="-3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integerValue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 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7</a:t>
            </a:r>
            <a:r>
              <a:rPr dirty="0" sz="1100" spc="-25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 marL="266700">
              <a:lnSpc>
                <a:spcPct val="100000"/>
              </a:lnSpc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long</a:t>
            </a:r>
            <a:r>
              <a:rPr dirty="0" sz="1100" spc="-6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longValue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10000000L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 marL="266700" marR="88900">
              <a:lnSpc>
                <a:spcPct val="100000"/>
              </a:lnSpc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float</a:t>
            </a:r>
            <a:r>
              <a:rPr dirty="0" sz="1100" spc="-3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floatValue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2.5f</a:t>
            </a:r>
            <a:r>
              <a:rPr dirty="0" sz="1100">
                <a:latin typeface="Lucida Console"/>
                <a:cs typeface="Lucida Console"/>
              </a:rPr>
              <a:t>;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</a:t>
            </a:r>
            <a:r>
              <a:rPr dirty="0" sz="1100" spc="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suffix</a:t>
            </a:r>
            <a:r>
              <a:rPr dirty="0" sz="1100" spc="-4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indicates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that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2.5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is</a:t>
            </a:r>
            <a:r>
              <a:rPr dirty="0" sz="1100" spc="-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float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double</a:t>
            </a:r>
            <a:r>
              <a:rPr dirty="0" sz="1100" spc="-3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doubleValue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33.333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 marL="26670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Object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objectRef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"hello"</a:t>
            </a:r>
            <a:r>
              <a:rPr dirty="0" sz="1100">
                <a:latin typeface="Lucida Console"/>
                <a:cs typeface="Lucida Console"/>
              </a:rPr>
              <a:t>;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 assign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string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to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an Object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reference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398522" y="3057270"/>
            <a:ext cx="557911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3525" marR="5080" indent="-25146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"char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array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String.valueOf(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charArray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"\npart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of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char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array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String.valueOf(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charArray,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3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3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584452" y="206756"/>
            <a:ext cx="3037840" cy="4385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040" indent="-307340">
              <a:lnSpc>
                <a:spcPct val="100000"/>
              </a:lnSpc>
              <a:spcBef>
                <a:spcPts val="100"/>
              </a:spcBef>
              <a:buClr>
                <a:srgbClr val="5F5F5F"/>
              </a:buClr>
              <a:buFont typeface="Arial"/>
              <a:buAutoNum type="arabicPlain"/>
              <a:tabLst>
                <a:tab pos="320040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Fig.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11.9: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StringValueOf.java</a:t>
            </a:r>
            <a:endParaRPr sz="1100">
              <a:latin typeface="Lucida Console"/>
              <a:cs typeface="Lucida Console"/>
            </a:endParaRPr>
          </a:p>
          <a:p>
            <a:pPr marL="3200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20040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String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valueOf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methods.</a:t>
            </a:r>
            <a:endParaRPr sz="1100">
              <a:latin typeface="Lucida Console"/>
              <a:cs typeface="Lucida Console"/>
            </a:endParaRPr>
          </a:p>
          <a:p>
            <a:pPr marL="3200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20040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import</a:t>
            </a:r>
            <a:r>
              <a:rPr dirty="0" sz="1100" spc="-6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javax.swing.*;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5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6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class</a:t>
            </a:r>
            <a:r>
              <a:rPr dirty="0" sz="1100" spc="-3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StringValueOf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26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649982" y="3392551"/>
            <a:ext cx="4147820" cy="12001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"\nboolean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String.valueOf(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booleanValue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"\nchar</a:t>
            </a:r>
            <a:r>
              <a:rPr dirty="0" sz="1100" spc="-6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String.valueOf(</a:t>
            </a:r>
            <a:r>
              <a:rPr dirty="0" sz="1100" spc="-6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characterValue</a:t>
            </a:r>
            <a:r>
              <a:rPr dirty="0" sz="1100" spc="-7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"\nint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 "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 String.valueOf(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integerValue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"\nlong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String.valueOf(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longValue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"\nfloat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String.valueOf(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floatValue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"\ndouble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String.valueOf(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doubleValue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 </a:t>
            </a:r>
            <a:r>
              <a:rPr dirty="0" sz="1100" spc="-50">
                <a:latin typeface="Lucida Console"/>
                <a:cs typeface="Lucida Console"/>
              </a:rPr>
              <a:t>+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"\nObject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String.valueOf(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objectRef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6858000" y="3505200"/>
            <a:ext cx="690245" cy="990600"/>
          </a:xfrm>
          <a:custGeom>
            <a:avLst/>
            <a:gdLst/>
            <a:ahLst/>
            <a:cxnLst/>
            <a:rect l="l" t="t" r="r" b="b"/>
            <a:pathLst>
              <a:path w="690245" h="990600">
                <a:moveTo>
                  <a:pt x="689737" y="462153"/>
                </a:moveTo>
                <a:lnTo>
                  <a:pt x="685800" y="457200"/>
                </a:lnTo>
                <a:lnTo>
                  <a:pt x="689356" y="451866"/>
                </a:lnTo>
                <a:lnTo>
                  <a:pt x="66916" y="37007"/>
                </a:lnTo>
                <a:lnTo>
                  <a:pt x="71602" y="29972"/>
                </a:lnTo>
                <a:lnTo>
                  <a:pt x="84582" y="10541"/>
                </a:lnTo>
                <a:lnTo>
                  <a:pt x="0" y="0"/>
                </a:lnTo>
                <a:lnTo>
                  <a:pt x="42291" y="73914"/>
                </a:lnTo>
                <a:lnTo>
                  <a:pt x="59867" y="47586"/>
                </a:lnTo>
                <a:lnTo>
                  <a:pt x="674916" y="457657"/>
                </a:lnTo>
                <a:lnTo>
                  <a:pt x="56261" y="938847"/>
                </a:lnTo>
                <a:lnTo>
                  <a:pt x="36703" y="913765"/>
                </a:lnTo>
                <a:lnTo>
                  <a:pt x="0" y="990600"/>
                </a:lnTo>
                <a:lnTo>
                  <a:pt x="83566" y="973836"/>
                </a:lnTo>
                <a:lnTo>
                  <a:pt x="70091" y="956564"/>
                </a:lnTo>
                <a:lnTo>
                  <a:pt x="63995" y="948766"/>
                </a:lnTo>
                <a:lnTo>
                  <a:pt x="689737" y="4621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7543800" y="3505200"/>
            <a:ext cx="2794000" cy="83566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19050" rIns="0" bIns="0" rtlCol="0" vert="horz">
            <a:spAutoFit/>
          </a:bodyPr>
          <a:lstStyle/>
          <a:p>
            <a:pPr algn="just" marL="106680" marR="97155" indent="28575">
              <a:lnSpc>
                <a:spcPct val="102800"/>
              </a:lnSpc>
              <a:spcBef>
                <a:spcPts val="150"/>
              </a:spcBef>
            </a:pPr>
            <a:r>
              <a:rPr dirty="0" sz="1600" spc="-75" b="1">
                <a:latin typeface="Courier New"/>
                <a:cs typeface="Courier New"/>
              </a:rPr>
              <a:t>static</a:t>
            </a:r>
            <a:r>
              <a:rPr dirty="0" sz="1600" spc="-170" b="1">
                <a:latin typeface="Courier New"/>
                <a:cs typeface="Courier New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method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70" b="1">
                <a:latin typeface="Courier New"/>
                <a:cs typeface="Courier New"/>
              </a:rPr>
              <a:t>valueOf</a:t>
            </a:r>
            <a:r>
              <a:rPr dirty="0" sz="1600" spc="-170" b="1">
                <a:latin typeface="Courier New"/>
                <a:cs typeface="Courier New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of </a:t>
            </a:r>
            <a:r>
              <a:rPr dirty="0" sz="1600">
                <a:latin typeface="Times New Roman"/>
                <a:cs typeface="Times New Roman"/>
              </a:rPr>
              <a:t>class</a:t>
            </a:r>
            <a:r>
              <a:rPr dirty="0" sz="1600" spc="-100">
                <a:latin typeface="Times New Roman"/>
                <a:cs typeface="Times New Roman"/>
              </a:rPr>
              <a:t> </a:t>
            </a:r>
            <a:r>
              <a:rPr dirty="0" sz="1600" spc="-80" b="1">
                <a:latin typeface="Courier New"/>
                <a:cs typeface="Courier New"/>
              </a:rPr>
              <a:t>String</a:t>
            </a:r>
            <a:r>
              <a:rPr dirty="0" sz="1600" spc="-165" b="1">
                <a:latin typeface="Courier New"/>
                <a:cs typeface="Courier New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returns</a:t>
            </a:r>
            <a:r>
              <a:rPr dirty="0" sz="1600" spc="125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String </a:t>
            </a:r>
            <a:r>
              <a:rPr dirty="0" sz="1600">
                <a:latin typeface="Times New Roman"/>
                <a:cs typeface="Times New Roman"/>
              </a:rPr>
              <a:t>representation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various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types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46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22244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Lucida Console"/>
                <a:cs typeface="Lucida Console"/>
              </a:rPr>
              <a:t>StringValueOf.java</a:t>
            </a:r>
            <a:endParaRPr sz="1600">
              <a:latin typeface="Lucida Console"/>
              <a:cs typeface="Lucida Console"/>
            </a:endParaRPr>
          </a:p>
        </p:txBody>
      </p:sp>
      <p:graphicFrame>
        <p:nvGraphicFramePr>
          <p:cNvPr id="13" name="object 13" descr=""/>
          <p:cNvGraphicFramePr>
            <a:graphicFrameLocks noGrp="1"/>
          </p:cNvGraphicFramePr>
          <p:nvPr/>
        </p:nvGraphicFramePr>
        <p:xfrm>
          <a:off x="1597152" y="227075"/>
          <a:ext cx="7013575" cy="1522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/>
                <a:gridCol w="371475"/>
                <a:gridCol w="6207759"/>
              </a:tblGrid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220"/>
                        </a:lnSpc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JOptionPane.showMessageDialog(</a:t>
                      </a:r>
                      <a:r>
                        <a:rPr dirty="0" sz="1100" spc="-5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00FF"/>
                          </a:solidFill>
                          <a:latin typeface="Lucida Console"/>
                          <a:cs typeface="Lucida Console"/>
                        </a:rPr>
                        <a:t>null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,</a:t>
                      </a:r>
                      <a:r>
                        <a:rPr dirty="0" sz="1100" spc="-6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10">
                          <a:latin typeface="Lucida Console"/>
                          <a:cs typeface="Lucida Console"/>
                        </a:rPr>
                        <a:t>output,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335280">
                        <a:lnSpc>
                          <a:spcPts val="1220"/>
                        </a:lnSpc>
                      </a:pP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"String</a:t>
                      </a:r>
                      <a:r>
                        <a:rPr dirty="0" sz="1100" spc="-4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valueOf</a:t>
                      </a:r>
                      <a:r>
                        <a:rPr dirty="0" sz="1100" spc="-45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methods"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,</a:t>
                      </a:r>
                      <a:r>
                        <a:rPr dirty="0" sz="1100" spc="-5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JOptionPane.INFORMATION_MESSAGE</a:t>
                      </a:r>
                      <a:r>
                        <a:rPr dirty="0" sz="1100" spc="-4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25">
                          <a:latin typeface="Lucida Console"/>
                          <a:cs typeface="Lucida Console"/>
                        </a:rPr>
                        <a:t>);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1220"/>
                        </a:lnSpc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System.exit(</a:t>
                      </a:r>
                      <a:r>
                        <a:rPr dirty="0" sz="1100" spc="-6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0</a:t>
                      </a:r>
                      <a:r>
                        <a:rPr dirty="0" sz="1100" spc="-1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25">
                          <a:latin typeface="Lucida Console"/>
                          <a:cs typeface="Lucida Console"/>
                        </a:rPr>
                        <a:t>);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1220"/>
                        </a:lnSpc>
                      </a:pPr>
                      <a:r>
                        <a:rPr dirty="0" sz="1100" spc="-50">
                          <a:latin typeface="Lucida Console"/>
                          <a:cs typeface="Lucida Console"/>
                        </a:rPr>
                        <a:t>}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349885">
                <a:tc gridSpan="3"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  <a:tabLst>
                          <a:tab pos="309245" algn="l"/>
                        </a:tabLst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34</a:t>
                      </a:r>
                      <a:r>
                        <a:rPr dirty="0" sz="1100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}</a:t>
                      </a:r>
                      <a:r>
                        <a:rPr dirty="0" sz="1100" spc="-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// end</a:t>
                      </a:r>
                      <a:r>
                        <a:rPr dirty="0" sz="1100" spc="-15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class</a:t>
                      </a:r>
                      <a:r>
                        <a:rPr dirty="0" sz="1100" spc="-35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1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StringValueOf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38600" y="2895600"/>
            <a:ext cx="2552700" cy="228600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859773" y="20827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47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1489" y="684022"/>
            <a:ext cx="344360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2800" spc="-65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r>
              <a:rPr dirty="0" u="none" sz="2800" spc="-1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u="none" sz="2800" spc="-10">
                <a:solidFill>
                  <a:srgbClr val="FF0000"/>
                </a:solidFill>
                <a:latin typeface="Lucida Console"/>
                <a:cs typeface="Lucida Console"/>
              </a:rPr>
              <a:t>StringBuffer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9305" y="1552193"/>
            <a:ext cx="7332980" cy="2101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Class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StringBuffer</a:t>
            </a:r>
            <a:endParaRPr sz="2800">
              <a:latin typeface="Lucida Console"/>
              <a:cs typeface="Lucida Console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5">
                <a:latin typeface="Lucida Console"/>
                <a:cs typeface="Lucida Console"/>
              </a:rPr>
              <a:t>String</a:t>
            </a:r>
            <a:r>
              <a:rPr dirty="0" sz="1800" spc="-635">
                <a:latin typeface="Lucida Console"/>
                <a:cs typeface="Lucida Console"/>
              </a:rPr>
              <a:t> </a:t>
            </a:r>
            <a:r>
              <a:rPr dirty="0" sz="1800">
                <a:latin typeface="Calibri"/>
                <a:cs typeface="Calibri"/>
              </a:rPr>
              <a:t>object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created,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contents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cannot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change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800" spc="-20">
                <a:latin typeface="Lucida Console"/>
                <a:cs typeface="Lucida Console"/>
              </a:rPr>
              <a:t>StringBuffer</a:t>
            </a:r>
            <a:r>
              <a:rPr dirty="0" sz="1800" spc="-620">
                <a:latin typeface="Lucida Console"/>
                <a:cs typeface="Lucida Console"/>
              </a:rPr>
              <a:t> </a:t>
            </a:r>
            <a:r>
              <a:rPr dirty="0" sz="1800">
                <a:latin typeface="Calibri"/>
                <a:cs typeface="Calibri"/>
              </a:rPr>
              <a:t>used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creating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manipulating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dynamic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string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155"/>
              </a:lnSpc>
            </a:pPr>
            <a:r>
              <a:rPr dirty="0" sz="1800">
                <a:latin typeface="Calibri"/>
                <a:cs typeface="Calibri"/>
              </a:rPr>
              <a:t>i.e.,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modifiable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String</a:t>
            </a:r>
            <a:r>
              <a:rPr dirty="0" sz="1800" spc="-1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55"/>
              </a:lnSpc>
            </a:pP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store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characters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based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capacity</a:t>
            </a:r>
            <a:endParaRPr sz="1800">
              <a:latin typeface="Calibri"/>
              <a:cs typeface="Calibri"/>
            </a:endParaRPr>
          </a:p>
          <a:p>
            <a:pPr marL="469900" marR="668020" indent="457200">
              <a:lnSpc>
                <a:spcPts val="2170"/>
              </a:lnSpc>
              <a:spcBef>
                <a:spcPts val="60"/>
              </a:spcBef>
            </a:pPr>
            <a:r>
              <a:rPr dirty="0" sz="1800">
                <a:latin typeface="Calibri"/>
                <a:cs typeface="Calibri"/>
              </a:rPr>
              <a:t>Capacity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expands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dynamically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handle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additional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characters </a:t>
            </a:r>
            <a:r>
              <a:rPr dirty="0" sz="1800">
                <a:latin typeface="Calibri"/>
                <a:cs typeface="Calibri"/>
              </a:rPr>
              <a:t>Uses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operators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Lucida Console"/>
                <a:cs typeface="Lucida Console"/>
              </a:rPr>
              <a:t>+</a:t>
            </a:r>
            <a:r>
              <a:rPr dirty="0" sz="1800" spc="-670">
                <a:latin typeface="Lucida Console"/>
                <a:cs typeface="Lucida Console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latin typeface="Lucida Console"/>
                <a:cs typeface="Lucida Console"/>
              </a:rPr>
              <a:t>+=</a:t>
            </a:r>
            <a:r>
              <a:rPr dirty="0" sz="1800" spc="-670">
                <a:latin typeface="Lucida Console"/>
                <a:cs typeface="Lucida Console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>
                <a:latin typeface="Lucida Console"/>
                <a:cs typeface="Lucida Console"/>
              </a:rPr>
              <a:t>String</a:t>
            </a:r>
            <a:r>
              <a:rPr dirty="0" sz="1800" spc="-645">
                <a:latin typeface="Lucida Console"/>
                <a:cs typeface="Lucida Console"/>
              </a:rPr>
              <a:t> </a:t>
            </a:r>
            <a:r>
              <a:rPr dirty="0" sz="1800" spc="-10">
                <a:latin typeface="Calibri"/>
                <a:cs typeface="Calibri"/>
              </a:rPr>
              <a:t>concatenation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859773" y="20827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48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31489" y="684022"/>
            <a:ext cx="464502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2800" spc="-30">
                <a:solidFill>
                  <a:srgbClr val="FF0000"/>
                </a:solidFill>
                <a:latin typeface="Lucida Console"/>
                <a:cs typeface="Lucida Console"/>
              </a:rPr>
              <a:t>StringBuffer</a:t>
            </a:r>
            <a:r>
              <a:rPr dirty="0" u="none" sz="2800" spc="-735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dirty="0" u="none" sz="2800" spc="-25">
                <a:solidFill>
                  <a:srgbClr val="FF0000"/>
                </a:solidFill>
                <a:latin typeface="Trebuchet MS"/>
                <a:cs typeface="Trebuchet MS"/>
              </a:rPr>
              <a:t>Constructors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9305" y="1552193"/>
            <a:ext cx="9093835" cy="1278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Three</a:t>
            </a:r>
            <a:r>
              <a:rPr dirty="0" sz="2800" spc="35" b="1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Lucida Console"/>
                <a:cs typeface="Lucida Console"/>
              </a:rPr>
              <a:t>StringBuffer</a:t>
            </a:r>
            <a:r>
              <a:rPr dirty="0" sz="2800" spc="-985">
                <a:latin typeface="Lucida Console"/>
                <a:cs typeface="Lucida Console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constructors</a:t>
            </a:r>
            <a:endParaRPr sz="2800">
              <a:latin typeface="Times New Roman"/>
              <a:cs typeface="Times New Roman"/>
            </a:endParaRPr>
          </a:p>
          <a:p>
            <a:pPr marL="927100" marR="3709035" indent="-457834">
              <a:lnSpc>
                <a:spcPts val="2150"/>
              </a:lnSpc>
              <a:spcBef>
                <a:spcPts val="110"/>
              </a:spcBef>
            </a:pPr>
            <a:r>
              <a:rPr dirty="0" sz="1800">
                <a:latin typeface="Calibri"/>
                <a:cs typeface="Calibri"/>
              </a:rPr>
              <a:t>Default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creates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Lucida Console"/>
                <a:cs typeface="Lucida Console"/>
              </a:rPr>
              <a:t>StringBuffer</a:t>
            </a:r>
            <a:r>
              <a:rPr dirty="0" sz="1800" spc="-620">
                <a:latin typeface="Lucida Console"/>
                <a:cs typeface="Lucida Console"/>
              </a:rPr>
              <a:t> </a:t>
            </a:r>
            <a:r>
              <a:rPr dirty="0" sz="1800">
                <a:latin typeface="Calibri"/>
                <a:cs typeface="Calibri"/>
              </a:rPr>
              <a:t>with no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characters </a:t>
            </a:r>
            <a:r>
              <a:rPr dirty="0" sz="1800">
                <a:latin typeface="Calibri"/>
                <a:cs typeface="Calibri"/>
              </a:rPr>
              <a:t>Capacity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16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characters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ts val="2100"/>
              </a:lnSpc>
              <a:tabLst>
                <a:tab pos="7529830" algn="l"/>
              </a:tabLst>
            </a:pPr>
            <a:r>
              <a:rPr dirty="0" sz="1800" spc="-25">
                <a:latin typeface="Lucida Console"/>
                <a:cs typeface="Lucida Console"/>
              </a:rPr>
              <a:t>toString</a:t>
            </a:r>
            <a:r>
              <a:rPr dirty="0" sz="1800" spc="-625">
                <a:latin typeface="Lucida Console"/>
                <a:cs typeface="Lucida Console"/>
              </a:rPr>
              <a:t> </a:t>
            </a: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convert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Lucida Console"/>
                <a:cs typeface="Lucida Console"/>
              </a:rPr>
              <a:t>StringBuffer</a:t>
            </a:r>
            <a:r>
              <a:rPr dirty="0" sz="1800" spc="-35">
                <a:latin typeface="Lucida Console"/>
                <a:cs typeface="Lucida Console"/>
              </a:rPr>
              <a:t> </a:t>
            </a:r>
            <a:r>
              <a:rPr dirty="0" sz="1800">
                <a:latin typeface="Calibri"/>
                <a:cs typeface="Calibri"/>
              </a:rPr>
              <a:t>object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into</a:t>
            </a:r>
            <a:r>
              <a:rPr dirty="0" sz="1800">
                <a:latin typeface="Calibri"/>
                <a:cs typeface="Calibri"/>
              </a:rPr>
              <a:t>	</a:t>
            </a:r>
            <a:r>
              <a:rPr dirty="0" sz="1800">
                <a:latin typeface="Lucida Console"/>
                <a:cs typeface="Lucida Console"/>
              </a:rPr>
              <a:t>String</a:t>
            </a:r>
            <a:r>
              <a:rPr dirty="0" sz="1800" spc="-70">
                <a:latin typeface="Lucida Console"/>
                <a:cs typeface="Lucida Console"/>
              </a:rPr>
              <a:t> </a:t>
            </a:r>
            <a:r>
              <a:rPr dirty="0" sz="1800" spc="-10">
                <a:latin typeface="Calibri"/>
                <a:cs typeface="Calibri"/>
              </a:rPr>
              <a:t>object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28809" y="6356096"/>
            <a:ext cx="1654175" cy="420370"/>
          </a:xfrm>
          <a:prstGeom prst="rect">
            <a:avLst/>
          </a:prstGeom>
        </p:spPr>
        <p:txBody>
          <a:bodyPr wrap="square" lIns="0" tIns="42545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35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5" name="object 5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49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450069" y="870541"/>
            <a:ext cx="61087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80"/>
              </a:lnSpc>
            </a:pPr>
            <a:r>
              <a:rPr dirty="0" sz="1600" spc="-20">
                <a:latin typeface="Lucida Console"/>
                <a:cs typeface="Lucida Console"/>
              </a:rPr>
              <a:t>Strin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047675" y="815086"/>
            <a:ext cx="2103120" cy="50355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33350" marR="5080" indent="-121285">
              <a:lnSpc>
                <a:spcPts val="1850"/>
              </a:lnSpc>
              <a:spcBef>
                <a:spcPts val="215"/>
              </a:spcBef>
            </a:pPr>
            <a:r>
              <a:rPr dirty="0" sz="1600" spc="-10">
                <a:latin typeface="Lucida Console"/>
                <a:cs typeface="Lucida Console"/>
              </a:rPr>
              <a:t>gBufferConstructo </a:t>
            </a:r>
            <a:r>
              <a:rPr dirty="0" sz="1600" spc="-50">
                <a:latin typeface="Lucida Console"/>
                <a:cs typeface="Lucida Console"/>
              </a:rPr>
              <a:t>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450069" y="1105237"/>
            <a:ext cx="731520" cy="705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80"/>
              </a:lnSpc>
            </a:pPr>
            <a:r>
              <a:rPr dirty="0" sz="1600" spc="-20">
                <a:latin typeface="Lucida Console"/>
                <a:cs typeface="Lucida Console"/>
              </a:rPr>
              <a:t>rs.jav</a:t>
            </a:r>
            <a:endParaRPr sz="16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6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50069" y="2074009"/>
            <a:ext cx="626745" cy="712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10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11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37369" y="3014598"/>
            <a:ext cx="100456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13-</a:t>
            </a:r>
            <a:r>
              <a:rPr dirty="0" sz="1600" spc="-25">
                <a:latin typeface="Times New Roman"/>
                <a:cs typeface="Times New Roman"/>
              </a:rPr>
              <a:t>15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597152" y="227075"/>
            <a:ext cx="6937375" cy="4063365"/>
          </a:xfrm>
          <a:custGeom>
            <a:avLst/>
            <a:gdLst/>
            <a:ahLst/>
            <a:cxnLst/>
            <a:rect l="l" t="t" r="r" b="b"/>
            <a:pathLst>
              <a:path w="6937375" h="4063365">
                <a:moveTo>
                  <a:pt x="6937248" y="0"/>
                </a:moveTo>
                <a:lnTo>
                  <a:pt x="0" y="0"/>
                </a:lnTo>
                <a:lnTo>
                  <a:pt x="0" y="4062984"/>
                </a:lnTo>
                <a:lnTo>
                  <a:pt x="6937248" y="4062984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2144014" y="1212850"/>
            <a:ext cx="4574540" cy="864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4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static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void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args[]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266700" marR="5080" indent="-1905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StringBuffer</a:t>
            </a:r>
            <a:r>
              <a:rPr dirty="0" sz="1100" spc="-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buffer1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StringBuffer(); </a:t>
            </a:r>
            <a:r>
              <a:rPr dirty="0" sz="1100">
                <a:latin typeface="Lucida Console"/>
                <a:cs typeface="Lucida Console"/>
              </a:rPr>
              <a:t>StringBuffer</a:t>
            </a:r>
            <a:r>
              <a:rPr dirty="0" sz="1100" spc="-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buffer2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2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StringBuffer(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10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 </a:t>
            </a:r>
            <a:r>
              <a:rPr dirty="0" sz="1100">
                <a:latin typeface="Lucida Console"/>
                <a:cs typeface="Lucida Console"/>
              </a:rPr>
              <a:t>StringBuffer</a:t>
            </a:r>
            <a:r>
              <a:rPr dirty="0" sz="1100" spc="-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buffer3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StringBuffer(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"hello"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398522" y="2218385"/>
            <a:ext cx="5074920" cy="5302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3525" marR="5080" indent="-25146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"buffer1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\""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buffer1.toString()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"\""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"\nbuffer2</a:t>
            </a:r>
            <a:r>
              <a:rPr dirty="0" sz="1100" spc="-5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\""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buffer2.toString()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"\""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</a:t>
            </a:r>
            <a:r>
              <a:rPr dirty="0" sz="1100" spc="50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"\nbuffer3</a:t>
            </a:r>
            <a:r>
              <a:rPr dirty="0" sz="1100" spc="-6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\""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buffer3.toString()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"\""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398522" y="2889631"/>
            <a:ext cx="524637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JOptionPane.showMessageDialog(</a:t>
            </a:r>
            <a:r>
              <a:rPr dirty="0" sz="1100" spc="-5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null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6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output,</a:t>
            </a:r>
            <a:endParaRPr sz="1100">
              <a:latin typeface="Lucida Console"/>
              <a:cs typeface="Lucida Console"/>
            </a:endParaRPr>
          </a:p>
          <a:p>
            <a:pPr marL="263525">
              <a:lnSpc>
                <a:spcPct val="100000"/>
              </a:lnSpc>
            </a:pP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"StringBuffer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constructors"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JOptionPane.INFORMATION_MESSAG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630937" y="3099546"/>
            <a:ext cx="335915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90"/>
              </a:lnSpc>
            </a:pP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E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398522" y="3392551"/>
            <a:ext cx="14566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System.exit(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145538" y="3559886"/>
            <a:ext cx="110489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584452" y="206756"/>
            <a:ext cx="4050029" cy="3883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0040" algn="l"/>
              </a:tabLst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1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Fig.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11.10: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StringBufferConstructors.java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2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StringBuffer</a:t>
            </a:r>
            <a:r>
              <a:rPr dirty="0" sz="1100" spc="-4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constructors.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3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import</a:t>
            </a:r>
            <a:r>
              <a:rPr dirty="0" sz="1100" spc="-5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javax.swing.*;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5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7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class</a:t>
            </a:r>
            <a:r>
              <a:rPr dirty="0" sz="1100" spc="-4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StringBufferConstructors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21945" algn="l"/>
              </a:tabLst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23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latin typeface="Lucida Console"/>
                <a:cs typeface="Lucida Console"/>
              </a:rPr>
              <a:t>}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 end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class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StringBufferConstructors</a:t>
            </a:r>
            <a:endParaRPr sz="1100">
              <a:latin typeface="Lucida Console"/>
              <a:cs typeface="Lucida Console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1400" y="5181600"/>
            <a:ext cx="2552700" cy="1257300"/>
          </a:xfrm>
          <a:prstGeom prst="rect">
            <a:avLst/>
          </a:prstGeom>
        </p:spPr>
      </p:pic>
      <p:grpSp>
        <p:nvGrpSpPr>
          <p:cNvPr id="23" name="object 23" descr=""/>
          <p:cNvGrpSpPr/>
          <p:nvPr/>
        </p:nvGrpSpPr>
        <p:grpSpPr>
          <a:xfrm>
            <a:off x="7462837" y="150685"/>
            <a:ext cx="2676525" cy="845185"/>
            <a:chOff x="7462837" y="150685"/>
            <a:chExt cx="2676525" cy="845185"/>
          </a:xfrm>
        </p:grpSpPr>
        <p:sp>
          <p:nvSpPr>
            <p:cNvPr id="24" name="object 24" descr=""/>
            <p:cNvSpPr/>
            <p:nvPr/>
          </p:nvSpPr>
          <p:spPr>
            <a:xfrm>
              <a:off x="7467600" y="155447"/>
              <a:ext cx="2667000" cy="835660"/>
            </a:xfrm>
            <a:custGeom>
              <a:avLst/>
              <a:gdLst/>
              <a:ahLst/>
              <a:cxnLst/>
              <a:rect l="l" t="t" r="r" b="b"/>
              <a:pathLst>
                <a:path w="2667000" h="835660">
                  <a:moveTo>
                    <a:pt x="2667000" y="0"/>
                  </a:moveTo>
                  <a:lnTo>
                    <a:pt x="0" y="0"/>
                  </a:lnTo>
                  <a:lnTo>
                    <a:pt x="0" y="835151"/>
                  </a:lnTo>
                  <a:lnTo>
                    <a:pt x="2667000" y="835151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467600" y="155447"/>
              <a:ext cx="2667000" cy="835660"/>
            </a:xfrm>
            <a:custGeom>
              <a:avLst/>
              <a:gdLst/>
              <a:ahLst/>
              <a:cxnLst/>
              <a:rect l="l" t="t" r="r" b="b"/>
              <a:pathLst>
                <a:path w="2667000" h="835660">
                  <a:moveTo>
                    <a:pt x="0" y="835151"/>
                  </a:moveTo>
                  <a:lnTo>
                    <a:pt x="2667000" y="835151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8351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7692897" y="182372"/>
            <a:ext cx="22167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Default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constructor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creates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569200" y="412496"/>
            <a:ext cx="24650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empty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StringBuffer</a:t>
            </a:r>
            <a:r>
              <a:rPr dirty="0" sz="1600" spc="-530" b="1">
                <a:latin typeface="Courier New"/>
                <a:cs typeface="Courier New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with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755381" y="656336"/>
            <a:ext cx="20935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capacity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16</a:t>
            </a:r>
            <a:r>
              <a:rPr dirty="0" sz="1600" spc="-550" b="1">
                <a:latin typeface="Courier New"/>
                <a:cs typeface="Courier New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characters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5943600" y="987552"/>
            <a:ext cx="4269105" cy="962025"/>
            <a:chOff x="5943600" y="987552"/>
            <a:chExt cx="4269105" cy="962025"/>
          </a:xfrm>
        </p:grpSpPr>
        <p:sp>
          <p:nvSpPr>
            <p:cNvPr id="30" name="object 30" descr=""/>
            <p:cNvSpPr/>
            <p:nvPr/>
          </p:nvSpPr>
          <p:spPr>
            <a:xfrm>
              <a:off x="5943600" y="987552"/>
              <a:ext cx="2668905" cy="709930"/>
            </a:xfrm>
            <a:custGeom>
              <a:avLst/>
              <a:gdLst/>
              <a:ahLst/>
              <a:cxnLst/>
              <a:rect l="l" t="t" r="r" b="b"/>
              <a:pathLst>
                <a:path w="2668904" h="709930">
                  <a:moveTo>
                    <a:pt x="64262" y="636015"/>
                  </a:moveTo>
                  <a:lnTo>
                    <a:pt x="0" y="691896"/>
                  </a:lnTo>
                  <a:lnTo>
                    <a:pt x="83312" y="709802"/>
                  </a:lnTo>
                  <a:lnTo>
                    <a:pt x="76196" y="682244"/>
                  </a:lnTo>
                  <a:lnTo>
                    <a:pt x="63119" y="682244"/>
                  </a:lnTo>
                  <a:lnTo>
                    <a:pt x="59944" y="669925"/>
                  </a:lnTo>
                  <a:lnTo>
                    <a:pt x="72202" y="666773"/>
                  </a:lnTo>
                  <a:lnTo>
                    <a:pt x="64262" y="636015"/>
                  </a:lnTo>
                  <a:close/>
                </a:path>
                <a:path w="2668904" h="709930">
                  <a:moveTo>
                    <a:pt x="72202" y="666773"/>
                  </a:moveTo>
                  <a:lnTo>
                    <a:pt x="59944" y="669925"/>
                  </a:lnTo>
                  <a:lnTo>
                    <a:pt x="63119" y="682244"/>
                  </a:lnTo>
                  <a:lnTo>
                    <a:pt x="75382" y="679090"/>
                  </a:lnTo>
                  <a:lnTo>
                    <a:pt x="72202" y="666773"/>
                  </a:lnTo>
                  <a:close/>
                </a:path>
                <a:path w="2668904" h="709930">
                  <a:moveTo>
                    <a:pt x="75382" y="679090"/>
                  </a:moveTo>
                  <a:lnTo>
                    <a:pt x="63119" y="682244"/>
                  </a:lnTo>
                  <a:lnTo>
                    <a:pt x="76196" y="682244"/>
                  </a:lnTo>
                  <a:lnTo>
                    <a:pt x="75382" y="679090"/>
                  </a:lnTo>
                  <a:close/>
                </a:path>
                <a:path w="2668904" h="709930">
                  <a:moveTo>
                    <a:pt x="2665476" y="0"/>
                  </a:moveTo>
                  <a:lnTo>
                    <a:pt x="72202" y="666773"/>
                  </a:lnTo>
                  <a:lnTo>
                    <a:pt x="75382" y="679090"/>
                  </a:lnTo>
                  <a:lnTo>
                    <a:pt x="2668524" y="12192"/>
                  </a:lnTo>
                  <a:lnTo>
                    <a:pt x="26654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7159752" y="1109472"/>
              <a:ext cx="3048000" cy="835660"/>
            </a:xfrm>
            <a:custGeom>
              <a:avLst/>
              <a:gdLst/>
              <a:ahLst/>
              <a:cxnLst/>
              <a:rect l="l" t="t" r="r" b="b"/>
              <a:pathLst>
                <a:path w="3048000" h="835660">
                  <a:moveTo>
                    <a:pt x="3048000" y="0"/>
                  </a:moveTo>
                  <a:lnTo>
                    <a:pt x="0" y="0"/>
                  </a:lnTo>
                  <a:lnTo>
                    <a:pt x="0" y="835151"/>
                  </a:lnTo>
                  <a:lnTo>
                    <a:pt x="3048000" y="835151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7159752" y="1109472"/>
              <a:ext cx="3048000" cy="835660"/>
            </a:xfrm>
            <a:custGeom>
              <a:avLst/>
              <a:gdLst/>
              <a:ahLst/>
              <a:cxnLst/>
              <a:rect l="l" t="t" r="r" b="b"/>
              <a:pathLst>
                <a:path w="3048000" h="835660">
                  <a:moveTo>
                    <a:pt x="0" y="835151"/>
                  </a:moveTo>
                  <a:lnTo>
                    <a:pt x="3048000" y="835151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8351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7302245" y="1137030"/>
            <a:ext cx="27628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Second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constructor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creates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empty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7255002" y="1367154"/>
            <a:ext cx="285559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ourier New"/>
                <a:cs typeface="Courier New"/>
              </a:rPr>
              <a:t>StringBuffer</a:t>
            </a:r>
            <a:r>
              <a:rPr dirty="0" sz="1600" spc="-525" b="1">
                <a:latin typeface="Courier New"/>
                <a:cs typeface="Courier New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capacity </a:t>
            </a:r>
            <a:r>
              <a:rPr dirty="0" sz="1600" spc="-25">
                <a:latin typeface="Times New Roman"/>
                <a:cs typeface="Times New Roman"/>
              </a:rPr>
              <a:t>of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7651242" y="1610994"/>
            <a:ext cx="206628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specified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(</a:t>
            </a:r>
            <a:r>
              <a:rPr dirty="0" sz="1600" b="1">
                <a:latin typeface="Courier New"/>
                <a:cs typeface="Courier New"/>
              </a:rPr>
              <a:t>10</a:t>
            </a:r>
            <a:r>
              <a:rPr dirty="0" sz="1600">
                <a:latin typeface="Times New Roman"/>
                <a:cs typeface="Times New Roman"/>
              </a:rPr>
              <a:t>)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characters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6321552" y="1560575"/>
            <a:ext cx="840105" cy="251460"/>
          </a:xfrm>
          <a:custGeom>
            <a:avLst/>
            <a:gdLst/>
            <a:ahLst/>
            <a:cxnLst/>
            <a:rect l="l" t="t" r="r" b="b"/>
            <a:pathLst>
              <a:path w="840104" h="251460">
                <a:moveTo>
                  <a:pt x="63500" y="177926"/>
                </a:moveTo>
                <a:lnTo>
                  <a:pt x="0" y="234696"/>
                </a:lnTo>
                <a:lnTo>
                  <a:pt x="83565" y="251460"/>
                </a:lnTo>
                <a:lnTo>
                  <a:pt x="76114" y="224154"/>
                </a:lnTo>
                <a:lnTo>
                  <a:pt x="62992" y="224154"/>
                </a:lnTo>
                <a:lnTo>
                  <a:pt x="59562" y="211836"/>
                </a:lnTo>
                <a:lnTo>
                  <a:pt x="71839" y="208488"/>
                </a:lnTo>
                <a:lnTo>
                  <a:pt x="63500" y="177926"/>
                </a:lnTo>
                <a:close/>
              </a:path>
              <a:path w="840104" h="251460">
                <a:moveTo>
                  <a:pt x="71839" y="208488"/>
                </a:moveTo>
                <a:lnTo>
                  <a:pt x="59562" y="211836"/>
                </a:lnTo>
                <a:lnTo>
                  <a:pt x="62992" y="224154"/>
                </a:lnTo>
                <a:lnTo>
                  <a:pt x="75205" y="220822"/>
                </a:lnTo>
                <a:lnTo>
                  <a:pt x="71839" y="208488"/>
                </a:lnTo>
                <a:close/>
              </a:path>
              <a:path w="840104" h="251460">
                <a:moveTo>
                  <a:pt x="75205" y="220822"/>
                </a:moveTo>
                <a:lnTo>
                  <a:pt x="62992" y="224154"/>
                </a:lnTo>
                <a:lnTo>
                  <a:pt x="76114" y="224154"/>
                </a:lnTo>
                <a:lnTo>
                  <a:pt x="75205" y="220822"/>
                </a:lnTo>
                <a:close/>
              </a:path>
              <a:path w="840104" h="251460">
                <a:moveTo>
                  <a:pt x="836549" y="0"/>
                </a:moveTo>
                <a:lnTo>
                  <a:pt x="71839" y="208488"/>
                </a:lnTo>
                <a:lnTo>
                  <a:pt x="75205" y="220822"/>
                </a:lnTo>
                <a:lnTo>
                  <a:pt x="839851" y="12191"/>
                </a:lnTo>
                <a:lnTo>
                  <a:pt x="8365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 txBox="1"/>
          <p:nvPr/>
        </p:nvSpPr>
        <p:spPr>
          <a:xfrm>
            <a:off x="7901940" y="2020823"/>
            <a:ext cx="2362200" cy="108077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algn="ctr" marL="148590" marR="137795" indent="-1270">
              <a:lnSpc>
                <a:spcPct val="98200"/>
              </a:lnSpc>
              <a:spcBef>
                <a:spcPts val="345"/>
              </a:spcBef>
            </a:pPr>
            <a:r>
              <a:rPr dirty="0" sz="1600">
                <a:latin typeface="Times New Roman"/>
                <a:cs typeface="Times New Roman"/>
              </a:rPr>
              <a:t>Third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constructor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creates </a:t>
            </a:r>
            <a:r>
              <a:rPr dirty="0" sz="1600" spc="-10" b="1">
                <a:latin typeface="Courier New"/>
                <a:cs typeface="Courier New"/>
              </a:rPr>
              <a:t>StringBuffer</a:t>
            </a:r>
            <a:r>
              <a:rPr dirty="0" sz="1600" spc="-525" b="1">
                <a:latin typeface="Courier New"/>
                <a:cs typeface="Courier New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with </a:t>
            </a:r>
            <a:r>
              <a:rPr dirty="0" sz="1600" spc="-10" b="1">
                <a:latin typeface="Courier New"/>
                <a:cs typeface="Courier New"/>
              </a:rPr>
              <a:t>String</a:t>
            </a:r>
            <a:r>
              <a:rPr dirty="0" sz="1600" spc="-540" b="1">
                <a:latin typeface="Courier New"/>
                <a:cs typeface="Courier New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“</a:t>
            </a:r>
            <a:r>
              <a:rPr dirty="0" sz="1600" b="1">
                <a:latin typeface="Courier New"/>
                <a:cs typeface="Courier New"/>
              </a:rPr>
              <a:t>hello</a:t>
            </a:r>
            <a:r>
              <a:rPr dirty="0" sz="1600">
                <a:latin typeface="Times New Roman"/>
                <a:cs typeface="Times New Roman"/>
              </a:rPr>
              <a:t>”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and </a:t>
            </a:r>
            <a:r>
              <a:rPr dirty="0" sz="1600">
                <a:latin typeface="Times New Roman"/>
                <a:cs typeface="Times New Roman"/>
              </a:rPr>
              <a:t>capacity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21</a:t>
            </a:r>
            <a:r>
              <a:rPr dirty="0" sz="1600" spc="-550" b="1">
                <a:latin typeface="Courier New"/>
                <a:cs typeface="Courier New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characters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6758940" y="2018538"/>
            <a:ext cx="3453765" cy="1985645"/>
            <a:chOff x="6758940" y="2018538"/>
            <a:chExt cx="3453765" cy="1985645"/>
          </a:xfrm>
        </p:grpSpPr>
        <p:sp>
          <p:nvSpPr>
            <p:cNvPr id="39" name="object 39" descr=""/>
            <p:cNvSpPr/>
            <p:nvPr/>
          </p:nvSpPr>
          <p:spPr>
            <a:xfrm>
              <a:off x="6758940" y="2018538"/>
              <a:ext cx="1146175" cy="541655"/>
            </a:xfrm>
            <a:custGeom>
              <a:avLst/>
              <a:gdLst/>
              <a:ahLst/>
              <a:cxnLst/>
              <a:rect l="l" t="t" r="r" b="b"/>
              <a:pathLst>
                <a:path w="1146175" h="541655">
                  <a:moveTo>
                    <a:pt x="71781" y="28774"/>
                  </a:moveTo>
                  <a:lnTo>
                    <a:pt x="66397" y="40306"/>
                  </a:lnTo>
                  <a:lnTo>
                    <a:pt x="1140332" y="541401"/>
                  </a:lnTo>
                  <a:lnTo>
                    <a:pt x="1145666" y="529971"/>
                  </a:lnTo>
                  <a:lnTo>
                    <a:pt x="71781" y="28774"/>
                  </a:lnTo>
                  <a:close/>
                </a:path>
                <a:path w="1146175" h="541655">
                  <a:moveTo>
                    <a:pt x="85216" y="0"/>
                  </a:moveTo>
                  <a:lnTo>
                    <a:pt x="0" y="2286"/>
                  </a:lnTo>
                  <a:lnTo>
                    <a:pt x="52958" y="69087"/>
                  </a:lnTo>
                  <a:lnTo>
                    <a:pt x="66397" y="40306"/>
                  </a:lnTo>
                  <a:lnTo>
                    <a:pt x="54863" y="34925"/>
                  </a:lnTo>
                  <a:lnTo>
                    <a:pt x="60198" y="23367"/>
                  </a:lnTo>
                  <a:lnTo>
                    <a:pt x="74306" y="23367"/>
                  </a:lnTo>
                  <a:lnTo>
                    <a:pt x="85216" y="0"/>
                  </a:lnTo>
                  <a:close/>
                </a:path>
                <a:path w="1146175" h="541655">
                  <a:moveTo>
                    <a:pt x="60198" y="23367"/>
                  </a:moveTo>
                  <a:lnTo>
                    <a:pt x="54863" y="34925"/>
                  </a:lnTo>
                  <a:lnTo>
                    <a:pt x="66397" y="40306"/>
                  </a:lnTo>
                  <a:lnTo>
                    <a:pt x="71781" y="28774"/>
                  </a:lnTo>
                  <a:lnTo>
                    <a:pt x="60198" y="23367"/>
                  </a:lnTo>
                  <a:close/>
                </a:path>
                <a:path w="1146175" h="541655">
                  <a:moveTo>
                    <a:pt x="74306" y="23367"/>
                  </a:moveTo>
                  <a:lnTo>
                    <a:pt x="60198" y="23367"/>
                  </a:lnTo>
                  <a:lnTo>
                    <a:pt x="71781" y="28774"/>
                  </a:lnTo>
                  <a:lnTo>
                    <a:pt x="74306" y="233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616952" y="3163824"/>
              <a:ext cx="2590800" cy="835660"/>
            </a:xfrm>
            <a:custGeom>
              <a:avLst/>
              <a:gdLst/>
              <a:ahLst/>
              <a:cxnLst/>
              <a:rect l="l" t="t" r="r" b="b"/>
              <a:pathLst>
                <a:path w="2590800" h="835660">
                  <a:moveTo>
                    <a:pt x="2590800" y="0"/>
                  </a:moveTo>
                  <a:lnTo>
                    <a:pt x="0" y="0"/>
                  </a:lnTo>
                  <a:lnTo>
                    <a:pt x="0" y="835151"/>
                  </a:lnTo>
                  <a:lnTo>
                    <a:pt x="2590800" y="835151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616952" y="3163824"/>
              <a:ext cx="2590800" cy="835660"/>
            </a:xfrm>
            <a:custGeom>
              <a:avLst/>
              <a:gdLst/>
              <a:ahLst/>
              <a:cxnLst/>
              <a:rect l="l" t="t" r="r" b="b"/>
              <a:pathLst>
                <a:path w="2590800" h="835660">
                  <a:moveTo>
                    <a:pt x="0" y="835151"/>
                  </a:moveTo>
                  <a:lnTo>
                    <a:pt x="2590800" y="835151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8351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7760969" y="3177920"/>
            <a:ext cx="23018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Method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toString</a:t>
            </a:r>
            <a:r>
              <a:rPr dirty="0" sz="1600" spc="-540" b="1">
                <a:latin typeface="Courier New"/>
                <a:cs typeface="Courier New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returns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7818881" y="3421760"/>
            <a:ext cx="21850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ourier New"/>
                <a:cs typeface="Courier New"/>
              </a:rPr>
              <a:t>String</a:t>
            </a:r>
            <a:r>
              <a:rPr dirty="0" sz="1600" spc="-540" b="1">
                <a:latin typeface="Courier New"/>
                <a:cs typeface="Courier New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representation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of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8166354" y="3665601"/>
            <a:ext cx="14909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latin typeface="Courier New"/>
                <a:cs typeface="Courier New"/>
              </a:rPr>
              <a:t>StringBuffer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5788152" y="2401823"/>
            <a:ext cx="1833880" cy="1149350"/>
          </a:xfrm>
          <a:custGeom>
            <a:avLst/>
            <a:gdLst/>
            <a:ahLst/>
            <a:cxnLst/>
            <a:rect l="l" t="t" r="r" b="b"/>
            <a:pathLst>
              <a:path w="1833879" h="1149350">
                <a:moveTo>
                  <a:pt x="1833626" y="1138821"/>
                </a:moveTo>
                <a:lnTo>
                  <a:pt x="892898" y="53454"/>
                </a:lnTo>
                <a:lnTo>
                  <a:pt x="904024" y="43815"/>
                </a:lnTo>
                <a:lnTo>
                  <a:pt x="916940" y="32639"/>
                </a:lnTo>
                <a:lnTo>
                  <a:pt x="838200" y="0"/>
                </a:lnTo>
                <a:lnTo>
                  <a:pt x="859269" y="82550"/>
                </a:lnTo>
                <a:lnTo>
                  <a:pt x="883297" y="61760"/>
                </a:lnTo>
                <a:lnTo>
                  <a:pt x="1801025" y="1120724"/>
                </a:lnTo>
                <a:lnTo>
                  <a:pt x="70015" y="183121"/>
                </a:lnTo>
                <a:lnTo>
                  <a:pt x="73291" y="177038"/>
                </a:lnTo>
                <a:lnTo>
                  <a:pt x="85090" y="155194"/>
                </a:lnTo>
                <a:lnTo>
                  <a:pt x="0" y="152400"/>
                </a:lnTo>
                <a:lnTo>
                  <a:pt x="48895" y="222250"/>
                </a:lnTo>
                <a:lnTo>
                  <a:pt x="63995" y="194271"/>
                </a:lnTo>
                <a:lnTo>
                  <a:pt x="1716189" y="1089253"/>
                </a:lnTo>
                <a:lnTo>
                  <a:pt x="72758" y="404418"/>
                </a:lnTo>
                <a:lnTo>
                  <a:pt x="74790" y="399542"/>
                </a:lnTo>
                <a:lnTo>
                  <a:pt x="84963" y="375158"/>
                </a:lnTo>
                <a:lnTo>
                  <a:pt x="0" y="381000"/>
                </a:lnTo>
                <a:lnTo>
                  <a:pt x="55626" y="445516"/>
                </a:lnTo>
                <a:lnTo>
                  <a:pt x="67881" y="416128"/>
                </a:lnTo>
                <a:lnTo>
                  <a:pt x="1825663" y="1148549"/>
                </a:lnTo>
                <a:lnTo>
                  <a:pt x="1826387" y="1148842"/>
                </a:lnTo>
                <a:lnTo>
                  <a:pt x="1828787" y="1143012"/>
                </a:lnTo>
                <a:lnTo>
                  <a:pt x="1833626" y="1138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6" name="object 4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68754" y="857758"/>
            <a:ext cx="29083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>
                <a:solidFill>
                  <a:srgbClr val="404040"/>
                </a:solidFill>
                <a:latin typeface="Times New Roman"/>
                <a:cs typeface="Times New Roman"/>
              </a:rPr>
              <a:t>Defining</a:t>
            </a:r>
            <a:r>
              <a:rPr dirty="0" u="none" sz="3600" spc="-13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u="none" sz="3600" spc="-10">
                <a:solidFill>
                  <a:srgbClr val="404040"/>
                </a:solidFill>
                <a:latin typeface="Times New Roman"/>
                <a:cs typeface="Times New Roman"/>
              </a:rPr>
              <a:t>length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968754" y="2454986"/>
            <a:ext cx="8191500" cy="2586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Use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named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constant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to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declare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length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of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array.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Times New Roman"/>
              <a:cs typeface="Times New Roman"/>
            </a:endParaRPr>
          </a:p>
          <a:p>
            <a:pPr marL="504825" marR="5080" indent="510540">
              <a:lnSpc>
                <a:spcPct val="100400"/>
              </a:lnSpc>
              <a:spcBef>
                <a:spcPts val="5"/>
              </a:spcBef>
              <a:tabLst>
                <a:tab pos="2203450" algn="l"/>
                <a:tab pos="3549015" algn="l"/>
                <a:tab pos="3954145" algn="l"/>
                <a:tab pos="6668770" algn="l"/>
                <a:tab pos="7073265" algn="l"/>
              </a:tabLst>
            </a:pPr>
            <a:r>
              <a:rPr dirty="0" sz="2800" b="1">
                <a:latin typeface="Arial"/>
                <a:cs typeface="Arial"/>
              </a:rPr>
              <a:t>private</a:t>
            </a:r>
            <a:r>
              <a:rPr dirty="0" sz="2800" spc="-5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static</a:t>
            </a:r>
            <a:r>
              <a:rPr dirty="0" sz="2800" spc="-6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final</a:t>
            </a:r>
            <a:r>
              <a:rPr dirty="0" sz="2800" spc="-7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in</a:t>
            </a:r>
            <a:r>
              <a:rPr dirty="0" sz="2800" spc="-70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N_JUDGES</a:t>
            </a:r>
            <a:r>
              <a:rPr dirty="0" sz="2800" b="1">
                <a:latin typeface="Arial"/>
                <a:cs typeface="Arial"/>
              </a:rPr>
              <a:t>	</a:t>
            </a:r>
            <a:r>
              <a:rPr dirty="0" sz="2800" spc="-50" b="1">
                <a:latin typeface="Arial"/>
                <a:cs typeface="Arial"/>
              </a:rPr>
              <a:t>=</a:t>
            </a:r>
            <a:r>
              <a:rPr dirty="0" sz="2800" b="1">
                <a:latin typeface="Arial"/>
                <a:cs typeface="Arial"/>
              </a:rPr>
              <a:t>	</a:t>
            </a:r>
            <a:r>
              <a:rPr dirty="0" sz="2800" spc="-25" b="1">
                <a:latin typeface="Arial"/>
                <a:cs typeface="Arial"/>
              </a:rPr>
              <a:t>5; </a:t>
            </a:r>
            <a:r>
              <a:rPr dirty="0" sz="2800" b="1">
                <a:latin typeface="Arial"/>
                <a:cs typeface="Arial"/>
              </a:rPr>
              <a:t>double[</a:t>
            </a:r>
            <a:r>
              <a:rPr dirty="0" sz="2800" spc="-105" b="1">
                <a:latin typeface="Arial"/>
                <a:cs typeface="Arial"/>
              </a:rPr>
              <a:t> </a:t>
            </a:r>
            <a:r>
              <a:rPr dirty="0" sz="2800" spc="-50" b="1">
                <a:latin typeface="Arial"/>
                <a:cs typeface="Arial"/>
              </a:rPr>
              <a:t>]</a:t>
            </a:r>
            <a:r>
              <a:rPr dirty="0" sz="2800" b="1">
                <a:latin typeface="Arial"/>
                <a:cs typeface="Arial"/>
              </a:rPr>
              <a:t>	</a:t>
            </a:r>
            <a:r>
              <a:rPr dirty="0" sz="2800" spc="-10" b="1">
                <a:latin typeface="Arial"/>
                <a:cs typeface="Arial"/>
              </a:rPr>
              <a:t>scores</a:t>
            </a:r>
            <a:r>
              <a:rPr dirty="0" sz="2800" b="1">
                <a:latin typeface="Arial"/>
                <a:cs typeface="Arial"/>
              </a:rPr>
              <a:t>	</a:t>
            </a:r>
            <a:r>
              <a:rPr dirty="0" sz="2800" spc="-50" b="1">
                <a:latin typeface="Arial"/>
                <a:cs typeface="Arial"/>
              </a:rPr>
              <a:t>=</a:t>
            </a:r>
            <a:r>
              <a:rPr dirty="0" sz="2800" b="1">
                <a:latin typeface="Arial"/>
                <a:cs typeface="Arial"/>
              </a:rPr>
              <a:t>	new</a:t>
            </a:r>
            <a:r>
              <a:rPr dirty="0" sz="2800" spc="-5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double[N_JUDGES];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 b="1">
                <a:latin typeface="Times New Roman"/>
                <a:cs typeface="Times New Roman"/>
              </a:rPr>
              <a:t>Or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read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length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of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array</a:t>
            </a:r>
            <a:r>
              <a:rPr dirty="0" sz="2800" spc="-4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from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user.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38555" y="20827"/>
            <a:ext cx="8027034" cy="520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50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25"/>
              </a:spcBef>
            </a:pPr>
            <a:endParaRPr sz="1400">
              <a:latin typeface="Calibri"/>
              <a:cs typeface="Calibri"/>
            </a:endParaRPr>
          </a:p>
          <a:p>
            <a:pPr marL="1170940" marR="589915">
              <a:lnSpc>
                <a:spcPct val="100000"/>
              </a:lnSpc>
              <a:spcBef>
                <a:spcPts val="5"/>
              </a:spcBef>
            </a:pPr>
            <a:r>
              <a:rPr dirty="0" sz="2400" spc="-10">
                <a:solidFill>
                  <a:srgbClr val="FF0000"/>
                </a:solidFill>
                <a:latin typeface="Lucida Console"/>
                <a:cs typeface="Lucida Console"/>
              </a:rPr>
              <a:t>StringBuffer</a:t>
            </a:r>
            <a:r>
              <a:rPr dirty="0" sz="2400" spc="-805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dirty="0" sz="2400" spc="-55">
                <a:solidFill>
                  <a:srgbClr val="FF0000"/>
                </a:solidFill>
                <a:latin typeface="Trebuchet MS"/>
                <a:cs typeface="Trebuchet MS"/>
              </a:rPr>
              <a:t>Methods</a:t>
            </a:r>
            <a:r>
              <a:rPr dirty="0" sz="2400" spc="-1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55">
                <a:solidFill>
                  <a:srgbClr val="FF0000"/>
                </a:solidFill>
                <a:latin typeface="Lucida Console"/>
                <a:cs typeface="Lucida Console"/>
              </a:rPr>
              <a:t>length</a:t>
            </a:r>
            <a:r>
              <a:rPr dirty="0" sz="2400" spc="-55">
                <a:solidFill>
                  <a:srgbClr val="FF0000"/>
                </a:solidFill>
                <a:latin typeface="Trebuchet MS"/>
                <a:cs typeface="Trebuchet MS"/>
              </a:rPr>
              <a:t>,</a:t>
            </a:r>
            <a:r>
              <a:rPr dirty="0" sz="2400" spc="-1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Lucida Console"/>
                <a:cs typeface="Lucida Console"/>
              </a:rPr>
              <a:t>capacity</a:t>
            </a:r>
            <a:r>
              <a:rPr dirty="0" sz="2400" spc="-10">
                <a:solidFill>
                  <a:srgbClr val="FF0000"/>
                </a:solidFill>
                <a:latin typeface="Trebuchet MS"/>
                <a:cs typeface="Trebuchet MS"/>
              </a:rPr>
              <a:t>, </a:t>
            </a:r>
            <a:r>
              <a:rPr dirty="0" sz="2400" spc="-20">
                <a:solidFill>
                  <a:srgbClr val="FF0000"/>
                </a:solidFill>
                <a:latin typeface="Lucida Console"/>
                <a:cs typeface="Lucida Console"/>
              </a:rPr>
              <a:t>setLength</a:t>
            </a:r>
            <a:r>
              <a:rPr dirty="0" sz="2400" spc="-735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dirty="0" sz="2400" spc="-165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r>
              <a:rPr dirty="0" sz="2400" spc="-1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Lucida Console"/>
                <a:cs typeface="Lucida Console"/>
              </a:rPr>
              <a:t>ensureCapacity</a:t>
            </a:r>
            <a:endParaRPr sz="24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dirty="0" sz="2800" b="1">
                <a:latin typeface="Times New Roman"/>
                <a:cs typeface="Times New Roman"/>
              </a:rPr>
              <a:t>Method</a:t>
            </a:r>
            <a:r>
              <a:rPr dirty="0" sz="2800" spc="-90" b="1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length</a:t>
            </a:r>
            <a:endParaRPr sz="2800">
              <a:latin typeface="Lucida Console"/>
              <a:cs typeface="Lucida Console"/>
            </a:endParaRPr>
          </a:p>
          <a:p>
            <a:pPr marL="469900">
              <a:lnSpc>
                <a:spcPts val="2145"/>
              </a:lnSpc>
              <a:spcBef>
                <a:spcPts val="35"/>
              </a:spcBef>
            </a:pPr>
            <a:r>
              <a:rPr dirty="0" sz="1800">
                <a:latin typeface="Calibri"/>
                <a:cs typeface="Calibri"/>
              </a:rPr>
              <a:t>Return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0">
                <a:latin typeface="Lucida Console"/>
                <a:cs typeface="Lucida Console"/>
              </a:rPr>
              <a:t>StringBuffer</a:t>
            </a:r>
            <a:r>
              <a:rPr dirty="0" sz="1800" spc="-605">
                <a:latin typeface="Lucida Console"/>
                <a:cs typeface="Lucida Console"/>
              </a:rPr>
              <a:t> </a:t>
            </a:r>
            <a:r>
              <a:rPr dirty="0" sz="1800" spc="-10">
                <a:latin typeface="Calibri"/>
                <a:cs typeface="Calibri"/>
              </a:rPr>
              <a:t>length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3345"/>
              </a:lnSpc>
            </a:pPr>
            <a:r>
              <a:rPr dirty="0" sz="2800" b="1">
                <a:latin typeface="Times New Roman"/>
                <a:cs typeface="Times New Roman"/>
              </a:rPr>
              <a:t>Method</a:t>
            </a:r>
            <a:r>
              <a:rPr dirty="0" sz="2800" spc="-90" b="1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capacity</a:t>
            </a:r>
            <a:endParaRPr sz="2800">
              <a:latin typeface="Lucida Console"/>
              <a:cs typeface="Lucida Console"/>
            </a:endParaRPr>
          </a:p>
          <a:p>
            <a:pPr marL="469900" marR="2070100">
              <a:lnSpc>
                <a:spcPct val="100600"/>
              </a:lnSpc>
            </a:pP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general,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capacity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16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characters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more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initial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 </a:t>
            </a:r>
            <a:r>
              <a:rPr dirty="0" sz="1800">
                <a:latin typeface="Calibri"/>
                <a:cs typeface="Calibri"/>
              </a:rPr>
              <a:t>Return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0">
                <a:latin typeface="Lucida Console"/>
                <a:cs typeface="Lucida Console"/>
              </a:rPr>
              <a:t>StringBuffer</a:t>
            </a:r>
            <a:r>
              <a:rPr dirty="0" sz="1800" spc="-605">
                <a:latin typeface="Lucida Console"/>
                <a:cs typeface="Lucida Console"/>
              </a:rPr>
              <a:t> </a:t>
            </a:r>
            <a:r>
              <a:rPr dirty="0" sz="1800" spc="-10">
                <a:latin typeface="Calibri"/>
                <a:cs typeface="Calibri"/>
              </a:rPr>
              <a:t>capacity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3335"/>
              </a:lnSpc>
            </a:pPr>
            <a:r>
              <a:rPr dirty="0" sz="2800" b="1">
                <a:latin typeface="Times New Roman"/>
                <a:cs typeface="Times New Roman"/>
              </a:rPr>
              <a:t>Method</a:t>
            </a:r>
            <a:r>
              <a:rPr dirty="0" sz="2800" spc="-90" b="1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setLength</a:t>
            </a:r>
            <a:endParaRPr sz="2800">
              <a:latin typeface="Lucida Console"/>
              <a:cs typeface="Lucida Console"/>
            </a:endParaRPr>
          </a:p>
          <a:p>
            <a:pPr marL="469900">
              <a:lnSpc>
                <a:spcPts val="2155"/>
              </a:lnSpc>
              <a:spcBef>
                <a:spcPts val="30"/>
              </a:spcBef>
            </a:pPr>
            <a:r>
              <a:rPr dirty="0" sz="1800">
                <a:latin typeface="Calibri"/>
                <a:cs typeface="Calibri"/>
              </a:rPr>
              <a:t>Increase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decrease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Lucida Console"/>
                <a:cs typeface="Lucida Console"/>
              </a:rPr>
              <a:t>StringBuffer</a:t>
            </a:r>
            <a:r>
              <a:rPr dirty="0" sz="1800" spc="-605">
                <a:latin typeface="Lucida Console"/>
                <a:cs typeface="Lucida Console"/>
              </a:rPr>
              <a:t> </a:t>
            </a:r>
            <a:r>
              <a:rPr dirty="0" sz="1800" spc="-10">
                <a:latin typeface="Calibri"/>
                <a:cs typeface="Calibri"/>
              </a:rPr>
              <a:t>length</a:t>
            </a:r>
            <a:endParaRPr sz="1800">
              <a:latin typeface="Calibri"/>
              <a:cs typeface="Calibri"/>
            </a:endParaRPr>
          </a:p>
          <a:p>
            <a:pPr marL="927100">
              <a:lnSpc>
                <a:spcPts val="2145"/>
              </a:lnSpc>
            </a:pPr>
            <a:r>
              <a:rPr dirty="0" sz="1800">
                <a:latin typeface="Calibri"/>
                <a:cs typeface="Calibri"/>
              </a:rPr>
              <a:t>Characters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discarded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null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characters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added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3350"/>
              </a:lnSpc>
            </a:pPr>
            <a:r>
              <a:rPr dirty="0" sz="2800" b="1">
                <a:latin typeface="Times New Roman"/>
                <a:cs typeface="Times New Roman"/>
              </a:rPr>
              <a:t>Method</a:t>
            </a:r>
            <a:r>
              <a:rPr dirty="0" sz="2800" spc="-90" b="1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ensureCapacity</a:t>
            </a:r>
            <a:endParaRPr sz="2800">
              <a:latin typeface="Lucida Console"/>
              <a:cs typeface="Lucida Console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dirty="0" sz="1800">
                <a:latin typeface="Calibri"/>
                <a:cs typeface="Calibri"/>
              </a:rPr>
              <a:t>Set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25">
                <a:latin typeface="Lucida Console"/>
                <a:cs typeface="Lucida Console"/>
              </a:rPr>
              <a:t>StringBuffer</a:t>
            </a:r>
            <a:r>
              <a:rPr dirty="0" sz="1800" spc="-575">
                <a:latin typeface="Lucida Console"/>
                <a:cs typeface="Lucida Console"/>
              </a:rPr>
              <a:t> </a:t>
            </a:r>
            <a:r>
              <a:rPr dirty="0" sz="1800" spc="-10">
                <a:latin typeface="Calibri"/>
                <a:cs typeface="Calibri"/>
              </a:rPr>
              <a:t>capacity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alibri"/>
                <a:cs typeface="Calibri"/>
              </a:rPr>
              <a:t>Guarantee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Lucida Console"/>
                <a:cs typeface="Lucida Console"/>
              </a:rPr>
              <a:t>StringBuffer</a:t>
            </a:r>
            <a:r>
              <a:rPr dirty="0" sz="1800" spc="-610">
                <a:latin typeface="Lucida Console"/>
                <a:cs typeface="Lucida Console"/>
              </a:rPr>
              <a:t> </a:t>
            </a:r>
            <a:r>
              <a:rPr dirty="0" sz="1800">
                <a:latin typeface="Calibri"/>
                <a:cs typeface="Calibri"/>
              </a:rPr>
              <a:t>has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minimum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capacity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51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27133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Lucida Console"/>
                <a:cs typeface="Lucida Console"/>
              </a:rPr>
              <a:t>StringBufferCapLen.jav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50069" y="1105237"/>
            <a:ext cx="626745" cy="70548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80"/>
              </a:lnSpc>
            </a:pPr>
            <a:r>
              <a:rPr dirty="0" sz="1600" spc="-50">
                <a:latin typeface="Lucida Console"/>
                <a:cs typeface="Lucida Console"/>
              </a:rPr>
              <a:t>a</a:t>
            </a:r>
            <a:endParaRPr sz="16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endParaRPr sz="16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12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450069" y="2561689"/>
            <a:ext cx="626745" cy="712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14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17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597152" y="227075"/>
            <a:ext cx="6937375" cy="4232275"/>
          </a:xfrm>
          <a:custGeom>
            <a:avLst/>
            <a:gdLst/>
            <a:ahLst/>
            <a:cxnLst/>
            <a:rect l="l" t="t" r="r" b="b"/>
            <a:pathLst>
              <a:path w="6937375" h="4232275">
                <a:moveTo>
                  <a:pt x="6937248" y="0"/>
                </a:moveTo>
                <a:lnTo>
                  <a:pt x="0" y="0"/>
                </a:lnTo>
                <a:lnTo>
                  <a:pt x="0" y="4232148"/>
                </a:lnTo>
                <a:lnTo>
                  <a:pt x="6937248" y="4232148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2144014" y="1212850"/>
            <a:ext cx="5664835" cy="528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4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static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void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args[]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26543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StringBuffer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buffer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StringBuffer(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"Hello,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how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are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you?"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796148" y="1925685"/>
            <a:ext cx="2280920" cy="3733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40"/>
              </a:lnSpc>
            </a:pPr>
            <a:r>
              <a:rPr dirty="0" sz="1100" spc="-50">
                <a:latin typeface="Lucida Console"/>
                <a:cs typeface="Lucida Console"/>
              </a:rPr>
              <a:t>+</a:t>
            </a:r>
            <a:endParaRPr sz="1100">
              <a:latin typeface="Lucida Console"/>
              <a:cs typeface="Lucida Console"/>
            </a:endParaRPr>
          </a:p>
          <a:p>
            <a:pPr algn="r">
              <a:lnSpc>
                <a:spcPts val="1870"/>
              </a:lnSpc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12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398522" y="1883410"/>
            <a:ext cx="5325745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3525" marR="5080" indent="-25146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"buffer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 " </a:t>
            </a:r>
            <a:r>
              <a:rPr dirty="0" sz="1100">
                <a:latin typeface="Lucida Console"/>
                <a:cs typeface="Lucida Console"/>
              </a:rPr>
              <a:t>+ buffer.toString()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"\nlength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" </a:t>
            </a:r>
            <a:r>
              <a:rPr dirty="0" sz="1100">
                <a:latin typeface="Lucida Console"/>
                <a:cs typeface="Lucida Console"/>
              </a:rPr>
              <a:t>buffer.length()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"\ncapacity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10">
                <a:latin typeface="Lucida Console"/>
                <a:cs typeface="Lucida Console"/>
              </a:rPr>
              <a:t> buffer.capacity();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398522" y="2386711"/>
            <a:ext cx="440436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buffer.ensureCapacity(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75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"\n\nNew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capacity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 </a:t>
            </a:r>
            <a:r>
              <a:rPr dirty="0" sz="1100">
                <a:latin typeface="Lucida Console"/>
                <a:cs typeface="Lucida Console"/>
              </a:rPr>
              <a:t>+ </a:t>
            </a:r>
            <a:r>
              <a:rPr dirty="0" sz="1100" spc="-10">
                <a:latin typeface="Lucida Console"/>
                <a:cs typeface="Lucida Console"/>
              </a:rPr>
              <a:t>buffer.capacity();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398522" y="2889631"/>
            <a:ext cx="4147185" cy="528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buffer.setLength(</a:t>
            </a:r>
            <a:r>
              <a:rPr dirty="0" sz="1100" spc="-5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10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  <a:p>
            <a:pPr marL="263525" marR="5080" indent="-25146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"\n\nNew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length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buffer.length()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"\nbuf</a:t>
            </a:r>
            <a:r>
              <a:rPr dirty="0" sz="1100" spc="-5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buffer.toString();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398522" y="3559886"/>
            <a:ext cx="3900804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3525" marR="5080" indent="-25146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latin typeface="Lucida Console"/>
                <a:cs typeface="Lucida Console"/>
              </a:rPr>
              <a:t>JOptionPane.showMessageDialog(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null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output,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"StringBuffer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length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and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capacity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Methods"</a:t>
            </a:r>
            <a:r>
              <a:rPr dirty="0" sz="1100" spc="-10">
                <a:latin typeface="Lucida Console"/>
                <a:cs typeface="Lucida Console"/>
              </a:rPr>
              <a:t>,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JOptionPane.INFORMATION_MESSAGE</a:t>
            </a:r>
            <a:r>
              <a:rPr dirty="0" sz="1100" spc="-9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584452" y="206756"/>
            <a:ext cx="6327775" cy="4050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040" indent="-307340">
              <a:lnSpc>
                <a:spcPct val="100000"/>
              </a:lnSpc>
              <a:spcBef>
                <a:spcPts val="100"/>
              </a:spcBef>
              <a:buClr>
                <a:srgbClr val="5F5F5F"/>
              </a:buClr>
              <a:buFont typeface="Arial"/>
              <a:buAutoNum type="arabicPlain"/>
              <a:tabLst>
                <a:tab pos="320040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Fig.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11.11: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StringBufferCapLen.java</a:t>
            </a:r>
            <a:endParaRPr sz="1100">
              <a:latin typeface="Lucida Console"/>
              <a:cs typeface="Lucida Console"/>
            </a:endParaRPr>
          </a:p>
          <a:p>
            <a:pPr marL="3200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20040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StringBuffer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length,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setLength,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capacity</a:t>
            </a:r>
            <a:r>
              <a:rPr dirty="0" sz="1100" spc="-4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and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ensureCapacity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methods.</a:t>
            </a:r>
            <a:endParaRPr sz="1100">
              <a:latin typeface="Lucida Console"/>
              <a:cs typeface="Lucida Console"/>
            </a:endParaRPr>
          </a:p>
          <a:p>
            <a:pPr marL="3200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20040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import</a:t>
            </a:r>
            <a:r>
              <a:rPr dirty="0" sz="1100" spc="-6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javax.swing.*;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5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6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class</a:t>
            </a:r>
            <a:r>
              <a:rPr dirty="0" sz="1100" spc="-3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StringBufferCapLen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24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848600" y="1118616"/>
            <a:ext cx="2286000" cy="58991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280"/>
              </a:spcBef>
            </a:pPr>
            <a:r>
              <a:rPr dirty="0" sz="1600">
                <a:latin typeface="Times New Roman"/>
                <a:cs typeface="Times New Roman"/>
              </a:rPr>
              <a:t>Method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length</a:t>
            </a:r>
            <a:r>
              <a:rPr dirty="0" sz="1600" spc="-550">
                <a:latin typeface="Lucida Console"/>
                <a:cs typeface="Lucida Console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returns</a:t>
            </a:r>
            <a:endParaRPr sz="1600">
              <a:latin typeface="Times New Roman"/>
              <a:cs typeface="Times New Roman"/>
            </a:endParaRPr>
          </a:p>
          <a:p>
            <a:pPr marL="129539">
              <a:lnSpc>
                <a:spcPct val="100000"/>
              </a:lnSpc>
            </a:pPr>
            <a:r>
              <a:rPr dirty="0" sz="1600" spc="-20">
                <a:latin typeface="Lucida Console"/>
                <a:cs typeface="Lucida Console"/>
              </a:rPr>
              <a:t>StringBuffer</a:t>
            </a:r>
            <a:r>
              <a:rPr dirty="0" sz="1600" spc="-470">
                <a:latin typeface="Lucida Console"/>
                <a:cs typeface="Lucida Console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length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3962400" y="1417192"/>
            <a:ext cx="3887470" cy="716280"/>
          </a:xfrm>
          <a:custGeom>
            <a:avLst/>
            <a:gdLst/>
            <a:ahLst/>
            <a:cxnLst/>
            <a:rect l="l" t="t" r="r" b="b"/>
            <a:pathLst>
              <a:path w="3887470" h="716280">
                <a:moveTo>
                  <a:pt x="68452" y="641223"/>
                </a:moveTo>
                <a:lnTo>
                  <a:pt x="0" y="692023"/>
                </a:lnTo>
                <a:lnTo>
                  <a:pt x="81661" y="716280"/>
                </a:lnTo>
                <a:lnTo>
                  <a:pt x="76543" y="687197"/>
                </a:lnTo>
                <a:lnTo>
                  <a:pt x="63626" y="687197"/>
                </a:lnTo>
                <a:lnTo>
                  <a:pt x="61467" y="674751"/>
                </a:lnTo>
                <a:lnTo>
                  <a:pt x="73964" y="672545"/>
                </a:lnTo>
                <a:lnTo>
                  <a:pt x="68452" y="641223"/>
                </a:lnTo>
                <a:close/>
              </a:path>
              <a:path w="3887470" h="716280">
                <a:moveTo>
                  <a:pt x="73964" y="672545"/>
                </a:moveTo>
                <a:lnTo>
                  <a:pt x="61467" y="674751"/>
                </a:lnTo>
                <a:lnTo>
                  <a:pt x="63626" y="687197"/>
                </a:lnTo>
                <a:lnTo>
                  <a:pt x="76154" y="684986"/>
                </a:lnTo>
                <a:lnTo>
                  <a:pt x="73964" y="672545"/>
                </a:lnTo>
                <a:close/>
              </a:path>
              <a:path w="3887470" h="716280">
                <a:moveTo>
                  <a:pt x="76154" y="684986"/>
                </a:moveTo>
                <a:lnTo>
                  <a:pt x="63626" y="687197"/>
                </a:lnTo>
                <a:lnTo>
                  <a:pt x="76543" y="687197"/>
                </a:lnTo>
                <a:lnTo>
                  <a:pt x="76154" y="684986"/>
                </a:lnTo>
                <a:close/>
              </a:path>
              <a:path w="3887470" h="716280">
                <a:moveTo>
                  <a:pt x="3885056" y="0"/>
                </a:moveTo>
                <a:lnTo>
                  <a:pt x="73964" y="672545"/>
                </a:lnTo>
                <a:lnTo>
                  <a:pt x="76154" y="684986"/>
                </a:lnTo>
                <a:lnTo>
                  <a:pt x="3887343" y="12446"/>
                </a:lnTo>
                <a:lnTo>
                  <a:pt x="38850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7810500" y="1866900"/>
            <a:ext cx="2514600" cy="59182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285"/>
              </a:spcBef>
            </a:pPr>
            <a:r>
              <a:rPr dirty="0" sz="1600">
                <a:latin typeface="Times New Roman"/>
                <a:cs typeface="Times New Roman"/>
              </a:rPr>
              <a:t>Method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capacity</a:t>
            </a:r>
            <a:r>
              <a:rPr dirty="0" sz="1600" spc="-550">
                <a:latin typeface="Lucida Console"/>
                <a:cs typeface="Lucida Console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returns</a:t>
            </a:r>
            <a:endParaRPr sz="160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</a:pPr>
            <a:r>
              <a:rPr dirty="0" sz="1600" spc="-20">
                <a:latin typeface="Lucida Console"/>
                <a:cs typeface="Lucida Console"/>
              </a:rPr>
              <a:t>StringBuffer</a:t>
            </a:r>
            <a:r>
              <a:rPr dirty="0" sz="1600" spc="-470">
                <a:latin typeface="Lucida Console"/>
                <a:cs typeface="Lucida Console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capacity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7200900" y="2133600"/>
            <a:ext cx="3158490" cy="1070610"/>
            <a:chOff x="7200900" y="2133600"/>
            <a:chExt cx="3158490" cy="1070610"/>
          </a:xfrm>
        </p:grpSpPr>
        <p:sp>
          <p:nvSpPr>
            <p:cNvPr id="27" name="object 27" descr=""/>
            <p:cNvSpPr/>
            <p:nvPr/>
          </p:nvSpPr>
          <p:spPr>
            <a:xfrm>
              <a:off x="7200900" y="2133600"/>
              <a:ext cx="609600" cy="76200"/>
            </a:xfrm>
            <a:custGeom>
              <a:avLst/>
              <a:gdLst/>
              <a:ahLst/>
              <a:cxnLst/>
              <a:rect l="l" t="t" r="r" b="b"/>
              <a:pathLst>
                <a:path w="6096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60960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609600" h="76200">
                  <a:moveTo>
                    <a:pt x="60960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609600" y="44450"/>
                  </a:lnTo>
                  <a:lnTo>
                    <a:pt x="60960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7382255" y="2609087"/>
              <a:ext cx="2971800" cy="589915"/>
            </a:xfrm>
            <a:custGeom>
              <a:avLst/>
              <a:gdLst/>
              <a:ahLst/>
              <a:cxnLst/>
              <a:rect l="l" t="t" r="r" b="b"/>
              <a:pathLst>
                <a:path w="2971800" h="589914">
                  <a:moveTo>
                    <a:pt x="2971800" y="0"/>
                  </a:moveTo>
                  <a:lnTo>
                    <a:pt x="0" y="0"/>
                  </a:lnTo>
                  <a:lnTo>
                    <a:pt x="0" y="589788"/>
                  </a:lnTo>
                  <a:lnTo>
                    <a:pt x="2971800" y="589788"/>
                  </a:lnTo>
                  <a:lnTo>
                    <a:pt x="29718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7382255" y="2609087"/>
              <a:ext cx="2971800" cy="589915"/>
            </a:xfrm>
            <a:custGeom>
              <a:avLst/>
              <a:gdLst/>
              <a:ahLst/>
              <a:cxnLst/>
              <a:rect l="l" t="t" r="r" b="b"/>
              <a:pathLst>
                <a:path w="2971800" h="589914">
                  <a:moveTo>
                    <a:pt x="0" y="589788"/>
                  </a:moveTo>
                  <a:lnTo>
                    <a:pt x="2971800" y="589788"/>
                  </a:lnTo>
                  <a:lnTo>
                    <a:pt x="2971800" y="0"/>
                  </a:lnTo>
                  <a:lnTo>
                    <a:pt x="0" y="0"/>
                  </a:lnTo>
                  <a:lnTo>
                    <a:pt x="0" y="5897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7488173" y="2632659"/>
            <a:ext cx="276098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Use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method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ensureCapacity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020050" y="2877057"/>
            <a:ext cx="16967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set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capacity to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Lucida Console"/>
                <a:cs typeface="Lucida Console"/>
              </a:rPr>
              <a:t>75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4791455" y="2487041"/>
            <a:ext cx="2592070" cy="433070"/>
          </a:xfrm>
          <a:custGeom>
            <a:avLst/>
            <a:gdLst/>
            <a:ahLst/>
            <a:cxnLst/>
            <a:rect l="l" t="t" r="r" b="b"/>
            <a:pathLst>
              <a:path w="2592070" h="433069">
                <a:moveTo>
                  <a:pt x="76281" y="31402"/>
                </a:moveTo>
                <a:lnTo>
                  <a:pt x="74328" y="43986"/>
                </a:lnTo>
                <a:lnTo>
                  <a:pt x="2589784" y="433070"/>
                </a:lnTo>
                <a:lnTo>
                  <a:pt x="2591816" y="420624"/>
                </a:lnTo>
                <a:lnTo>
                  <a:pt x="76281" y="31402"/>
                </a:lnTo>
                <a:close/>
              </a:path>
              <a:path w="2592070" h="433069">
                <a:moveTo>
                  <a:pt x="81153" y="0"/>
                </a:moveTo>
                <a:lnTo>
                  <a:pt x="0" y="26035"/>
                </a:lnTo>
                <a:lnTo>
                  <a:pt x="69469" y="75311"/>
                </a:lnTo>
                <a:lnTo>
                  <a:pt x="74328" y="43986"/>
                </a:lnTo>
                <a:lnTo>
                  <a:pt x="61722" y="42037"/>
                </a:lnTo>
                <a:lnTo>
                  <a:pt x="63754" y="29463"/>
                </a:lnTo>
                <a:lnTo>
                  <a:pt x="76581" y="29463"/>
                </a:lnTo>
                <a:lnTo>
                  <a:pt x="81153" y="0"/>
                </a:lnTo>
                <a:close/>
              </a:path>
              <a:path w="2592070" h="433069">
                <a:moveTo>
                  <a:pt x="63754" y="29463"/>
                </a:moveTo>
                <a:lnTo>
                  <a:pt x="61722" y="42037"/>
                </a:lnTo>
                <a:lnTo>
                  <a:pt x="74328" y="43986"/>
                </a:lnTo>
                <a:lnTo>
                  <a:pt x="76281" y="31402"/>
                </a:lnTo>
                <a:lnTo>
                  <a:pt x="63754" y="29463"/>
                </a:lnTo>
                <a:close/>
              </a:path>
              <a:path w="2592070" h="433069">
                <a:moveTo>
                  <a:pt x="76581" y="29463"/>
                </a:moveTo>
                <a:lnTo>
                  <a:pt x="63754" y="29463"/>
                </a:lnTo>
                <a:lnTo>
                  <a:pt x="76281" y="31402"/>
                </a:lnTo>
                <a:lnTo>
                  <a:pt x="76581" y="294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7848600" y="3255264"/>
            <a:ext cx="2362200" cy="58991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36195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285"/>
              </a:spcBef>
            </a:pPr>
            <a:r>
              <a:rPr dirty="0" sz="1600">
                <a:latin typeface="Times New Roman"/>
                <a:cs typeface="Times New Roman"/>
              </a:rPr>
              <a:t>Use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method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setLength</a:t>
            </a:r>
            <a:endParaRPr sz="1600">
              <a:latin typeface="Lucida Console"/>
              <a:cs typeface="Lucida Console"/>
            </a:endParaRPr>
          </a:p>
          <a:p>
            <a:pPr algn="ctr" marL="190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set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length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Lucida Console"/>
                <a:cs typeface="Lucida Console"/>
              </a:rPr>
              <a:t>10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4419600" y="3000755"/>
            <a:ext cx="3430270" cy="565785"/>
          </a:xfrm>
          <a:custGeom>
            <a:avLst/>
            <a:gdLst/>
            <a:ahLst/>
            <a:cxnLst/>
            <a:rect l="l" t="t" r="r" b="b"/>
            <a:pathLst>
              <a:path w="3430270" h="565785">
                <a:moveTo>
                  <a:pt x="76298" y="31288"/>
                </a:moveTo>
                <a:lnTo>
                  <a:pt x="74346" y="43873"/>
                </a:lnTo>
                <a:lnTo>
                  <a:pt x="3427983" y="565531"/>
                </a:lnTo>
                <a:lnTo>
                  <a:pt x="3430016" y="553085"/>
                </a:lnTo>
                <a:lnTo>
                  <a:pt x="76298" y="31288"/>
                </a:lnTo>
                <a:close/>
              </a:path>
              <a:path w="3430270" h="565785">
                <a:moveTo>
                  <a:pt x="81152" y="0"/>
                </a:moveTo>
                <a:lnTo>
                  <a:pt x="0" y="25908"/>
                </a:lnTo>
                <a:lnTo>
                  <a:pt x="69469" y="75311"/>
                </a:lnTo>
                <a:lnTo>
                  <a:pt x="74346" y="43873"/>
                </a:lnTo>
                <a:lnTo>
                  <a:pt x="61722" y="41910"/>
                </a:lnTo>
                <a:lnTo>
                  <a:pt x="63753" y="29337"/>
                </a:lnTo>
                <a:lnTo>
                  <a:pt x="76601" y="29337"/>
                </a:lnTo>
                <a:lnTo>
                  <a:pt x="81152" y="0"/>
                </a:lnTo>
                <a:close/>
              </a:path>
              <a:path w="3430270" h="565785">
                <a:moveTo>
                  <a:pt x="63753" y="29337"/>
                </a:moveTo>
                <a:lnTo>
                  <a:pt x="61722" y="41910"/>
                </a:lnTo>
                <a:lnTo>
                  <a:pt x="74346" y="43873"/>
                </a:lnTo>
                <a:lnTo>
                  <a:pt x="76298" y="31288"/>
                </a:lnTo>
                <a:lnTo>
                  <a:pt x="63753" y="29337"/>
                </a:lnTo>
                <a:close/>
              </a:path>
              <a:path w="3430270" h="565785">
                <a:moveTo>
                  <a:pt x="76601" y="29337"/>
                </a:moveTo>
                <a:lnTo>
                  <a:pt x="63753" y="29337"/>
                </a:lnTo>
                <a:lnTo>
                  <a:pt x="76298" y="31288"/>
                </a:lnTo>
                <a:lnTo>
                  <a:pt x="76601" y="293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" name="object 3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52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2713355" cy="50355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15"/>
              </a:spcBef>
            </a:pPr>
            <a:r>
              <a:rPr dirty="0" sz="1600" spc="-10">
                <a:latin typeface="Lucida Console"/>
                <a:cs typeface="Lucida Console"/>
              </a:rPr>
              <a:t>StringBufferCapLen.jav </a:t>
            </a:r>
            <a:r>
              <a:rPr dirty="0" sz="1600" spc="-50">
                <a:latin typeface="Lucida Console"/>
                <a:cs typeface="Lucida Console"/>
              </a:rPr>
              <a:t>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37369" y="1548129"/>
            <a:ext cx="241935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Only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10</a:t>
            </a:r>
            <a:r>
              <a:rPr dirty="0" sz="1600" spc="-560">
                <a:latin typeface="Lucida Console"/>
                <a:cs typeface="Lucida Console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characters</a:t>
            </a:r>
            <a:r>
              <a:rPr dirty="0" sz="1600" spc="2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from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0">
                <a:latin typeface="Lucida Console"/>
                <a:cs typeface="Lucida Console"/>
              </a:rPr>
              <a:t>StringBuffer</a:t>
            </a:r>
            <a:r>
              <a:rPr dirty="0" sz="1600" spc="-520">
                <a:latin typeface="Lucida Console"/>
                <a:cs typeface="Lucida Console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are</a:t>
            </a:r>
            <a:r>
              <a:rPr dirty="0" sz="1600" spc="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printed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597152" y="227075"/>
            <a:ext cx="6937375" cy="845819"/>
          </a:xfrm>
          <a:custGeom>
            <a:avLst/>
            <a:gdLst/>
            <a:ahLst/>
            <a:cxnLst/>
            <a:rect l="l" t="t" r="r" b="b"/>
            <a:pathLst>
              <a:path w="6937375" h="845819">
                <a:moveTo>
                  <a:pt x="6937248" y="0"/>
                </a:moveTo>
                <a:lnTo>
                  <a:pt x="0" y="0"/>
                </a:lnTo>
                <a:lnTo>
                  <a:pt x="0" y="845820"/>
                </a:lnTo>
                <a:lnTo>
                  <a:pt x="6937248" y="845820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2411222" y="206756"/>
            <a:ext cx="14439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Lucida Console"/>
                <a:cs typeface="Lucida Console"/>
              </a:rPr>
              <a:t>System.exit(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158238" y="374395"/>
            <a:ext cx="977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-5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597152" y="206756"/>
            <a:ext cx="3100705" cy="697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25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26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27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309245" algn="l"/>
              </a:tabLst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28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latin typeface="Lucida Console"/>
                <a:cs typeface="Lucida Console"/>
              </a:rPr>
              <a:t>}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end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class</a:t>
            </a:r>
            <a:r>
              <a:rPr dirty="0" sz="1100" spc="-4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StringBufferCapLen</a:t>
            </a:r>
            <a:endParaRPr sz="1100">
              <a:latin typeface="Lucida Console"/>
              <a:cs typeface="Lucida Console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86200" y="2667000"/>
            <a:ext cx="2552700" cy="2095500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7376159" y="3200400"/>
            <a:ext cx="2682240" cy="59182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290"/>
              </a:spcBef>
            </a:pPr>
            <a:r>
              <a:rPr dirty="0" sz="1600">
                <a:latin typeface="Times New Roman"/>
                <a:cs typeface="Times New Roman"/>
              </a:rPr>
              <a:t>Only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10</a:t>
            </a:r>
            <a:r>
              <a:rPr dirty="0" sz="1600" spc="-560">
                <a:latin typeface="Lucida Console"/>
                <a:cs typeface="Lucida Console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characters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from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 spc="-20">
                <a:latin typeface="Lucida Console"/>
                <a:cs typeface="Lucida Console"/>
              </a:rPr>
              <a:t>StringBuffer</a:t>
            </a:r>
            <a:r>
              <a:rPr dirty="0" sz="1600" spc="-509">
                <a:latin typeface="Lucida Console"/>
                <a:cs typeface="Lucida Console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are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printed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5410200" y="3499230"/>
            <a:ext cx="1968500" cy="702945"/>
          </a:xfrm>
          <a:custGeom>
            <a:avLst/>
            <a:gdLst/>
            <a:ahLst/>
            <a:cxnLst/>
            <a:rect l="l" t="t" r="r" b="b"/>
            <a:pathLst>
              <a:path w="1968500" h="702945">
                <a:moveTo>
                  <a:pt x="59436" y="630682"/>
                </a:moveTo>
                <a:lnTo>
                  <a:pt x="0" y="691769"/>
                </a:lnTo>
                <a:lnTo>
                  <a:pt x="84454" y="702691"/>
                </a:lnTo>
                <a:lnTo>
                  <a:pt x="75497" y="676910"/>
                </a:lnTo>
                <a:lnTo>
                  <a:pt x="62102" y="676910"/>
                </a:lnTo>
                <a:lnTo>
                  <a:pt x="57912" y="664845"/>
                </a:lnTo>
                <a:lnTo>
                  <a:pt x="69857" y="660678"/>
                </a:lnTo>
                <a:lnTo>
                  <a:pt x="59436" y="630682"/>
                </a:lnTo>
                <a:close/>
              </a:path>
              <a:path w="1968500" h="702945">
                <a:moveTo>
                  <a:pt x="69857" y="660678"/>
                </a:moveTo>
                <a:lnTo>
                  <a:pt x="57912" y="664845"/>
                </a:lnTo>
                <a:lnTo>
                  <a:pt x="62102" y="676910"/>
                </a:lnTo>
                <a:lnTo>
                  <a:pt x="74049" y="672741"/>
                </a:lnTo>
                <a:lnTo>
                  <a:pt x="69857" y="660678"/>
                </a:lnTo>
                <a:close/>
              </a:path>
              <a:path w="1968500" h="702945">
                <a:moveTo>
                  <a:pt x="74049" y="672741"/>
                </a:moveTo>
                <a:lnTo>
                  <a:pt x="62102" y="676910"/>
                </a:lnTo>
                <a:lnTo>
                  <a:pt x="75497" y="676910"/>
                </a:lnTo>
                <a:lnTo>
                  <a:pt x="74049" y="672741"/>
                </a:lnTo>
                <a:close/>
              </a:path>
              <a:path w="1968500" h="702945">
                <a:moveTo>
                  <a:pt x="1963927" y="0"/>
                </a:moveTo>
                <a:lnTo>
                  <a:pt x="69857" y="660678"/>
                </a:lnTo>
                <a:lnTo>
                  <a:pt x="74049" y="672741"/>
                </a:lnTo>
                <a:lnTo>
                  <a:pt x="1967992" y="11938"/>
                </a:lnTo>
                <a:lnTo>
                  <a:pt x="19639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859773" y="20827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53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118609" y="684022"/>
            <a:ext cx="3955415" cy="13055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95"/>
              </a:spcBef>
            </a:pPr>
            <a:r>
              <a:rPr dirty="0" u="none" sz="2800" spc="-30">
                <a:solidFill>
                  <a:srgbClr val="FF0000"/>
                </a:solidFill>
                <a:latin typeface="Lucida Console"/>
                <a:cs typeface="Lucida Console"/>
              </a:rPr>
              <a:t>StringBuffer</a:t>
            </a:r>
            <a:r>
              <a:rPr dirty="0" u="none" sz="2800" spc="-735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dirty="0" u="none" sz="2800" spc="-50">
                <a:solidFill>
                  <a:srgbClr val="FF0000"/>
                </a:solidFill>
                <a:latin typeface="Trebuchet MS"/>
                <a:cs typeface="Trebuchet MS"/>
              </a:rPr>
              <a:t>Methods </a:t>
            </a:r>
            <a:r>
              <a:rPr dirty="0" u="none" sz="2800" spc="-75">
                <a:solidFill>
                  <a:srgbClr val="FF0000"/>
                </a:solidFill>
                <a:latin typeface="Lucida Console"/>
                <a:cs typeface="Lucida Console"/>
              </a:rPr>
              <a:t>charAt</a:t>
            </a:r>
            <a:r>
              <a:rPr dirty="0" u="none" sz="2800" spc="-75">
                <a:solidFill>
                  <a:srgbClr val="FF0000"/>
                </a:solidFill>
                <a:latin typeface="Trebuchet MS"/>
                <a:cs typeface="Trebuchet MS"/>
              </a:rPr>
              <a:t>,</a:t>
            </a:r>
            <a:r>
              <a:rPr dirty="0" u="none" sz="2800" spc="-9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u="none" sz="2800" spc="-10">
                <a:solidFill>
                  <a:srgbClr val="FF0000"/>
                </a:solidFill>
                <a:latin typeface="Lucida Console"/>
                <a:cs typeface="Lucida Console"/>
              </a:rPr>
              <a:t>setCharAt</a:t>
            </a:r>
            <a:r>
              <a:rPr dirty="0" u="none" sz="2800" spc="-10">
                <a:solidFill>
                  <a:srgbClr val="FF0000"/>
                </a:solidFill>
                <a:latin typeface="Trebuchet MS"/>
                <a:cs typeface="Trebuchet MS"/>
              </a:rPr>
              <a:t>, </a:t>
            </a:r>
            <a:r>
              <a:rPr dirty="0" u="none" sz="2800" spc="-30">
                <a:solidFill>
                  <a:srgbClr val="FF0000"/>
                </a:solidFill>
                <a:latin typeface="Lucida Console"/>
                <a:cs typeface="Lucida Console"/>
              </a:rPr>
              <a:t>getChars</a:t>
            </a:r>
            <a:r>
              <a:rPr dirty="0" u="none" sz="2800" spc="-81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dirty="0" u="none" sz="2800" spc="-185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r>
              <a:rPr dirty="0" u="none" sz="2800" spc="-3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u="none" sz="2800" spc="-10">
                <a:solidFill>
                  <a:srgbClr val="FF0000"/>
                </a:solidFill>
                <a:latin typeface="Lucida Console"/>
                <a:cs typeface="Lucida Console"/>
              </a:rPr>
              <a:t>reverse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20700" y="2233422"/>
            <a:ext cx="6452870" cy="2101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Manipulating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Lucida Console"/>
                <a:cs typeface="Lucida Console"/>
              </a:rPr>
              <a:t>StringBuffer</a:t>
            </a:r>
            <a:r>
              <a:rPr dirty="0" sz="2800" spc="-994">
                <a:latin typeface="Lucida Console"/>
                <a:cs typeface="Lucida Console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characters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charAt</a:t>
            </a:r>
            <a:endParaRPr sz="1800">
              <a:latin typeface="Lucida Console"/>
              <a:cs typeface="Lucida Console"/>
            </a:endParaRPr>
          </a:p>
          <a:p>
            <a:pPr marL="469900" marR="560070" indent="4572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Return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20">
                <a:latin typeface="Lucida Console"/>
                <a:cs typeface="Lucida Console"/>
              </a:rPr>
              <a:t>StringBuffer</a:t>
            </a:r>
            <a:r>
              <a:rPr dirty="0" sz="1800" spc="-615">
                <a:latin typeface="Lucida Console"/>
                <a:cs typeface="Lucida Console"/>
              </a:rPr>
              <a:t> </a:t>
            </a:r>
            <a:r>
              <a:rPr dirty="0" sz="1800">
                <a:latin typeface="Calibri"/>
                <a:cs typeface="Calibri"/>
              </a:rPr>
              <a:t>character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specified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index </a:t>
            </a: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setCharAt</a:t>
            </a:r>
            <a:endParaRPr sz="1800">
              <a:latin typeface="Lucida Console"/>
              <a:cs typeface="Lucida Console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Set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5">
                <a:latin typeface="Lucida Console"/>
                <a:cs typeface="Lucida Console"/>
              </a:rPr>
              <a:t>StringBuffer</a:t>
            </a:r>
            <a:r>
              <a:rPr dirty="0" sz="1800" spc="-620">
                <a:latin typeface="Lucida Console"/>
                <a:cs typeface="Lucida Console"/>
              </a:rPr>
              <a:t> </a:t>
            </a:r>
            <a:r>
              <a:rPr dirty="0" sz="1800">
                <a:latin typeface="Calibri"/>
                <a:cs typeface="Calibri"/>
              </a:rPr>
              <a:t>character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specified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index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getChars</a:t>
            </a:r>
            <a:endParaRPr sz="1800">
              <a:latin typeface="Lucida Console"/>
              <a:cs typeface="Lucida Console"/>
            </a:endParaRPr>
          </a:p>
          <a:p>
            <a:pPr marL="9271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Return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character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array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StringBuffer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977900" y="4310888"/>
            <a:ext cx="6142990" cy="847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ts val="2155"/>
              </a:lnSpc>
              <a:spcBef>
                <a:spcPts val="100"/>
              </a:spcBef>
            </a:pPr>
            <a:r>
              <a:rPr dirty="0" sz="1800">
                <a:latin typeface="Lucida Console"/>
                <a:cs typeface="Lucida Console"/>
              </a:rPr>
              <a:t>getChars</a:t>
            </a:r>
            <a:r>
              <a:rPr dirty="0" sz="1800" spc="-55">
                <a:latin typeface="Lucida Console"/>
                <a:cs typeface="Lucida Console"/>
              </a:rPr>
              <a:t> </a:t>
            </a:r>
            <a:r>
              <a:rPr dirty="0" sz="1800">
                <a:latin typeface="Lucida Console"/>
                <a:cs typeface="Lucida Console"/>
              </a:rPr>
              <a:t>(start,</a:t>
            </a:r>
            <a:r>
              <a:rPr dirty="0" sz="1800" spc="-55">
                <a:latin typeface="Lucida Console"/>
                <a:cs typeface="Lucida Console"/>
              </a:rPr>
              <a:t> </a:t>
            </a:r>
            <a:r>
              <a:rPr dirty="0" sz="1800">
                <a:latin typeface="Lucida Console"/>
                <a:cs typeface="Lucida Console"/>
              </a:rPr>
              <a:t>first</a:t>
            </a:r>
            <a:r>
              <a:rPr dirty="0" sz="1800" spc="-55">
                <a:latin typeface="Lucida Console"/>
                <a:cs typeface="Lucida Console"/>
              </a:rPr>
              <a:t> </a:t>
            </a:r>
            <a:r>
              <a:rPr dirty="0" sz="1800">
                <a:latin typeface="Lucida Console"/>
                <a:cs typeface="Lucida Console"/>
              </a:rPr>
              <a:t>after,</a:t>
            </a:r>
            <a:r>
              <a:rPr dirty="0" sz="1800" spc="-55">
                <a:latin typeface="Lucida Console"/>
                <a:cs typeface="Lucida Console"/>
              </a:rPr>
              <a:t> </a:t>
            </a:r>
            <a:r>
              <a:rPr dirty="0" sz="1800">
                <a:latin typeface="Lucida Console"/>
                <a:cs typeface="Lucida Console"/>
              </a:rPr>
              <a:t>char</a:t>
            </a:r>
            <a:r>
              <a:rPr dirty="0" sz="1800" spc="-60">
                <a:latin typeface="Lucida Console"/>
                <a:cs typeface="Lucida Console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array,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ts val="2155"/>
              </a:lnSpc>
            </a:pPr>
            <a:r>
              <a:rPr dirty="0" sz="1800">
                <a:latin typeface="Calibri"/>
                <a:cs typeface="Calibri"/>
              </a:rPr>
              <a:t>Method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reverse</a:t>
            </a:r>
            <a:endParaRPr sz="1800">
              <a:latin typeface="Lucida Console"/>
              <a:cs typeface="Lucida Console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Reverse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5">
                <a:latin typeface="Lucida Console"/>
                <a:cs typeface="Lucida Console"/>
              </a:rPr>
              <a:t>StringBuffer</a:t>
            </a:r>
            <a:r>
              <a:rPr dirty="0" sz="1800" spc="-590">
                <a:latin typeface="Lucida Console"/>
                <a:cs typeface="Lucida Console"/>
              </a:rPr>
              <a:t> </a:t>
            </a:r>
            <a:r>
              <a:rPr dirty="0" sz="1800" spc="-10">
                <a:latin typeface="Calibri"/>
                <a:cs typeface="Calibri"/>
              </a:rPr>
              <a:t>contents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233869" y="4310888"/>
            <a:ext cx="8534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Lucida Console"/>
                <a:cs typeface="Lucida Console"/>
              </a:rPr>
              <a:t>start)</a:t>
            </a:r>
            <a:endParaRPr sz="1800">
              <a:latin typeface="Lucida Console"/>
              <a:cs typeface="Lucida Console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54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05942"/>
            <a:ext cx="27133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Lucida Console"/>
                <a:cs typeface="Lucida Console"/>
              </a:rPr>
              <a:t>StringBufferChars.java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50069" y="1342108"/>
            <a:ext cx="525145" cy="712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600" spc="-10">
                <a:latin typeface="Times New Roman"/>
                <a:cs typeface="Times New Roman"/>
              </a:rPr>
              <a:t>Lines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962425" y="1794713"/>
            <a:ext cx="127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0">
                <a:latin typeface="Times New Roman"/>
                <a:cs typeface="Times New Roman"/>
              </a:rPr>
              <a:t>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437369" y="2283079"/>
            <a:ext cx="100456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22-</a:t>
            </a:r>
            <a:r>
              <a:rPr dirty="0" sz="1600" spc="-25">
                <a:latin typeface="Times New Roman"/>
                <a:cs typeface="Times New Roman"/>
              </a:rPr>
              <a:t>23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597152" y="227075"/>
            <a:ext cx="6937375" cy="4401820"/>
          </a:xfrm>
          <a:custGeom>
            <a:avLst/>
            <a:gdLst/>
            <a:ahLst/>
            <a:cxnLst/>
            <a:rect l="l" t="t" r="r" b="b"/>
            <a:pathLst>
              <a:path w="6937375" h="4401820">
                <a:moveTo>
                  <a:pt x="6937248" y="0"/>
                </a:moveTo>
                <a:lnTo>
                  <a:pt x="0" y="0"/>
                </a:lnTo>
                <a:lnTo>
                  <a:pt x="0" y="4401312"/>
                </a:lnTo>
                <a:lnTo>
                  <a:pt x="6937248" y="4401312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144014" y="1212850"/>
            <a:ext cx="4993005" cy="528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4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static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void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args[]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26543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StringBuffer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buffer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StringBuffer(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"hello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there"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398522" y="1883410"/>
            <a:ext cx="4147185" cy="529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3525" marR="5080" indent="-25146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"buffer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 buffer.toString()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"\nCharacter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at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0: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buffer.charAt(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 </a:t>
            </a:r>
            <a:r>
              <a:rPr dirty="0" sz="1100" spc="-50">
                <a:latin typeface="Lucida Console"/>
                <a:cs typeface="Lucida Console"/>
              </a:rPr>
              <a:t>+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"\nCharacter</a:t>
            </a:r>
            <a:r>
              <a:rPr dirty="0" sz="1100" spc="-6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at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4: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buffer.charAt(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4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398522" y="2554351"/>
            <a:ext cx="4403725" cy="5289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char</a:t>
            </a:r>
            <a:r>
              <a:rPr dirty="0" sz="1100" spc="-4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charArray[]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char</a:t>
            </a:r>
            <a:r>
              <a:rPr dirty="0" sz="1100">
                <a:latin typeface="Lucida Console"/>
                <a:cs typeface="Lucida Console"/>
              </a:rPr>
              <a:t>[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buffer.length()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]; </a:t>
            </a:r>
            <a:r>
              <a:rPr dirty="0" sz="1100">
                <a:latin typeface="Lucida Console"/>
                <a:cs typeface="Lucida Console"/>
              </a:rPr>
              <a:t>buffer.getChars(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buffer.length(),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charArray,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 </a:t>
            </a: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"\n\nThe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characters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are: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"</a:t>
            </a:r>
            <a:r>
              <a:rPr dirty="0" sz="1100" spc="-25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398522" y="3224911"/>
            <a:ext cx="473583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3525" marR="5080" indent="-25146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for</a:t>
            </a:r>
            <a:r>
              <a:rPr dirty="0" sz="1100" spc="-3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int</a:t>
            </a:r>
            <a:r>
              <a:rPr dirty="0" sz="1100" spc="-3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;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&lt;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charArray.length;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++count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 </a:t>
            </a: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 charArray[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count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];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398522" y="3728084"/>
            <a:ext cx="365252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356995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Lucida Console"/>
                <a:cs typeface="Lucida Console"/>
              </a:rPr>
              <a:t>buffer.setCharAt(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'H'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 </a:t>
            </a:r>
            <a:r>
              <a:rPr dirty="0" sz="1100">
                <a:latin typeface="Lucida Console"/>
                <a:cs typeface="Lucida Console"/>
              </a:rPr>
              <a:t>buffer.setCharAt(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6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'T'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"\n\nbuf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buffer.toString();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584452" y="206756"/>
            <a:ext cx="5736590" cy="4218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040" indent="-307340">
              <a:lnSpc>
                <a:spcPct val="100000"/>
              </a:lnSpc>
              <a:spcBef>
                <a:spcPts val="100"/>
              </a:spcBef>
              <a:buClr>
                <a:srgbClr val="5F5F5F"/>
              </a:buClr>
              <a:buFont typeface="Arial"/>
              <a:buAutoNum type="arabicPlain"/>
              <a:tabLst>
                <a:tab pos="320040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Fig.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11.12: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StringBufferChars.java</a:t>
            </a:r>
            <a:endParaRPr sz="1100">
              <a:latin typeface="Lucida Console"/>
              <a:cs typeface="Lucida Console"/>
            </a:endParaRPr>
          </a:p>
          <a:p>
            <a:pPr marL="3200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20040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StringBuffer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methods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charAt,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setCharAt,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getChars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and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reverse.</a:t>
            </a:r>
            <a:endParaRPr sz="1100">
              <a:latin typeface="Lucida Console"/>
              <a:cs typeface="Lucida Console"/>
            </a:endParaRPr>
          </a:p>
          <a:p>
            <a:pPr marL="3200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20040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import</a:t>
            </a:r>
            <a:r>
              <a:rPr dirty="0" sz="1100" spc="-6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javax.swing.*;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5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6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class</a:t>
            </a:r>
            <a:r>
              <a:rPr dirty="0" sz="1100" spc="-3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StringBufferChars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25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7691437" y="1223581"/>
            <a:ext cx="2295525" cy="845185"/>
            <a:chOff x="7691437" y="1223581"/>
            <a:chExt cx="2295525" cy="845185"/>
          </a:xfrm>
        </p:grpSpPr>
        <p:sp>
          <p:nvSpPr>
            <p:cNvPr id="24" name="object 24" descr=""/>
            <p:cNvSpPr/>
            <p:nvPr/>
          </p:nvSpPr>
          <p:spPr>
            <a:xfrm>
              <a:off x="7696200" y="1228344"/>
              <a:ext cx="2286000" cy="835660"/>
            </a:xfrm>
            <a:custGeom>
              <a:avLst/>
              <a:gdLst/>
              <a:ahLst/>
              <a:cxnLst/>
              <a:rect l="l" t="t" r="r" b="b"/>
              <a:pathLst>
                <a:path w="2286000" h="835660">
                  <a:moveTo>
                    <a:pt x="2286000" y="0"/>
                  </a:moveTo>
                  <a:lnTo>
                    <a:pt x="0" y="0"/>
                  </a:lnTo>
                  <a:lnTo>
                    <a:pt x="0" y="835151"/>
                  </a:lnTo>
                  <a:lnTo>
                    <a:pt x="2286000" y="835151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7696200" y="1228344"/>
              <a:ext cx="2286000" cy="835660"/>
            </a:xfrm>
            <a:custGeom>
              <a:avLst/>
              <a:gdLst/>
              <a:ahLst/>
              <a:cxnLst/>
              <a:rect l="l" t="t" r="r" b="b"/>
              <a:pathLst>
                <a:path w="2286000" h="835660">
                  <a:moveTo>
                    <a:pt x="0" y="835151"/>
                  </a:moveTo>
                  <a:lnTo>
                    <a:pt x="2286000" y="835151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83515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7768081" y="1252854"/>
            <a:ext cx="26993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Return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StringBuffer</a:t>
            </a:r>
            <a:r>
              <a:rPr dirty="0" sz="1600" spc="-330">
                <a:latin typeface="Lucida Console"/>
                <a:cs typeface="Lucida Console"/>
              </a:rPr>
              <a:t> </a:t>
            </a:r>
            <a:r>
              <a:rPr dirty="0" baseline="-15625" sz="2400" spc="-15">
                <a:latin typeface="Times New Roman"/>
                <a:cs typeface="Times New Roman"/>
              </a:rPr>
              <a:t>12-</a:t>
            </a:r>
            <a:r>
              <a:rPr dirty="0" baseline="-15625" sz="2400" spc="-37">
                <a:latin typeface="Times New Roman"/>
                <a:cs typeface="Times New Roman"/>
              </a:rPr>
              <a:t>13</a:t>
            </a:r>
            <a:endParaRPr baseline="-15625" sz="24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913878" y="1496694"/>
            <a:ext cx="18529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characters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at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indices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50">
                <a:latin typeface="Lucida Console"/>
                <a:cs typeface="Lucida Console"/>
              </a:rPr>
              <a:t>0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8052561" y="1740535"/>
            <a:ext cx="15741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Lucida Console"/>
                <a:cs typeface="Lucida Console"/>
              </a:rPr>
              <a:t>4</a:t>
            </a:r>
            <a:r>
              <a:rPr dirty="0" sz="1600">
                <a:latin typeface="Times New Roman"/>
                <a:cs typeface="Times New Roman"/>
              </a:rPr>
              <a:t>,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respectively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6400800" y="1603501"/>
            <a:ext cx="1298575" cy="768350"/>
          </a:xfrm>
          <a:custGeom>
            <a:avLst/>
            <a:gdLst/>
            <a:ahLst/>
            <a:cxnLst/>
            <a:rect l="l" t="t" r="r" b="b"/>
            <a:pathLst>
              <a:path w="1298575" h="768350">
                <a:moveTo>
                  <a:pt x="1298575" y="11303"/>
                </a:moveTo>
                <a:lnTo>
                  <a:pt x="1295400" y="5842"/>
                </a:lnTo>
                <a:lnTo>
                  <a:pt x="1292987" y="0"/>
                </a:lnTo>
                <a:lnTo>
                  <a:pt x="68046" y="504291"/>
                </a:lnTo>
                <a:lnTo>
                  <a:pt x="56007" y="474980"/>
                </a:lnTo>
                <a:lnTo>
                  <a:pt x="0" y="539242"/>
                </a:lnTo>
                <a:lnTo>
                  <a:pt x="84963" y="545465"/>
                </a:lnTo>
                <a:lnTo>
                  <a:pt x="74891" y="520954"/>
                </a:lnTo>
                <a:lnTo>
                  <a:pt x="72885" y="516102"/>
                </a:lnTo>
                <a:lnTo>
                  <a:pt x="1215097" y="45745"/>
                </a:lnTo>
                <a:lnTo>
                  <a:pt x="62445" y="723722"/>
                </a:lnTo>
                <a:lnTo>
                  <a:pt x="46355" y="696341"/>
                </a:lnTo>
                <a:lnTo>
                  <a:pt x="0" y="767842"/>
                </a:lnTo>
                <a:lnTo>
                  <a:pt x="84963" y="762000"/>
                </a:lnTo>
                <a:lnTo>
                  <a:pt x="72707" y="741172"/>
                </a:lnTo>
                <a:lnTo>
                  <a:pt x="68910" y="734707"/>
                </a:lnTo>
                <a:lnTo>
                  <a:pt x="1298575" y="113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7391400" y="2531364"/>
            <a:ext cx="2133600" cy="58991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49530" rIns="0" bIns="0" rtlCol="0" vert="horz">
            <a:spAutoFit/>
          </a:bodyPr>
          <a:lstStyle/>
          <a:p>
            <a:pPr marL="111125" marR="102870" indent="46990">
              <a:lnSpc>
                <a:spcPts val="1900"/>
              </a:lnSpc>
              <a:spcBef>
                <a:spcPts val="390"/>
              </a:spcBef>
            </a:pPr>
            <a:r>
              <a:rPr dirty="0" sz="1600">
                <a:latin typeface="Times New Roman"/>
                <a:cs typeface="Times New Roman"/>
              </a:rPr>
              <a:t>Return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character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array </a:t>
            </a: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StringBuffer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6858000" y="2798064"/>
            <a:ext cx="533400" cy="76200"/>
          </a:xfrm>
          <a:custGeom>
            <a:avLst/>
            <a:gdLst/>
            <a:ahLst/>
            <a:cxnLst/>
            <a:rect l="l" t="t" r="r" b="b"/>
            <a:pathLst>
              <a:path w="533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5334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533400" h="76200">
                <a:moveTo>
                  <a:pt x="5334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533400" y="44450"/>
                </a:lnTo>
                <a:lnTo>
                  <a:pt x="5334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7162800" y="3543300"/>
            <a:ext cx="2209800" cy="83566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41275" rIns="0" bIns="0" rtlCol="0" vert="horz">
            <a:spAutoFit/>
          </a:bodyPr>
          <a:lstStyle/>
          <a:p>
            <a:pPr algn="ctr" marL="118745" marR="95250" indent="-17145">
              <a:lnSpc>
                <a:spcPct val="99400"/>
              </a:lnSpc>
              <a:spcBef>
                <a:spcPts val="325"/>
              </a:spcBef>
            </a:pPr>
            <a:r>
              <a:rPr dirty="0" sz="1600">
                <a:latin typeface="Times New Roman"/>
                <a:cs typeface="Times New Roman"/>
              </a:rPr>
              <a:t>Replace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characters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at </a:t>
            </a:r>
            <a:r>
              <a:rPr dirty="0" sz="1600">
                <a:latin typeface="Times New Roman"/>
                <a:cs typeface="Times New Roman"/>
              </a:rPr>
              <a:t>indices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0</a:t>
            </a:r>
            <a:r>
              <a:rPr dirty="0" sz="1600" spc="-560">
                <a:latin typeface="Lucida Console"/>
                <a:cs typeface="Lucida Console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6</a:t>
            </a:r>
            <a:r>
              <a:rPr dirty="0" sz="1600" spc="-560">
                <a:latin typeface="Lucida Console"/>
                <a:cs typeface="Lucida Console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with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‘</a:t>
            </a:r>
            <a:r>
              <a:rPr dirty="0" sz="1600" spc="-25">
                <a:latin typeface="Lucida Console"/>
                <a:cs typeface="Lucida Console"/>
              </a:rPr>
              <a:t>H</a:t>
            </a:r>
            <a:r>
              <a:rPr dirty="0" sz="1600" spc="-25">
                <a:latin typeface="Times New Roman"/>
                <a:cs typeface="Times New Roman"/>
              </a:rPr>
              <a:t>’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‘</a:t>
            </a:r>
            <a:r>
              <a:rPr dirty="0" sz="1600" spc="-10">
                <a:latin typeface="Lucida Console"/>
                <a:cs typeface="Lucida Console"/>
              </a:rPr>
              <a:t>T</a:t>
            </a:r>
            <a:r>
              <a:rPr dirty="0" sz="1600" spc="-10">
                <a:latin typeface="Times New Roman"/>
                <a:cs typeface="Times New Roman"/>
              </a:rPr>
              <a:t>,’</a:t>
            </a:r>
            <a:r>
              <a:rPr dirty="0" sz="1600" spc="-10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respectively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4724400" y="3812413"/>
            <a:ext cx="2439035" cy="224154"/>
          </a:xfrm>
          <a:custGeom>
            <a:avLst/>
            <a:gdLst/>
            <a:ahLst/>
            <a:cxnLst/>
            <a:rect l="l" t="t" r="r" b="b"/>
            <a:pathLst>
              <a:path w="2439034" h="224154">
                <a:moveTo>
                  <a:pt x="2438654" y="105537"/>
                </a:moveTo>
                <a:lnTo>
                  <a:pt x="76327" y="31775"/>
                </a:lnTo>
                <a:lnTo>
                  <a:pt x="76339" y="31369"/>
                </a:lnTo>
                <a:lnTo>
                  <a:pt x="77343" y="0"/>
                </a:lnTo>
                <a:lnTo>
                  <a:pt x="0" y="35687"/>
                </a:lnTo>
                <a:lnTo>
                  <a:pt x="74930" y="76200"/>
                </a:lnTo>
                <a:lnTo>
                  <a:pt x="75933" y="44475"/>
                </a:lnTo>
                <a:lnTo>
                  <a:pt x="2234793" y="111899"/>
                </a:lnTo>
                <a:lnTo>
                  <a:pt x="75933" y="179311"/>
                </a:lnTo>
                <a:lnTo>
                  <a:pt x="74930" y="147574"/>
                </a:lnTo>
                <a:lnTo>
                  <a:pt x="0" y="188087"/>
                </a:lnTo>
                <a:lnTo>
                  <a:pt x="77343" y="223774"/>
                </a:lnTo>
                <a:lnTo>
                  <a:pt x="76339" y="192405"/>
                </a:lnTo>
                <a:lnTo>
                  <a:pt x="76327" y="192011"/>
                </a:lnTo>
                <a:lnTo>
                  <a:pt x="75946" y="179895"/>
                </a:lnTo>
                <a:lnTo>
                  <a:pt x="76212" y="188087"/>
                </a:lnTo>
                <a:lnTo>
                  <a:pt x="76327" y="192011"/>
                </a:lnTo>
                <a:lnTo>
                  <a:pt x="2438654" y="118237"/>
                </a:lnTo>
                <a:lnTo>
                  <a:pt x="2438400" y="111887"/>
                </a:lnTo>
                <a:lnTo>
                  <a:pt x="2438654" y="105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" name="object 3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35" name="object 35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55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05942"/>
            <a:ext cx="27133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Lucida Console"/>
                <a:cs typeface="Lucida Console"/>
              </a:rPr>
              <a:t>StringBufferChars.java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37369" y="1307337"/>
            <a:ext cx="7315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26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597152" y="227075"/>
            <a:ext cx="6937375" cy="2032000"/>
          </a:xfrm>
          <a:custGeom>
            <a:avLst/>
            <a:gdLst/>
            <a:ahLst/>
            <a:cxnLst/>
            <a:rect l="l" t="t" r="r" b="b"/>
            <a:pathLst>
              <a:path w="6937375" h="2032000">
                <a:moveTo>
                  <a:pt x="6937248" y="0"/>
                </a:moveTo>
                <a:lnTo>
                  <a:pt x="0" y="0"/>
                </a:lnTo>
                <a:lnTo>
                  <a:pt x="0" y="2031491"/>
                </a:lnTo>
                <a:lnTo>
                  <a:pt x="6937248" y="2031491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2411222" y="206756"/>
            <a:ext cx="3718560" cy="1367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Lucida Console"/>
                <a:cs typeface="Lucida Console"/>
              </a:rPr>
              <a:t>buffer.reverse();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"\n\nbuf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buffer.toString();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100">
              <a:latin typeface="Lucida Console"/>
              <a:cs typeface="Lucida Console"/>
            </a:endParaRPr>
          </a:p>
          <a:p>
            <a:pPr marL="250825" marR="5080" indent="-25146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latin typeface="Lucida Console"/>
                <a:cs typeface="Lucida Console"/>
              </a:rPr>
              <a:t>JOptionPane.showMessageDialog(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null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output,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"StringBuffer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character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methods"</a:t>
            </a:r>
            <a:r>
              <a:rPr dirty="0" sz="1100" spc="-10">
                <a:latin typeface="Lucida Console"/>
                <a:cs typeface="Lucida Console"/>
              </a:rPr>
              <a:t>,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JOptionPane.INFORMATION_MESSAGE</a:t>
            </a:r>
            <a:r>
              <a:rPr dirty="0" sz="1100" spc="-9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System.exit(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158238" y="1548130"/>
            <a:ext cx="977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-5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597152" y="206756"/>
            <a:ext cx="3018155" cy="187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26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27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28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29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30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33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35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09245" algn="l"/>
              </a:tabLst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36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latin typeface="Lucida Console"/>
                <a:cs typeface="Lucida Console"/>
              </a:rPr>
              <a:t>}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 end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class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StringBufferChars</a:t>
            </a:r>
            <a:endParaRPr sz="1100">
              <a:latin typeface="Lucida Console"/>
              <a:cs typeface="Lucida Console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38600" y="3733800"/>
            <a:ext cx="2552700" cy="2257044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6858000" y="457200"/>
            <a:ext cx="1981200" cy="59182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algn="ctr">
              <a:lnSpc>
                <a:spcPts val="1864"/>
              </a:lnSpc>
              <a:spcBef>
                <a:spcPts val="310"/>
              </a:spcBef>
            </a:pPr>
            <a:r>
              <a:rPr dirty="0" sz="1600">
                <a:latin typeface="Times New Roman"/>
                <a:cs typeface="Times New Roman"/>
              </a:rPr>
              <a:t>Reverse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characters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in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ts val="1864"/>
              </a:lnSpc>
            </a:pPr>
            <a:r>
              <a:rPr dirty="0" sz="1600" spc="-10" b="1">
                <a:latin typeface="Courier New"/>
                <a:cs typeface="Courier New"/>
              </a:rPr>
              <a:t>StringBuffer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3886200" y="352933"/>
            <a:ext cx="2973070" cy="415925"/>
          </a:xfrm>
          <a:custGeom>
            <a:avLst/>
            <a:gdLst/>
            <a:ahLst/>
            <a:cxnLst/>
            <a:rect l="l" t="t" r="r" b="b"/>
            <a:pathLst>
              <a:path w="2973070" h="415925">
                <a:moveTo>
                  <a:pt x="76372" y="31462"/>
                </a:moveTo>
                <a:lnTo>
                  <a:pt x="74767" y="44025"/>
                </a:lnTo>
                <a:lnTo>
                  <a:pt x="2971038" y="415417"/>
                </a:lnTo>
                <a:lnTo>
                  <a:pt x="2972561" y="402717"/>
                </a:lnTo>
                <a:lnTo>
                  <a:pt x="76372" y="31462"/>
                </a:lnTo>
                <a:close/>
              </a:path>
              <a:path w="2973070" h="415925">
                <a:moveTo>
                  <a:pt x="80390" y="0"/>
                </a:moveTo>
                <a:lnTo>
                  <a:pt x="0" y="28067"/>
                </a:lnTo>
                <a:lnTo>
                  <a:pt x="70738" y="75565"/>
                </a:lnTo>
                <a:lnTo>
                  <a:pt x="74767" y="44025"/>
                </a:lnTo>
                <a:lnTo>
                  <a:pt x="62229" y="42418"/>
                </a:lnTo>
                <a:lnTo>
                  <a:pt x="63753" y="29845"/>
                </a:lnTo>
                <a:lnTo>
                  <a:pt x="76578" y="29845"/>
                </a:lnTo>
                <a:lnTo>
                  <a:pt x="80390" y="0"/>
                </a:lnTo>
                <a:close/>
              </a:path>
              <a:path w="2973070" h="415925">
                <a:moveTo>
                  <a:pt x="63753" y="29845"/>
                </a:moveTo>
                <a:lnTo>
                  <a:pt x="62229" y="42418"/>
                </a:lnTo>
                <a:lnTo>
                  <a:pt x="74767" y="44025"/>
                </a:lnTo>
                <a:lnTo>
                  <a:pt x="76372" y="31462"/>
                </a:lnTo>
                <a:lnTo>
                  <a:pt x="63753" y="29845"/>
                </a:lnTo>
                <a:close/>
              </a:path>
              <a:path w="2973070" h="415925">
                <a:moveTo>
                  <a:pt x="76578" y="29845"/>
                </a:moveTo>
                <a:lnTo>
                  <a:pt x="63753" y="29845"/>
                </a:lnTo>
                <a:lnTo>
                  <a:pt x="76372" y="31462"/>
                </a:lnTo>
                <a:lnTo>
                  <a:pt x="76578" y="29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object 2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859773" y="20827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56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26078" y="808990"/>
            <a:ext cx="533908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2800" spc="-30">
                <a:solidFill>
                  <a:srgbClr val="FF0000"/>
                </a:solidFill>
                <a:latin typeface="Lucida Console"/>
                <a:cs typeface="Lucida Console"/>
              </a:rPr>
              <a:t>StringBuffer</a:t>
            </a:r>
            <a:r>
              <a:rPr dirty="0" u="none" sz="2800" spc="-770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dirty="0" u="none" sz="2800" spc="-30">
                <a:solidFill>
                  <a:srgbClr val="FF0000"/>
                </a:solidFill>
                <a:latin typeface="Lucida Console"/>
                <a:cs typeface="Lucida Console"/>
              </a:rPr>
              <a:t>append</a:t>
            </a:r>
            <a:r>
              <a:rPr dirty="0" u="none" sz="2800" spc="-795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dirty="0" u="none" sz="2800" spc="-25">
                <a:solidFill>
                  <a:srgbClr val="FF0000"/>
                </a:solidFill>
                <a:latin typeface="Trebuchet MS"/>
                <a:cs typeface="Trebuchet MS"/>
              </a:rPr>
              <a:t>Methods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9305" y="1552193"/>
            <a:ext cx="10667365" cy="1278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Method</a:t>
            </a:r>
            <a:r>
              <a:rPr dirty="0" sz="2800" spc="-85" b="1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append</a:t>
            </a:r>
            <a:endParaRPr sz="2800">
              <a:latin typeface="Lucida Console"/>
              <a:cs typeface="Lucida Console"/>
            </a:endParaRPr>
          </a:p>
          <a:p>
            <a:pPr marL="469900">
              <a:lnSpc>
                <a:spcPct val="100000"/>
              </a:lnSpc>
              <a:spcBef>
                <a:spcPts val="30"/>
              </a:spcBef>
            </a:pPr>
            <a:r>
              <a:rPr dirty="0" sz="1800">
                <a:latin typeface="Calibri"/>
                <a:cs typeface="Calibri"/>
              </a:rPr>
              <a:t>Allow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values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added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>
                <a:latin typeface="Lucida Console"/>
                <a:cs typeface="Lucida Console"/>
              </a:rPr>
              <a:t>StringBuffer</a:t>
            </a:r>
            <a:r>
              <a:rPr dirty="0" sz="1800" spc="-20">
                <a:latin typeface="Lucida Console"/>
                <a:cs typeface="Lucida Console"/>
              </a:rPr>
              <a:t> </a:t>
            </a:r>
            <a:r>
              <a:rPr dirty="0" sz="1800" spc="-10">
                <a:latin typeface="Calibri"/>
                <a:cs typeface="Calibri"/>
              </a:rPr>
              <a:t>object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Lucida Console"/>
                <a:cs typeface="Lucida Console"/>
              </a:rPr>
              <a:t>string1</a:t>
            </a:r>
            <a:r>
              <a:rPr dirty="0" sz="1800" spc="-25">
                <a:latin typeface="Lucida Console"/>
                <a:cs typeface="Lucida Console"/>
              </a:rPr>
              <a:t> </a:t>
            </a:r>
            <a:r>
              <a:rPr dirty="0" sz="1800">
                <a:latin typeface="Lucida Console"/>
                <a:cs typeface="Lucida Console"/>
              </a:rPr>
              <a:t>+</a:t>
            </a:r>
            <a:r>
              <a:rPr dirty="0" sz="1800" spc="-45">
                <a:latin typeface="Lucida Console"/>
                <a:cs typeface="Lucida Console"/>
              </a:rPr>
              <a:t> </a:t>
            </a:r>
            <a:r>
              <a:rPr dirty="0" sz="1800" spc="-25">
                <a:latin typeface="Lucida Console"/>
                <a:cs typeface="Lucida Console"/>
              </a:rPr>
              <a:t>string2</a:t>
            </a:r>
            <a:r>
              <a:rPr dirty="0" sz="1800" spc="-620">
                <a:latin typeface="Lucida Console"/>
                <a:cs typeface="Lucida Console"/>
              </a:rPr>
              <a:t> </a:t>
            </a:r>
            <a:r>
              <a:rPr dirty="0" sz="1800">
                <a:latin typeface="Calibri"/>
                <a:cs typeface="Calibri"/>
              </a:rPr>
              <a:t>compiled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StringBuffer(string1).append(string2)</a:t>
            </a:r>
            <a:endParaRPr sz="1800">
              <a:latin typeface="Lucida Console"/>
              <a:cs typeface="Lucida Console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Lucida Console"/>
                <a:cs typeface="Lucida Console"/>
              </a:rPr>
              <a:t>string1</a:t>
            </a:r>
            <a:r>
              <a:rPr dirty="0" sz="1800" spc="-50">
                <a:latin typeface="Lucida Console"/>
                <a:cs typeface="Lucida Console"/>
              </a:rPr>
              <a:t> </a:t>
            </a:r>
            <a:r>
              <a:rPr dirty="0" sz="1800">
                <a:latin typeface="Lucida Console"/>
                <a:cs typeface="Lucida Console"/>
              </a:rPr>
              <a:t>+=</a:t>
            </a:r>
            <a:r>
              <a:rPr dirty="0" sz="1800" spc="-60">
                <a:latin typeface="Lucida Console"/>
                <a:cs typeface="Lucida Console"/>
              </a:rPr>
              <a:t> </a:t>
            </a:r>
            <a:r>
              <a:rPr dirty="0" sz="1800" spc="-25">
                <a:latin typeface="Lucida Console"/>
                <a:cs typeface="Lucida Console"/>
              </a:rPr>
              <a:t>string2</a:t>
            </a:r>
            <a:r>
              <a:rPr dirty="0" sz="1800" spc="-620">
                <a:latin typeface="Lucida Console"/>
                <a:cs typeface="Lucida Console"/>
              </a:rPr>
              <a:t> </a:t>
            </a:r>
            <a:r>
              <a:rPr dirty="0" sz="1800">
                <a:latin typeface="Calibri"/>
                <a:cs typeface="Calibri"/>
              </a:rPr>
              <a:t>compiled as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Lucida Console"/>
                <a:cs typeface="Lucida Console"/>
              </a:rPr>
              <a:t>string1</a:t>
            </a:r>
            <a:r>
              <a:rPr dirty="0" sz="1800" spc="-20">
                <a:latin typeface="Lucida Console"/>
                <a:cs typeface="Lucida Console"/>
              </a:rPr>
              <a:t> </a:t>
            </a:r>
            <a:r>
              <a:rPr dirty="0" sz="1800">
                <a:latin typeface="Lucida Console"/>
                <a:cs typeface="Lucida Console"/>
              </a:rPr>
              <a:t>=</a:t>
            </a:r>
            <a:r>
              <a:rPr dirty="0" sz="1800" spc="-65">
                <a:latin typeface="Lucida Console"/>
                <a:cs typeface="Lucida Console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StringBuffer(string1).append(string2)</a:t>
            </a:r>
            <a:endParaRPr sz="1800">
              <a:latin typeface="Lucida Console"/>
              <a:cs typeface="Lucida Console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57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2713355" cy="50355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15"/>
              </a:spcBef>
            </a:pPr>
            <a:r>
              <a:rPr dirty="0" sz="1600" spc="-10">
                <a:latin typeface="Lucida Console"/>
                <a:cs typeface="Lucida Console"/>
              </a:rPr>
              <a:t>StringBufferAppend.jav </a:t>
            </a:r>
            <a:r>
              <a:rPr dirty="0" sz="1600" spc="-50">
                <a:latin typeface="Lucida Console"/>
                <a:cs typeface="Lucida Console"/>
              </a:rPr>
              <a:t>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37369" y="1551178"/>
            <a:ext cx="652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21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437369" y="2039238"/>
            <a:ext cx="652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23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437369" y="2526918"/>
            <a:ext cx="652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25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437369" y="3014598"/>
            <a:ext cx="652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27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597152" y="227075"/>
            <a:ext cx="6937375" cy="4739640"/>
          </a:xfrm>
          <a:custGeom>
            <a:avLst/>
            <a:gdLst/>
            <a:ahLst/>
            <a:cxnLst/>
            <a:rect l="l" t="t" r="r" b="b"/>
            <a:pathLst>
              <a:path w="6937375" h="4739640">
                <a:moveTo>
                  <a:pt x="6937248" y="0"/>
                </a:moveTo>
                <a:lnTo>
                  <a:pt x="0" y="0"/>
                </a:lnTo>
                <a:lnTo>
                  <a:pt x="0" y="4739640"/>
                </a:lnTo>
                <a:lnTo>
                  <a:pt x="6937248" y="4739640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2144014" y="1212850"/>
            <a:ext cx="5835650" cy="2038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4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static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void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args[]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266700" marR="3285490" indent="-1905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Object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objectRef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"hello"</a:t>
            </a:r>
            <a:r>
              <a:rPr dirty="0" sz="1100" spc="-10">
                <a:latin typeface="Lucida Console"/>
                <a:cs typeface="Lucida Console"/>
              </a:rPr>
              <a:t>;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"goodbye"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 marL="266700" marR="1182370">
              <a:lnSpc>
                <a:spcPct val="100000"/>
              </a:lnSpc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char</a:t>
            </a:r>
            <a:r>
              <a:rPr dirty="0" sz="1100" spc="-4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charArray[]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 {</a:t>
            </a:r>
            <a:r>
              <a:rPr dirty="0" sz="1100" spc="2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'a'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'b'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'c'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'd'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'e'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'f'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};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boolean</a:t>
            </a:r>
            <a:r>
              <a:rPr dirty="0" sz="1100" spc="-5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booleanValue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 </a:t>
            </a:r>
            <a:r>
              <a:rPr dirty="0" sz="1100" spc="-10">
                <a:solidFill>
                  <a:srgbClr val="0000FF"/>
                </a:solidFill>
                <a:latin typeface="Lucida Console"/>
                <a:cs typeface="Lucida Console"/>
              </a:rPr>
              <a:t>true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 marL="266700" marR="3368040">
              <a:lnSpc>
                <a:spcPct val="100000"/>
              </a:lnSpc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char</a:t>
            </a:r>
            <a:r>
              <a:rPr dirty="0" sz="1100" spc="-7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characterValue</a:t>
            </a:r>
            <a:r>
              <a:rPr dirty="0" sz="1100" spc="-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'Z'</a:t>
            </a:r>
            <a:r>
              <a:rPr dirty="0" sz="1100" spc="-20">
                <a:latin typeface="Lucida Console"/>
                <a:cs typeface="Lucida Console"/>
              </a:rPr>
              <a:t>;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int</a:t>
            </a:r>
            <a:r>
              <a:rPr dirty="0" sz="1100" spc="-3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integerValue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 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7</a:t>
            </a:r>
            <a:r>
              <a:rPr dirty="0" sz="1100" spc="-25">
                <a:latin typeface="Lucida Console"/>
                <a:cs typeface="Lucida Console"/>
              </a:rPr>
              <a:t>;</a:t>
            </a:r>
            <a:r>
              <a:rPr dirty="0" sz="1100" spc="50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long</a:t>
            </a:r>
            <a:r>
              <a:rPr dirty="0" sz="1100" spc="-4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longValue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10000000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 marL="266700" marR="425450">
              <a:lnSpc>
                <a:spcPct val="100000"/>
              </a:lnSpc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float</a:t>
            </a:r>
            <a:r>
              <a:rPr dirty="0" sz="1100" spc="-3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floatValue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2.5f</a:t>
            </a:r>
            <a:r>
              <a:rPr dirty="0" sz="1100">
                <a:latin typeface="Lucida Console"/>
                <a:cs typeface="Lucida Console"/>
              </a:rPr>
              <a:t>;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</a:t>
            </a:r>
            <a:r>
              <a:rPr dirty="0" sz="1100" spc="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suffix</a:t>
            </a:r>
            <a:r>
              <a:rPr dirty="0" sz="1100" spc="-4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indicates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2.5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is</a:t>
            </a:r>
            <a:r>
              <a:rPr dirty="0" sz="1100" spc="-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float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double</a:t>
            </a:r>
            <a:r>
              <a:rPr dirty="0" sz="1100" spc="-3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doubleValue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33.333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 marL="26670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StringBuffer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lastBuffer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StringBuffer(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"last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StringBuffer"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398522" y="3224911"/>
            <a:ext cx="347980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StringBuffer</a:t>
            </a:r>
            <a:r>
              <a:rPr dirty="0" sz="1100" spc="-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buffer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StringBuffer();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398522" y="3559886"/>
            <a:ext cx="229743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buffer.append(</a:t>
            </a:r>
            <a:r>
              <a:rPr dirty="0" sz="1100" spc="-10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objectRef</a:t>
            </a:r>
            <a:r>
              <a:rPr dirty="0" sz="1100" spc="-9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398522" y="3728084"/>
            <a:ext cx="45694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7175" algn="l"/>
                <a:tab pos="2115820" algn="l"/>
              </a:tabLst>
            </a:pPr>
            <a:r>
              <a:rPr dirty="0" sz="1100">
                <a:latin typeface="Lucida Console"/>
                <a:cs typeface="Lucida Console"/>
              </a:rPr>
              <a:t>buffer.append(</a:t>
            </a:r>
            <a:r>
              <a:rPr dirty="0" sz="1100" spc="-70">
                <a:latin typeface="Lucida Console"/>
                <a:cs typeface="Lucida Console"/>
              </a:rPr>
              <a:t> 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	"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r>
              <a:rPr dirty="0" sz="1100">
                <a:latin typeface="Lucida Console"/>
                <a:cs typeface="Lucida Console"/>
              </a:rPr>
              <a:t>	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each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of</a:t>
            </a:r>
            <a:r>
              <a:rPr dirty="0" sz="1100" spc="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these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contains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two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036503" y="3770360"/>
            <a:ext cx="509905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90"/>
              </a:lnSpc>
            </a:pP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spaces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398522" y="3895725"/>
            <a:ext cx="20447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Lucida Console"/>
                <a:cs typeface="Lucida Console"/>
              </a:rPr>
              <a:t>buffer.append(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398522" y="4063365"/>
            <a:ext cx="18776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7175" algn="l"/>
              </a:tabLst>
            </a:pPr>
            <a:r>
              <a:rPr dirty="0" sz="1100">
                <a:latin typeface="Lucida Console"/>
                <a:cs typeface="Lucida Console"/>
              </a:rPr>
              <a:t>buffer.append(</a:t>
            </a:r>
            <a:r>
              <a:rPr dirty="0" sz="1100" spc="-70">
                <a:latin typeface="Lucida Console"/>
                <a:cs typeface="Lucida Console"/>
              </a:rPr>
              <a:t> 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	"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398522" y="4231004"/>
            <a:ext cx="22980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Lucida Console"/>
                <a:cs typeface="Lucida Console"/>
              </a:rPr>
              <a:t>buffer.append(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charArray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398522" y="4398645"/>
            <a:ext cx="18776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27175" algn="l"/>
              </a:tabLst>
            </a:pPr>
            <a:r>
              <a:rPr dirty="0" sz="1100">
                <a:latin typeface="Lucida Console"/>
                <a:cs typeface="Lucida Console"/>
              </a:rPr>
              <a:t>buffer.append(</a:t>
            </a:r>
            <a:r>
              <a:rPr dirty="0" sz="1100" spc="-70">
                <a:latin typeface="Lucida Console"/>
                <a:cs typeface="Lucida Console"/>
              </a:rPr>
              <a:t> 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	"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584452" y="206756"/>
            <a:ext cx="3543935" cy="4553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0040" indent="-307340">
              <a:lnSpc>
                <a:spcPct val="100000"/>
              </a:lnSpc>
              <a:spcBef>
                <a:spcPts val="100"/>
              </a:spcBef>
              <a:buClr>
                <a:srgbClr val="5F5F5F"/>
              </a:buClr>
              <a:buFont typeface="Arial"/>
              <a:buAutoNum type="arabicPlain"/>
              <a:tabLst>
                <a:tab pos="320040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Fig.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11.13: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StringBufferAppend.java</a:t>
            </a:r>
            <a:endParaRPr sz="1100">
              <a:latin typeface="Lucida Console"/>
              <a:cs typeface="Lucida Console"/>
            </a:endParaRPr>
          </a:p>
          <a:p>
            <a:pPr marL="3200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20040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StringBuffer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append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methods.</a:t>
            </a:r>
            <a:endParaRPr sz="1100">
              <a:latin typeface="Lucida Console"/>
              <a:cs typeface="Lucida Console"/>
            </a:endParaRPr>
          </a:p>
          <a:p>
            <a:pPr marL="3200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20040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import</a:t>
            </a:r>
            <a:r>
              <a:rPr dirty="0" sz="1100" spc="-6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javax.swing.*;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20040" algn="l"/>
              </a:tabLst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5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6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class</a:t>
            </a:r>
            <a:r>
              <a:rPr dirty="0" sz="1100" spc="-3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StringBufferAppend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27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398522" y="4566284"/>
            <a:ext cx="28041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Lucida Console"/>
                <a:cs typeface="Lucida Console"/>
              </a:rPr>
              <a:t>buffer.append(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charArray,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3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6949440" y="3358896"/>
            <a:ext cx="2499360" cy="591820"/>
          </a:xfrm>
          <a:custGeom>
            <a:avLst/>
            <a:gdLst/>
            <a:ahLst/>
            <a:cxnLst/>
            <a:rect l="l" t="t" r="r" b="b"/>
            <a:pathLst>
              <a:path w="2499359" h="591820">
                <a:moveTo>
                  <a:pt x="0" y="591311"/>
                </a:moveTo>
                <a:lnTo>
                  <a:pt x="2499359" y="591311"/>
                </a:lnTo>
                <a:lnTo>
                  <a:pt x="2499359" y="0"/>
                </a:lnTo>
                <a:lnTo>
                  <a:pt x="0" y="0"/>
                </a:lnTo>
                <a:lnTo>
                  <a:pt x="0" y="59131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6949440" y="3358896"/>
            <a:ext cx="2499360" cy="591820"/>
          </a:xfrm>
          <a:prstGeom prst="rect">
            <a:avLst/>
          </a:prstGeom>
          <a:solidFill>
            <a:srgbClr val="99CCFF"/>
          </a:solidFill>
        </p:spPr>
        <p:txBody>
          <a:bodyPr wrap="square" lIns="0" tIns="36830" rIns="0" bIns="0" rtlCol="0" vert="horz">
            <a:spAutoFit/>
          </a:bodyPr>
          <a:lstStyle/>
          <a:p>
            <a:pPr marL="414655" marR="105410" indent="-299085">
              <a:lnSpc>
                <a:spcPct val="100000"/>
              </a:lnSpc>
              <a:spcBef>
                <a:spcPts val="290"/>
              </a:spcBef>
            </a:pPr>
            <a:r>
              <a:rPr dirty="0" sz="1600">
                <a:latin typeface="Times New Roman"/>
                <a:cs typeface="Times New Roman"/>
              </a:rPr>
              <a:t>Append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String</a:t>
            </a:r>
            <a:r>
              <a:rPr dirty="0" sz="1600" spc="-545">
                <a:latin typeface="Lucida Console"/>
                <a:cs typeface="Lucida Console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“</a:t>
            </a:r>
            <a:r>
              <a:rPr dirty="0" sz="1600" spc="-10">
                <a:latin typeface="Lucida Console"/>
                <a:cs typeface="Lucida Console"/>
              </a:rPr>
              <a:t>hello</a:t>
            </a:r>
            <a:r>
              <a:rPr dirty="0" sz="1600" spc="-10">
                <a:latin typeface="Times New Roman"/>
                <a:cs typeface="Times New Roman"/>
              </a:rPr>
              <a:t>”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StringBuffer</a:t>
            </a:r>
            <a:endParaRPr sz="1600">
              <a:latin typeface="Lucida Console"/>
              <a:cs typeface="Lucida Console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4724400" y="3625596"/>
            <a:ext cx="4500880" cy="694055"/>
            <a:chOff x="4724400" y="3625596"/>
            <a:chExt cx="4500880" cy="694055"/>
          </a:xfrm>
        </p:grpSpPr>
        <p:sp>
          <p:nvSpPr>
            <p:cNvPr id="32" name="object 32" descr=""/>
            <p:cNvSpPr/>
            <p:nvPr/>
          </p:nvSpPr>
          <p:spPr>
            <a:xfrm>
              <a:off x="4724400" y="3625596"/>
              <a:ext cx="2225040" cy="76200"/>
            </a:xfrm>
            <a:custGeom>
              <a:avLst/>
              <a:gdLst/>
              <a:ahLst/>
              <a:cxnLst/>
              <a:rect l="l" t="t" r="r" b="b"/>
              <a:pathLst>
                <a:path w="2225040" h="76200">
                  <a:moveTo>
                    <a:pt x="76200" y="0"/>
                  </a:moveTo>
                  <a:lnTo>
                    <a:pt x="0" y="38099"/>
                  </a:lnTo>
                  <a:lnTo>
                    <a:pt x="76200" y="76199"/>
                  </a:lnTo>
                  <a:lnTo>
                    <a:pt x="76200" y="44449"/>
                  </a:lnTo>
                  <a:lnTo>
                    <a:pt x="63500" y="44449"/>
                  </a:lnTo>
                  <a:lnTo>
                    <a:pt x="63500" y="31749"/>
                  </a:lnTo>
                  <a:lnTo>
                    <a:pt x="76200" y="31749"/>
                  </a:lnTo>
                  <a:lnTo>
                    <a:pt x="76200" y="0"/>
                  </a:lnTo>
                  <a:close/>
                </a:path>
                <a:path w="2225040" h="76200">
                  <a:moveTo>
                    <a:pt x="76200" y="31749"/>
                  </a:moveTo>
                  <a:lnTo>
                    <a:pt x="63500" y="31749"/>
                  </a:lnTo>
                  <a:lnTo>
                    <a:pt x="63500" y="44449"/>
                  </a:lnTo>
                  <a:lnTo>
                    <a:pt x="76200" y="44449"/>
                  </a:lnTo>
                  <a:lnTo>
                    <a:pt x="76200" y="31749"/>
                  </a:lnTo>
                  <a:close/>
                </a:path>
                <a:path w="2225040" h="76200">
                  <a:moveTo>
                    <a:pt x="2225040" y="31749"/>
                  </a:moveTo>
                  <a:lnTo>
                    <a:pt x="76200" y="31749"/>
                  </a:lnTo>
                  <a:lnTo>
                    <a:pt x="76200" y="44449"/>
                  </a:lnTo>
                  <a:lnTo>
                    <a:pt x="2225040" y="44449"/>
                  </a:lnTo>
                  <a:lnTo>
                    <a:pt x="2225040" y="317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248400" y="3968496"/>
              <a:ext cx="2971800" cy="346075"/>
            </a:xfrm>
            <a:custGeom>
              <a:avLst/>
              <a:gdLst/>
              <a:ahLst/>
              <a:cxnLst/>
              <a:rect l="l" t="t" r="r" b="b"/>
              <a:pathLst>
                <a:path w="2971800" h="346075">
                  <a:moveTo>
                    <a:pt x="0" y="345947"/>
                  </a:moveTo>
                  <a:lnTo>
                    <a:pt x="2971800" y="345947"/>
                  </a:lnTo>
                  <a:lnTo>
                    <a:pt x="2971800" y="0"/>
                  </a:lnTo>
                  <a:lnTo>
                    <a:pt x="0" y="0"/>
                  </a:lnTo>
                  <a:lnTo>
                    <a:pt x="0" y="34594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6248400" y="3968496"/>
            <a:ext cx="2971800" cy="346075"/>
          </a:xfrm>
          <a:prstGeom prst="rect">
            <a:avLst/>
          </a:prstGeom>
          <a:solidFill>
            <a:srgbClr val="99CCFF"/>
          </a:solidFill>
        </p:spPr>
        <p:txBody>
          <a:bodyPr wrap="square" lIns="0" tIns="36830" rIns="0" bIns="0" rtlCol="0" vert="horz">
            <a:spAutoFit/>
          </a:bodyPr>
          <a:lstStyle/>
          <a:p>
            <a:pPr marL="229870">
              <a:lnSpc>
                <a:spcPct val="100000"/>
              </a:lnSpc>
              <a:spcBef>
                <a:spcPts val="290"/>
              </a:spcBef>
            </a:pPr>
            <a:r>
              <a:rPr dirty="0" sz="1600">
                <a:latin typeface="Times New Roman"/>
                <a:cs typeface="Times New Roman"/>
              </a:rPr>
              <a:t>Append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String</a:t>
            </a:r>
            <a:r>
              <a:rPr dirty="0" sz="1600" spc="-540">
                <a:latin typeface="Lucida Console"/>
                <a:cs typeface="Lucida Console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“</a:t>
            </a:r>
            <a:r>
              <a:rPr dirty="0" sz="1600" spc="-10">
                <a:latin typeface="Lucida Console"/>
                <a:cs typeface="Lucida Console"/>
              </a:rPr>
              <a:t>goodbye</a:t>
            </a:r>
            <a:r>
              <a:rPr dirty="0" sz="1600" spc="-10">
                <a:latin typeface="Times New Roman"/>
                <a:cs typeface="Times New Roman"/>
              </a:rPr>
              <a:t>”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4495800" y="3976496"/>
            <a:ext cx="1753235" cy="151130"/>
          </a:xfrm>
          <a:custGeom>
            <a:avLst/>
            <a:gdLst/>
            <a:ahLst/>
            <a:cxnLst/>
            <a:rect l="l" t="t" r="r" b="b"/>
            <a:pathLst>
              <a:path w="1753235" h="151129">
                <a:moveTo>
                  <a:pt x="76473" y="31668"/>
                </a:moveTo>
                <a:lnTo>
                  <a:pt x="75717" y="43560"/>
                </a:lnTo>
                <a:lnTo>
                  <a:pt x="75666" y="44365"/>
                </a:lnTo>
                <a:lnTo>
                  <a:pt x="1752219" y="150748"/>
                </a:lnTo>
                <a:lnTo>
                  <a:pt x="1752980" y="138048"/>
                </a:lnTo>
                <a:lnTo>
                  <a:pt x="76473" y="31668"/>
                </a:lnTo>
                <a:close/>
              </a:path>
              <a:path w="1753235" h="151129">
                <a:moveTo>
                  <a:pt x="78486" y="0"/>
                </a:moveTo>
                <a:lnTo>
                  <a:pt x="0" y="33146"/>
                </a:lnTo>
                <a:lnTo>
                  <a:pt x="73660" y="75945"/>
                </a:lnTo>
                <a:lnTo>
                  <a:pt x="75666" y="44365"/>
                </a:lnTo>
                <a:lnTo>
                  <a:pt x="62991" y="43560"/>
                </a:lnTo>
                <a:lnTo>
                  <a:pt x="63616" y="33146"/>
                </a:lnTo>
                <a:lnTo>
                  <a:pt x="63705" y="31668"/>
                </a:lnTo>
                <a:lnTo>
                  <a:pt x="63753" y="30860"/>
                </a:lnTo>
                <a:lnTo>
                  <a:pt x="76524" y="30860"/>
                </a:lnTo>
                <a:lnTo>
                  <a:pt x="78486" y="0"/>
                </a:lnTo>
                <a:close/>
              </a:path>
              <a:path w="1753235" h="151129">
                <a:moveTo>
                  <a:pt x="63753" y="30860"/>
                </a:moveTo>
                <a:lnTo>
                  <a:pt x="62991" y="43560"/>
                </a:lnTo>
                <a:lnTo>
                  <a:pt x="75666" y="44365"/>
                </a:lnTo>
                <a:lnTo>
                  <a:pt x="76379" y="33146"/>
                </a:lnTo>
                <a:lnTo>
                  <a:pt x="76473" y="31668"/>
                </a:lnTo>
                <a:lnTo>
                  <a:pt x="63753" y="30860"/>
                </a:lnTo>
                <a:close/>
              </a:path>
              <a:path w="1753235" h="151129">
                <a:moveTo>
                  <a:pt x="76524" y="30860"/>
                </a:moveTo>
                <a:lnTo>
                  <a:pt x="63753" y="30860"/>
                </a:lnTo>
                <a:lnTo>
                  <a:pt x="76473" y="31668"/>
                </a:lnTo>
                <a:lnTo>
                  <a:pt x="76524" y="30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6551676" y="4294632"/>
            <a:ext cx="2286000" cy="29464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212725">
              <a:lnSpc>
                <a:spcPct val="100000"/>
              </a:lnSpc>
              <a:spcBef>
                <a:spcPts val="290"/>
              </a:spcBef>
            </a:pPr>
            <a:r>
              <a:rPr dirty="0" sz="1600">
                <a:latin typeface="Times New Roman"/>
                <a:cs typeface="Times New Roman"/>
              </a:rPr>
              <a:t>Append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“</a:t>
            </a:r>
            <a:r>
              <a:rPr dirty="0" sz="1600" spc="-10">
                <a:latin typeface="Lucida Console"/>
                <a:cs typeface="Lucida Console"/>
              </a:rPr>
              <a:t>a</a:t>
            </a:r>
            <a:r>
              <a:rPr dirty="0" sz="1600" spc="-570">
                <a:latin typeface="Lucida Console"/>
                <a:cs typeface="Lucida Console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b</a:t>
            </a:r>
            <a:r>
              <a:rPr dirty="0" sz="1600" spc="-560">
                <a:latin typeface="Lucida Console"/>
                <a:cs typeface="Lucida Console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c</a:t>
            </a:r>
            <a:r>
              <a:rPr dirty="0" sz="1600" spc="-570">
                <a:latin typeface="Lucida Console"/>
                <a:cs typeface="Lucida Console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d</a:t>
            </a:r>
            <a:r>
              <a:rPr dirty="0" sz="1600" spc="-560">
                <a:latin typeface="Lucida Console"/>
                <a:cs typeface="Lucida Console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e</a:t>
            </a:r>
            <a:r>
              <a:rPr dirty="0" sz="1600" spc="-570">
                <a:latin typeface="Lucida Console"/>
                <a:cs typeface="Lucida Console"/>
              </a:rPr>
              <a:t> </a:t>
            </a:r>
            <a:r>
              <a:rPr dirty="0" sz="1600" spc="-25">
                <a:latin typeface="Lucida Console"/>
                <a:cs typeface="Lucida Console"/>
              </a:rPr>
              <a:t>f</a:t>
            </a:r>
            <a:r>
              <a:rPr dirty="0" sz="1600" spc="-25">
                <a:latin typeface="Times New Roman"/>
                <a:cs typeface="Times New Roman"/>
              </a:rPr>
              <a:t>”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4722876" y="4302378"/>
            <a:ext cx="1829435" cy="151130"/>
          </a:xfrm>
          <a:custGeom>
            <a:avLst/>
            <a:gdLst/>
            <a:ahLst/>
            <a:cxnLst/>
            <a:rect l="l" t="t" r="r" b="b"/>
            <a:pathLst>
              <a:path w="1829434" h="151129">
                <a:moveTo>
                  <a:pt x="76457" y="31634"/>
                </a:moveTo>
                <a:lnTo>
                  <a:pt x="75740" y="43561"/>
                </a:lnTo>
                <a:lnTo>
                  <a:pt x="75694" y="44334"/>
                </a:lnTo>
                <a:lnTo>
                  <a:pt x="1828419" y="151003"/>
                </a:lnTo>
                <a:lnTo>
                  <a:pt x="1829180" y="138303"/>
                </a:lnTo>
                <a:lnTo>
                  <a:pt x="76457" y="31634"/>
                </a:lnTo>
                <a:close/>
              </a:path>
              <a:path w="1829434" h="151129">
                <a:moveTo>
                  <a:pt x="78359" y="0"/>
                </a:moveTo>
                <a:lnTo>
                  <a:pt x="0" y="33401"/>
                </a:lnTo>
                <a:lnTo>
                  <a:pt x="73787" y="76073"/>
                </a:lnTo>
                <a:lnTo>
                  <a:pt x="75694" y="44334"/>
                </a:lnTo>
                <a:lnTo>
                  <a:pt x="62991" y="43561"/>
                </a:lnTo>
                <a:lnTo>
                  <a:pt x="63601" y="33401"/>
                </a:lnTo>
                <a:lnTo>
                  <a:pt x="63707" y="31634"/>
                </a:lnTo>
                <a:lnTo>
                  <a:pt x="63753" y="30861"/>
                </a:lnTo>
                <a:lnTo>
                  <a:pt x="76504" y="30861"/>
                </a:lnTo>
                <a:lnTo>
                  <a:pt x="78359" y="0"/>
                </a:lnTo>
                <a:close/>
              </a:path>
              <a:path w="1829434" h="151129">
                <a:moveTo>
                  <a:pt x="63753" y="30861"/>
                </a:moveTo>
                <a:lnTo>
                  <a:pt x="62991" y="43561"/>
                </a:lnTo>
                <a:lnTo>
                  <a:pt x="75694" y="44334"/>
                </a:lnTo>
                <a:lnTo>
                  <a:pt x="76351" y="33401"/>
                </a:lnTo>
                <a:lnTo>
                  <a:pt x="76457" y="31634"/>
                </a:lnTo>
                <a:lnTo>
                  <a:pt x="63753" y="30861"/>
                </a:lnTo>
                <a:close/>
              </a:path>
              <a:path w="1829434" h="151129">
                <a:moveTo>
                  <a:pt x="76504" y="30861"/>
                </a:moveTo>
                <a:lnTo>
                  <a:pt x="63753" y="30861"/>
                </a:lnTo>
                <a:lnTo>
                  <a:pt x="76457" y="31634"/>
                </a:lnTo>
                <a:lnTo>
                  <a:pt x="76504" y="30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7063740" y="4640579"/>
            <a:ext cx="1600200" cy="29464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30175">
              <a:lnSpc>
                <a:spcPts val="1805"/>
              </a:lnSpc>
            </a:pPr>
            <a:r>
              <a:rPr dirty="0" sz="1600">
                <a:latin typeface="Times New Roman"/>
                <a:cs typeface="Times New Roman"/>
              </a:rPr>
              <a:t>Append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“</a:t>
            </a:r>
            <a:r>
              <a:rPr dirty="0" sz="1600" spc="-10">
                <a:latin typeface="Lucida Console"/>
                <a:cs typeface="Lucida Console"/>
              </a:rPr>
              <a:t>a</a:t>
            </a:r>
            <a:r>
              <a:rPr dirty="0" sz="1600" spc="-570">
                <a:latin typeface="Lucida Console"/>
                <a:cs typeface="Lucida Console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b</a:t>
            </a:r>
            <a:r>
              <a:rPr dirty="0" sz="1600" spc="-560">
                <a:latin typeface="Lucida Console"/>
                <a:cs typeface="Lucida Console"/>
              </a:rPr>
              <a:t> </a:t>
            </a:r>
            <a:r>
              <a:rPr dirty="0" sz="1600" spc="-25">
                <a:latin typeface="Lucida Console"/>
                <a:cs typeface="Lucida Console"/>
              </a:rPr>
              <a:t>c</a:t>
            </a:r>
            <a:r>
              <a:rPr dirty="0" sz="1600" spc="-25">
                <a:latin typeface="Times New Roman"/>
                <a:cs typeface="Times New Roman"/>
              </a:rPr>
              <a:t>”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5234940" y="4669535"/>
            <a:ext cx="1829435" cy="78105"/>
          </a:xfrm>
          <a:custGeom>
            <a:avLst/>
            <a:gdLst/>
            <a:ahLst/>
            <a:cxnLst/>
            <a:rect l="l" t="t" r="r" b="b"/>
            <a:pathLst>
              <a:path w="1829434" h="78104">
                <a:moveTo>
                  <a:pt x="76326" y="31739"/>
                </a:moveTo>
                <a:lnTo>
                  <a:pt x="76076" y="44195"/>
                </a:lnTo>
                <a:lnTo>
                  <a:pt x="76071" y="44439"/>
                </a:lnTo>
                <a:lnTo>
                  <a:pt x="1828673" y="77977"/>
                </a:lnTo>
                <a:lnTo>
                  <a:pt x="1828927" y="65277"/>
                </a:lnTo>
                <a:lnTo>
                  <a:pt x="76326" y="31739"/>
                </a:lnTo>
                <a:close/>
              </a:path>
              <a:path w="1829434" h="78104">
                <a:moveTo>
                  <a:pt x="76962" y="0"/>
                </a:moveTo>
                <a:lnTo>
                  <a:pt x="0" y="36575"/>
                </a:lnTo>
                <a:lnTo>
                  <a:pt x="75437" y="76072"/>
                </a:lnTo>
                <a:lnTo>
                  <a:pt x="76071" y="44439"/>
                </a:lnTo>
                <a:lnTo>
                  <a:pt x="63373" y="44195"/>
                </a:lnTo>
                <a:lnTo>
                  <a:pt x="63525" y="36575"/>
                </a:lnTo>
                <a:lnTo>
                  <a:pt x="63626" y="31495"/>
                </a:lnTo>
                <a:lnTo>
                  <a:pt x="76331" y="31495"/>
                </a:lnTo>
                <a:lnTo>
                  <a:pt x="76962" y="0"/>
                </a:lnTo>
                <a:close/>
              </a:path>
              <a:path w="1829434" h="78104">
                <a:moveTo>
                  <a:pt x="63626" y="31495"/>
                </a:moveTo>
                <a:lnTo>
                  <a:pt x="63373" y="44195"/>
                </a:lnTo>
                <a:lnTo>
                  <a:pt x="76071" y="44439"/>
                </a:lnTo>
                <a:lnTo>
                  <a:pt x="76229" y="36575"/>
                </a:lnTo>
                <a:lnTo>
                  <a:pt x="76326" y="31739"/>
                </a:lnTo>
                <a:lnTo>
                  <a:pt x="63626" y="31495"/>
                </a:lnTo>
                <a:close/>
              </a:path>
              <a:path w="1829434" h="78104">
                <a:moveTo>
                  <a:pt x="76331" y="31495"/>
                </a:moveTo>
                <a:lnTo>
                  <a:pt x="63626" y="31495"/>
                </a:lnTo>
                <a:lnTo>
                  <a:pt x="76326" y="31739"/>
                </a:lnTo>
                <a:lnTo>
                  <a:pt x="76331" y="314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object 4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41" name="object 41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58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2713355" cy="503555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1850"/>
              </a:lnSpc>
              <a:spcBef>
                <a:spcPts val="215"/>
              </a:spcBef>
            </a:pPr>
            <a:r>
              <a:rPr dirty="0" sz="1600" spc="-10">
                <a:latin typeface="Lucida Console"/>
                <a:cs typeface="Lucida Console"/>
              </a:rPr>
              <a:t>StringBufferAppend.jav </a:t>
            </a:r>
            <a:r>
              <a:rPr dirty="0" sz="1600" spc="-50">
                <a:latin typeface="Lucida Console"/>
                <a:cs typeface="Lucida Console"/>
              </a:rPr>
              <a:t>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37369" y="1551178"/>
            <a:ext cx="9245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29-</a:t>
            </a:r>
            <a:r>
              <a:rPr dirty="0" sz="1600" spc="-35">
                <a:latin typeface="Times New Roman"/>
                <a:cs typeface="Times New Roman"/>
              </a:rPr>
              <a:t>39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597152" y="227075"/>
            <a:ext cx="6937375" cy="4063365"/>
          </a:xfrm>
          <a:custGeom>
            <a:avLst/>
            <a:gdLst/>
            <a:ahLst/>
            <a:cxnLst/>
            <a:rect l="l" t="t" r="r" b="b"/>
            <a:pathLst>
              <a:path w="6937375" h="4063365">
                <a:moveTo>
                  <a:pt x="6937248" y="0"/>
                </a:moveTo>
                <a:lnTo>
                  <a:pt x="0" y="0"/>
                </a:lnTo>
                <a:lnTo>
                  <a:pt x="0" y="4062984"/>
                </a:lnTo>
                <a:lnTo>
                  <a:pt x="6937248" y="4062984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2411222" y="206756"/>
            <a:ext cx="253746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1514475" algn="l"/>
              </a:tabLst>
            </a:pPr>
            <a:r>
              <a:rPr dirty="0" sz="1100">
                <a:latin typeface="Lucida Console"/>
                <a:cs typeface="Lucida Console"/>
              </a:rPr>
              <a:t>buffer.append(</a:t>
            </a:r>
            <a:r>
              <a:rPr dirty="0" sz="1100" spc="-70">
                <a:latin typeface="Lucida Console"/>
                <a:cs typeface="Lucida Console"/>
              </a:rPr>
              <a:t> 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	"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 </a:t>
            </a:r>
            <a:r>
              <a:rPr dirty="0" sz="1100">
                <a:latin typeface="Lucida Console"/>
                <a:cs typeface="Lucida Console"/>
              </a:rPr>
              <a:t>buffer.append(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booleanValue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411222" y="542036"/>
            <a:ext cx="186499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514475" algn="l"/>
              </a:tabLst>
            </a:pPr>
            <a:r>
              <a:rPr dirty="0" sz="1100">
                <a:latin typeface="Lucida Console"/>
                <a:cs typeface="Lucida Console"/>
              </a:rPr>
              <a:t>buffer.append(</a:t>
            </a:r>
            <a:r>
              <a:rPr dirty="0" sz="1100" spc="-70">
                <a:latin typeface="Lucida Console"/>
                <a:cs typeface="Lucida Console"/>
              </a:rPr>
              <a:t> 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	"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411222" y="709371"/>
            <a:ext cx="270764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buffer.append(</a:t>
            </a:r>
            <a:r>
              <a:rPr dirty="0" sz="1100" spc="-1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characterValue</a:t>
            </a:r>
            <a:r>
              <a:rPr dirty="0" sz="1100" spc="-9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411222" y="877570"/>
            <a:ext cx="186499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514475" algn="l"/>
              </a:tabLst>
            </a:pPr>
            <a:r>
              <a:rPr dirty="0" sz="1100">
                <a:latin typeface="Lucida Console"/>
                <a:cs typeface="Lucida Console"/>
              </a:rPr>
              <a:t>buffer.append(</a:t>
            </a:r>
            <a:r>
              <a:rPr dirty="0" sz="1100" spc="-70">
                <a:latin typeface="Lucida Console"/>
                <a:cs typeface="Lucida Console"/>
              </a:rPr>
              <a:t> 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	"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411222" y="1045209"/>
            <a:ext cx="25374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buffer.append(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integerValue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411222" y="1212850"/>
            <a:ext cx="186499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514475" algn="l"/>
              </a:tabLst>
            </a:pPr>
            <a:r>
              <a:rPr dirty="0" sz="1100">
                <a:latin typeface="Lucida Console"/>
                <a:cs typeface="Lucida Console"/>
              </a:rPr>
              <a:t>buffer.append(</a:t>
            </a:r>
            <a:r>
              <a:rPr dirty="0" sz="1100" spc="-70">
                <a:latin typeface="Lucida Console"/>
                <a:cs typeface="Lucida Console"/>
              </a:rPr>
              <a:t> 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	"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411222" y="1380489"/>
            <a:ext cx="228600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buffer.append(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longValue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411222" y="1548130"/>
            <a:ext cx="186499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514475" algn="l"/>
              </a:tabLst>
            </a:pPr>
            <a:r>
              <a:rPr dirty="0" sz="1100">
                <a:latin typeface="Lucida Console"/>
                <a:cs typeface="Lucida Console"/>
              </a:rPr>
              <a:t>buffer.append(</a:t>
            </a:r>
            <a:r>
              <a:rPr dirty="0" sz="1100" spc="-70">
                <a:latin typeface="Lucida Console"/>
                <a:cs typeface="Lucida Console"/>
              </a:rPr>
              <a:t> 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	"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411222" y="1715770"/>
            <a:ext cx="23698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buffer.append(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floatValue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411222" y="1883410"/>
            <a:ext cx="186499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514475" algn="l"/>
              </a:tabLst>
            </a:pPr>
            <a:r>
              <a:rPr dirty="0" sz="1100">
                <a:latin typeface="Lucida Console"/>
                <a:cs typeface="Lucida Console"/>
              </a:rPr>
              <a:t>buffer.append(</a:t>
            </a:r>
            <a:r>
              <a:rPr dirty="0" sz="1100" spc="-70">
                <a:latin typeface="Lucida Console"/>
                <a:cs typeface="Lucida Console"/>
              </a:rPr>
              <a:t> 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	"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411222" y="2051050"/>
            <a:ext cx="245364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buffer.append(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doubleValue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411222" y="2218385"/>
            <a:ext cx="186563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514475" algn="l"/>
              </a:tabLst>
            </a:pPr>
            <a:r>
              <a:rPr dirty="0" sz="1100">
                <a:latin typeface="Lucida Console"/>
                <a:cs typeface="Lucida Console"/>
              </a:rPr>
              <a:t>buffer.append(</a:t>
            </a:r>
            <a:r>
              <a:rPr dirty="0" sz="1100" spc="-125">
                <a:latin typeface="Lucida Console"/>
                <a:cs typeface="Lucida Console"/>
              </a:rPr>
              <a:t> 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	"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411222" y="2386711"/>
            <a:ext cx="5570855" cy="11995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buffer.append(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lastBuffer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JOptionPane.showMessageDialog(</a:t>
            </a:r>
            <a:r>
              <a:rPr dirty="0" sz="1100" spc="-95"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00FF"/>
                </a:solidFill>
                <a:latin typeface="Lucida Console"/>
                <a:cs typeface="Lucida Console"/>
              </a:rPr>
              <a:t>null</a:t>
            </a:r>
            <a:r>
              <a:rPr dirty="0" sz="1100" spc="-10">
                <a:latin typeface="Lucida Console"/>
                <a:cs typeface="Lucida Console"/>
              </a:rPr>
              <a:t>,</a:t>
            </a:r>
            <a:endParaRPr sz="1100">
              <a:latin typeface="Lucida Console"/>
              <a:cs typeface="Lucida Console"/>
            </a:endParaRPr>
          </a:p>
          <a:p>
            <a:pPr marL="250825" marR="508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"buffer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=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 buffer.toString(),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"StringBuffer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append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Methods"</a:t>
            </a:r>
            <a:r>
              <a:rPr dirty="0" sz="1100" spc="-10">
                <a:latin typeface="Lucida Console"/>
                <a:cs typeface="Lucida Console"/>
              </a:rPr>
              <a:t>,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JOptionPane.INFORMATION_MESSAGE</a:t>
            </a:r>
            <a:r>
              <a:rPr dirty="0" sz="1100" spc="-9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Lucida Console"/>
                <a:cs typeface="Lucida Console"/>
              </a:rPr>
              <a:t>System.exit(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158238" y="3559886"/>
            <a:ext cx="97790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 spc="-5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597152" y="206756"/>
            <a:ext cx="2598420" cy="3883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28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29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30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33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35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36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37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38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39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40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41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43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45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46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47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48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49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09245" algn="l"/>
              </a:tabLst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50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latin typeface="Lucida Console"/>
                <a:cs typeface="Lucida Console"/>
              </a:rPr>
              <a:t>}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end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StringBufferAppend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248400" y="996696"/>
            <a:ext cx="3048000" cy="58991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36194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284"/>
              </a:spcBef>
            </a:pPr>
            <a:r>
              <a:rPr dirty="0" sz="1600">
                <a:latin typeface="Times New Roman"/>
                <a:cs typeface="Times New Roman"/>
              </a:rPr>
              <a:t>Append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Lucida Console"/>
                <a:cs typeface="Lucida Console"/>
              </a:rPr>
              <a:t>boolean</a:t>
            </a:r>
            <a:r>
              <a:rPr dirty="0" sz="1600">
                <a:latin typeface="Times New Roman"/>
                <a:cs typeface="Times New Roman"/>
              </a:rPr>
              <a:t>,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Lucida Console"/>
                <a:cs typeface="Lucida Console"/>
              </a:rPr>
              <a:t>char</a:t>
            </a:r>
            <a:r>
              <a:rPr dirty="0" sz="1600">
                <a:latin typeface="Times New Roman"/>
                <a:cs typeface="Times New Roman"/>
              </a:rPr>
              <a:t>,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int</a:t>
            </a:r>
            <a:r>
              <a:rPr dirty="0" sz="1600" spc="-20">
                <a:latin typeface="Times New Roman"/>
                <a:cs typeface="Times New Roman"/>
              </a:rPr>
              <a:t>,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600">
                <a:latin typeface="Lucida Console"/>
                <a:cs typeface="Lucida Console"/>
              </a:rPr>
              <a:t>long</a:t>
            </a:r>
            <a:r>
              <a:rPr dirty="0" sz="1600">
                <a:latin typeface="Times New Roman"/>
                <a:cs typeface="Times New Roman"/>
              </a:rPr>
              <a:t>,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float</a:t>
            </a:r>
            <a:r>
              <a:rPr dirty="0" sz="1600" spc="-545">
                <a:latin typeface="Lucida Console"/>
                <a:cs typeface="Lucida Console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and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double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4953000" y="539495"/>
            <a:ext cx="1299845" cy="1828800"/>
          </a:xfrm>
          <a:custGeom>
            <a:avLst/>
            <a:gdLst/>
            <a:ahLst/>
            <a:cxnLst/>
            <a:rect l="l" t="t" r="r" b="b"/>
            <a:pathLst>
              <a:path w="1299845" h="1828800">
                <a:moveTo>
                  <a:pt x="1299591" y="766826"/>
                </a:moveTo>
                <a:lnTo>
                  <a:pt x="1295400" y="762000"/>
                </a:lnTo>
                <a:lnTo>
                  <a:pt x="1298575" y="756539"/>
                </a:lnTo>
                <a:lnTo>
                  <a:pt x="68910" y="33147"/>
                </a:lnTo>
                <a:lnTo>
                  <a:pt x="72707" y="26670"/>
                </a:lnTo>
                <a:lnTo>
                  <a:pt x="84963" y="5842"/>
                </a:lnTo>
                <a:lnTo>
                  <a:pt x="0" y="0"/>
                </a:lnTo>
                <a:lnTo>
                  <a:pt x="46355" y="71501"/>
                </a:lnTo>
                <a:lnTo>
                  <a:pt x="62445" y="44132"/>
                </a:lnTo>
                <a:lnTo>
                  <a:pt x="1247940" y="741426"/>
                </a:lnTo>
                <a:lnTo>
                  <a:pt x="74866" y="396392"/>
                </a:lnTo>
                <a:lnTo>
                  <a:pt x="75907" y="392811"/>
                </a:lnTo>
                <a:lnTo>
                  <a:pt x="83820" y="365887"/>
                </a:lnTo>
                <a:lnTo>
                  <a:pt x="0" y="381000"/>
                </a:lnTo>
                <a:lnTo>
                  <a:pt x="62357" y="439039"/>
                </a:lnTo>
                <a:lnTo>
                  <a:pt x="71285" y="408571"/>
                </a:lnTo>
                <a:lnTo>
                  <a:pt x="1251305" y="755650"/>
                </a:lnTo>
                <a:lnTo>
                  <a:pt x="76200" y="755650"/>
                </a:lnTo>
                <a:lnTo>
                  <a:pt x="76200" y="723900"/>
                </a:lnTo>
                <a:lnTo>
                  <a:pt x="0" y="762000"/>
                </a:lnTo>
                <a:lnTo>
                  <a:pt x="76200" y="800100"/>
                </a:lnTo>
                <a:lnTo>
                  <a:pt x="76200" y="768350"/>
                </a:lnTo>
                <a:lnTo>
                  <a:pt x="1253667" y="768350"/>
                </a:lnTo>
                <a:lnTo>
                  <a:pt x="147002" y="1114196"/>
                </a:lnTo>
                <a:lnTo>
                  <a:pt x="137541" y="1083945"/>
                </a:lnTo>
                <a:lnTo>
                  <a:pt x="76200" y="1143000"/>
                </a:lnTo>
                <a:lnTo>
                  <a:pt x="160274" y="1156589"/>
                </a:lnTo>
                <a:lnTo>
                  <a:pt x="152006" y="1130173"/>
                </a:lnTo>
                <a:lnTo>
                  <a:pt x="150812" y="1126388"/>
                </a:lnTo>
                <a:lnTo>
                  <a:pt x="1239139" y="786282"/>
                </a:lnTo>
                <a:lnTo>
                  <a:pt x="139496" y="1404861"/>
                </a:lnTo>
                <a:lnTo>
                  <a:pt x="123952" y="1377188"/>
                </a:lnTo>
                <a:lnTo>
                  <a:pt x="76200" y="1447800"/>
                </a:lnTo>
                <a:lnTo>
                  <a:pt x="161290" y="1443609"/>
                </a:lnTo>
                <a:lnTo>
                  <a:pt x="149212" y="1422146"/>
                </a:lnTo>
                <a:lnTo>
                  <a:pt x="145707" y="1415910"/>
                </a:lnTo>
                <a:lnTo>
                  <a:pt x="1244638" y="797915"/>
                </a:lnTo>
                <a:lnTo>
                  <a:pt x="129324" y="1773821"/>
                </a:lnTo>
                <a:lnTo>
                  <a:pt x="108458" y="1749933"/>
                </a:lnTo>
                <a:lnTo>
                  <a:pt x="76200" y="1828800"/>
                </a:lnTo>
                <a:lnTo>
                  <a:pt x="158623" y="1807337"/>
                </a:lnTo>
                <a:lnTo>
                  <a:pt x="144970" y="1791716"/>
                </a:lnTo>
                <a:lnTo>
                  <a:pt x="137668" y="1783372"/>
                </a:lnTo>
                <a:lnTo>
                  <a:pt x="1299591" y="7668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2" name="object 3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90800" y="5257800"/>
            <a:ext cx="5295900" cy="1095756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34" name="object 34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859773" y="20827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59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44242" y="785571"/>
            <a:ext cx="73101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2800" spc="-30">
                <a:solidFill>
                  <a:srgbClr val="FF0000"/>
                </a:solidFill>
                <a:latin typeface="Lucida Console"/>
                <a:cs typeface="Lucida Console"/>
              </a:rPr>
              <a:t>StringBuffer</a:t>
            </a:r>
            <a:r>
              <a:rPr dirty="0" u="none" sz="2800" spc="-835">
                <a:solidFill>
                  <a:srgbClr val="FF0000"/>
                </a:solidFill>
                <a:latin typeface="Lucida Console"/>
                <a:cs typeface="Lucida Console"/>
              </a:rPr>
              <a:t> </a:t>
            </a:r>
            <a:r>
              <a:rPr dirty="0" u="none" sz="2800" spc="-105">
                <a:solidFill>
                  <a:srgbClr val="FF0000"/>
                </a:solidFill>
                <a:latin typeface="Trebuchet MS"/>
                <a:cs typeface="Trebuchet MS"/>
              </a:rPr>
              <a:t>Insertion</a:t>
            </a:r>
            <a:r>
              <a:rPr dirty="0" u="none" sz="2800" spc="-3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u="none" sz="2800" spc="-200">
                <a:solidFill>
                  <a:srgbClr val="FF0000"/>
                </a:solidFill>
                <a:latin typeface="Trebuchet MS"/>
                <a:cs typeface="Trebuchet MS"/>
              </a:rPr>
              <a:t>and</a:t>
            </a:r>
            <a:r>
              <a:rPr dirty="0" u="none" sz="2800" spc="-4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u="none" sz="2800" spc="-85">
                <a:solidFill>
                  <a:srgbClr val="FF0000"/>
                </a:solidFill>
                <a:latin typeface="Trebuchet MS"/>
                <a:cs typeface="Trebuchet MS"/>
              </a:rPr>
              <a:t>Deletion</a:t>
            </a:r>
            <a:r>
              <a:rPr dirty="0" u="none" sz="2800" spc="-3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u="none" sz="2800" spc="-10">
                <a:solidFill>
                  <a:srgbClr val="FF0000"/>
                </a:solidFill>
                <a:latin typeface="Trebuchet MS"/>
                <a:cs typeface="Trebuchet MS"/>
              </a:rPr>
              <a:t>Methods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9305" y="1552193"/>
            <a:ext cx="6078220" cy="2255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Method</a:t>
            </a:r>
            <a:r>
              <a:rPr dirty="0" sz="2800" spc="-85" b="1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insert</a:t>
            </a:r>
            <a:endParaRPr sz="2800">
              <a:latin typeface="Lucida Console"/>
              <a:cs typeface="Lucida Console"/>
            </a:endParaRPr>
          </a:p>
          <a:p>
            <a:pPr marL="469900" marR="5080">
              <a:lnSpc>
                <a:spcPts val="2090"/>
              </a:lnSpc>
              <a:spcBef>
                <a:spcPts val="155"/>
              </a:spcBef>
            </a:pPr>
            <a:r>
              <a:rPr dirty="0" sz="1800">
                <a:latin typeface="Calibri"/>
                <a:cs typeface="Calibri"/>
              </a:rPr>
              <a:t>Allow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data-</a:t>
            </a:r>
            <a:r>
              <a:rPr dirty="0" sz="1800">
                <a:latin typeface="Calibri"/>
                <a:cs typeface="Calibri"/>
              </a:rPr>
              <a:t>type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values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inserted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into </a:t>
            </a:r>
            <a:r>
              <a:rPr dirty="0" sz="1800" spc="-10">
                <a:latin typeface="Lucida Console"/>
                <a:cs typeface="Lucida Console"/>
              </a:rPr>
              <a:t>StringBuffer </a:t>
            </a:r>
            <a:r>
              <a:rPr dirty="0" sz="1800">
                <a:latin typeface="Lucida Console"/>
                <a:cs typeface="Lucida Console"/>
              </a:rPr>
              <a:t>insert</a:t>
            </a:r>
            <a:r>
              <a:rPr dirty="0" sz="1800" spc="-70">
                <a:latin typeface="Lucida Console"/>
                <a:cs typeface="Lucida Console"/>
              </a:rPr>
              <a:t> </a:t>
            </a:r>
            <a:r>
              <a:rPr dirty="0" sz="1800">
                <a:latin typeface="Lucida Console"/>
                <a:cs typeface="Lucida Console"/>
              </a:rPr>
              <a:t>(before,</a:t>
            </a:r>
            <a:r>
              <a:rPr dirty="0" sz="1800" spc="-65">
                <a:latin typeface="Lucida Console"/>
                <a:cs typeface="Lucida Console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object)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ts val="3345"/>
              </a:lnSpc>
            </a:pPr>
            <a:r>
              <a:rPr dirty="0" sz="2800" b="1">
                <a:latin typeface="Times New Roman"/>
                <a:cs typeface="Times New Roman"/>
              </a:rPr>
              <a:t>Methods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spc="-20">
                <a:latin typeface="Lucida Console"/>
                <a:cs typeface="Lucida Console"/>
              </a:rPr>
              <a:t>delete</a:t>
            </a:r>
            <a:r>
              <a:rPr dirty="0" sz="2800" spc="-1010">
                <a:latin typeface="Lucida Console"/>
                <a:cs typeface="Lucida Console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and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deleteCharAt</a:t>
            </a:r>
            <a:endParaRPr sz="2800">
              <a:latin typeface="Lucida Console"/>
              <a:cs typeface="Lucida Console"/>
            </a:endParaRPr>
          </a:p>
          <a:p>
            <a:pPr marL="469900" marR="424180">
              <a:lnSpc>
                <a:spcPct val="100299"/>
              </a:lnSpc>
              <a:spcBef>
                <a:spcPts val="20"/>
              </a:spcBef>
            </a:pPr>
            <a:r>
              <a:rPr dirty="0" sz="1800">
                <a:latin typeface="Calibri"/>
                <a:cs typeface="Calibri"/>
              </a:rPr>
              <a:t>Allow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characters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removed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from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StringBuffer </a:t>
            </a:r>
            <a:r>
              <a:rPr dirty="0" sz="1800">
                <a:latin typeface="Lucida Console"/>
                <a:cs typeface="Lucida Console"/>
              </a:rPr>
              <a:t>delete</a:t>
            </a:r>
            <a:r>
              <a:rPr dirty="0" sz="1800" spc="-60">
                <a:latin typeface="Lucida Console"/>
                <a:cs typeface="Lucida Console"/>
              </a:rPr>
              <a:t> </a:t>
            </a:r>
            <a:r>
              <a:rPr dirty="0" sz="1800">
                <a:latin typeface="Lucida Console"/>
                <a:cs typeface="Lucida Console"/>
              </a:rPr>
              <a:t>(start,</a:t>
            </a:r>
            <a:r>
              <a:rPr dirty="0" sz="1800" spc="-55">
                <a:latin typeface="Lucida Console"/>
                <a:cs typeface="Lucida Console"/>
              </a:rPr>
              <a:t> </a:t>
            </a:r>
            <a:r>
              <a:rPr dirty="0" sz="1800">
                <a:latin typeface="Lucida Console"/>
                <a:cs typeface="Lucida Console"/>
              </a:rPr>
              <a:t>first</a:t>
            </a:r>
            <a:r>
              <a:rPr dirty="0" sz="1800" spc="-60">
                <a:latin typeface="Lucida Console"/>
                <a:cs typeface="Lucida Console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after) </a:t>
            </a:r>
            <a:r>
              <a:rPr dirty="0" sz="1800">
                <a:latin typeface="Lucida Console"/>
                <a:cs typeface="Lucida Console"/>
              </a:rPr>
              <a:t>deleteCharAt</a:t>
            </a:r>
            <a:r>
              <a:rPr dirty="0" sz="1800" spc="-120">
                <a:latin typeface="Lucida Console"/>
                <a:cs typeface="Lucida Console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(index)</a:t>
            </a:r>
            <a:endParaRPr sz="1800">
              <a:latin typeface="Lucida Console"/>
              <a:cs typeface="Lucida Console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44954" y="810514"/>
            <a:ext cx="34645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>
                <a:solidFill>
                  <a:srgbClr val="404040"/>
                </a:solidFill>
                <a:latin typeface="Times New Roman"/>
                <a:cs typeface="Times New Roman"/>
              </a:rPr>
              <a:t>Selecting</a:t>
            </a:r>
            <a:r>
              <a:rPr dirty="0" u="none" sz="3600" spc="-9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u="none" sz="3600" spc="-10">
                <a:solidFill>
                  <a:srgbClr val="404040"/>
                </a:solidFill>
                <a:latin typeface="Times New Roman"/>
                <a:cs typeface="Times New Roman"/>
              </a:rPr>
              <a:t>elements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83692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0000"/>
                </a:solidFill>
              </a:rPr>
              <a:t>Identifying</a:t>
            </a:r>
            <a:r>
              <a:rPr dirty="0" spc="-8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</a:t>
            </a:r>
            <a:r>
              <a:rPr dirty="0" spc="-65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element</a:t>
            </a:r>
          </a:p>
          <a:p>
            <a:pPr marL="1612900">
              <a:lnSpc>
                <a:spcPts val="3354"/>
              </a:lnSpc>
              <a:spcBef>
                <a:spcPts val="10"/>
              </a:spcBef>
            </a:pPr>
            <a:r>
              <a:rPr dirty="0" spc="-10">
                <a:solidFill>
                  <a:srgbClr val="000000"/>
                </a:solidFill>
                <a:latin typeface="Arial"/>
                <a:cs typeface="Arial"/>
              </a:rPr>
              <a:t>array[index]</a:t>
            </a:r>
          </a:p>
          <a:p>
            <a:pPr marL="165100" marR="2648585">
              <a:lnSpc>
                <a:spcPts val="336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</a:rPr>
              <a:t>Index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can</a:t>
            </a:r>
            <a:r>
              <a:rPr dirty="0" spc="-3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be</a:t>
            </a:r>
            <a:r>
              <a:rPr dirty="0" spc="-35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</a:t>
            </a:r>
            <a:r>
              <a:rPr dirty="0" spc="-4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expression </a:t>
            </a:r>
            <a:r>
              <a:rPr dirty="0">
                <a:solidFill>
                  <a:srgbClr val="000000"/>
                </a:solidFill>
              </a:rPr>
              <a:t>Cycling</a:t>
            </a:r>
            <a:r>
              <a:rPr dirty="0" spc="-8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through</a:t>
            </a:r>
            <a:r>
              <a:rPr dirty="0" spc="-8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array</a:t>
            </a:r>
            <a:r>
              <a:rPr dirty="0" spc="-7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elements</a:t>
            </a:r>
          </a:p>
          <a:p>
            <a:pPr marL="1543050" marR="5080" indent="-492759">
              <a:lnSpc>
                <a:spcPts val="3360"/>
              </a:lnSpc>
              <a:spcBef>
                <a:spcPts val="30"/>
              </a:spcBef>
            </a:pP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for</a:t>
            </a:r>
            <a:r>
              <a:rPr dirty="0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(int</a:t>
            </a:r>
            <a:r>
              <a:rPr dirty="0" spc="-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dirty="0" spc="-3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=</a:t>
            </a:r>
            <a:r>
              <a:rPr dirty="0" spc="-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0;</a:t>
            </a:r>
            <a:r>
              <a:rPr dirty="0" spc="-3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i</a:t>
            </a:r>
            <a:r>
              <a:rPr dirty="0" spc="-5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&lt;</a:t>
            </a:r>
            <a:r>
              <a:rPr dirty="0" spc="-4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array.length;</a:t>
            </a:r>
            <a:r>
              <a:rPr dirty="0" spc="1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i++)</a:t>
            </a:r>
            <a:r>
              <a:rPr dirty="0" spc="-4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50">
                <a:solidFill>
                  <a:srgbClr val="000000"/>
                </a:solidFill>
                <a:latin typeface="Arial"/>
                <a:cs typeface="Arial"/>
              </a:rPr>
              <a:t>{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operations</a:t>
            </a:r>
            <a:r>
              <a:rPr dirty="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involving</a:t>
            </a:r>
            <a:r>
              <a:rPr dirty="0" spc="-9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dirty="0" spc="-6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0000"/>
                </a:solidFill>
                <a:latin typeface="Arial"/>
                <a:cs typeface="Arial"/>
              </a:rPr>
              <a:t>ith</a:t>
            </a:r>
            <a:r>
              <a:rPr dirty="0" spc="-85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10">
                <a:solidFill>
                  <a:srgbClr val="000000"/>
                </a:solidFill>
                <a:latin typeface="Arial"/>
                <a:cs typeface="Arial"/>
              </a:rPr>
              <a:t>element</a:t>
            </a:r>
          </a:p>
          <a:p>
            <a:pPr marL="1050290">
              <a:lnSpc>
                <a:spcPts val="3250"/>
              </a:lnSpc>
            </a:pPr>
            <a:r>
              <a:rPr dirty="0" spc="-5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60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2713355" cy="5143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dirty="0" sz="1600" spc="-10">
                <a:latin typeface="Lucida Console"/>
                <a:cs typeface="Lucida Console"/>
              </a:rPr>
              <a:t>StringBufferInsert.jav </a:t>
            </a:r>
            <a:r>
              <a:rPr dirty="0" sz="1600" spc="-50">
                <a:latin typeface="Lucida Console"/>
                <a:cs typeface="Lucida Console"/>
              </a:rPr>
              <a:t>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37369" y="1551178"/>
            <a:ext cx="100456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20-</a:t>
            </a:r>
            <a:r>
              <a:rPr dirty="0" sz="1600" spc="-25">
                <a:latin typeface="Times New Roman"/>
                <a:cs typeface="Times New Roman"/>
              </a:rPr>
              <a:t>26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560575" y="268224"/>
            <a:ext cx="6937375" cy="4570730"/>
          </a:xfrm>
          <a:custGeom>
            <a:avLst/>
            <a:gdLst/>
            <a:ahLst/>
            <a:cxnLst/>
            <a:rect l="l" t="t" r="r" b="b"/>
            <a:pathLst>
              <a:path w="6937375" h="4570730">
                <a:moveTo>
                  <a:pt x="6937248" y="0"/>
                </a:moveTo>
                <a:lnTo>
                  <a:pt x="0" y="0"/>
                </a:lnTo>
                <a:lnTo>
                  <a:pt x="0" y="4570476"/>
                </a:lnTo>
                <a:lnTo>
                  <a:pt x="6937248" y="4570476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2120138" y="1253997"/>
            <a:ext cx="4645025" cy="1535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4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static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void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args[]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254000" marR="2107565" indent="-1905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Object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objectRef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"hello"</a:t>
            </a:r>
            <a:r>
              <a:rPr dirty="0" sz="1100" spc="-10">
                <a:latin typeface="Lucida Console"/>
                <a:cs typeface="Lucida Console"/>
              </a:rPr>
              <a:t>;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"goodbye"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 marL="254000">
              <a:lnSpc>
                <a:spcPct val="100000"/>
              </a:lnSpc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char</a:t>
            </a:r>
            <a:r>
              <a:rPr dirty="0" sz="1100" spc="-4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charArray[]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{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'a'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'b'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'c'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'd'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'e'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'f'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};</a:t>
            </a:r>
            <a:endParaRPr sz="1100">
              <a:latin typeface="Lucida Console"/>
              <a:cs typeface="Lucida Console"/>
            </a:endParaRPr>
          </a:p>
          <a:p>
            <a:pPr marL="254000" marR="2021839">
              <a:lnSpc>
                <a:spcPct val="100000"/>
              </a:lnSpc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boolean</a:t>
            </a:r>
            <a:r>
              <a:rPr dirty="0" sz="1100" spc="-4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booleanValue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00FF"/>
                </a:solidFill>
                <a:latin typeface="Lucida Console"/>
                <a:cs typeface="Lucida Console"/>
              </a:rPr>
              <a:t>true</a:t>
            </a:r>
            <a:r>
              <a:rPr dirty="0" sz="1100" spc="-10">
                <a:latin typeface="Lucida Console"/>
                <a:cs typeface="Lucida Console"/>
              </a:rPr>
              <a:t>;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char</a:t>
            </a:r>
            <a:r>
              <a:rPr dirty="0" sz="1100" spc="-4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characterValue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'K'</a:t>
            </a:r>
            <a:r>
              <a:rPr dirty="0" sz="1100" spc="-20">
                <a:latin typeface="Lucida Console"/>
                <a:cs typeface="Lucida Console"/>
              </a:rPr>
              <a:t>;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int</a:t>
            </a:r>
            <a:r>
              <a:rPr dirty="0" sz="1100" spc="-3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integerValue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 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7</a:t>
            </a:r>
            <a:r>
              <a:rPr dirty="0" sz="1100" spc="-25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  <a:p>
            <a:pPr marL="254000">
              <a:lnSpc>
                <a:spcPct val="100000"/>
              </a:lnSpc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long</a:t>
            </a:r>
            <a:r>
              <a:rPr dirty="0" sz="1100" spc="-4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longValue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10000000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374645" y="2763138"/>
            <a:ext cx="565213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188210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float</a:t>
            </a:r>
            <a:r>
              <a:rPr dirty="0" sz="1100" spc="-4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floatValue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2.5f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r>
              <a:rPr dirty="0" sz="1100">
                <a:latin typeface="Lucida Console"/>
                <a:cs typeface="Lucida Console"/>
              </a:rPr>
              <a:t>	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</a:t>
            </a:r>
            <a:r>
              <a:rPr dirty="0" sz="1100" spc="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suffix</a:t>
            </a:r>
            <a:r>
              <a:rPr dirty="0" sz="1100" spc="-4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indicates</a:t>
            </a:r>
            <a:r>
              <a:rPr dirty="0" sz="1100" spc="-4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that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2.5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is a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float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374645" y="2930779"/>
            <a:ext cx="346710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double</a:t>
            </a:r>
            <a:r>
              <a:rPr dirty="0" sz="1100" spc="-4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doubleValue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33.333</a:t>
            </a:r>
            <a:r>
              <a:rPr dirty="0" sz="1100" spc="-10">
                <a:latin typeface="Lucida Console"/>
                <a:cs typeface="Lucida Console"/>
              </a:rPr>
              <a:t>;</a:t>
            </a:r>
            <a:r>
              <a:rPr dirty="0" sz="1100" spc="50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StringBuffer</a:t>
            </a:r>
            <a:r>
              <a:rPr dirty="0" sz="1100" spc="-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buffer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StringBuffer();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374645" y="3433952"/>
            <a:ext cx="25374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buffer.insert(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objectRef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374645" y="3601592"/>
            <a:ext cx="531558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767839" algn="l"/>
                <a:tab pos="2272030" algn="l"/>
              </a:tabLst>
            </a:pPr>
            <a:r>
              <a:rPr dirty="0" sz="1100">
                <a:latin typeface="Lucida Console"/>
                <a:cs typeface="Lucida Console"/>
              </a:rPr>
              <a:t>buffer.insert(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	"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r>
              <a:rPr dirty="0" sz="1100">
                <a:latin typeface="Lucida Console"/>
                <a:cs typeface="Lucida Console"/>
              </a:rPr>
              <a:t>	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each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of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these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contains</a:t>
            </a:r>
            <a:r>
              <a:rPr dirty="0" sz="1100" spc="-4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two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spaces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374645" y="3769233"/>
            <a:ext cx="22853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Lucida Console"/>
                <a:cs typeface="Lucida Console"/>
              </a:rPr>
              <a:t>buffer.insert(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374645" y="3936872"/>
            <a:ext cx="21170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767839" algn="l"/>
              </a:tabLst>
            </a:pPr>
            <a:r>
              <a:rPr dirty="0" sz="1100">
                <a:latin typeface="Lucida Console"/>
                <a:cs typeface="Lucida Console"/>
              </a:rPr>
              <a:t>buffer.insert(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	"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374645" y="4104513"/>
            <a:ext cx="253746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Lucida Console"/>
                <a:cs typeface="Lucida Console"/>
              </a:rPr>
              <a:t>buffer.insert(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charArray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374645" y="4272152"/>
            <a:ext cx="21170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767839" algn="l"/>
              </a:tabLst>
            </a:pPr>
            <a:r>
              <a:rPr dirty="0" sz="1100">
                <a:latin typeface="Lucida Console"/>
                <a:cs typeface="Lucida Console"/>
              </a:rPr>
              <a:t>buffer.insert(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	"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560575" y="247903"/>
            <a:ext cx="3856354" cy="4385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7975" indent="-307975">
              <a:lnSpc>
                <a:spcPct val="100000"/>
              </a:lnSpc>
              <a:spcBef>
                <a:spcPts val="100"/>
              </a:spcBef>
              <a:buClr>
                <a:srgbClr val="5F5F5F"/>
              </a:buClr>
              <a:buFont typeface="Arial"/>
              <a:buAutoNum type="arabicPlain"/>
              <a:tabLst>
                <a:tab pos="307975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Fig.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11.14: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StringBufferInsert.java</a:t>
            </a:r>
            <a:endParaRPr sz="1100">
              <a:latin typeface="Lucida Console"/>
              <a:cs typeface="Lucida Console"/>
            </a:endParaRPr>
          </a:p>
          <a:p>
            <a:pPr marL="307975" indent="-307975"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Arial"/>
              <a:buAutoNum type="arabicPlain"/>
              <a:tabLst>
                <a:tab pos="307975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4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StringBuffer</a:t>
            </a:r>
            <a:r>
              <a:rPr dirty="0" sz="1100" spc="-6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methods</a:t>
            </a:r>
            <a:r>
              <a:rPr dirty="0" sz="1100" spc="-5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insert</a:t>
            </a:r>
            <a:r>
              <a:rPr dirty="0" sz="1100" spc="-5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and</a:t>
            </a:r>
            <a:r>
              <a:rPr dirty="0" sz="1100" spc="-5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delete.</a:t>
            </a:r>
            <a:endParaRPr sz="1100">
              <a:latin typeface="Lucida Console"/>
              <a:cs typeface="Lucida Console"/>
            </a:endParaRPr>
          </a:p>
          <a:p>
            <a:pPr marL="307975" indent="-307975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07975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import</a:t>
            </a:r>
            <a:r>
              <a:rPr dirty="0" sz="1100" spc="-4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javax.swing.*;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07975" algn="l"/>
              </a:tabLst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5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5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class</a:t>
            </a:r>
            <a:r>
              <a:rPr dirty="0" sz="1100" spc="-3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StringBufferInsert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9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10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13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15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16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17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18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19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21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23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25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26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374645" y="4439792"/>
            <a:ext cx="30429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Lucida Console"/>
                <a:cs typeface="Lucida Console"/>
              </a:rPr>
              <a:t>buffer.insert(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charArray,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3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3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312408" y="4003547"/>
            <a:ext cx="2661285" cy="83566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algn="ctr" marL="94615" marR="84455">
              <a:lnSpc>
                <a:spcPct val="99800"/>
              </a:lnSpc>
              <a:spcBef>
                <a:spcPts val="295"/>
              </a:spcBef>
            </a:pPr>
            <a:r>
              <a:rPr dirty="0" sz="1600">
                <a:latin typeface="Times New Roman"/>
                <a:cs typeface="Times New Roman"/>
              </a:rPr>
              <a:t>Use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method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insert</a:t>
            </a:r>
            <a:r>
              <a:rPr dirty="0" sz="1600" spc="-545">
                <a:latin typeface="Lucida Console"/>
                <a:cs typeface="Lucida Console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insert </a:t>
            </a:r>
            <a:r>
              <a:rPr dirty="0" sz="1600">
                <a:latin typeface="Times New Roman"/>
                <a:cs typeface="Times New Roman"/>
              </a:rPr>
              <a:t>data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beginning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of </a:t>
            </a:r>
            <a:r>
              <a:rPr dirty="0" sz="1600" spc="-10">
                <a:latin typeface="Lucida Console"/>
                <a:cs typeface="Lucida Console"/>
              </a:rPr>
              <a:t>StringBuffer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5245608" y="3470147"/>
            <a:ext cx="1071245" cy="1219200"/>
          </a:xfrm>
          <a:custGeom>
            <a:avLst/>
            <a:gdLst/>
            <a:ahLst/>
            <a:cxnLst/>
            <a:rect l="l" t="t" r="r" b="b"/>
            <a:pathLst>
              <a:path w="1071245" h="1219200">
                <a:moveTo>
                  <a:pt x="1070991" y="909574"/>
                </a:moveTo>
                <a:lnTo>
                  <a:pt x="62001" y="44754"/>
                </a:lnTo>
                <a:lnTo>
                  <a:pt x="69138" y="36449"/>
                </a:lnTo>
                <a:lnTo>
                  <a:pt x="82677" y="20701"/>
                </a:lnTo>
                <a:lnTo>
                  <a:pt x="0" y="0"/>
                </a:lnTo>
                <a:lnTo>
                  <a:pt x="33020" y="78498"/>
                </a:lnTo>
                <a:lnTo>
                  <a:pt x="53721" y="54394"/>
                </a:lnTo>
                <a:lnTo>
                  <a:pt x="1055357" y="913015"/>
                </a:lnTo>
                <a:lnTo>
                  <a:pt x="522516" y="1179499"/>
                </a:lnTo>
                <a:lnTo>
                  <a:pt x="508254" y="1151001"/>
                </a:lnTo>
                <a:lnTo>
                  <a:pt x="457200" y="1219200"/>
                </a:lnTo>
                <a:lnTo>
                  <a:pt x="542417" y="1219200"/>
                </a:lnTo>
                <a:lnTo>
                  <a:pt x="531025" y="1196467"/>
                </a:lnTo>
                <a:lnTo>
                  <a:pt x="528193" y="1190815"/>
                </a:lnTo>
                <a:lnTo>
                  <a:pt x="1069594" y="920115"/>
                </a:lnTo>
                <a:lnTo>
                  <a:pt x="1066800" y="914400"/>
                </a:lnTo>
                <a:lnTo>
                  <a:pt x="1070991" y="9095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" name="object 2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61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2713355" cy="5143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dirty="0" sz="1600" spc="-10">
                <a:latin typeface="Lucida Console"/>
                <a:cs typeface="Lucida Console"/>
              </a:rPr>
              <a:t>StringBufferInsert.jav </a:t>
            </a:r>
            <a:r>
              <a:rPr dirty="0" sz="1600" spc="-50">
                <a:latin typeface="Lucida Console"/>
                <a:cs typeface="Lucida Console"/>
              </a:rPr>
              <a:t>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37369" y="1551178"/>
            <a:ext cx="100456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27-</a:t>
            </a:r>
            <a:r>
              <a:rPr dirty="0" sz="1600" spc="-25">
                <a:latin typeface="Times New Roman"/>
                <a:cs typeface="Times New Roman"/>
              </a:rPr>
              <a:t>38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597152" y="227075"/>
            <a:ext cx="6937375" cy="4739640"/>
          </a:xfrm>
          <a:custGeom>
            <a:avLst/>
            <a:gdLst/>
            <a:ahLst/>
            <a:cxnLst/>
            <a:rect l="l" t="t" r="r" b="b"/>
            <a:pathLst>
              <a:path w="6937375" h="4739640">
                <a:moveTo>
                  <a:pt x="6937248" y="0"/>
                </a:moveTo>
                <a:lnTo>
                  <a:pt x="0" y="0"/>
                </a:lnTo>
                <a:lnTo>
                  <a:pt x="0" y="4739640"/>
                </a:lnTo>
                <a:lnTo>
                  <a:pt x="6937248" y="4739640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2411222" y="206756"/>
            <a:ext cx="278955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  <a:tabLst>
                <a:tab pos="1767205" algn="l"/>
              </a:tabLst>
            </a:pPr>
            <a:r>
              <a:rPr dirty="0" sz="1100">
                <a:latin typeface="Lucida Console"/>
                <a:cs typeface="Lucida Console"/>
              </a:rPr>
              <a:t>buffer.insert(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	"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 </a:t>
            </a:r>
            <a:r>
              <a:rPr dirty="0" sz="1100">
                <a:latin typeface="Lucida Console"/>
                <a:cs typeface="Lucida Console"/>
              </a:rPr>
              <a:t>buffer.insert(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booleanValue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411222" y="542036"/>
            <a:ext cx="21170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767205" algn="l"/>
              </a:tabLst>
            </a:pPr>
            <a:r>
              <a:rPr dirty="0" sz="1100">
                <a:latin typeface="Lucida Console"/>
                <a:cs typeface="Lucida Console"/>
              </a:rPr>
              <a:t>buffer.insert(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	"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411222" y="709371"/>
            <a:ext cx="295719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buffer.insert(</a:t>
            </a:r>
            <a:r>
              <a:rPr dirty="0" sz="1100" spc="-9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6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characterValue</a:t>
            </a:r>
            <a:r>
              <a:rPr dirty="0" sz="1100" spc="-9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411222" y="877570"/>
            <a:ext cx="21170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767205" algn="l"/>
              </a:tabLst>
            </a:pPr>
            <a:r>
              <a:rPr dirty="0" sz="1100">
                <a:latin typeface="Lucida Console"/>
                <a:cs typeface="Lucida Console"/>
              </a:rPr>
              <a:t>buffer.insert(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	"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411222" y="1045209"/>
            <a:ext cx="278955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buffer.insert(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integerValue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411222" y="1212850"/>
            <a:ext cx="21170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767205" algn="l"/>
              </a:tabLst>
            </a:pPr>
            <a:r>
              <a:rPr dirty="0" sz="1100">
                <a:latin typeface="Lucida Console"/>
                <a:cs typeface="Lucida Console"/>
              </a:rPr>
              <a:t>buffer.insert(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	"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411222" y="1380489"/>
            <a:ext cx="253682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buffer.insert(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longValue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411222" y="1548130"/>
            <a:ext cx="21170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767205" algn="l"/>
              </a:tabLst>
            </a:pPr>
            <a:r>
              <a:rPr dirty="0" sz="1100">
                <a:latin typeface="Lucida Console"/>
                <a:cs typeface="Lucida Console"/>
              </a:rPr>
              <a:t>buffer.insert(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	"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411222" y="1715770"/>
            <a:ext cx="262064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buffer.insert(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floatValue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411222" y="1883410"/>
            <a:ext cx="21170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767205" algn="l"/>
              </a:tabLst>
            </a:pPr>
            <a:r>
              <a:rPr dirty="0" sz="1100">
                <a:latin typeface="Lucida Console"/>
                <a:cs typeface="Lucida Console"/>
              </a:rPr>
              <a:t>buffer.insert(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	"</a:t>
            </a:r>
            <a:r>
              <a:rPr dirty="0" sz="1100" spc="-2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411222" y="2051050"/>
            <a:ext cx="270573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buffer.insert(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doubleValue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411222" y="2386711"/>
            <a:ext cx="455993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"buffer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after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inserts:\n"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buffer.toS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6958779" y="2074009"/>
            <a:ext cx="3118485" cy="7124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91105">
              <a:lnSpc>
                <a:spcPts val="1739"/>
              </a:lnSpc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42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ts val="1210"/>
              </a:lnSpc>
              <a:spcBef>
                <a:spcPts val="825"/>
              </a:spcBef>
            </a:pPr>
            <a:r>
              <a:rPr dirty="0" sz="1100" spc="-10">
                <a:latin typeface="Lucida Console"/>
                <a:cs typeface="Lucida Console"/>
              </a:rPr>
              <a:t>tring();</a:t>
            </a:r>
            <a:endParaRPr sz="1100">
              <a:latin typeface="Lucida Console"/>
              <a:cs typeface="Lucida Console"/>
            </a:endParaRPr>
          </a:p>
          <a:p>
            <a:pPr marL="2491105">
              <a:lnSpc>
                <a:spcPts val="1810"/>
              </a:lnSpc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43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411222" y="2721991"/>
            <a:ext cx="220091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buffer.deleteCharAt(</a:t>
            </a:r>
            <a:r>
              <a:rPr dirty="0" sz="1100" spc="-5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10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buffer.delete(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2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6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767707" y="2721991"/>
            <a:ext cx="2034539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delete</a:t>
            </a:r>
            <a:r>
              <a:rPr dirty="0" sz="1100" spc="-4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5</a:t>
            </a:r>
            <a:r>
              <a:rPr dirty="0" sz="1100" spc="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in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2.5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delete</a:t>
            </a:r>
            <a:r>
              <a:rPr dirty="0" sz="1100" spc="-4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.333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in</a:t>
            </a:r>
            <a:r>
              <a:rPr dirty="0" sz="1100" spc="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33.333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379312" y="3267186"/>
            <a:ext cx="85090" cy="1403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090"/>
              </a:lnSpc>
            </a:pPr>
            <a:r>
              <a:rPr dirty="0" sz="1100" spc="-50">
                <a:latin typeface="Lucida Console"/>
                <a:cs typeface="Lucida Console"/>
              </a:rPr>
              <a:t>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411222" y="3224911"/>
            <a:ext cx="5652135" cy="1032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output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+=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"\n\nbuffer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after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deletes:\n"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 </a:t>
            </a:r>
            <a:r>
              <a:rPr dirty="0" sz="1100" spc="-10">
                <a:latin typeface="Lucida Console"/>
                <a:cs typeface="Lucida Console"/>
              </a:rPr>
              <a:t>buffer.toString()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10">
                <a:latin typeface="Lucida Console"/>
                <a:cs typeface="Lucida Console"/>
              </a:rPr>
              <a:t>JOptionPane.showMessageDialog(</a:t>
            </a:r>
            <a:r>
              <a:rPr dirty="0" sz="1100" spc="2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null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1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output,</a:t>
            </a:r>
            <a:endParaRPr sz="1100">
              <a:latin typeface="Lucida Console"/>
              <a:cs typeface="Lucida Console"/>
            </a:endParaRPr>
          </a:p>
          <a:p>
            <a:pPr marL="250825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"StringBuffer</a:t>
            </a:r>
            <a:r>
              <a:rPr dirty="0" sz="1100" spc="-6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insert/delete"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6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JOptionPane.INFORMATION_MESSAGE</a:t>
            </a:r>
            <a:r>
              <a:rPr dirty="0" sz="1100" spc="-5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System.exit(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0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158238" y="4231004"/>
            <a:ext cx="977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1597152" y="206756"/>
            <a:ext cx="3101975" cy="4553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27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28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29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30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33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35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36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37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38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39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40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41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43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44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45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46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47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48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49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50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51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52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309245" algn="l"/>
              </a:tabLst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53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latin typeface="Lucida Console"/>
                <a:cs typeface="Lucida Console"/>
              </a:rPr>
              <a:t>}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 end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class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StringBufferInsert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330696" y="723900"/>
            <a:ext cx="2661285" cy="83566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algn="ctr" marL="94615" marR="84455">
              <a:lnSpc>
                <a:spcPct val="99700"/>
              </a:lnSpc>
              <a:spcBef>
                <a:spcPts val="290"/>
              </a:spcBef>
            </a:pPr>
            <a:r>
              <a:rPr dirty="0" sz="1600">
                <a:latin typeface="Times New Roman"/>
                <a:cs typeface="Times New Roman"/>
              </a:rPr>
              <a:t>Use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method</a:t>
            </a:r>
            <a:r>
              <a:rPr dirty="0" sz="1600" spc="2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insert</a:t>
            </a:r>
            <a:r>
              <a:rPr dirty="0" sz="1600" spc="-545">
                <a:latin typeface="Lucida Console"/>
                <a:cs typeface="Lucida Console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insert </a:t>
            </a:r>
            <a:r>
              <a:rPr dirty="0" sz="1600">
                <a:latin typeface="Times New Roman"/>
                <a:cs typeface="Times New Roman"/>
              </a:rPr>
              <a:t>data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beginning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 spc="-35">
                <a:latin typeface="Times New Roman"/>
                <a:cs typeface="Times New Roman"/>
              </a:rPr>
              <a:t>of </a:t>
            </a:r>
            <a:r>
              <a:rPr dirty="0" sz="1600" spc="-10">
                <a:latin typeface="Lucida Console"/>
                <a:cs typeface="Lucida Console"/>
              </a:rPr>
              <a:t>StringBuffer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5263896" y="190499"/>
            <a:ext cx="1071880" cy="2133600"/>
          </a:xfrm>
          <a:custGeom>
            <a:avLst/>
            <a:gdLst/>
            <a:ahLst/>
            <a:cxnLst/>
            <a:rect l="l" t="t" r="r" b="b"/>
            <a:pathLst>
              <a:path w="1071879" h="2133600">
                <a:moveTo>
                  <a:pt x="1071753" y="918464"/>
                </a:moveTo>
                <a:lnTo>
                  <a:pt x="1066800" y="914400"/>
                </a:lnTo>
                <a:lnTo>
                  <a:pt x="1070991" y="909574"/>
                </a:lnTo>
                <a:lnTo>
                  <a:pt x="62001" y="44754"/>
                </a:lnTo>
                <a:lnTo>
                  <a:pt x="69138" y="36449"/>
                </a:lnTo>
                <a:lnTo>
                  <a:pt x="82677" y="20701"/>
                </a:lnTo>
                <a:lnTo>
                  <a:pt x="0" y="0"/>
                </a:lnTo>
                <a:lnTo>
                  <a:pt x="33020" y="78486"/>
                </a:lnTo>
                <a:lnTo>
                  <a:pt x="53721" y="54394"/>
                </a:lnTo>
                <a:lnTo>
                  <a:pt x="1057897" y="915200"/>
                </a:lnTo>
                <a:lnTo>
                  <a:pt x="119253" y="2070404"/>
                </a:lnTo>
                <a:lnTo>
                  <a:pt x="94742" y="2050415"/>
                </a:lnTo>
                <a:lnTo>
                  <a:pt x="76200" y="2133600"/>
                </a:lnTo>
                <a:lnTo>
                  <a:pt x="153797" y="2098548"/>
                </a:lnTo>
                <a:lnTo>
                  <a:pt x="141173" y="2088261"/>
                </a:lnTo>
                <a:lnTo>
                  <a:pt x="129133" y="2078456"/>
                </a:lnTo>
                <a:lnTo>
                  <a:pt x="1071753" y="918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7010400" y="1842516"/>
            <a:ext cx="3124200" cy="83375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algn="ctr" marL="129539" marR="121920" indent="1270">
              <a:lnSpc>
                <a:spcPct val="100000"/>
              </a:lnSpc>
              <a:spcBef>
                <a:spcPts val="280"/>
              </a:spcBef>
            </a:pPr>
            <a:r>
              <a:rPr dirty="0" sz="1600">
                <a:latin typeface="Times New Roman"/>
                <a:cs typeface="Times New Roman"/>
              </a:rPr>
              <a:t>Use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method</a:t>
            </a:r>
            <a:r>
              <a:rPr dirty="0" sz="1600" spc="3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deleteCharAt</a:t>
            </a:r>
            <a:r>
              <a:rPr dirty="0" sz="1600" spc="-535">
                <a:latin typeface="Lucida Console"/>
                <a:cs typeface="Lucida Console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to </a:t>
            </a:r>
            <a:r>
              <a:rPr dirty="0" sz="1600">
                <a:latin typeface="Times New Roman"/>
                <a:cs typeface="Times New Roman"/>
              </a:rPr>
              <a:t>remove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character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from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index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10</a:t>
            </a:r>
            <a:r>
              <a:rPr dirty="0" sz="1600" spc="-560">
                <a:latin typeface="Lucida Console"/>
                <a:cs typeface="Lucida Console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in </a:t>
            </a:r>
            <a:r>
              <a:rPr dirty="0" sz="1600" spc="-10">
                <a:latin typeface="Lucida Console"/>
                <a:cs typeface="Lucida Console"/>
              </a:rPr>
              <a:t>StringBuffer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37" name="object 37" descr=""/>
          <p:cNvSpPr/>
          <p:nvPr/>
        </p:nvSpPr>
        <p:spPr>
          <a:xfrm>
            <a:off x="4648200" y="2217420"/>
            <a:ext cx="2364105" cy="633730"/>
          </a:xfrm>
          <a:custGeom>
            <a:avLst/>
            <a:gdLst/>
            <a:ahLst/>
            <a:cxnLst/>
            <a:rect l="l" t="t" r="r" b="b"/>
            <a:pathLst>
              <a:path w="2364104" h="633730">
                <a:moveTo>
                  <a:pt x="64262" y="559815"/>
                </a:moveTo>
                <a:lnTo>
                  <a:pt x="0" y="615695"/>
                </a:lnTo>
                <a:lnTo>
                  <a:pt x="83312" y="633602"/>
                </a:lnTo>
                <a:lnTo>
                  <a:pt x="76164" y="605916"/>
                </a:lnTo>
                <a:lnTo>
                  <a:pt x="63119" y="605916"/>
                </a:lnTo>
                <a:lnTo>
                  <a:pt x="59944" y="593725"/>
                </a:lnTo>
                <a:lnTo>
                  <a:pt x="72199" y="590562"/>
                </a:lnTo>
                <a:lnTo>
                  <a:pt x="64262" y="559815"/>
                </a:lnTo>
                <a:close/>
              </a:path>
              <a:path w="2364104" h="633730">
                <a:moveTo>
                  <a:pt x="72199" y="590562"/>
                </a:moveTo>
                <a:lnTo>
                  <a:pt x="59944" y="593725"/>
                </a:lnTo>
                <a:lnTo>
                  <a:pt x="63119" y="605916"/>
                </a:lnTo>
                <a:lnTo>
                  <a:pt x="75349" y="602760"/>
                </a:lnTo>
                <a:lnTo>
                  <a:pt x="72199" y="590562"/>
                </a:lnTo>
                <a:close/>
              </a:path>
              <a:path w="2364104" h="633730">
                <a:moveTo>
                  <a:pt x="75349" y="602760"/>
                </a:moveTo>
                <a:lnTo>
                  <a:pt x="63119" y="605916"/>
                </a:lnTo>
                <a:lnTo>
                  <a:pt x="76164" y="605916"/>
                </a:lnTo>
                <a:lnTo>
                  <a:pt x="75349" y="602760"/>
                </a:lnTo>
                <a:close/>
              </a:path>
              <a:path w="2364104" h="633730">
                <a:moveTo>
                  <a:pt x="2360676" y="0"/>
                </a:moveTo>
                <a:lnTo>
                  <a:pt x="72199" y="590562"/>
                </a:lnTo>
                <a:lnTo>
                  <a:pt x="75349" y="602760"/>
                </a:lnTo>
                <a:lnTo>
                  <a:pt x="2363724" y="12191"/>
                </a:lnTo>
                <a:lnTo>
                  <a:pt x="23606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 txBox="1"/>
          <p:nvPr/>
        </p:nvSpPr>
        <p:spPr>
          <a:xfrm>
            <a:off x="7391400" y="2935223"/>
            <a:ext cx="2743200" cy="59182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50800" rIns="0" bIns="0" rtlCol="0" vert="horz">
            <a:spAutoFit/>
          </a:bodyPr>
          <a:lstStyle/>
          <a:p>
            <a:pPr marL="107950" marR="98425" indent="265430">
              <a:lnSpc>
                <a:spcPts val="1900"/>
              </a:lnSpc>
              <a:spcBef>
                <a:spcPts val="400"/>
              </a:spcBef>
            </a:pPr>
            <a:r>
              <a:rPr dirty="0" sz="1600">
                <a:latin typeface="Times New Roman"/>
                <a:cs typeface="Times New Roman"/>
              </a:rPr>
              <a:t>Remove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characters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from </a:t>
            </a:r>
            <a:r>
              <a:rPr dirty="0" sz="1600">
                <a:latin typeface="Times New Roman"/>
                <a:cs typeface="Times New Roman"/>
              </a:rPr>
              <a:t>indices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2</a:t>
            </a:r>
            <a:r>
              <a:rPr dirty="0" sz="1600" spc="-560">
                <a:latin typeface="Lucida Console"/>
                <a:cs typeface="Lucida Console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through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5</a:t>
            </a:r>
            <a:r>
              <a:rPr dirty="0" sz="1600" spc="-560">
                <a:latin typeface="Lucida Console"/>
                <a:cs typeface="Lucida Console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(inclusive)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4343400" y="2979166"/>
            <a:ext cx="3048635" cy="267335"/>
          </a:xfrm>
          <a:custGeom>
            <a:avLst/>
            <a:gdLst/>
            <a:ahLst/>
            <a:cxnLst/>
            <a:rect l="l" t="t" r="r" b="b"/>
            <a:pathLst>
              <a:path w="3048634" h="267335">
                <a:moveTo>
                  <a:pt x="76482" y="31688"/>
                </a:moveTo>
                <a:lnTo>
                  <a:pt x="75608" y="43307"/>
                </a:lnTo>
                <a:lnTo>
                  <a:pt x="75536" y="44257"/>
                </a:lnTo>
                <a:lnTo>
                  <a:pt x="3047492" y="267208"/>
                </a:lnTo>
                <a:lnTo>
                  <a:pt x="3048507" y="254508"/>
                </a:lnTo>
                <a:lnTo>
                  <a:pt x="76482" y="31688"/>
                </a:lnTo>
                <a:close/>
              </a:path>
              <a:path w="3048634" h="267335">
                <a:moveTo>
                  <a:pt x="78866" y="0"/>
                </a:moveTo>
                <a:lnTo>
                  <a:pt x="0" y="32258"/>
                </a:lnTo>
                <a:lnTo>
                  <a:pt x="73151" y="75946"/>
                </a:lnTo>
                <a:lnTo>
                  <a:pt x="75536" y="44257"/>
                </a:lnTo>
                <a:lnTo>
                  <a:pt x="62864" y="43307"/>
                </a:lnTo>
                <a:lnTo>
                  <a:pt x="63646" y="32258"/>
                </a:lnTo>
                <a:lnTo>
                  <a:pt x="63753" y="30734"/>
                </a:lnTo>
                <a:lnTo>
                  <a:pt x="76554" y="30734"/>
                </a:lnTo>
                <a:lnTo>
                  <a:pt x="78866" y="0"/>
                </a:lnTo>
                <a:close/>
              </a:path>
              <a:path w="3048634" h="267335">
                <a:moveTo>
                  <a:pt x="63753" y="30734"/>
                </a:moveTo>
                <a:lnTo>
                  <a:pt x="62864" y="43307"/>
                </a:lnTo>
                <a:lnTo>
                  <a:pt x="75536" y="44257"/>
                </a:lnTo>
                <a:lnTo>
                  <a:pt x="76439" y="32258"/>
                </a:lnTo>
                <a:lnTo>
                  <a:pt x="76482" y="31688"/>
                </a:lnTo>
                <a:lnTo>
                  <a:pt x="63753" y="30734"/>
                </a:lnTo>
                <a:close/>
              </a:path>
              <a:path w="3048634" h="267335">
                <a:moveTo>
                  <a:pt x="76554" y="30734"/>
                </a:moveTo>
                <a:lnTo>
                  <a:pt x="63753" y="30734"/>
                </a:lnTo>
                <a:lnTo>
                  <a:pt x="76482" y="31688"/>
                </a:lnTo>
                <a:lnTo>
                  <a:pt x="76554" y="307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0" name="object 4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41" name="object 41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62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2713355" cy="5143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dirty="0" sz="1600" spc="-10">
                <a:latin typeface="Lucida Console"/>
                <a:cs typeface="Lucida Console"/>
              </a:rPr>
              <a:t>StringBufferInsert.jav </a:t>
            </a:r>
            <a:r>
              <a:rPr dirty="0" sz="1600" spc="-50">
                <a:latin typeface="Lucida Console"/>
                <a:cs typeface="Lucida Console"/>
              </a:rPr>
              <a:t>a</a:t>
            </a:r>
            <a:endParaRPr sz="1600">
              <a:latin typeface="Lucida Console"/>
              <a:cs typeface="Lucida Console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52800" y="1905000"/>
            <a:ext cx="3886200" cy="1591055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859773" y="20827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63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96459" y="885190"/>
            <a:ext cx="28009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2800" spc="-65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r>
              <a:rPr dirty="0" u="none" sz="2800" spc="-12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u="none" sz="2800" spc="-10">
                <a:solidFill>
                  <a:srgbClr val="FF0000"/>
                </a:solidFill>
                <a:latin typeface="Lucida Console"/>
                <a:cs typeface="Lucida Console"/>
              </a:rPr>
              <a:t>Character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89305" y="1556766"/>
            <a:ext cx="5391150" cy="3194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5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Treat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primitive</a:t>
            </a:r>
            <a:r>
              <a:rPr dirty="0" sz="2800" spc="-7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variables</a:t>
            </a:r>
            <a:r>
              <a:rPr dirty="0" sz="2800" spc="-8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as</a:t>
            </a:r>
            <a:r>
              <a:rPr dirty="0" sz="2800" spc="-5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objects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ts val="2150"/>
              </a:lnSpc>
            </a:pPr>
            <a:r>
              <a:rPr dirty="0" sz="1800">
                <a:latin typeface="Calibri"/>
                <a:cs typeface="Calibri"/>
              </a:rPr>
              <a:t>Type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wrapper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classes</a:t>
            </a:r>
            <a:endParaRPr sz="1800">
              <a:latin typeface="Calibri"/>
              <a:cs typeface="Calibri"/>
            </a:endParaRPr>
          </a:p>
          <a:p>
            <a:pPr marL="927100" marR="3211195">
              <a:lnSpc>
                <a:spcPct val="100000"/>
              </a:lnSpc>
              <a:spcBef>
                <a:spcPts val="25"/>
              </a:spcBef>
            </a:pPr>
            <a:r>
              <a:rPr dirty="0" sz="1800" spc="-10">
                <a:latin typeface="Lucida Console"/>
                <a:cs typeface="Lucida Console"/>
              </a:rPr>
              <a:t>Boolean Character Double Float </a:t>
            </a:r>
            <a:r>
              <a:rPr dirty="0" sz="1800" spc="-20">
                <a:latin typeface="Lucida Console"/>
                <a:cs typeface="Lucida Console"/>
              </a:rPr>
              <a:t>Byte </a:t>
            </a:r>
            <a:r>
              <a:rPr dirty="0" sz="1800" spc="-10">
                <a:latin typeface="Lucida Console"/>
                <a:cs typeface="Lucida Console"/>
              </a:rPr>
              <a:t>Short Integer </a:t>
            </a:r>
            <a:r>
              <a:rPr dirty="0" sz="1800" spc="-20">
                <a:latin typeface="Lucida Console"/>
                <a:cs typeface="Lucida Console"/>
              </a:rPr>
              <a:t>Long</a:t>
            </a:r>
            <a:endParaRPr sz="1800">
              <a:latin typeface="Lucida Console"/>
              <a:cs typeface="Lucida Console"/>
            </a:endParaRPr>
          </a:p>
          <a:p>
            <a:pPr marL="469900">
              <a:lnSpc>
                <a:spcPts val="2150"/>
              </a:lnSpc>
            </a:pP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examine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class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Lucida Console"/>
                <a:cs typeface="Lucida Console"/>
              </a:rPr>
              <a:t>Character</a:t>
            </a:r>
            <a:endParaRPr sz="1800">
              <a:latin typeface="Lucida Console"/>
              <a:cs typeface="Lucida Console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64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27133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Lucida Console"/>
                <a:cs typeface="Lucida Console"/>
              </a:rPr>
              <a:t>StaticCharMethods.java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597152" y="227075"/>
            <a:ext cx="6937375" cy="4232275"/>
          </a:xfrm>
          <a:custGeom>
            <a:avLst/>
            <a:gdLst/>
            <a:ahLst/>
            <a:cxnLst/>
            <a:rect l="l" t="t" r="r" b="b"/>
            <a:pathLst>
              <a:path w="6937375" h="4232275">
                <a:moveTo>
                  <a:pt x="6937248" y="0"/>
                </a:moveTo>
                <a:lnTo>
                  <a:pt x="0" y="0"/>
                </a:lnTo>
                <a:lnTo>
                  <a:pt x="0" y="4232148"/>
                </a:lnTo>
                <a:lnTo>
                  <a:pt x="6937248" y="4232148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597152" y="206756"/>
            <a:ext cx="6213475" cy="4050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7340" indent="-307340">
              <a:lnSpc>
                <a:spcPct val="100000"/>
              </a:lnSpc>
              <a:spcBef>
                <a:spcPts val="100"/>
              </a:spcBef>
              <a:buClr>
                <a:srgbClr val="5F5F5F"/>
              </a:buClr>
              <a:buFont typeface="Arial"/>
              <a:buAutoNum type="arabicPlain"/>
              <a:tabLst>
                <a:tab pos="307340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Fig.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11.15: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StaticCharMethods.java</a:t>
            </a:r>
            <a:endParaRPr sz="1100">
              <a:latin typeface="Lucida Console"/>
              <a:cs typeface="Lucida Console"/>
            </a:endParaRPr>
          </a:p>
          <a:p>
            <a:pPr marL="3073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07340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Static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Character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testing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methods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and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case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conversion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methods.</a:t>
            </a:r>
            <a:endParaRPr sz="1100">
              <a:latin typeface="Lucida Console"/>
              <a:cs typeface="Lucida Console"/>
            </a:endParaRPr>
          </a:p>
          <a:p>
            <a:pPr marL="3073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07340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import</a:t>
            </a:r>
            <a:r>
              <a:rPr dirty="0" sz="1100" spc="-5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java.awt.*;</a:t>
            </a:r>
            <a:endParaRPr sz="1100">
              <a:latin typeface="Lucida Console"/>
              <a:cs typeface="Lucida Console"/>
            </a:endParaRPr>
          </a:p>
          <a:p>
            <a:pPr marL="307340" indent="-307340"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Arial"/>
              <a:buAutoNum type="arabicPlain"/>
              <a:tabLst>
                <a:tab pos="307340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import</a:t>
            </a:r>
            <a:r>
              <a:rPr dirty="0" sz="1100" spc="-5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java.awt.event.*;</a:t>
            </a:r>
            <a:endParaRPr sz="1100">
              <a:latin typeface="Lucida Console"/>
              <a:cs typeface="Lucida Console"/>
            </a:endParaRPr>
          </a:p>
          <a:p>
            <a:pPr marL="3073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07340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import</a:t>
            </a:r>
            <a:r>
              <a:rPr dirty="0" sz="1100" spc="-6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javax.swing.*;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6</a:t>
            </a:r>
            <a:endParaRPr sz="1100">
              <a:latin typeface="Arial"/>
              <a:cs typeface="Arial"/>
            </a:endParaRPr>
          </a:p>
          <a:p>
            <a:pPr marL="3073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7"/>
              <a:tabLst>
                <a:tab pos="307340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5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class</a:t>
            </a:r>
            <a:r>
              <a:rPr dirty="0" sz="1100" spc="-3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StaticCharMethods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dirty="0" sz="1100" spc="-4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JFrame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559435" indent="-559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7"/>
              <a:tabLst>
                <a:tab pos="559435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private</a:t>
            </a:r>
            <a:r>
              <a:rPr dirty="0" sz="1100" spc="-3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char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c;</a:t>
            </a:r>
            <a:endParaRPr sz="1100">
              <a:latin typeface="Lucida Console"/>
              <a:cs typeface="Lucida Console"/>
            </a:endParaRPr>
          </a:p>
          <a:p>
            <a:pPr marL="559435" indent="-559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7"/>
              <a:tabLst>
                <a:tab pos="559435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private</a:t>
            </a:r>
            <a:r>
              <a:rPr dirty="0" sz="1100" spc="-3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JLabel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promptLabel;</a:t>
            </a:r>
            <a:endParaRPr sz="1100">
              <a:latin typeface="Lucida Console"/>
              <a:cs typeface="Lucida Console"/>
            </a:endParaRPr>
          </a:p>
          <a:p>
            <a:pPr marL="560705" indent="-56070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7"/>
              <a:tabLst>
                <a:tab pos="560705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private</a:t>
            </a:r>
            <a:r>
              <a:rPr dirty="0" sz="1100" spc="-4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JTextField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inputField;</a:t>
            </a:r>
            <a:endParaRPr sz="1100">
              <a:latin typeface="Lucida Console"/>
              <a:cs typeface="Lucida Console"/>
            </a:endParaRPr>
          </a:p>
          <a:p>
            <a:pPr marL="560705" indent="-56070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7"/>
              <a:tabLst>
                <a:tab pos="560705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private</a:t>
            </a:r>
            <a:r>
              <a:rPr dirty="0" sz="1100" spc="-4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JTextArea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outputArea;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  <a:p>
            <a:pPr marL="560705" indent="-56070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13"/>
              <a:tabLst>
                <a:tab pos="560705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5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constructor</a:t>
            </a:r>
            <a:r>
              <a:rPr dirty="0" sz="1100" spc="-5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builds</a:t>
            </a:r>
            <a:r>
              <a:rPr dirty="0" sz="1100" spc="-6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GUI</a:t>
            </a:r>
            <a:endParaRPr sz="1100">
              <a:latin typeface="Lucida Console"/>
              <a:cs typeface="Lucida Console"/>
            </a:endParaRPr>
          </a:p>
          <a:p>
            <a:pPr marL="560705" indent="-56070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13"/>
              <a:tabLst>
                <a:tab pos="560705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3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StaticCharMethods()</a:t>
            </a:r>
            <a:endParaRPr sz="1100">
              <a:latin typeface="Lucida Console"/>
              <a:cs typeface="Lucida Console"/>
            </a:endParaRPr>
          </a:p>
          <a:p>
            <a:pPr marL="560705" indent="-560705"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Arial"/>
              <a:buAutoNum type="arabicPlain" startAt="13"/>
              <a:tabLst>
                <a:tab pos="560705" algn="l"/>
              </a:tabLst>
            </a:pP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813435" indent="-813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13"/>
              <a:tabLst>
                <a:tab pos="813435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super</a:t>
            </a: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"Static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Character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Methods"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17</a:t>
            </a:r>
            <a:endParaRPr sz="1100">
              <a:latin typeface="Arial"/>
              <a:cs typeface="Arial"/>
            </a:endParaRPr>
          </a:p>
          <a:p>
            <a:pPr marL="813435" indent="-813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18"/>
              <a:tabLst>
                <a:tab pos="813435" algn="l"/>
              </a:tabLst>
            </a:pPr>
            <a:r>
              <a:rPr dirty="0" sz="1100">
                <a:latin typeface="Lucida Console"/>
                <a:cs typeface="Lucida Console"/>
              </a:rPr>
              <a:t>Container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container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getContentPane();</a:t>
            </a:r>
            <a:endParaRPr sz="1100">
              <a:latin typeface="Lucida Console"/>
              <a:cs typeface="Lucida Console"/>
            </a:endParaRPr>
          </a:p>
          <a:p>
            <a:pPr marL="813435" indent="-813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18"/>
              <a:tabLst>
                <a:tab pos="813435" algn="l"/>
              </a:tabLst>
            </a:pPr>
            <a:r>
              <a:rPr dirty="0" sz="1100">
                <a:latin typeface="Lucida Console"/>
                <a:cs typeface="Lucida Console"/>
              </a:rPr>
              <a:t>container.setLayout(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3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FlowLayout()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 marL="813435" indent="-813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21"/>
              <a:tabLst>
                <a:tab pos="813435" algn="l"/>
              </a:tabLst>
            </a:pPr>
            <a:r>
              <a:rPr dirty="0" sz="1100">
                <a:latin typeface="Lucida Console"/>
                <a:cs typeface="Lucida Console"/>
              </a:rPr>
              <a:t>promptLabel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4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JLabel(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"Enter</a:t>
            </a:r>
            <a:r>
              <a:rPr dirty="0" sz="1100" spc="-5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character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and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press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Enter"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  <a:p>
            <a:pPr marL="813435" indent="-813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21"/>
              <a:tabLst>
                <a:tab pos="813435" algn="l"/>
              </a:tabLst>
            </a:pPr>
            <a:r>
              <a:rPr dirty="0" sz="1100">
                <a:latin typeface="Lucida Console"/>
                <a:cs typeface="Lucida Console"/>
              </a:rPr>
              <a:t>container.add(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promptLabel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  <a:p>
            <a:pPr marL="813435" indent="-813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21"/>
              <a:tabLst>
                <a:tab pos="813435" algn="l"/>
              </a:tabLst>
            </a:pPr>
            <a:r>
              <a:rPr dirty="0" sz="1100">
                <a:latin typeface="Lucida Console"/>
                <a:cs typeface="Lucida Console"/>
              </a:rPr>
              <a:t>inputField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JTextField(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5</a:t>
            </a:r>
            <a:r>
              <a:rPr dirty="0" sz="1100" spc="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24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65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27133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Lucida Console"/>
                <a:cs typeface="Lucida Console"/>
              </a:rPr>
              <a:t>StaticCharMethods.java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597152" y="227075"/>
            <a:ext cx="6937375" cy="4401820"/>
          </a:xfrm>
          <a:custGeom>
            <a:avLst/>
            <a:gdLst/>
            <a:ahLst/>
            <a:cxnLst/>
            <a:rect l="l" t="t" r="r" b="b"/>
            <a:pathLst>
              <a:path w="6937375" h="4401820">
                <a:moveTo>
                  <a:pt x="6937248" y="0"/>
                </a:moveTo>
                <a:lnTo>
                  <a:pt x="0" y="0"/>
                </a:lnTo>
                <a:lnTo>
                  <a:pt x="0" y="4401312"/>
                </a:lnTo>
                <a:lnTo>
                  <a:pt x="6937248" y="4401312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1597152" y="227075"/>
          <a:ext cx="5476240" cy="43973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775"/>
                <a:gridCol w="2221865"/>
                <a:gridCol w="2650490"/>
                <a:gridCol w="168275"/>
              </a:tblGrid>
              <a:tr h="335280">
                <a:tc gridSpan="4"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  <a:tabLst>
                          <a:tab pos="813435" algn="l"/>
                        </a:tabLst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25</a:t>
                      </a:r>
                      <a:r>
                        <a:rPr dirty="0" sz="1100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100" spc="-10">
                          <a:latin typeface="Lucida Console"/>
                          <a:cs typeface="Lucida Console"/>
                        </a:rPr>
                        <a:t>inputField.addActionListener(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  <a:p>
                      <a:pPr>
                        <a:lnSpc>
                          <a:spcPts val="1275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27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06755">
                        <a:lnSpc>
                          <a:spcPts val="1220"/>
                        </a:lnSpc>
                        <a:tabLst>
                          <a:tab pos="2727960" algn="l"/>
                        </a:tabLst>
                      </a:pPr>
                      <a:r>
                        <a:rPr dirty="0" sz="1100">
                          <a:solidFill>
                            <a:srgbClr val="0000FF"/>
                          </a:solidFill>
                          <a:latin typeface="Lucida Console"/>
                          <a:cs typeface="Lucida Console"/>
                        </a:rPr>
                        <a:t>new</a:t>
                      </a:r>
                      <a:r>
                        <a:rPr dirty="0" sz="1100" spc="-25">
                          <a:solidFill>
                            <a:srgbClr val="0000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ActionListener()</a:t>
                      </a:r>
                      <a:r>
                        <a:rPr dirty="0" sz="1100" spc="-4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50">
                          <a:latin typeface="Lucida Console"/>
                          <a:cs typeface="Lucida Console"/>
                        </a:rPr>
                        <a:t>{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	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//</a:t>
                      </a:r>
                      <a:r>
                        <a:rPr dirty="0" sz="1100" spc="-2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anonymous</a:t>
                      </a:r>
                      <a:r>
                        <a:rPr dirty="0" sz="1100" spc="-25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inner</a:t>
                      </a:r>
                      <a:r>
                        <a:rPr dirty="0" sz="1100" spc="-35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1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class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28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29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59485">
                        <a:lnSpc>
                          <a:spcPts val="1220"/>
                        </a:lnSpc>
                      </a:pP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//</a:t>
                      </a:r>
                      <a:r>
                        <a:rPr dirty="0" sz="1100" spc="-2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handle</a:t>
                      </a:r>
                      <a:r>
                        <a:rPr dirty="0" sz="1100" spc="-3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textfield</a:t>
                      </a:r>
                      <a:r>
                        <a:rPr dirty="0" sz="1100" spc="-25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1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event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59485">
                        <a:lnSpc>
                          <a:spcPts val="1220"/>
                        </a:lnSpc>
                      </a:pPr>
                      <a:r>
                        <a:rPr dirty="0" sz="1100">
                          <a:solidFill>
                            <a:srgbClr val="0000FF"/>
                          </a:solidFill>
                          <a:latin typeface="Lucida Console"/>
                          <a:cs typeface="Lucida Console"/>
                        </a:rPr>
                        <a:t>public</a:t>
                      </a:r>
                      <a:r>
                        <a:rPr dirty="0" sz="1100" spc="-45">
                          <a:solidFill>
                            <a:srgbClr val="0000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00FF"/>
                          </a:solidFill>
                          <a:latin typeface="Lucida Console"/>
                          <a:cs typeface="Lucida Console"/>
                        </a:rPr>
                        <a:t>void</a:t>
                      </a:r>
                      <a:r>
                        <a:rPr dirty="0" sz="1100" spc="-30">
                          <a:solidFill>
                            <a:srgbClr val="0000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actionPerformed(</a:t>
                      </a:r>
                      <a:r>
                        <a:rPr dirty="0" sz="1100" spc="-3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ActionEvent</a:t>
                      </a:r>
                      <a:r>
                        <a:rPr dirty="0" sz="1100" spc="-4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10">
                          <a:latin typeface="Lucida Console"/>
                          <a:cs typeface="Lucida Console"/>
                        </a:rPr>
                        <a:t>event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220"/>
                        </a:lnSpc>
                      </a:pPr>
                      <a:r>
                        <a:rPr dirty="0" sz="1100" spc="-50">
                          <a:latin typeface="Lucida Console"/>
                          <a:cs typeface="Lucida Console"/>
                        </a:rPr>
                        <a:t>)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59485">
                        <a:lnSpc>
                          <a:spcPts val="1220"/>
                        </a:lnSpc>
                      </a:pPr>
                      <a:r>
                        <a:rPr dirty="0" sz="1100" spc="-50">
                          <a:latin typeface="Lucida Console"/>
                          <a:cs typeface="Lucida Console"/>
                        </a:rPr>
                        <a:t>{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10945">
                        <a:lnSpc>
                          <a:spcPts val="1220"/>
                        </a:lnSpc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String</a:t>
                      </a:r>
                      <a:r>
                        <a:rPr dirty="0" sz="1100" spc="-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s</a:t>
                      </a:r>
                      <a:r>
                        <a:rPr dirty="0" sz="1100" spc="-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dirty="0" sz="1100" spc="1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10">
                          <a:latin typeface="Lucida Console"/>
                          <a:cs typeface="Lucida Console"/>
                        </a:rPr>
                        <a:t>event.getActionCommand();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33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10945">
                        <a:lnSpc>
                          <a:spcPts val="1220"/>
                        </a:lnSpc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c =</a:t>
                      </a:r>
                      <a:r>
                        <a:rPr dirty="0" sz="1100" spc="-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s.charAt(</a:t>
                      </a:r>
                      <a:r>
                        <a:rPr dirty="0" sz="1100" spc="-4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0</a:t>
                      </a:r>
                      <a:r>
                        <a:rPr dirty="0" sz="1100" spc="1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25">
                          <a:latin typeface="Lucida Console"/>
                          <a:cs typeface="Lucida Console"/>
                        </a:rPr>
                        <a:t>);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10945">
                        <a:lnSpc>
                          <a:spcPts val="1220"/>
                        </a:lnSpc>
                      </a:pPr>
                      <a:r>
                        <a:rPr dirty="0" sz="1100" spc="-10">
                          <a:latin typeface="Lucida Console"/>
                          <a:cs typeface="Lucida Console"/>
                        </a:rPr>
                        <a:t>buildOutput();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59485">
                        <a:lnSpc>
                          <a:spcPts val="1220"/>
                        </a:lnSpc>
                      </a:pPr>
                      <a:r>
                        <a:rPr dirty="0" sz="1100" spc="-50">
                          <a:latin typeface="Lucida Console"/>
                          <a:cs typeface="Lucida Console"/>
                        </a:rPr>
                        <a:t>}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005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25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06755">
                        <a:lnSpc>
                          <a:spcPts val="1225"/>
                        </a:lnSpc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}</a:t>
                      </a:r>
                      <a:r>
                        <a:rPr dirty="0" sz="1100" spc="-2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//</a:t>
                      </a:r>
                      <a:r>
                        <a:rPr dirty="0" sz="1100" spc="-2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end</a:t>
                      </a:r>
                      <a:r>
                        <a:rPr dirty="0" sz="1100" spc="-3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anonymous</a:t>
                      </a:r>
                      <a:r>
                        <a:rPr dirty="0" sz="1100" spc="-5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inner</a:t>
                      </a:r>
                      <a:r>
                        <a:rPr dirty="0" sz="1100" spc="-5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1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class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</a:tr>
              <a:tr h="1010919">
                <a:tc gridSpan="4"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  <a:tabLst>
                          <a:tab pos="813435" algn="l"/>
                        </a:tabLst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39</a:t>
                      </a:r>
                      <a:r>
                        <a:rPr dirty="0" sz="1100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);</a:t>
                      </a:r>
                      <a:r>
                        <a:rPr dirty="0" sz="1100" spc="-2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// end</a:t>
                      </a:r>
                      <a:r>
                        <a:rPr dirty="0" sz="1100" spc="-3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call</a:t>
                      </a:r>
                      <a:r>
                        <a:rPr dirty="0" sz="1100" spc="-25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to </a:t>
                      </a:r>
                      <a:r>
                        <a:rPr dirty="0" sz="1100" spc="-1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addActionListener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813435" indent="-813435">
                        <a:lnSpc>
                          <a:spcPct val="100000"/>
                        </a:lnSpc>
                        <a:buClr>
                          <a:srgbClr val="5F5F5F"/>
                        </a:buClr>
                        <a:buFont typeface="Arial"/>
                        <a:buAutoNum type="arabicPlain" startAt="41"/>
                        <a:tabLst>
                          <a:tab pos="813435" algn="l"/>
                        </a:tabLst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container.add(</a:t>
                      </a:r>
                      <a:r>
                        <a:rPr dirty="0" sz="1100" spc="-5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inputField</a:t>
                      </a:r>
                      <a:r>
                        <a:rPr dirty="0" sz="1100" spc="-4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25">
                          <a:latin typeface="Lucida Console"/>
                          <a:cs typeface="Lucida Console"/>
                        </a:rPr>
                        <a:t>);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  <a:p>
                      <a:pPr marL="813435" indent="-813435">
                        <a:lnSpc>
                          <a:spcPct val="100000"/>
                        </a:lnSpc>
                        <a:buClr>
                          <a:srgbClr val="5F5F5F"/>
                        </a:buClr>
                        <a:buFont typeface="Arial"/>
                        <a:buAutoNum type="arabicPlain" startAt="41"/>
                        <a:tabLst>
                          <a:tab pos="813435" algn="l"/>
                        </a:tabLst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outputArea</a:t>
                      </a:r>
                      <a:r>
                        <a:rPr dirty="0" sz="1100" spc="-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=</a:t>
                      </a:r>
                      <a:r>
                        <a:rPr dirty="0" sz="1100" spc="-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00FF"/>
                          </a:solidFill>
                          <a:latin typeface="Lucida Console"/>
                          <a:cs typeface="Lucida Console"/>
                        </a:rPr>
                        <a:t>new</a:t>
                      </a:r>
                      <a:r>
                        <a:rPr dirty="0" sz="1100" spc="-15">
                          <a:solidFill>
                            <a:srgbClr val="0000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JTextArea(</a:t>
                      </a:r>
                      <a:r>
                        <a:rPr dirty="0" sz="1100" spc="-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10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,</a:t>
                      </a:r>
                      <a:r>
                        <a:rPr dirty="0" sz="1100" spc="-1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20</a:t>
                      </a:r>
                      <a:r>
                        <a:rPr dirty="0" sz="1100" spc="-5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25">
                          <a:latin typeface="Lucida Console"/>
                          <a:cs typeface="Lucida Console"/>
                        </a:rPr>
                        <a:t>);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  <a:p>
                      <a:pPr marL="813435" indent="-813435">
                        <a:lnSpc>
                          <a:spcPct val="100000"/>
                        </a:lnSpc>
                        <a:buClr>
                          <a:srgbClr val="5F5F5F"/>
                        </a:buClr>
                        <a:buFont typeface="Arial"/>
                        <a:buAutoNum type="arabicPlain" startAt="41"/>
                        <a:tabLst>
                          <a:tab pos="813435" algn="l"/>
                        </a:tabLst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container.add(</a:t>
                      </a:r>
                      <a:r>
                        <a:rPr dirty="0" sz="1100" spc="-5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outputArea</a:t>
                      </a:r>
                      <a:r>
                        <a:rPr dirty="0" sz="1100" spc="-4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25">
                          <a:latin typeface="Lucida Console"/>
                          <a:cs typeface="Lucida Console"/>
                        </a:rPr>
                        <a:t>);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  <a:p>
                      <a:pPr>
                        <a:lnSpc>
                          <a:spcPts val="13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2560">
                <a:tc>
                  <a:txBody>
                    <a:bodyPr/>
                    <a:lstStyle/>
                    <a:p>
                      <a:pPr>
                        <a:lnSpc>
                          <a:spcPts val="118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45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ts val="1180"/>
                        </a:lnSpc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setSize(</a:t>
                      </a:r>
                      <a:r>
                        <a:rPr dirty="0" sz="1100" spc="-50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300</a:t>
                      </a:r>
                      <a:r>
                        <a:rPr dirty="0" sz="1100">
                          <a:latin typeface="Lucida Console"/>
                          <a:cs typeface="Lucida Console"/>
                        </a:rPr>
                        <a:t>,</a:t>
                      </a:r>
                      <a:r>
                        <a:rPr dirty="0" sz="1100" spc="-3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220</a:t>
                      </a:r>
                      <a:r>
                        <a:rPr dirty="0" sz="1100" spc="-25">
                          <a:solidFill>
                            <a:srgbClr val="0099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25">
                          <a:latin typeface="Lucida Console"/>
                          <a:cs typeface="Lucida Console"/>
                        </a:rPr>
                        <a:t>);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4455">
                        <a:lnSpc>
                          <a:spcPts val="1180"/>
                        </a:lnSpc>
                      </a:pP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//</a:t>
                      </a:r>
                      <a:r>
                        <a:rPr dirty="0" sz="1100" spc="-1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set</a:t>
                      </a:r>
                      <a:r>
                        <a:rPr dirty="0" sz="1100" spc="-2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the</a:t>
                      </a:r>
                      <a:r>
                        <a:rPr dirty="0" sz="1100" spc="-1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window</a:t>
                      </a:r>
                      <a:r>
                        <a:rPr dirty="0" sz="1100" spc="-2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size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46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ts val="1220"/>
                        </a:lnSpc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setVisible(</a:t>
                      </a:r>
                      <a:r>
                        <a:rPr dirty="0" sz="1100" spc="-4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00FF"/>
                          </a:solidFill>
                          <a:latin typeface="Lucida Console"/>
                          <a:cs typeface="Lucida Console"/>
                        </a:rPr>
                        <a:t>true</a:t>
                      </a:r>
                      <a:r>
                        <a:rPr dirty="0" sz="1100" spc="-30">
                          <a:solidFill>
                            <a:srgbClr val="0000FF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25">
                          <a:latin typeface="Lucida Console"/>
                          <a:cs typeface="Lucida Console"/>
                        </a:rPr>
                        <a:t>);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3185">
                        <a:lnSpc>
                          <a:spcPts val="1220"/>
                        </a:lnSpc>
                      </a:pP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//</a:t>
                      </a:r>
                      <a:r>
                        <a:rPr dirty="0" sz="1100" spc="5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show</a:t>
                      </a:r>
                      <a:r>
                        <a:rPr dirty="0" sz="1100" spc="-2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the</a:t>
                      </a:r>
                      <a:r>
                        <a:rPr dirty="0" sz="1100" spc="-2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1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window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47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67640">
                <a:tc>
                  <a:txBody>
                    <a:bodyPr/>
                    <a:lstStyle/>
                    <a:p>
                      <a:pPr>
                        <a:lnSpc>
                          <a:spcPts val="1220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48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201930">
                        <a:lnSpc>
                          <a:spcPts val="1220"/>
                        </a:lnSpc>
                      </a:pPr>
                      <a:r>
                        <a:rPr dirty="0" sz="1100">
                          <a:latin typeface="Lucida Console"/>
                          <a:cs typeface="Lucida Console"/>
                        </a:rPr>
                        <a:t>}</a:t>
                      </a:r>
                      <a:r>
                        <a:rPr dirty="0" sz="1100" spc="-5"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//</a:t>
                      </a:r>
                      <a:r>
                        <a:rPr dirty="0" sz="1100" spc="-5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end</a:t>
                      </a:r>
                      <a:r>
                        <a:rPr dirty="0" sz="1100" spc="-2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 </a:t>
                      </a:r>
                      <a:r>
                        <a:rPr dirty="0" sz="1100" spc="-10">
                          <a:solidFill>
                            <a:srgbClr val="008000"/>
                          </a:solidFill>
                          <a:latin typeface="Lucida Console"/>
                          <a:cs typeface="Lucida Console"/>
                        </a:rPr>
                        <a:t>constructor</a:t>
                      </a:r>
                      <a:endParaRPr sz="1100">
                        <a:latin typeface="Lucida Console"/>
                        <a:cs typeface="Lucida Console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76555">
                <a:tc>
                  <a:txBody>
                    <a:bodyPr/>
                    <a:lstStyle/>
                    <a:p>
                      <a:pPr>
                        <a:lnSpc>
                          <a:spcPts val="1265"/>
                        </a:lnSpc>
                      </a:pPr>
                      <a:r>
                        <a:rPr dirty="0" sz="1100" spc="-25" b="1">
                          <a:solidFill>
                            <a:srgbClr val="5F5F5F"/>
                          </a:solidFill>
                          <a:latin typeface="Arial"/>
                          <a:cs typeface="Arial"/>
                        </a:rPr>
                        <a:t>49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FE699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15" name="object 1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66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05942"/>
            <a:ext cx="27133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Lucida Console"/>
                <a:cs typeface="Lucida Console"/>
              </a:rPr>
              <a:t>StaticCharMethods.java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50069" y="1342108"/>
            <a:ext cx="180340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600" spc="-35">
                <a:latin typeface="Times New Roman"/>
                <a:cs typeface="Times New Roman"/>
              </a:rPr>
              <a:t>Li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450069" y="2805529"/>
            <a:ext cx="626745" cy="2247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39"/>
              </a:lnSpc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59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450069" y="3292937"/>
            <a:ext cx="979169" cy="713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45"/>
              </a:lnSpc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60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Lines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61-</a:t>
            </a:r>
            <a:r>
              <a:rPr dirty="0" sz="1600" spc="-25">
                <a:latin typeface="Times New Roman"/>
                <a:cs typeface="Times New Roman"/>
              </a:rPr>
              <a:t>62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1597152" y="227075"/>
            <a:ext cx="6937375" cy="4401820"/>
          </a:xfrm>
          <a:custGeom>
            <a:avLst/>
            <a:gdLst/>
            <a:ahLst/>
            <a:cxnLst/>
            <a:rect l="l" t="t" r="r" b="b"/>
            <a:pathLst>
              <a:path w="6937375" h="4401820">
                <a:moveTo>
                  <a:pt x="6937248" y="0"/>
                </a:moveTo>
                <a:lnTo>
                  <a:pt x="0" y="0"/>
                </a:lnTo>
                <a:lnTo>
                  <a:pt x="0" y="4401312"/>
                </a:lnTo>
                <a:lnTo>
                  <a:pt x="6937248" y="4401312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2145538" y="206756"/>
            <a:ext cx="3310254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display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character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info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in</a:t>
            </a:r>
            <a:r>
              <a:rPr dirty="0" sz="1100" spc="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outputArea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private</a:t>
            </a:r>
            <a:r>
              <a:rPr dirty="0" sz="1100" spc="-3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void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buildOutput()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398522" y="709371"/>
            <a:ext cx="4151629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outputArea.setText(</a:t>
            </a:r>
            <a:r>
              <a:rPr dirty="0" sz="1100" spc="-6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"is</a:t>
            </a:r>
            <a:r>
              <a:rPr dirty="0" sz="1100" spc="-6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defined:</a:t>
            </a:r>
            <a:r>
              <a:rPr dirty="0" sz="1100" spc="-7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Character.is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534022" y="751710"/>
            <a:ext cx="1176655" cy="476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3175">
              <a:lnSpc>
                <a:spcPts val="1095"/>
              </a:lnSpc>
            </a:pPr>
            <a:r>
              <a:rPr dirty="0" sz="1100">
                <a:latin typeface="Lucida Console"/>
                <a:cs typeface="Lucida Console"/>
              </a:rPr>
              <a:t>Defined(</a:t>
            </a:r>
            <a:r>
              <a:rPr dirty="0" sz="1100" spc="-6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50">
                <a:latin typeface="Lucida Console"/>
                <a:cs typeface="Lucida Console"/>
              </a:rPr>
              <a:t>+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649982" y="877570"/>
            <a:ext cx="3810000" cy="10318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"\nis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digit: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Character.isDigit(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 )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"\nis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first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character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in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</a:t>
            </a:r>
            <a:r>
              <a:rPr dirty="0" sz="1100" spc="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Java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identifier: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" </a:t>
            </a:r>
            <a:r>
              <a:rPr dirty="0" sz="1100">
                <a:latin typeface="Lucida Console"/>
                <a:cs typeface="Lucida Console"/>
              </a:rPr>
              <a:t>Character.isJavaIdentifierStart(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</a:t>
            </a:r>
            <a:endParaRPr sz="1100">
              <a:latin typeface="Lucida Console"/>
              <a:cs typeface="Lucida Console"/>
            </a:endParaRPr>
          </a:p>
          <a:p>
            <a:pPr marL="12700" marR="172085">
              <a:lnSpc>
                <a:spcPct val="100000"/>
              </a:lnSpc>
            </a:pP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"\nis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part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of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 Java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identifier: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 </a:t>
            </a:r>
            <a:r>
              <a:rPr dirty="0" sz="1100">
                <a:latin typeface="Lucida Console"/>
                <a:cs typeface="Lucida Console"/>
              </a:rPr>
              <a:t>Character.isJavaIdentifierPart(</a:t>
            </a:r>
            <a:r>
              <a:rPr dirty="0" sz="1100" spc="-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</a:t>
            </a:r>
            <a:r>
              <a:rPr dirty="0" sz="1100" spc="50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"\nis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letter: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 Character.isLetter(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 </a:t>
            </a:r>
            <a:r>
              <a:rPr dirty="0" sz="1100" spc="-50">
                <a:latin typeface="Lucida Console"/>
                <a:cs typeface="Lucida Console"/>
              </a:rPr>
              <a:t>+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7542301" y="1829516"/>
            <a:ext cx="2534920" cy="713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45"/>
              </a:lnSpc>
              <a:tabLst>
                <a:tab pos="1907539" algn="l"/>
              </a:tabLst>
            </a:pPr>
            <a:r>
              <a:rPr dirty="0" baseline="-10101" sz="1650" spc="-75">
                <a:latin typeface="Lucida Console"/>
                <a:cs typeface="Lucida Console"/>
              </a:rPr>
              <a:t>+</a:t>
            </a:r>
            <a:r>
              <a:rPr dirty="0" baseline="-10101" sz="1650">
                <a:latin typeface="Lucida Console"/>
                <a:cs typeface="Lucida Console"/>
              </a:rPr>
              <a:t>	</a:t>
            </a: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56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Times New Roman"/>
              <a:cs typeface="Times New Roman"/>
            </a:endParaRPr>
          </a:p>
          <a:p>
            <a:pPr algn="r">
              <a:lnSpc>
                <a:spcPct val="100000"/>
              </a:lnSpc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58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649982" y="1883410"/>
            <a:ext cx="4822190" cy="697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"\nis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letter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or</a:t>
            </a:r>
            <a:r>
              <a:rPr dirty="0" sz="1100" spc="-2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digit: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 Character.isLetterOrDigit(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"\nis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lower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case: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Character.isLowerCase(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"\nis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upper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case: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 </a:t>
            </a:r>
            <a:r>
              <a:rPr dirty="0" sz="1100">
                <a:latin typeface="Lucida Console"/>
                <a:cs typeface="Lucida Console"/>
              </a:rPr>
              <a:t>+ Character.isUpperCase(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 )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"\nto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upper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case: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Character.toUpperCase(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649982" y="2554351"/>
            <a:ext cx="43256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"\nto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lower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case: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Character.toLowerCase(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</a:t>
            </a:r>
            <a:r>
              <a:rPr dirty="0" sz="1100" spc="1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145538" y="2721991"/>
            <a:ext cx="110489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145538" y="3057270"/>
            <a:ext cx="5413375" cy="1032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93091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create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StaticCharMethods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object</a:t>
            </a:r>
            <a:r>
              <a:rPr dirty="0" sz="1100" spc="-4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to begin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execution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4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static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void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args[]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26543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StaticCharMethods</a:t>
            </a:r>
            <a:r>
              <a:rPr dirty="0" sz="1100" spc="-9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application</a:t>
            </a:r>
            <a:r>
              <a:rPr dirty="0" sz="1100" spc="-7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6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StaticCharMethods();</a:t>
            </a:r>
            <a:endParaRPr sz="1100">
              <a:latin typeface="Lucida Console"/>
              <a:cs typeface="Lucida Console"/>
            </a:endParaRPr>
          </a:p>
          <a:p>
            <a:pPr marL="26543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application.setDefaultCloseOperation(</a:t>
            </a:r>
            <a:r>
              <a:rPr dirty="0" sz="1100" spc="-9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JFrame.EXIT_ON_CLOSE</a:t>
            </a:r>
            <a:r>
              <a:rPr dirty="0" sz="1100" spc="-8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5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584452" y="206756"/>
            <a:ext cx="3030855" cy="4218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60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61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62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63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64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65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66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67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68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69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70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71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72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73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21945" algn="l"/>
              </a:tabLst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74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latin typeface="Lucida Console"/>
                <a:cs typeface="Lucida Console"/>
              </a:rPr>
              <a:t>}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 end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class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StaticCharMethods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6524243" y="676655"/>
            <a:ext cx="2164080" cy="589915"/>
          </a:xfrm>
          <a:custGeom>
            <a:avLst/>
            <a:gdLst/>
            <a:ahLst/>
            <a:cxnLst/>
            <a:rect l="l" t="t" r="r" b="b"/>
            <a:pathLst>
              <a:path w="2164079" h="589915">
                <a:moveTo>
                  <a:pt x="0" y="589788"/>
                </a:moveTo>
                <a:lnTo>
                  <a:pt x="2164079" y="589788"/>
                </a:lnTo>
                <a:lnTo>
                  <a:pt x="2164079" y="0"/>
                </a:lnTo>
                <a:lnTo>
                  <a:pt x="0" y="0"/>
                </a:lnTo>
                <a:lnTo>
                  <a:pt x="0" y="58978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6524243" y="676655"/>
            <a:ext cx="2164080" cy="589915"/>
          </a:xfrm>
          <a:prstGeom prst="rect">
            <a:avLst/>
          </a:prstGeom>
          <a:solidFill>
            <a:srgbClr val="99CCFF"/>
          </a:solidFill>
        </p:spPr>
        <p:txBody>
          <a:bodyPr wrap="square" lIns="0" tIns="24765" rIns="0" bIns="0" rtlCol="0" vert="horz">
            <a:spAutoFit/>
          </a:bodyPr>
          <a:lstStyle/>
          <a:p>
            <a:pPr marL="119380">
              <a:lnSpc>
                <a:spcPct val="100000"/>
              </a:lnSpc>
              <a:spcBef>
                <a:spcPts val="195"/>
              </a:spcBef>
            </a:pPr>
            <a:r>
              <a:rPr dirty="0" sz="1600">
                <a:latin typeface="Times New Roman"/>
                <a:cs typeface="Times New Roman"/>
              </a:rPr>
              <a:t>Determine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whether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c</a:t>
            </a:r>
            <a:r>
              <a:rPr dirty="0" sz="1600" spc="-555" b="1">
                <a:latin typeface="Courier New"/>
                <a:cs typeface="Courier New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is</a:t>
            </a:r>
            <a:endParaRPr sz="1600">
              <a:latin typeface="Times New Roman"/>
              <a:cs typeface="Times New Roman"/>
            </a:endParaRPr>
          </a:p>
          <a:p>
            <a:pPr marL="194310">
              <a:lnSpc>
                <a:spcPct val="100000"/>
              </a:lnSpc>
              <a:spcBef>
                <a:spcPts val="110"/>
              </a:spcBef>
            </a:pPr>
            <a:r>
              <a:rPr dirty="0" sz="1600">
                <a:latin typeface="Times New Roman"/>
                <a:cs typeface="Times New Roman"/>
              </a:rPr>
              <a:t>defined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Unicode</a:t>
            </a:r>
            <a:r>
              <a:rPr dirty="0" sz="1600" spc="-4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Times New Roman"/>
                <a:cs typeface="Times New Roman"/>
              </a:rPr>
              <a:t>digit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6173723" y="943355"/>
            <a:ext cx="3509010" cy="946785"/>
            <a:chOff x="6173723" y="943355"/>
            <a:chExt cx="3509010" cy="946785"/>
          </a:xfrm>
        </p:grpSpPr>
        <p:sp>
          <p:nvSpPr>
            <p:cNvPr id="30" name="object 30" descr=""/>
            <p:cNvSpPr/>
            <p:nvPr/>
          </p:nvSpPr>
          <p:spPr>
            <a:xfrm>
              <a:off x="6173723" y="943355"/>
              <a:ext cx="350520" cy="76200"/>
            </a:xfrm>
            <a:custGeom>
              <a:avLst/>
              <a:gdLst/>
              <a:ahLst/>
              <a:cxnLst/>
              <a:rect l="l" t="t" r="r" b="b"/>
              <a:pathLst>
                <a:path w="35052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35052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350520" h="76200">
                  <a:moveTo>
                    <a:pt x="35052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350520" y="44450"/>
                  </a:lnTo>
                  <a:lnTo>
                    <a:pt x="350520" y="317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623303" y="1295399"/>
              <a:ext cx="3054350" cy="589915"/>
            </a:xfrm>
            <a:custGeom>
              <a:avLst/>
              <a:gdLst/>
              <a:ahLst/>
              <a:cxnLst/>
              <a:rect l="l" t="t" r="r" b="b"/>
              <a:pathLst>
                <a:path w="3054350" h="589914">
                  <a:moveTo>
                    <a:pt x="3054096" y="0"/>
                  </a:moveTo>
                  <a:lnTo>
                    <a:pt x="0" y="0"/>
                  </a:lnTo>
                  <a:lnTo>
                    <a:pt x="0" y="589788"/>
                  </a:lnTo>
                  <a:lnTo>
                    <a:pt x="3054096" y="589788"/>
                  </a:lnTo>
                  <a:lnTo>
                    <a:pt x="305409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623303" y="1295399"/>
              <a:ext cx="3054350" cy="589915"/>
            </a:xfrm>
            <a:custGeom>
              <a:avLst/>
              <a:gdLst/>
              <a:ahLst/>
              <a:cxnLst/>
              <a:rect l="l" t="t" r="r" b="b"/>
              <a:pathLst>
                <a:path w="3054350" h="589914">
                  <a:moveTo>
                    <a:pt x="0" y="589788"/>
                  </a:moveTo>
                  <a:lnTo>
                    <a:pt x="3054096" y="589788"/>
                  </a:lnTo>
                  <a:lnTo>
                    <a:pt x="3054096" y="0"/>
                  </a:lnTo>
                  <a:lnTo>
                    <a:pt x="0" y="0"/>
                  </a:lnTo>
                  <a:lnTo>
                    <a:pt x="0" y="5897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6767321" y="1308608"/>
            <a:ext cx="33223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Determine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whether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c</a:t>
            </a:r>
            <a:r>
              <a:rPr dirty="0" sz="1600" spc="-550" b="1">
                <a:latin typeface="Courier New"/>
                <a:cs typeface="Courier New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used</a:t>
            </a:r>
            <a:r>
              <a:rPr dirty="0" sz="1600" spc="4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54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960869" y="1566163"/>
            <a:ext cx="23787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first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character in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identifier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5867400" y="1357249"/>
            <a:ext cx="4196080" cy="1153160"/>
            <a:chOff x="5867400" y="1357249"/>
            <a:chExt cx="4196080" cy="1153160"/>
          </a:xfrm>
        </p:grpSpPr>
        <p:sp>
          <p:nvSpPr>
            <p:cNvPr id="36" name="object 36" descr=""/>
            <p:cNvSpPr/>
            <p:nvPr/>
          </p:nvSpPr>
          <p:spPr>
            <a:xfrm>
              <a:off x="5867400" y="1357249"/>
              <a:ext cx="758190" cy="249554"/>
            </a:xfrm>
            <a:custGeom>
              <a:avLst/>
              <a:gdLst/>
              <a:ahLst/>
              <a:cxnLst/>
              <a:rect l="l" t="t" r="r" b="b"/>
              <a:pathLst>
                <a:path w="758190" h="249555">
                  <a:moveTo>
                    <a:pt x="74749" y="30340"/>
                  </a:moveTo>
                  <a:lnTo>
                    <a:pt x="71055" y="42528"/>
                  </a:lnTo>
                  <a:lnTo>
                    <a:pt x="754126" y="249047"/>
                  </a:lnTo>
                  <a:lnTo>
                    <a:pt x="757681" y="236854"/>
                  </a:lnTo>
                  <a:lnTo>
                    <a:pt x="74749" y="30340"/>
                  </a:lnTo>
                  <a:close/>
                </a:path>
                <a:path w="758190" h="249555">
                  <a:moveTo>
                    <a:pt x="83947" y="0"/>
                  </a:moveTo>
                  <a:lnTo>
                    <a:pt x="0" y="14350"/>
                  </a:lnTo>
                  <a:lnTo>
                    <a:pt x="61849" y="72898"/>
                  </a:lnTo>
                  <a:lnTo>
                    <a:pt x="71055" y="42528"/>
                  </a:lnTo>
                  <a:lnTo>
                    <a:pt x="58927" y="38862"/>
                  </a:lnTo>
                  <a:lnTo>
                    <a:pt x="62611" y="26670"/>
                  </a:lnTo>
                  <a:lnTo>
                    <a:pt x="75862" y="26670"/>
                  </a:lnTo>
                  <a:lnTo>
                    <a:pt x="83947" y="0"/>
                  </a:lnTo>
                  <a:close/>
                </a:path>
                <a:path w="758190" h="249555">
                  <a:moveTo>
                    <a:pt x="62611" y="26670"/>
                  </a:moveTo>
                  <a:lnTo>
                    <a:pt x="58927" y="38862"/>
                  </a:lnTo>
                  <a:lnTo>
                    <a:pt x="71055" y="42528"/>
                  </a:lnTo>
                  <a:lnTo>
                    <a:pt x="74749" y="30340"/>
                  </a:lnTo>
                  <a:lnTo>
                    <a:pt x="62611" y="26670"/>
                  </a:lnTo>
                  <a:close/>
                </a:path>
                <a:path w="758190" h="249555">
                  <a:moveTo>
                    <a:pt x="75862" y="26670"/>
                  </a:moveTo>
                  <a:lnTo>
                    <a:pt x="62611" y="26670"/>
                  </a:lnTo>
                  <a:lnTo>
                    <a:pt x="74749" y="30340"/>
                  </a:lnTo>
                  <a:lnTo>
                    <a:pt x="75862" y="266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7467600" y="1914144"/>
              <a:ext cx="2590800" cy="591820"/>
            </a:xfrm>
            <a:custGeom>
              <a:avLst/>
              <a:gdLst/>
              <a:ahLst/>
              <a:cxnLst/>
              <a:rect l="l" t="t" r="r" b="b"/>
              <a:pathLst>
                <a:path w="2590800" h="591819">
                  <a:moveTo>
                    <a:pt x="2590800" y="0"/>
                  </a:moveTo>
                  <a:lnTo>
                    <a:pt x="0" y="0"/>
                  </a:lnTo>
                  <a:lnTo>
                    <a:pt x="0" y="591312"/>
                  </a:lnTo>
                  <a:lnTo>
                    <a:pt x="2590800" y="591312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467600" y="1914144"/>
              <a:ext cx="2590800" cy="591820"/>
            </a:xfrm>
            <a:custGeom>
              <a:avLst/>
              <a:gdLst/>
              <a:ahLst/>
              <a:cxnLst/>
              <a:rect l="l" t="t" r="r" b="b"/>
              <a:pathLst>
                <a:path w="2590800" h="591819">
                  <a:moveTo>
                    <a:pt x="0" y="591312"/>
                  </a:moveTo>
                  <a:lnTo>
                    <a:pt x="2590800" y="591312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5913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7472362" y="1913661"/>
            <a:ext cx="2581275" cy="541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8120" marR="124460" indent="-66040">
              <a:lnSpc>
                <a:spcPct val="105600"/>
              </a:lnSpc>
              <a:spcBef>
                <a:spcPts val="100"/>
              </a:spcBef>
            </a:pPr>
            <a:r>
              <a:rPr dirty="0" sz="1600">
                <a:latin typeface="Times New Roman"/>
                <a:cs typeface="Times New Roman"/>
              </a:rPr>
              <a:t>Determine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whether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c</a:t>
            </a:r>
            <a:r>
              <a:rPr dirty="0" sz="1600" spc="-550" b="1">
                <a:latin typeface="Courier New"/>
                <a:cs typeface="Courier New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can</a:t>
            </a:r>
            <a:r>
              <a:rPr dirty="0" sz="1600" spc="-25">
                <a:latin typeface="Times New Roman"/>
                <a:cs typeface="Times New Roman"/>
              </a:rPr>
              <a:t> be </a:t>
            </a:r>
            <a:r>
              <a:rPr dirty="0" sz="1600">
                <a:latin typeface="Times New Roman"/>
                <a:cs typeface="Times New Roman"/>
              </a:rPr>
              <a:t>used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identifier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character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5791200" y="1672463"/>
            <a:ext cx="5171440" cy="1479550"/>
            <a:chOff x="5791200" y="1672463"/>
            <a:chExt cx="5171440" cy="1479550"/>
          </a:xfrm>
        </p:grpSpPr>
        <p:sp>
          <p:nvSpPr>
            <p:cNvPr id="41" name="object 41" descr=""/>
            <p:cNvSpPr/>
            <p:nvPr/>
          </p:nvSpPr>
          <p:spPr>
            <a:xfrm>
              <a:off x="5791200" y="1672463"/>
              <a:ext cx="1672589" cy="553085"/>
            </a:xfrm>
            <a:custGeom>
              <a:avLst/>
              <a:gdLst/>
              <a:ahLst/>
              <a:cxnLst/>
              <a:rect l="l" t="t" r="r" b="b"/>
              <a:pathLst>
                <a:path w="1672590" h="553085">
                  <a:moveTo>
                    <a:pt x="74541" y="30139"/>
                  </a:moveTo>
                  <a:lnTo>
                    <a:pt x="70631" y="42340"/>
                  </a:lnTo>
                  <a:lnTo>
                    <a:pt x="1668399" y="552576"/>
                  </a:lnTo>
                  <a:lnTo>
                    <a:pt x="1672208" y="540385"/>
                  </a:lnTo>
                  <a:lnTo>
                    <a:pt x="74541" y="30139"/>
                  </a:lnTo>
                  <a:close/>
                </a:path>
                <a:path w="1672590" h="553085">
                  <a:moveTo>
                    <a:pt x="84200" y="0"/>
                  </a:moveTo>
                  <a:lnTo>
                    <a:pt x="0" y="13081"/>
                  </a:lnTo>
                  <a:lnTo>
                    <a:pt x="60960" y="72516"/>
                  </a:lnTo>
                  <a:lnTo>
                    <a:pt x="70631" y="42340"/>
                  </a:lnTo>
                  <a:lnTo>
                    <a:pt x="58547" y="38481"/>
                  </a:lnTo>
                  <a:lnTo>
                    <a:pt x="62484" y="26288"/>
                  </a:lnTo>
                  <a:lnTo>
                    <a:pt x="75775" y="26288"/>
                  </a:lnTo>
                  <a:lnTo>
                    <a:pt x="84200" y="0"/>
                  </a:lnTo>
                  <a:close/>
                </a:path>
                <a:path w="1672590" h="553085">
                  <a:moveTo>
                    <a:pt x="62484" y="26288"/>
                  </a:moveTo>
                  <a:lnTo>
                    <a:pt x="58547" y="38481"/>
                  </a:lnTo>
                  <a:lnTo>
                    <a:pt x="70631" y="42340"/>
                  </a:lnTo>
                  <a:lnTo>
                    <a:pt x="74541" y="30139"/>
                  </a:lnTo>
                  <a:lnTo>
                    <a:pt x="62484" y="26288"/>
                  </a:lnTo>
                  <a:close/>
                </a:path>
                <a:path w="1672590" h="553085">
                  <a:moveTo>
                    <a:pt x="75775" y="26288"/>
                  </a:moveTo>
                  <a:lnTo>
                    <a:pt x="62484" y="26288"/>
                  </a:lnTo>
                  <a:lnTo>
                    <a:pt x="74541" y="30139"/>
                  </a:lnTo>
                  <a:lnTo>
                    <a:pt x="75775" y="26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8214360" y="2801112"/>
              <a:ext cx="2743200" cy="346075"/>
            </a:xfrm>
            <a:custGeom>
              <a:avLst/>
              <a:gdLst/>
              <a:ahLst/>
              <a:cxnLst/>
              <a:rect l="l" t="t" r="r" b="b"/>
              <a:pathLst>
                <a:path w="2743200" h="346075">
                  <a:moveTo>
                    <a:pt x="2743200" y="0"/>
                  </a:moveTo>
                  <a:lnTo>
                    <a:pt x="0" y="0"/>
                  </a:lnTo>
                  <a:lnTo>
                    <a:pt x="0" y="345948"/>
                  </a:lnTo>
                  <a:lnTo>
                    <a:pt x="2743200" y="345948"/>
                  </a:lnTo>
                  <a:lnTo>
                    <a:pt x="27432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8214360" y="2801112"/>
              <a:ext cx="2743200" cy="346075"/>
            </a:xfrm>
            <a:custGeom>
              <a:avLst/>
              <a:gdLst/>
              <a:ahLst/>
              <a:cxnLst/>
              <a:rect l="l" t="t" r="r" b="b"/>
              <a:pathLst>
                <a:path w="2743200" h="346075">
                  <a:moveTo>
                    <a:pt x="0" y="345948"/>
                  </a:moveTo>
                  <a:lnTo>
                    <a:pt x="2743200" y="345948"/>
                  </a:lnTo>
                  <a:lnTo>
                    <a:pt x="2743200" y="0"/>
                  </a:lnTo>
                  <a:lnTo>
                    <a:pt x="0" y="0"/>
                  </a:lnTo>
                  <a:lnTo>
                    <a:pt x="0" y="3459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8305927" y="2814269"/>
            <a:ext cx="256222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Determine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whether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c</a:t>
            </a:r>
            <a:r>
              <a:rPr dirty="0" sz="1600" spc="-555" b="1">
                <a:latin typeface="Courier New"/>
                <a:cs typeface="Courier New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letter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6995159" y="2115311"/>
            <a:ext cx="1216660" cy="843915"/>
          </a:xfrm>
          <a:custGeom>
            <a:avLst/>
            <a:gdLst/>
            <a:ahLst/>
            <a:cxnLst/>
            <a:rect l="l" t="t" r="r" b="b"/>
            <a:pathLst>
              <a:path w="1216659" h="843914">
                <a:moveTo>
                  <a:pt x="66296" y="38059"/>
                </a:moveTo>
                <a:lnTo>
                  <a:pt x="59092" y="48496"/>
                </a:lnTo>
                <a:lnTo>
                  <a:pt x="1209548" y="843407"/>
                </a:lnTo>
                <a:lnTo>
                  <a:pt x="1216660" y="832992"/>
                </a:lnTo>
                <a:lnTo>
                  <a:pt x="66296" y="38059"/>
                </a:lnTo>
                <a:close/>
              </a:path>
              <a:path w="1216659" h="843914">
                <a:moveTo>
                  <a:pt x="0" y="0"/>
                </a:moveTo>
                <a:lnTo>
                  <a:pt x="41021" y="74675"/>
                </a:lnTo>
                <a:lnTo>
                  <a:pt x="59092" y="48496"/>
                </a:lnTo>
                <a:lnTo>
                  <a:pt x="48641" y="41275"/>
                </a:lnTo>
                <a:lnTo>
                  <a:pt x="55880" y="30861"/>
                </a:lnTo>
                <a:lnTo>
                  <a:pt x="71265" y="30861"/>
                </a:lnTo>
                <a:lnTo>
                  <a:pt x="84328" y="11937"/>
                </a:lnTo>
                <a:lnTo>
                  <a:pt x="0" y="0"/>
                </a:lnTo>
                <a:close/>
              </a:path>
              <a:path w="1216659" h="843914">
                <a:moveTo>
                  <a:pt x="55880" y="30861"/>
                </a:moveTo>
                <a:lnTo>
                  <a:pt x="48641" y="41275"/>
                </a:lnTo>
                <a:lnTo>
                  <a:pt x="59092" y="48496"/>
                </a:lnTo>
                <a:lnTo>
                  <a:pt x="66296" y="38059"/>
                </a:lnTo>
                <a:lnTo>
                  <a:pt x="55880" y="30861"/>
                </a:lnTo>
                <a:close/>
              </a:path>
              <a:path w="1216659" h="843914">
                <a:moveTo>
                  <a:pt x="71265" y="30861"/>
                </a:moveTo>
                <a:lnTo>
                  <a:pt x="55880" y="30861"/>
                </a:lnTo>
                <a:lnTo>
                  <a:pt x="66296" y="38059"/>
                </a:lnTo>
                <a:lnTo>
                  <a:pt x="71265" y="308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8915400" y="3316223"/>
            <a:ext cx="1828800" cy="58991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132715">
              <a:lnSpc>
                <a:spcPts val="1864"/>
              </a:lnSpc>
              <a:spcBef>
                <a:spcPts val="310"/>
              </a:spcBef>
            </a:pPr>
            <a:r>
              <a:rPr dirty="0" sz="1600">
                <a:latin typeface="Times New Roman"/>
                <a:cs typeface="Times New Roman"/>
              </a:rPr>
              <a:t>Determine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whether</a:t>
            </a:r>
            <a:endParaRPr sz="1600">
              <a:latin typeface="Times New Roman"/>
              <a:cs typeface="Times New Roman"/>
            </a:endParaRPr>
          </a:p>
          <a:p>
            <a:pPr marL="201295">
              <a:lnSpc>
                <a:spcPts val="1864"/>
              </a:lnSpc>
            </a:pPr>
            <a:r>
              <a:rPr dirty="0" sz="1600" spc="-10" b="1">
                <a:latin typeface="Courier New"/>
                <a:cs typeface="Courier New"/>
              </a:rPr>
              <a:t>c</a:t>
            </a:r>
            <a:r>
              <a:rPr dirty="0" sz="1600" spc="-550" b="1">
                <a:latin typeface="Courier New"/>
                <a:cs typeface="Courier New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is</a:t>
            </a:r>
            <a:r>
              <a:rPr dirty="0" sz="1600" spc="-5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letter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digit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6781800" y="2401823"/>
            <a:ext cx="2131060" cy="1224915"/>
          </a:xfrm>
          <a:custGeom>
            <a:avLst/>
            <a:gdLst/>
            <a:ahLst/>
            <a:cxnLst/>
            <a:rect l="l" t="t" r="r" b="b"/>
            <a:pathLst>
              <a:path w="2131059" h="1224914">
                <a:moveTo>
                  <a:pt x="69298" y="32342"/>
                </a:moveTo>
                <a:lnTo>
                  <a:pt x="62955" y="43394"/>
                </a:lnTo>
                <a:lnTo>
                  <a:pt x="2124329" y="1224661"/>
                </a:lnTo>
                <a:lnTo>
                  <a:pt x="2130679" y="1213739"/>
                </a:lnTo>
                <a:lnTo>
                  <a:pt x="69298" y="32342"/>
                </a:lnTo>
                <a:close/>
              </a:path>
              <a:path w="2131059" h="1224914">
                <a:moveTo>
                  <a:pt x="0" y="0"/>
                </a:moveTo>
                <a:lnTo>
                  <a:pt x="47117" y="70992"/>
                </a:lnTo>
                <a:lnTo>
                  <a:pt x="62955" y="43394"/>
                </a:lnTo>
                <a:lnTo>
                  <a:pt x="51943" y="37084"/>
                </a:lnTo>
                <a:lnTo>
                  <a:pt x="58293" y="26035"/>
                </a:lnTo>
                <a:lnTo>
                  <a:pt x="72918" y="26035"/>
                </a:lnTo>
                <a:lnTo>
                  <a:pt x="85090" y="4825"/>
                </a:lnTo>
                <a:lnTo>
                  <a:pt x="0" y="0"/>
                </a:lnTo>
                <a:close/>
              </a:path>
              <a:path w="2131059" h="1224914">
                <a:moveTo>
                  <a:pt x="58293" y="26035"/>
                </a:moveTo>
                <a:lnTo>
                  <a:pt x="51943" y="37084"/>
                </a:lnTo>
                <a:lnTo>
                  <a:pt x="62955" y="43394"/>
                </a:lnTo>
                <a:lnTo>
                  <a:pt x="69298" y="32342"/>
                </a:lnTo>
                <a:lnTo>
                  <a:pt x="58293" y="26035"/>
                </a:lnTo>
                <a:close/>
              </a:path>
              <a:path w="2131059" h="1224914">
                <a:moveTo>
                  <a:pt x="72918" y="26035"/>
                </a:moveTo>
                <a:lnTo>
                  <a:pt x="58293" y="26035"/>
                </a:lnTo>
                <a:lnTo>
                  <a:pt x="69298" y="32342"/>
                </a:lnTo>
                <a:lnTo>
                  <a:pt x="72918" y="260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7848600" y="4116323"/>
            <a:ext cx="2209800" cy="589915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12065" rIns="0" bIns="0" rtlCol="0" vert="horz">
            <a:spAutoFit/>
          </a:bodyPr>
          <a:lstStyle/>
          <a:p>
            <a:pPr marL="156845" marR="133985" indent="-15240">
              <a:lnSpc>
                <a:spcPct val="1056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Determine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whether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 b="1">
                <a:latin typeface="Courier New"/>
                <a:cs typeface="Courier New"/>
              </a:rPr>
              <a:t>c</a:t>
            </a:r>
            <a:r>
              <a:rPr dirty="0" sz="1600" spc="-550" b="1">
                <a:latin typeface="Courier New"/>
                <a:cs typeface="Courier New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is </a:t>
            </a:r>
            <a:r>
              <a:rPr dirty="0" sz="1600">
                <a:latin typeface="Times New Roman"/>
                <a:cs typeface="Times New Roman"/>
              </a:rPr>
              <a:t>uppercase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or</a:t>
            </a:r>
            <a:r>
              <a:rPr dirty="0" sz="1600" spc="-5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lowercase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6858000" y="2648711"/>
            <a:ext cx="990600" cy="1775460"/>
          </a:xfrm>
          <a:custGeom>
            <a:avLst/>
            <a:gdLst/>
            <a:ahLst/>
            <a:cxnLst/>
            <a:rect l="l" t="t" r="r" b="b"/>
            <a:pathLst>
              <a:path w="990600" h="1775460">
                <a:moveTo>
                  <a:pt x="42500" y="63573"/>
                </a:moveTo>
                <a:lnTo>
                  <a:pt x="31463" y="69691"/>
                </a:lnTo>
                <a:lnTo>
                  <a:pt x="978916" y="1775460"/>
                </a:lnTo>
                <a:lnTo>
                  <a:pt x="990092" y="1769364"/>
                </a:lnTo>
                <a:lnTo>
                  <a:pt x="42500" y="63573"/>
                </a:lnTo>
                <a:close/>
              </a:path>
              <a:path w="990600" h="1775460">
                <a:moveTo>
                  <a:pt x="0" y="0"/>
                </a:moveTo>
                <a:lnTo>
                  <a:pt x="3682" y="85089"/>
                </a:lnTo>
                <a:lnTo>
                  <a:pt x="31463" y="69691"/>
                </a:lnTo>
                <a:lnTo>
                  <a:pt x="25273" y="58547"/>
                </a:lnTo>
                <a:lnTo>
                  <a:pt x="36322" y="52450"/>
                </a:lnTo>
                <a:lnTo>
                  <a:pt x="62567" y="52450"/>
                </a:lnTo>
                <a:lnTo>
                  <a:pt x="70357" y="48133"/>
                </a:lnTo>
                <a:lnTo>
                  <a:pt x="0" y="0"/>
                </a:lnTo>
                <a:close/>
              </a:path>
              <a:path w="990600" h="1775460">
                <a:moveTo>
                  <a:pt x="36322" y="52450"/>
                </a:moveTo>
                <a:lnTo>
                  <a:pt x="25273" y="58547"/>
                </a:lnTo>
                <a:lnTo>
                  <a:pt x="31463" y="69691"/>
                </a:lnTo>
                <a:lnTo>
                  <a:pt x="42500" y="63573"/>
                </a:lnTo>
                <a:lnTo>
                  <a:pt x="36322" y="52450"/>
                </a:lnTo>
                <a:close/>
              </a:path>
              <a:path w="990600" h="1775460">
                <a:moveTo>
                  <a:pt x="62567" y="52450"/>
                </a:moveTo>
                <a:lnTo>
                  <a:pt x="36322" y="52450"/>
                </a:lnTo>
                <a:lnTo>
                  <a:pt x="42500" y="63573"/>
                </a:lnTo>
                <a:lnTo>
                  <a:pt x="62567" y="524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0" name="object 5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51" name="object 51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67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271335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Lucida Console"/>
                <a:cs typeface="Lucida Console"/>
              </a:rPr>
              <a:t>StaticCharMethods.java</a:t>
            </a:r>
            <a:endParaRPr sz="1600">
              <a:latin typeface="Lucida Console"/>
              <a:cs typeface="Lucida Console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3600" y="533400"/>
            <a:ext cx="2857500" cy="209550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57800" y="533400"/>
            <a:ext cx="2857500" cy="209550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10000" y="3429000"/>
            <a:ext cx="2857500" cy="209550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859773" y="20827"/>
            <a:ext cx="20574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>
                <a:latin typeface="Calibri"/>
                <a:cs typeface="Calibri"/>
              </a:rPr>
              <a:t>68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97354" y="759079"/>
            <a:ext cx="5941695" cy="882650"/>
          </a:xfrm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 marR="5080" indent="1855470">
              <a:lnSpc>
                <a:spcPct val="101000"/>
              </a:lnSpc>
              <a:spcBef>
                <a:spcPts val="60"/>
              </a:spcBef>
            </a:pPr>
            <a:r>
              <a:rPr dirty="0" u="none" sz="2800" spc="-65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r>
              <a:rPr dirty="0" u="none" sz="2800" spc="-114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u="none" sz="2800" spc="-10">
                <a:solidFill>
                  <a:srgbClr val="FF0000"/>
                </a:solidFill>
                <a:latin typeface="Lucida Console"/>
                <a:cs typeface="Lucida Console"/>
              </a:rPr>
              <a:t>StringTokenizer </a:t>
            </a:r>
            <a:r>
              <a:rPr dirty="0" u="none" sz="2800" spc="-10">
                <a:latin typeface="Lucida Console"/>
                <a:cs typeface="Lucida Console"/>
              </a:rPr>
              <a:t>java.util.StringTokenizer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654554" y="1619453"/>
            <a:ext cx="6502400" cy="2706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37845">
              <a:lnSpc>
                <a:spcPct val="100099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Partition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25">
                <a:latin typeface="Lucida Console"/>
                <a:cs typeface="Lucida Console"/>
              </a:rPr>
              <a:t>String</a:t>
            </a:r>
            <a:r>
              <a:rPr dirty="0" sz="1800" spc="-625">
                <a:latin typeface="Lucida Console"/>
                <a:cs typeface="Lucida Console"/>
              </a:rPr>
              <a:t> </a:t>
            </a:r>
            <a:r>
              <a:rPr dirty="0" sz="1800">
                <a:latin typeface="Calibri"/>
                <a:cs typeface="Calibri"/>
              </a:rPr>
              <a:t>into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individual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tokens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(substrings,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words)</a:t>
            </a:r>
            <a:r>
              <a:rPr dirty="0" sz="1800" spc="5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delimiter</a:t>
            </a:r>
            <a:r>
              <a:rPr dirty="0" sz="1800" spc="-30" i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(default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space,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tab,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newline,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return) </a:t>
            </a:r>
            <a:r>
              <a:rPr dirty="0" sz="2000">
                <a:latin typeface="Lucida Console"/>
                <a:cs typeface="Lucida Console"/>
              </a:rPr>
              <a:t>StringTokenizer</a:t>
            </a:r>
            <a:r>
              <a:rPr dirty="0" sz="2000" spc="-80">
                <a:latin typeface="Lucida Console"/>
                <a:cs typeface="Lucida Console"/>
              </a:rPr>
              <a:t> </a:t>
            </a:r>
            <a:r>
              <a:rPr dirty="0" sz="2000">
                <a:latin typeface="Lucida Console"/>
                <a:cs typeface="Lucida Console"/>
              </a:rPr>
              <a:t>tokens</a:t>
            </a:r>
            <a:r>
              <a:rPr dirty="0" sz="2000" spc="-80">
                <a:latin typeface="Lucida Console"/>
                <a:cs typeface="Lucida Console"/>
              </a:rPr>
              <a:t> </a:t>
            </a:r>
            <a:r>
              <a:rPr dirty="0" sz="2000">
                <a:latin typeface="Lucida Console"/>
                <a:cs typeface="Lucida Console"/>
              </a:rPr>
              <a:t>=</a:t>
            </a:r>
            <a:r>
              <a:rPr dirty="0" sz="2000" spc="-70">
                <a:latin typeface="Lucida Console"/>
                <a:cs typeface="Lucida Console"/>
              </a:rPr>
              <a:t> </a:t>
            </a:r>
            <a:r>
              <a:rPr dirty="0" sz="2000" spc="-25">
                <a:solidFill>
                  <a:srgbClr val="0000FF"/>
                </a:solidFill>
                <a:latin typeface="Lucida Console"/>
                <a:cs typeface="Lucida Console"/>
              </a:rPr>
              <a:t>new </a:t>
            </a:r>
            <a:r>
              <a:rPr dirty="0" sz="2000" spc="-10">
                <a:latin typeface="Lucida Console"/>
                <a:cs typeface="Lucida Console"/>
              </a:rPr>
              <a:t>StringTokenizer(addressLine); </a:t>
            </a:r>
            <a:r>
              <a:rPr dirty="0" sz="2000">
                <a:latin typeface="Lucida Console"/>
                <a:cs typeface="Lucida Console"/>
              </a:rPr>
              <a:t>StringTokenizer</a:t>
            </a:r>
            <a:r>
              <a:rPr dirty="0" sz="2000" spc="-80">
                <a:latin typeface="Lucida Console"/>
                <a:cs typeface="Lucida Console"/>
              </a:rPr>
              <a:t> </a:t>
            </a:r>
            <a:r>
              <a:rPr dirty="0" sz="2000">
                <a:latin typeface="Lucida Console"/>
                <a:cs typeface="Lucida Console"/>
              </a:rPr>
              <a:t>tokens</a:t>
            </a:r>
            <a:r>
              <a:rPr dirty="0" sz="2000" spc="-80">
                <a:latin typeface="Lucida Console"/>
                <a:cs typeface="Lucida Console"/>
              </a:rPr>
              <a:t> </a:t>
            </a:r>
            <a:r>
              <a:rPr dirty="0" sz="2000">
                <a:latin typeface="Lucida Console"/>
                <a:cs typeface="Lucida Console"/>
              </a:rPr>
              <a:t>=</a:t>
            </a:r>
            <a:r>
              <a:rPr dirty="0" sz="2000" spc="-70">
                <a:latin typeface="Lucida Console"/>
                <a:cs typeface="Lucida Console"/>
              </a:rPr>
              <a:t> </a:t>
            </a:r>
            <a:r>
              <a:rPr dirty="0" sz="2000" spc="-25">
                <a:solidFill>
                  <a:srgbClr val="0000FF"/>
                </a:solidFill>
                <a:latin typeface="Lucida Console"/>
                <a:cs typeface="Lucida Console"/>
              </a:rPr>
              <a:t>new </a:t>
            </a:r>
            <a:r>
              <a:rPr dirty="0" sz="2000">
                <a:latin typeface="Lucida Console"/>
                <a:cs typeface="Lucida Console"/>
              </a:rPr>
              <a:t>StringTokenizer(addressLine,</a:t>
            </a:r>
            <a:r>
              <a:rPr dirty="0" sz="2000" spc="-150">
                <a:latin typeface="Lucida Console"/>
                <a:cs typeface="Lucida Console"/>
              </a:rPr>
              <a:t> </a:t>
            </a:r>
            <a:r>
              <a:rPr dirty="0" sz="2000">
                <a:latin typeface="Lucida Console"/>
                <a:cs typeface="Lucida Console"/>
              </a:rPr>
              <a:t>“</a:t>
            </a:r>
            <a:r>
              <a:rPr dirty="0" sz="2000" spc="-150">
                <a:latin typeface="Lucida Console"/>
                <a:cs typeface="Lucida Console"/>
              </a:rPr>
              <a:t> </a:t>
            </a:r>
            <a:r>
              <a:rPr dirty="0" sz="2000" spc="-10">
                <a:latin typeface="Lucida Console"/>
                <a:cs typeface="Lucida Console"/>
              </a:rPr>
              <a:t>,;.?!”);</a:t>
            </a:r>
            <a:endParaRPr sz="2000">
              <a:latin typeface="Lucida Console"/>
              <a:cs typeface="Lucida Console"/>
            </a:endParaRPr>
          </a:p>
          <a:p>
            <a:pPr marL="12700" marR="5080">
              <a:lnSpc>
                <a:spcPts val="2400"/>
              </a:lnSpc>
              <a:spcBef>
                <a:spcPts val="55"/>
              </a:spcBef>
            </a:pPr>
            <a:r>
              <a:rPr dirty="0" sz="2000">
                <a:latin typeface="Lucida Console"/>
                <a:cs typeface="Lucida Console"/>
              </a:rPr>
              <a:t>tokens.countTokens()</a:t>
            </a:r>
            <a:r>
              <a:rPr dirty="0" sz="2000" spc="-229">
                <a:latin typeface="Lucida Console"/>
                <a:cs typeface="Lucida Console"/>
              </a:rPr>
              <a:t> </a:t>
            </a:r>
            <a:r>
              <a:rPr dirty="0" sz="2000">
                <a:latin typeface="Calibri"/>
                <a:cs typeface="Calibri"/>
              </a:rPr>
              <a:t>(number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tokens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string) </a:t>
            </a:r>
            <a:r>
              <a:rPr dirty="0" sz="2000">
                <a:latin typeface="Lucida Console"/>
                <a:cs typeface="Lucida Console"/>
              </a:rPr>
              <a:t>tokens.nextToken()</a:t>
            </a:r>
            <a:r>
              <a:rPr dirty="0" sz="2000" spc="-175">
                <a:latin typeface="Lucida Console"/>
                <a:cs typeface="Lucida Console"/>
              </a:rPr>
              <a:t> </a:t>
            </a:r>
            <a:r>
              <a:rPr dirty="0" sz="2000">
                <a:latin typeface="Calibri"/>
                <a:cs typeface="Calibri"/>
              </a:rPr>
              <a:t>(return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next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token) </a:t>
            </a:r>
            <a:r>
              <a:rPr dirty="0" sz="2000">
                <a:latin typeface="Lucida Console"/>
                <a:cs typeface="Lucida Console"/>
              </a:rPr>
              <a:t>tokens.hasMoreTokens()</a:t>
            </a:r>
            <a:r>
              <a:rPr dirty="0" sz="2000" spc="-170">
                <a:latin typeface="Lucida Console"/>
                <a:cs typeface="Lucida Console"/>
              </a:rPr>
              <a:t> </a:t>
            </a:r>
            <a:r>
              <a:rPr dirty="0" sz="2000">
                <a:latin typeface="Calibri"/>
                <a:cs typeface="Calibri"/>
              </a:rPr>
              <a:t>(true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or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false)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69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05942"/>
            <a:ext cx="173608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Lucida Console"/>
                <a:cs typeface="Lucida Console"/>
              </a:rPr>
              <a:t>TokenTest.java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437369" y="1307337"/>
            <a:ext cx="652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24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597152" y="227075"/>
            <a:ext cx="6937375" cy="4232275"/>
          </a:xfrm>
          <a:custGeom>
            <a:avLst/>
            <a:gdLst/>
            <a:ahLst/>
            <a:cxnLst/>
            <a:rect l="l" t="t" r="r" b="b"/>
            <a:pathLst>
              <a:path w="6937375" h="4232275">
                <a:moveTo>
                  <a:pt x="6937248" y="0"/>
                </a:moveTo>
                <a:lnTo>
                  <a:pt x="0" y="0"/>
                </a:lnTo>
                <a:lnTo>
                  <a:pt x="0" y="4232148"/>
                </a:lnTo>
                <a:lnTo>
                  <a:pt x="6937248" y="4232148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597152" y="206756"/>
            <a:ext cx="6129655" cy="4050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7340" indent="-307340">
              <a:lnSpc>
                <a:spcPct val="100000"/>
              </a:lnSpc>
              <a:spcBef>
                <a:spcPts val="100"/>
              </a:spcBef>
              <a:buClr>
                <a:srgbClr val="5F5F5F"/>
              </a:buClr>
              <a:buFont typeface="Arial"/>
              <a:buAutoNum type="arabicPlain"/>
              <a:tabLst>
                <a:tab pos="307340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Fig.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11.18: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TokenTest.java</a:t>
            </a:r>
            <a:endParaRPr sz="1100">
              <a:latin typeface="Lucida Console"/>
              <a:cs typeface="Lucida Console"/>
            </a:endParaRPr>
          </a:p>
          <a:p>
            <a:pPr marL="3073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07340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StringTokenizer</a:t>
            </a:r>
            <a:r>
              <a:rPr dirty="0" sz="1100" spc="-4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class.</a:t>
            </a:r>
            <a:endParaRPr sz="1100">
              <a:latin typeface="Lucida Console"/>
              <a:cs typeface="Lucida Console"/>
            </a:endParaRPr>
          </a:p>
          <a:p>
            <a:pPr marL="3073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07340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import</a:t>
            </a:r>
            <a:r>
              <a:rPr dirty="0" sz="1100" spc="-5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java.util.*;</a:t>
            </a:r>
            <a:endParaRPr sz="1100">
              <a:latin typeface="Lucida Console"/>
              <a:cs typeface="Lucida Console"/>
            </a:endParaRPr>
          </a:p>
          <a:p>
            <a:pPr marL="307340" indent="-307340"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Arial"/>
              <a:buAutoNum type="arabicPlain"/>
              <a:tabLst>
                <a:tab pos="307340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import</a:t>
            </a:r>
            <a:r>
              <a:rPr dirty="0" sz="1100" spc="-6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java.awt.*;</a:t>
            </a:r>
            <a:endParaRPr sz="1100">
              <a:latin typeface="Lucida Console"/>
              <a:cs typeface="Lucida Console"/>
            </a:endParaRPr>
          </a:p>
          <a:p>
            <a:pPr marL="3073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07340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import</a:t>
            </a:r>
            <a:r>
              <a:rPr dirty="0" sz="1100" spc="-5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java.awt.event.*;</a:t>
            </a:r>
            <a:endParaRPr sz="1100">
              <a:latin typeface="Lucida Console"/>
              <a:cs typeface="Lucida Console"/>
            </a:endParaRPr>
          </a:p>
          <a:p>
            <a:pPr marL="3073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/>
              <a:tabLst>
                <a:tab pos="307340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import</a:t>
            </a:r>
            <a:r>
              <a:rPr dirty="0" sz="1100" spc="-6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javax.swing.*;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50" b="1">
                <a:solidFill>
                  <a:srgbClr val="5F5F5F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  <a:p>
            <a:pPr marL="307340" indent="-307340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8"/>
              <a:tabLst>
                <a:tab pos="307340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5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class</a:t>
            </a:r>
            <a:r>
              <a:rPr dirty="0" sz="1100" spc="-2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TokenTest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extends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JFrame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559435" indent="-559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8"/>
              <a:tabLst>
                <a:tab pos="559435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private</a:t>
            </a:r>
            <a:r>
              <a:rPr dirty="0" sz="1100" spc="-3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JLabel</a:t>
            </a:r>
            <a:r>
              <a:rPr dirty="0" sz="1100" spc="-20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promptLabel;</a:t>
            </a:r>
            <a:endParaRPr sz="1100">
              <a:latin typeface="Lucida Console"/>
              <a:cs typeface="Lucida Console"/>
            </a:endParaRPr>
          </a:p>
          <a:p>
            <a:pPr marL="560705" indent="-56070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8"/>
              <a:tabLst>
                <a:tab pos="560705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private</a:t>
            </a:r>
            <a:r>
              <a:rPr dirty="0" sz="1100" spc="-4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JTextField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inputField;</a:t>
            </a:r>
            <a:endParaRPr sz="1100">
              <a:latin typeface="Lucida Console"/>
              <a:cs typeface="Lucida Console"/>
            </a:endParaRPr>
          </a:p>
          <a:p>
            <a:pPr marL="560705" indent="-56070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8"/>
              <a:tabLst>
                <a:tab pos="560705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private</a:t>
            </a:r>
            <a:r>
              <a:rPr dirty="0" sz="1100" spc="-4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JTextArea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outputArea;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  <a:p>
            <a:pPr marL="560705" indent="-56070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13"/>
              <a:tabLst>
                <a:tab pos="560705" algn="l"/>
              </a:tabLst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set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up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GUI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and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event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handling</a:t>
            </a:r>
            <a:endParaRPr sz="1100">
              <a:latin typeface="Lucida Console"/>
              <a:cs typeface="Lucida Console"/>
            </a:endParaRPr>
          </a:p>
          <a:p>
            <a:pPr marL="560705" indent="-56070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13"/>
              <a:tabLst>
                <a:tab pos="560705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4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TokenTest()</a:t>
            </a:r>
            <a:endParaRPr sz="1100">
              <a:latin typeface="Lucida Console"/>
              <a:cs typeface="Lucida Console"/>
            </a:endParaRPr>
          </a:p>
          <a:p>
            <a:pPr marL="560705" indent="-560705">
              <a:lnSpc>
                <a:spcPct val="100000"/>
              </a:lnSpc>
              <a:spcBef>
                <a:spcPts val="5"/>
              </a:spcBef>
              <a:buClr>
                <a:srgbClr val="5F5F5F"/>
              </a:buClr>
              <a:buFont typeface="Arial"/>
              <a:buAutoNum type="arabicPlain" startAt="13"/>
              <a:tabLst>
                <a:tab pos="560705" algn="l"/>
              </a:tabLst>
            </a:pP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813435" indent="-813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13"/>
              <a:tabLst>
                <a:tab pos="813435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super</a:t>
            </a: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"Testing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Class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StringTokenizer"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17</a:t>
            </a:r>
            <a:endParaRPr sz="1100">
              <a:latin typeface="Arial"/>
              <a:cs typeface="Arial"/>
            </a:endParaRPr>
          </a:p>
          <a:p>
            <a:pPr marL="813435" indent="-813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18"/>
              <a:tabLst>
                <a:tab pos="813435" algn="l"/>
              </a:tabLst>
            </a:pPr>
            <a:r>
              <a:rPr dirty="0" sz="1100">
                <a:latin typeface="Lucida Console"/>
                <a:cs typeface="Lucida Console"/>
              </a:rPr>
              <a:t>Container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container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getContentPane();</a:t>
            </a:r>
            <a:endParaRPr sz="1100">
              <a:latin typeface="Lucida Console"/>
              <a:cs typeface="Lucida Console"/>
            </a:endParaRPr>
          </a:p>
          <a:p>
            <a:pPr marL="813435" indent="-813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18"/>
              <a:tabLst>
                <a:tab pos="813435" algn="l"/>
              </a:tabLst>
            </a:pPr>
            <a:r>
              <a:rPr dirty="0" sz="1100">
                <a:latin typeface="Lucida Console"/>
                <a:cs typeface="Lucida Console"/>
              </a:rPr>
              <a:t>container.setLayout(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3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FlowLayout()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20</a:t>
            </a:r>
            <a:endParaRPr sz="1100">
              <a:latin typeface="Arial"/>
              <a:cs typeface="Arial"/>
            </a:endParaRPr>
          </a:p>
          <a:p>
            <a:pPr marL="813435" indent="-813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21"/>
              <a:tabLst>
                <a:tab pos="813435" algn="l"/>
              </a:tabLst>
            </a:pPr>
            <a:r>
              <a:rPr dirty="0" sz="1100">
                <a:latin typeface="Lucida Console"/>
                <a:cs typeface="Lucida Console"/>
              </a:rPr>
              <a:t>promptLabel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4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JLabel(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"Enter</a:t>
            </a:r>
            <a:r>
              <a:rPr dirty="0" sz="1100" spc="-5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</a:t>
            </a:r>
            <a:r>
              <a:rPr dirty="0" sz="1100" spc="-1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sentence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and</a:t>
            </a:r>
            <a:r>
              <a:rPr dirty="0" sz="1100" spc="-5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press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Enter"</a:t>
            </a:r>
            <a:r>
              <a:rPr dirty="0" sz="1100" spc="-3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  <a:p>
            <a:pPr marL="813435" indent="-813435">
              <a:lnSpc>
                <a:spcPct val="100000"/>
              </a:lnSpc>
              <a:buClr>
                <a:srgbClr val="5F5F5F"/>
              </a:buClr>
              <a:buFont typeface="Arial"/>
              <a:buAutoNum type="arabicPlain" startAt="21"/>
              <a:tabLst>
                <a:tab pos="813435" algn="l"/>
              </a:tabLst>
            </a:pPr>
            <a:r>
              <a:rPr dirty="0" sz="1100">
                <a:latin typeface="Lucida Console"/>
                <a:cs typeface="Lucida Console"/>
              </a:rPr>
              <a:t>container.add(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promptLabel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23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813435" algn="l"/>
              </a:tabLst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24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latin typeface="Lucida Console"/>
                <a:cs typeface="Lucida Console"/>
              </a:rPr>
              <a:t>inputField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JTextField(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20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5257800" y="4157471"/>
            <a:ext cx="1143000" cy="76200"/>
          </a:xfrm>
          <a:custGeom>
            <a:avLst/>
            <a:gdLst/>
            <a:ahLst/>
            <a:cxnLst/>
            <a:rect l="l" t="t" r="r" b="b"/>
            <a:pathLst>
              <a:path w="11430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4450"/>
                </a:lnTo>
                <a:lnTo>
                  <a:pt x="63500" y="44450"/>
                </a:lnTo>
                <a:lnTo>
                  <a:pt x="63500" y="31750"/>
                </a:lnTo>
                <a:lnTo>
                  <a:pt x="76200" y="31750"/>
                </a:lnTo>
                <a:lnTo>
                  <a:pt x="76200" y="0"/>
                </a:lnTo>
                <a:close/>
              </a:path>
              <a:path w="1143000" h="76200">
                <a:moveTo>
                  <a:pt x="76200" y="31750"/>
                </a:moveTo>
                <a:lnTo>
                  <a:pt x="63500" y="31750"/>
                </a:lnTo>
                <a:lnTo>
                  <a:pt x="63500" y="44450"/>
                </a:lnTo>
                <a:lnTo>
                  <a:pt x="76200" y="44450"/>
                </a:lnTo>
                <a:lnTo>
                  <a:pt x="76200" y="31750"/>
                </a:lnTo>
                <a:close/>
              </a:path>
              <a:path w="1143000" h="76200">
                <a:moveTo>
                  <a:pt x="1143000" y="31750"/>
                </a:moveTo>
                <a:lnTo>
                  <a:pt x="76200" y="31750"/>
                </a:lnTo>
                <a:lnTo>
                  <a:pt x="76200" y="44450"/>
                </a:lnTo>
                <a:lnTo>
                  <a:pt x="1143000" y="44450"/>
                </a:lnTo>
                <a:lnTo>
                  <a:pt x="1143000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6352032" y="3890771"/>
            <a:ext cx="3173095" cy="59182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marL="132080" marR="105410" indent="-18415">
              <a:lnSpc>
                <a:spcPct val="100000"/>
              </a:lnSpc>
              <a:spcBef>
                <a:spcPts val="295"/>
              </a:spcBef>
            </a:pPr>
            <a:r>
              <a:rPr dirty="0" sz="1600" spc="-20">
                <a:latin typeface="Lucida Console"/>
                <a:cs typeface="Lucida Console"/>
              </a:rPr>
              <a:t>inputField</a:t>
            </a:r>
            <a:r>
              <a:rPr dirty="0" sz="1600" spc="-540">
                <a:latin typeface="Lucida Console"/>
                <a:cs typeface="Lucida Console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contains</a:t>
            </a:r>
            <a:r>
              <a:rPr dirty="0" sz="1600" spc="40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String</a:t>
            </a:r>
            <a:r>
              <a:rPr dirty="0" sz="1600" spc="-545">
                <a:latin typeface="Lucida Console"/>
                <a:cs typeface="Lucida Console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to </a:t>
            </a:r>
            <a:r>
              <a:rPr dirty="0" sz="1600">
                <a:latin typeface="Times New Roman"/>
                <a:cs typeface="Times New Roman"/>
              </a:rPr>
              <a:t>be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parsed</a:t>
            </a:r>
            <a:r>
              <a:rPr dirty="0" sz="1600" spc="-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by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StringTokenizer</a:t>
            </a:r>
            <a:endParaRPr sz="1600">
              <a:latin typeface="Lucida Console"/>
              <a:cs typeface="Lucida Console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1154" y="810514"/>
            <a:ext cx="44837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 spc="-25">
                <a:solidFill>
                  <a:srgbClr val="404040"/>
                </a:solidFill>
                <a:latin typeface="Times New Roman"/>
                <a:cs typeface="Times New Roman"/>
              </a:rPr>
              <a:t>Two-</a:t>
            </a:r>
            <a:r>
              <a:rPr dirty="0" u="none" sz="3600">
                <a:solidFill>
                  <a:srgbClr val="404040"/>
                </a:solidFill>
                <a:latin typeface="Times New Roman"/>
                <a:cs typeface="Times New Roman"/>
              </a:rPr>
              <a:t>dimensional</a:t>
            </a:r>
            <a:r>
              <a:rPr dirty="0" u="none" sz="3600" spc="-145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u="none" sz="3600" spc="-10">
                <a:solidFill>
                  <a:srgbClr val="404040"/>
                </a:solidFill>
                <a:latin typeface="Times New Roman"/>
                <a:cs typeface="Times New Roman"/>
              </a:rPr>
              <a:t>arrays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21154" y="1753616"/>
            <a:ext cx="7508240" cy="1671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Times New Roman"/>
                <a:cs typeface="Times New Roman"/>
              </a:rPr>
              <a:t>Each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element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of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array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is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an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array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(of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the</a:t>
            </a:r>
            <a:r>
              <a:rPr dirty="0" sz="2800" spc="-25" b="1">
                <a:latin typeface="Times New Roman"/>
                <a:cs typeface="Times New Roman"/>
              </a:rPr>
              <a:t> </a:t>
            </a:r>
            <a:r>
              <a:rPr dirty="0" sz="2800" spc="-20" b="1">
                <a:latin typeface="Times New Roman"/>
                <a:cs typeface="Times New Roman"/>
              </a:rPr>
              <a:t>same </a:t>
            </a:r>
            <a:r>
              <a:rPr dirty="0" sz="2800" spc="-10" b="1">
                <a:latin typeface="Times New Roman"/>
                <a:cs typeface="Times New Roman"/>
              </a:rPr>
              <a:t>dimension)</a:t>
            </a:r>
            <a:endParaRPr sz="2800">
              <a:latin typeface="Times New Roman"/>
              <a:cs typeface="Times New Roman"/>
            </a:endParaRPr>
          </a:p>
          <a:p>
            <a:pPr marL="469900">
              <a:lnSpc>
                <a:spcPts val="2860"/>
              </a:lnSpc>
              <a:spcBef>
                <a:spcPts val="40"/>
              </a:spcBef>
            </a:pPr>
            <a:r>
              <a:rPr dirty="0" sz="2400">
                <a:latin typeface="Arial MT"/>
                <a:cs typeface="Arial MT"/>
              </a:rPr>
              <a:t>int[][]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new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int[3][2]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3340"/>
              </a:lnSpc>
            </a:pPr>
            <a:r>
              <a:rPr dirty="0" sz="2800" b="1">
                <a:latin typeface="Times New Roman"/>
                <a:cs typeface="Times New Roman"/>
              </a:rPr>
              <a:t>An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array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of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three</a:t>
            </a:r>
            <a:r>
              <a:rPr dirty="0" sz="2800" spc="-4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arrays</a:t>
            </a:r>
            <a:r>
              <a:rPr dirty="0" sz="2800" spc="-50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of</a:t>
            </a:r>
            <a:r>
              <a:rPr dirty="0" sz="2800" spc="-35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Times New Roman"/>
                <a:cs typeface="Times New Roman"/>
              </a:rPr>
              <a:t>dimension</a:t>
            </a:r>
            <a:r>
              <a:rPr dirty="0" sz="2800" spc="-30" b="1">
                <a:latin typeface="Times New Roman"/>
                <a:cs typeface="Times New Roman"/>
              </a:rPr>
              <a:t> </a:t>
            </a:r>
            <a:r>
              <a:rPr dirty="0" sz="2800" spc="-25" b="1">
                <a:latin typeface="Times New Roman"/>
                <a:cs typeface="Times New Roman"/>
              </a:rPr>
              <a:t>two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35554" y="3401314"/>
            <a:ext cx="1151890" cy="1307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Arial"/>
                <a:cs typeface="Arial"/>
              </a:rPr>
              <a:t>A[0][0]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800" spc="-10" b="1">
                <a:latin typeface="Arial"/>
                <a:cs typeface="Arial"/>
              </a:rPr>
              <a:t>A[1][0]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10" b="1">
                <a:latin typeface="Arial"/>
                <a:cs typeface="Arial"/>
              </a:rPr>
              <a:t>A[2][0]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864734" y="3401314"/>
            <a:ext cx="1151890" cy="1307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Arial"/>
                <a:cs typeface="Arial"/>
              </a:rPr>
              <a:t>A[0][1]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800" spc="-10" b="1">
                <a:latin typeface="Arial"/>
                <a:cs typeface="Arial"/>
              </a:rPr>
              <a:t>A[1][1]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10" b="1">
                <a:latin typeface="Arial"/>
                <a:cs typeface="Arial"/>
              </a:rPr>
              <a:t>A[2][0]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121154" y="5107051"/>
            <a:ext cx="21113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latin typeface="Times New Roman"/>
                <a:cs typeface="Times New Roman"/>
              </a:rPr>
              <a:t>3-by-</a:t>
            </a:r>
            <a:r>
              <a:rPr dirty="0" sz="2800" b="1">
                <a:latin typeface="Times New Roman"/>
                <a:cs typeface="Times New Roman"/>
              </a:rPr>
              <a:t>2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matrix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70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50069" y="861397"/>
            <a:ext cx="1343660" cy="203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580"/>
              </a:lnSpc>
            </a:pPr>
            <a:r>
              <a:rPr dirty="0" sz="1600" spc="-10">
                <a:latin typeface="Lucida Console"/>
                <a:cs typeface="Lucida Console"/>
              </a:rPr>
              <a:t>TokenTest.j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780407" y="805942"/>
            <a:ext cx="3930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5">
                <a:latin typeface="Lucida Console"/>
                <a:cs typeface="Lucida Console"/>
              </a:rPr>
              <a:t>ava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437369" y="1307337"/>
            <a:ext cx="652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25">
                <a:latin typeface="Times New Roman"/>
                <a:cs typeface="Times New Roman"/>
              </a:rPr>
              <a:t> 33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437369" y="1794713"/>
            <a:ext cx="6521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25">
                <a:latin typeface="Times New Roman"/>
                <a:cs typeface="Times New Roman"/>
              </a:rPr>
              <a:t>36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9437369" y="2283079"/>
            <a:ext cx="100456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Lines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38-</a:t>
            </a:r>
            <a:r>
              <a:rPr dirty="0" sz="1600" spc="-25">
                <a:latin typeface="Times New Roman"/>
                <a:cs typeface="Times New Roman"/>
              </a:rPr>
              <a:t>39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597152" y="227075"/>
            <a:ext cx="6937375" cy="5078095"/>
          </a:xfrm>
          <a:custGeom>
            <a:avLst/>
            <a:gdLst/>
            <a:ahLst/>
            <a:cxnLst/>
            <a:rect l="l" t="t" r="r" b="b"/>
            <a:pathLst>
              <a:path w="6937375" h="5078095">
                <a:moveTo>
                  <a:pt x="6937248" y="0"/>
                </a:moveTo>
                <a:lnTo>
                  <a:pt x="0" y="0"/>
                </a:lnTo>
                <a:lnTo>
                  <a:pt x="0" y="5077968"/>
                </a:lnTo>
                <a:lnTo>
                  <a:pt x="6937248" y="5077968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2398522" y="206756"/>
            <a:ext cx="431990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Lucida Console"/>
                <a:cs typeface="Lucida Console"/>
              </a:rPr>
              <a:t>inputField.addActionListener(</a:t>
            </a:r>
            <a:endParaRPr sz="11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100">
              <a:latin typeface="Lucida Console"/>
              <a:cs typeface="Lucida Console"/>
            </a:endParaRPr>
          </a:p>
          <a:p>
            <a:pPr marL="263525">
              <a:lnSpc>
                <a:spcPct val="100000"/>
              </a:lnSpc>
              <a:tabLst>
                <a:tab pos="2284730" algn="l"/>
              </a:tabLst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2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ActionListener()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{</a:t>
            </a:r>
            <a:r>
              <a:rPr dirty="0" sz="1100">
                <a:latin typeface="Lucida Console"/>
                <a:cs typeface="Lucida Console"/>
              </a:rPr>
              <a:t>	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anonymous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inner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class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902966" y="877570"/>
            <a:ext cx="221615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handle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text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field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event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902966" y="1045209"/>
            <a:ext cx="456882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4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void</a:t>
            </a:r>
            <a:r>
              <a:rPr dirty="0" sz="1100" spc="-3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actionPerformed(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ActionEvent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event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263525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StringTokenizer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tokens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=</a:t>
            </a:r>
            <a:endParaRPr sz="1100">
              <a:latin typeface="Lucida Console"/>
              <a:cs typeface="Lucida Console"/>
            </a:endParaRPr>
          </a:p>
          <a:p>
            <a:pPr marL="518159">
              <a:lnSpc>
                <a:spcPct val="100000"/>
              </a:lnSpc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5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StringTokenizer(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event.getActionCommand()</a:t>
            </a:r>
            <a:r>
              <a:rPr dirty="0" sz="1100" spc="-5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154426" y="1883410"/>
            <a:ext cx="423545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outputArea.setText(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"Number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of</a:t>
            </a:r>
            <a:r>
              <a:rPr dirty="0" sz="1100" spc="-1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elements: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</a:t>
            </a:r>
            <a:r>
              <a:rPr dirty="0" sz="1100" spc="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+ </a:t>
            </a:r>
            <a:r>
              <a:rPr dirty="0" sz="1100">
                <a:latin typeface="Lucida Console"/>
                <a:cs typeface="Lucida Console"/>
              </a:rPr>
              <a:t>tokens.countTokens()</a:t>
            </a:r>
            <a:r>
              <a:rPr dirty="0" sz="1100" spc="-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"\nThe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tokens</a:t>
            </a:r>
            <a:r>
              <a:rPr dirty="0" sz="1100" spc="-3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are:\n"</a:t>
            </a:r>
            <a:r>
              <a:rPr dirty="0" sz="1100" spc="-4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3154426" y="2386711"/>
            <a:ext cx="4235450" cy="3613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66700" marR="5080" indent="-254635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while</a:t>
            </a:r>
            <a:r>
              <a:rPr dirty="0" sz="1100" spc="-5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(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tokens.hasMoreTokens()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 </a:t>
            </a:r>
            <a:r>
              <a:rPr dirty="0" sz="1100">
                <a:latin typeface="Lucida Console"/>
                <a:cs typeface="Lucida Console"/>
              </a:rPr>
              <a:t>outputArea.append(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tokens.nextToken()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+</a:t>
            </a:r>
            <a:r>
              <a:rPr dirty="0" sz="1100" spc="-1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"\n"</a:t>
            </a:r>
            <a:r>
              <a:rPr dirty="0" sz="1100" spc="-4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902966" y="2721991"/>
            <a:ext cx="110489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2649982" y="3057270"/>
            <a:ext cx="255270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}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 end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anonymous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inner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class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398522" y="3392551"/>
            <a:ext cx="297243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Lucida Console"/>
                <a:cs typeface="Lucida Console"/>
              </a:rPr>
              <a:t>);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 end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call</a:t>
            </a:r>
            <a:r>
              <a:rPr dirty="0" sz="1100" spc="-2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to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addActionListener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398522" y="3728084"/>
            <a:ext cx="23812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Lucida Console"/>
                <a:cs typeface="Lucida Console"/>
              </a:rPr>
              <a:t>container.add(</a:t>
            </a:r>
            <a:r>
              <a:rPr dirty="0" sz="1100" spc="-5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inputField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398522" y="4063365"/>
            <a:ext cx="3980179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Lucida Console"/>
                <a:cs typeface="Lucida Console"/>
              </a:rPr>
              <a:t>outputArea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-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JTextArea(</a:t>
            </a:r>
            <a:r>
              <a:rPr dirty="0" sz="1100" spc="-3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10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20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 </a:t>
            </a:r>
            <a:r>
              <a:rPr dirty="0" sz="1100">
                <a:latin typeface="Lucida Console"/>
                <a:cs typeface="Lucida Console"/>
              </a:rPr>
              <a:t>outputArea.setEditable(</a:t>
            </a:r>
            <a:r>
              <a:rPr dirty="0" sz="1100" spc="-6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false</a:t>
            </a:r>
            <a:r>
              <a:rPr dirty="0" sz="1100" spc="-4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r>
              <a:rPr dirty="0" sz="1100" spc="50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container.add(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JScrollPane(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outputArea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)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398522" y="4566284"/>
            <a:ext cx="170878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Lucida Console"/>
                <a:cs typeface="Lucida Console"/>
              </a:rPr>
              <a:t>setSize(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275</a:t>
            </a:r>
            <a:r>
              <a:rPr dirty="0" sz="1100">
                <a:latin typeface="Lucida Console"/>
                <a:cs typeface="Lucida Console"/>
              </a:rPr>
              <a:t>,</a:t>
            </a:r>
            <a:r>
              <a:rPr dirty="0" sz="1100" spc="-2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240</a:t>
            </a:r>
            <a:r>
              <a:rPr dirty="0" sz="1100" spc="-5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 </a:t>
            </a:r>
            <a:r>
              <a:rPr dirty="0" sz="1100">
                <a:latin typeface="Lucida Console"/>
                <a:cs typeface="Lucida Console"/>
              </a:rPr>
              <a:t>setVisible(</a:t>
            </a:r>
            <a:r>
              <a:rPr dirty="0" sz="1100" spc="-4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true</a:t>
            </a:r>
            <a:r>
              <a:rPr dirty="0" sz="1100" spc="-3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248658" y="4566284"/>
            <a:ext cx="1885314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set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the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window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size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show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the</a:t>
            </a:r>
            <a:r>
              <a:rPr dirty="0" sz="1100" spc="-2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window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584452" y="206756"/>
            <a:ext cx="182245" cy="4888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29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39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43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49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52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53</a:t>
            </a:r>
            <a:endParaRPr sz="1100">
              <a:latin typeface="Arial"/>
              <a:cs typeface="Arial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2145538" y="4901565"/>
            <a:ext cx="11048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6096000" y="511873"/>
            <a:ext cx="4653280" cy="1071880"/>
            <a:chOff x="6096000" y="511873"/>
            <a:chExt cx="4653280" cy="1071880"/>
          </a:xfrm>
        </p:grpSpPr>
        <p:sp>
          <p:nvSpPr>
            <p:cNvPr id="33" name="object 33" descr=""/>
            <p:cNvSpPr/>
            <p:nvPr/>
          </p:nvSpPr>
          <p:spPr>
            <a:xfrm>
              <a:off x="6096000" y="968883"/>
              <a:ext cx="778510" cy="614680"/>
            </a:xfrm>
            <a:custGeom>
              <a:avLst/>
              <a:gdLst/>
              <a:ahLst/>
              <a:cxnLst/>
              <a:rect l="l" t="t" r="r" b="b"/>
              <a:pathLst>
                <a:path w="778509" h="614680">
                  <a:moveTo>
                    <a:pt x="36322" y="537463"/>
                  </a:moveTo>
                  <a:lnTo>
                    <a:pt x="0" y="614552"/>
                  </a:lnTo>
                  <a:lnTo>
                    <a:pt x="83438" y="597407"/>
                  </a:lnTo>
                  <a:lnTo>
                    <a:pt x="69962" y="580263"/>
                  </a:lnTo>
                  <a:lnTo>
                    <a:pt x="53848" y="580263"/>
                  </a:lnTo>
                  <a:lnTo>
                    <a:pt x="45974" y="570229"/>
                  </a:lnTo>
                  <a:lnTo>
                    <a:pt x="55921" y="562398"/>
                  </a:lnTo>
                  <a:lnTo>
                    <a:pt x="36322" y="537463"/>
                  </a:lnTo>
                  <a:close/>
                </a:path>
                <a:path w="778509" h="614680">
                  <a:moveTo>
                    <a:pt x="55921" y="562398"/>
                  </a:moveTo>
                  <a:lnTo>
                    <a:pt x="45974" y="570229"/>
                  </a:lnTo>
                  <a:lnTo>
                    <a:pt x="53848" y="580263"/>
                  </a:lnTo>
                  <a:lnTo>
                    <a:pt x="63801" y="572424"/>
                  </a:lnTo>
                  <a:lnTo>
                    <a:pt x="55921" y="562398"/>
                  </a:lnTo>
                  <a:close/>
                </a:path>
                <a:path w="778509" h="614680">
                  <a:moveTo>
                    <a:pt x="63801" y="572424"/>
                  </a:moveTo>
                  <a:lnTo>
                    <a:pt x="53848" y="580263"/>
                  </a:lnTo>
                  <a:lnTo>
                    <a:pt x="69962" y="580263"/>
                  </a:lnTo>
                  <a:lnTo>
                    <a:pt x="63801" y="572424"/>
                  </a:lnTo>
                  <a:close/>
                </a:path>
                <a:path w="778509" h="614680">
                  <a:moveTo>
                    <a:pt x="770254" y="0"/>
                  </a:moveTo>
                  <a:lnTo>
                    <a:pt x="55921" y="562398"/>
                  </a:lnTo>
                  <a:lnTo>
                    <a:pt x="63801" y="572424"/>
                  </a:lnTo>
                  <a:lnTo>
                    <a:pt x="778128" y="9905"/>
                  </a:lnTo>
                  <a:lnTo>
                    <a:pt x="7702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870191" y="516636"/>
              <a:ext cx="3874135" cy="591820"/>
            </a:xfrm>
            <a:custGeom>
              <a:avLst/>
              <a:gdLst/>
              <a:ahLst/>
              <a:cxnLst/>
              <a:rect l="l" t="t" r="r" b="b"/>
              <a:pathLst>
                <a:path w="3874134" h="591819">
                  <a:moveTo>
                    <a:pt x="3874007" y="0"/>
                  </a:moveTo>
                  <a:lnTo>
                    <a:pt x="0" y="0"/>
                  </a:lnTo>
                  <a:lnTo>
                    <a:pt x="0" y="591312"/>
                  </a:lnTo>
                  <a:lnTo>
                    <a:pt x="3874007" y="591312"/>
                  </a:lnTo>
                  <a:lnTo>
                    <a:pt x="387400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870191" y="516636"/>
              <a:ext cx="3874135" cy="591820"/>
            </a:xfrm>
            <a:custGeom>
              <a:avLst/>
              <a:gdLst/>
              <a:ahLst/>
              <a:cxnLst/>
              <a:rect l="l" t="t" r="r" b="b"/>
              <a:pathLst>
                <a:path w="3874134" h="591819">
                  <a:moveTo>
                    <a:pt x="0" y="591312"/>
                  </a:moveTo>
                  <a:lnTo>
                    <a:pt x="3874007" y="591312"/>
                  </a:lnTo>
                  <a:lnTo>
                    <a:pt x="3874007" y="0"/>
                  </a:lnTo>
                  <a:lnTo>
                    <a:pt x="0" y="0"/>
                  </a:lnTo>
                  <a:lnTo>
                    <a:pt x="0" y="5913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6958710" y="541400"/>
            <a:ext cx="3698875" cy="5022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188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Use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sz="1600" spc="-20">
                <a:latin typeface="Lucida Console"/>
                <a:cs typeface="Lucida Console"/>
              </a:rPr>
              <a:t>StringTokenizer</a:t>
            </a:r>
            <a:r>
              <a:rPr dirty="0" sz="1600" spc="-530">
                <a:latin typeface="Lucida Console"/>
                <a:cs typeface="Lucida Console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1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p</a:t>
            </a:r>
            <a:r>
              <a:rPr dirty="0" sz="1600">
                <a:latin typeface="Times New Roman"/>
                <a:cs typeface="Times New Roman"/>
                <a:hlinkClick r:id="rId4" action="ppaction://hlinksldjump"/>
              </a:rPr>
              <a:t>arse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String</a:t>
            </a:r>
            <a:endParaRPr sz="1600">
              <a:latin typeface="Lucida Console"/>
              <a:cs typeface="Lucida Console"/>
            </a:endParaRPr>
          </a:p>
          <a:p>
            <a:pPr algn="ctr">
              <a:lnSpc>
                <a:spcPts val="1880"/>
              </a:lnSpc>
            </a:pPr>
            <a:r>
              <a:rPr dirty="0" sz="1600">
                <a:latin typeface="Times New Roman"/>
                <a:cs typeface="Times New Roman"/>
              </a:rPr>
              <a:t>using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default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delimiter</a:t>
            </a:r>
            <a:r>
              <a:rPr dirty="0" sz="1600" spc="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“</a:t>
            </a:r>
            <a:r>
              <a:rPr dirty="0" sz="1600" spc="50">
                <a:latin typeface="Times New Roman"/>
                <a:cs typeface="Times New Roman"/>
              </a:rPr>
              <a:t>  </a:t>
            </a:r>
            <a:r>
              <a:rPr dirty="0" sz="1600" spc="-10">
                <a:latin typeface="Lucida Console"/>
                <a:cs typeface="Lucida Console"/>
              </a:rPr>
              <a:t>\n\t\r</a:t>
            </a:r>
            <a:r>
              <a:rPr dirty="0" sz="1600" spc="-10">
                <a:latin typeface="Times New Roman"/>
                <a:cs typeface="Times New Roman"/>
              </a:rPr>
              <a:t>”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7620000" y="1507236"/>
            <a:ext cx="2209800" cy="347980"/>
          </a:xfrm>
          <a:prstGeom prst="rect">
            <a:avLst/>
          </a:prstGeom>
          <a:solidFill>
            <a:srgbClr val="99CCFF"/>
          </a:solidFill>
          <a:ln w="9525">
            <a:solidFill>
              <a:srgbClr val="000000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118745">
              <a:lnSpc>
                <a:spcPct val="100000"/>
              </a:lnSpc>
              <a:spcBef>
                <a:spcPts val="315"/>
              </a:spcBef>
            </a:pPr>
            <a:r>
              <a:rPr dirty="0" sz="1600">
                <a:latin typeface="Times New Roman"/>
                <a:cs typeface="Times New Roman"/>
              </a:rPr>
              <a:t>Count</a:t>
            </a:r>
            <a:r>
              <a:rPr dirty="0" sz="1600" spc="-6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number</a:t>
            </a:r>
            <a:r>
              <a:rPr dirty="0" sz="1600" spc="-1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of</a:t>
            </a:r>
            <a:r>
              <a:rPr dirty="0" sz="1600" spc="-3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tokens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5105400" y="1653413"/>
            <a:ext cx="4272280" cy="1955800"/>
            <a:chOff x="5105400" y="1653413"/>
            <a:chExt cx="4272280" cy="1955800"/>
          </a:xfrm>
        </p:grpSpPr>
        <p:sp>
          <p:nvSpPr>
            <p:cNvPr id="39" name="object 39" descr=""/>
            <p:cNvSpPr/>
            <p:nvPr/>
          </p:nvSpPr>
          <p:spPr>
            <a:xfrm>
              <a:off x="5105400" y="1653413"/>
              <a:ext cx="2515870" cy="487680"/>
            </a:xfrm>
            <a:custGeom>
              <a:avLst/>
              <a:gdLst/>
              <a:ahLst/>
              <a:cxnLst/>
              <a:rect l="l" t="t" r="r" b="b"/>
              <a:pathLst>
                <a:path w="2515870" h="487680">
                  <a:moveTo>
                    <a:pt x="68199" y="412369"/>
                  </a:moveTo>
                  <a:lnTo>
                    <a:pt x="0" y="463423"/>
                  </a:lnTo>
                  <a:lnTo>
                    <a:pt x="81787" y="487299"/>
                  </a:lnTo>
                  <a:lnTo>
                    <a:pt x="76536" y="458342"/>
                  </a:lnTo>
                  <a:lnTo>
                    <a:pt x="63626" y="458342"/>
                  </a:lnTo>
                  <a:lnTo>
                    <a:pt x="61340" y="445770"/>
                  </a:lnTo>
                  <a:lnTo>
                    <a:pt x="73844" y="443497"/>
                  </a:lnTo>
                  <a:lnTo>
                    <a:pt x="68199" y="412369"/>
                  </a:lnTo>
                  <a:close/>
                </a:path>
                <a:path w="2515870" h="487680">
                  <a:moveTo>
                    <a:pt x="73844" y="443497"/>
                  </a:moveTo>
                  <a:lnTo>
                    <a:pt x="61340" y="445770"/>
                  </a:lnTo>
                  <a:lnTo>
                    <a:pt x="63626" y="458342"/>
                  </a:lnTo>
                  <a:lnTo>
                    <a:pt x="76124" y="456070"/>
                  </a:lnTo>
                  <a:lnTo>
                    <a:pt x="73844" y="443497"/>
                  </a:lnTo>
                  <a:close/>
                </a:path>
                <a:path w="2515870" h="487680">
                  <a:moveTo>
                    <a:pt x="76124" y="456070"/>
                  </a:moveTo>
                  <a:lnTo>
                    <a:pt x="63626" y="458342"/>
                  </a:lnTo>
                  <a:lnTo>
                    <a:pt x="76536" y="458342"/>
                  </a:lnTo>
                  <a:lnTo>
                    <a:pt x="76124" y="456070"/>
                  </a:lnTo>
                  <a:close/>
                </a:path>
                <a:path w="2515870" h="487680">
                  <a:moveTo>
                    <a:pt x="2513456" y="0"/>
                  </a:moveTo>
                  <a:lnTo>
                    <a:pt x="73844" y="443497"/>
                  </a:lnTo>
                  <a:lnTo>
                    <a:pt x="76124" y="456070"/>
                  </a:lnTo>
                  <a:lnTo>
                    <a:pt x="2515743" y="12446"/>
                  </a:lnTo>
                  <a:lnTo>
                    <a:pt x="25134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019800" y="3012948"/>
              <a:ext cx="3352800" cy="591820"/>
            </a:xfrm>
            <a:custGeom>
              <a:avLst/>
              <a:gdLst/>
              <a:ahLst/>
              <a:cxnLst/>
              <a:rect l="l" t="t" r="r" b="b"/>
              <a:pathLst>
                <a:path w="3352800" h="591820">
                  <a:moveTo>
                    <a:pt x="3352800" y="0"/>
                  </a:moveTo>
                  <a:lnTo>
                    <a:pt x="0" y="0"/>
                  </a:lnTo>
                  <a:lnTo>
                    <a:pt x="0" y="591312"/>
                  </a:lnTo>
                  <a:lnTo>
                    <a:pt x="3352800" y="591312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019800" y="3012948"/>
              <a:ext cx="3352800" cy="591820"/>
            </a:xfrm>
            <a:custGeom>
              <a:avLst/>
              <a:gdLst/>
              <a:ahLst/>
              <a:cxnLst/>
              <a:rect l="l" t="t" r="r" b="b"/>
              <a:pathLst>
                <a:path w="3352800" h="591820">
                  <a:moveTo>
                    <a:pt x="0" y="591312"/>
                  </a:moveTo>
                  <a:lnTo>
                    <a:pt x="3352800" y="591312"/>
                  </a:lnTo>
                  <a:lnTo>
                    <a:pt x="3352800" y="0"/>
                  </a:lnTo>
                  <a:lnTo>
                    <a:pt x="0" y="0"/>
                  </a:lnTo>
                  <a:lnTo>
                    <a:pt x="0" y="59131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6145784" y="3038093"/>
            <a:ext cx="31032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Append</a:t>
            </a:r>
            <a:r>
              <a:rPr dirty="0" sz="1600" spc="-4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next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token</a:t>
            </a:r>
            <a:r>
              <a:rPr dirty="0" sz="1600" spc="-3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Lucida Console"/>
                <a:cs typeface="Lucida Console"/>
              </a:rPr>
              <a:t>outputArea</a:t>
            </a:r>
            <a:r>
              <a:rPr dirty="0" sz="1600" spc="-10">
                <a:latin typeface="Times New Roman"/>
                <a:cs typeface="Times New Roman"/>
              </a:rPr>
              <a:t>,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6773671" y="3284982"/>
            <a:ext cx="18446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-20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long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as</a:t>
            </a:r>
            <a:r>
              <a:rPr dirty="0" sz="1600" spc="-25">
                <a:latin typeface="Times New Roman"/>
                <a:cs typeface="Times New Roman"/>
              </a:rPr>
              <a:t> </a:t>
            </a:r>
            <a:r>
              <a:rPr dirty="0" sz="1600">
                <a:latin typeface="Times New Roman"/>
                <a:cs typeface="Times New Roman"/>
              </a:rPr>
              <a:t>tokens</a:t>
            </a:r>
            <a:r>
              <a:rPr dirty="0" sz="1600" spc="-15">
                <a:latin typeface="Times New Roman"/>
                <a:cs typeface="Times New Roman"/>
              </a:rPr>
              <a:t> </a:t>
            </a:r>
            <a:r>
              <a:rPr dirty="0" sz="1600" spc="-10">
                <a:latin typeface="Times New Roman"/>
                <a:cs typeface="Times New Roman"/>
              </a:rPr>
              <a:t>exist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4953000" y="2555747"/>
            <a:ext cx="1072515" cy="767715"/>
          </a:xfrm>
          <a:custGeom>
            <a:avLst/>
            <a:gdLst/>
            <a:ahLst/>
            <a:cxnLst/>
            <a:rect l="l" t="t" r="r" b="b"/>
            <a:pathLst>
              <a:path w="1072514" h="767714">
                <a:moveTo>
                  <a:pt x="1072007" y="758317"/>
                </a:moveTo>
                <a:lnTo>
                  <a:pt x="735241" y="286981"/>
                </a:lnTo>
                <a:lnTo>
                  <a:pt x="749744" y="276606"/>
                </a:lnTo>
                <a:lnTo>
                  <a:pt x="761111" y="268478"/>
                </a:lnTo>
                <a:lnTo>
                  <a:pt x="685800" y="228600"/>
                </a:lnTo>
                <a:lnTo>
                  <a:pt x="699135" y="312801"/>
                </a:lnTo>
                <a:lnTo>
                  <a:pt x="724941" y="294347"/>
                </a:lnTo>
                <a:lnTo>
                  <a:pt x="1039368" y="734580"/>
                </a:lnTo>
                <a:lnTo>
                  <a:pt x="65735" y="39154"/>
                </a:lnTo>
                <a:lnTo>
                  <a:pt x="71031" y="31750"/>
                </a:lnTo>
                <a:lnTo>
                  <a:pt x="84201" y="13335"/>
                </a:lnTo>
                <a:lnTo>
                  <a:pt x="0" y="0"/>
                </a:lnTo>
                <a:lnTo>
                  <a:pt x="39878" y="75311"/>
                </a:lnTo>
                <a:lnTo>
                  <a:pt x="58369" y="49453"/>
                </a:lnTo>
                <a:lnTo>
                  <a:pt x="1063117" y="767207"/>
                </a:lnTo>
                <a:lnTo>
                  <a:pt x="1066800" y="762000"/>
                </a:lnTo>
                <a:lnTo>
                  <a:pt x="1072007" y="7583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5" name="object 4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46" name="object 46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Outline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9477565" y="71437"/>
            <a:ext cx="347980" cy="314325"/>
            <a:chOff x="9477565" y="71437"/>
            <a:chExt cx="347980" cy="314325"/>
          </a:xfrm>
        </p:grpSpPr>
        <p:sp>
          <p:nvSpPr>
            <p:cNvPr id="4" name="object 4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54864" y="266700"/>
                  </a:lnTo>
                  <a:lnTo>
                    <a:pt x="1691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169164" y="38100"/>
                  </a:lnTo>
                  <a:lnTo>
                    <a:pt x="2834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2429" y="109537"/>
              <a:ext cx="238125" cy="238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9482328" y="76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 descr=""/>
          <p:cNvGrpSpPr/>
          <p:nvPr/>
        </p:nvGrpSpPr>
        <p:grpSpPr>
          <a:xfrm>
            <a:off x="9477565" y="452437"/>
            <a:ext cx="347980" cy="314325"/>
            <a:chOff x="9477565" y="452437"/>
            <a:chExt cx="347980" cy="314325"/>
          </a:xfrm>
        </p:grpSpPr>
        <p:sp>
          <p:nvSpPr>
            <p:cNvPr id="8" name="object 8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338327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338327" y="304800"/>
                  </a:lnTo>
                  <a:lnTo>
                    <a:pt x="338327" y="266700"/>
                  </a:lnTo>
                  <a:lnTo>
                    <a:pt x="169164" y="266700"/>
                  </a:lnTo>
                  <a:lnTo>
                    <a:pt x="54864" y="38100"/>
                  </a:lnTo>
                  <a:lnTo>
                    <a:pt x="338327" y="38100"/>
                  </a:lnTo>
                  <a:lnTo>
                    <a:pt x="338327" y="0"/>
                  </a:lnTo>
                  <a:close/>
                </a:path>
                <a:path w="338454" h="304800">
                  <a:moveTo>
                    <a:pt x="338327" y="38100"/>
                  </a:moveTo>
                  <a:lnTo>
                    <a:pt x="283464" y="38100"/>
                  </a:lnTo>
                  <a:lnTo>
                    <a:pt x="169164" y="266700"/>
                  </a:lnTo>
                  <a:lnTo>
                    <a:pt x="338327" y="266700"/>
                  </a:lnTo>
                  <a:lnTo>
                    <a:pt x="338327" y="3810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2429" y="490537"/>
              <a:ext cx="238125" cy="238125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482328" y="457200"/>
              <a:ext cx="338455" cy="304800"/>
            </a:xfrm>
            <a:custGeom>
              <a:avLst/>
              <a:gdLst/>
              <a:ahLst/>
              <a:cxnLst/>
              <a:rect l="l" t="t" r="r" b="b"/>
              <a:pathLst>
                <a:path w="338454" h="304800">
                  <a:moveTo>
                    <a:pt x="0" y="304800"/>
                  </a:moveTo>
                  <a:lnTo>
                    <a:pt x="338327" y="304800"/>
                  </a:lnTo>
                  <a:lnTo>
                    <a:pt x="338327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1949176" y="-27940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888888"/>
                </a:solidFill>
                <a:latin typeface="Calibri"/>
                <a:cs typeface="Calibri"/>
              </a:rPr>
              <a:t>71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437369" y="815086"/>
            <a:ext cx="1736089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Lucida Console"/>
                <a:cs typeface="Lucida Console"/>
              </a:rPr>
              <a:t>TokenTest.java</a:t>
            </a:r>
            <a:endParaRPr sz="1600">
              <a:latin typeface="Lucida Console"/>
              <a:cs typeface="Lucida Console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597152" y="227075"/>
            <a:ext cx="6937375" cy="1693545"/>
          </a:xfrm>
          <a:custGeom>
            <a:avLst/>
            <a:gdLst/>
            <a:ahLst/>
            <a:cxnLst/>
            <a:rect l="l" t="t" r="r" b="b"/>
            <a:pathLst>
              <a:path w="6937375" h="1693545">
                <a:moveTo>
                  <a:pt x="6937248" y="0"/>
                </a:moveTo>
                <a:lnTo>
                  <a:pt x="0" y="0"/>
                </a:lnTo>
                <a:lnTo>
                  <a:pt x="0" y="1693164"/>
                </a:lnTo>
                <a:lnTo>
                  <a:pt x="6937248" y="1693164"/>
                </a:lnTo>
                <a:lnTo>
                  <a:pt x="6937248" y="0"/>
                </a:lnTo>
                <a:close/>
              </a:path>
            </a:pathLst>
          </a:custGeom>
          <a:solidFill>
            <a:srgbClr val="FFE6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2145538" y="374395"/>
            <a:ext cx="5413375" cy="1032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execute</a:t>
            </a:r>
            <a:r>
              <a:rPr dirty="0" sz="1100" spc="-30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application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public</a:t>
            </a:r>
            <a:r>
              <a:rPr dirty="0" sz="1100" spc="-4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static</a:t>
            </a:r>
            <a:r>
              <a:rPr dirty="0" sz="1100" spc="-15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void</a:t>
            </a:r>
            <a:r>
              <a:rPr dirty="0" sz="1100" spc="-2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main(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String</a:t>
            </a:r>
            <a:r>
              <a:rPr dirty="0" sz="1100" spc="-3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args[]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 spc="-50">
                <a:latin typeface="Lucida Console"/>
                <a:cs typeface="Lucida Console"/>
              </a:rPr>
              <a:t>)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50">
                <a:latin typeface="Lucida Console"/>
                <a:cs typeface="Lucida Console"/>
              </a:rPr>
              <a:t>{</a:t>
            </a:r>
            <a:endParaRPr sz="1100">
              <a:latin typeface="Lucida Console"/>
              <a:cs typeface="Lucida Console"/>
            </a:endParaRPr>
          </a:p>
          <a:p>
            <a:pPr marL="265430" marR="5080">
              <a:lnSpc>
                <a:spcPct val="100000"/>
              </a:lnSpc>
            </a:pPr>
            <a:r>
              <a:rPr dirty="0" sz="1100">
                <a:latin typeface="Lucida Console"/>
                <a:cs typeface="Lucida Console"/>
              </a:rPr>
              <a:t>TokenTest</a:t>
            </a:r>
            <a:r>
              <a:rPr dirty="0" sz="1100" spc="-55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application</a:t>
            </a:r>
            <a:r>
              <a:rPr dirty="0" sz="1100" spc="-40">
                <a:latin typeface="Lucida Console"/>
                <a:cs typeface="Lucida Console"/>
              </a:rPr>
              <a:t> </a:t>
            </a:r>
            <a:r>
              <a:rPr dirty="0" sz="1100">
                <a:latin typeface="Lucida Console"/>
                <a:cs typeface="Lucida Console"/>
              </a:rPr>
              <a:t>=</a:t>
            </a:r>
            <a:r>
              <a:rPr dirty="0" sz="1100" spc="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00FF"/>
                </a:solidFill>
                <a:latin typeface="Lucida Console"/>
                <a:cs typeface="Lucida Console"/>
              </a:rPr>
              <a:t>new</a:t>
            </a:r>
            <a:r>
              <a:rPr dirty="0" sz="1100" spc="-10">
                <a:solidFill>
                  <a:srgbClr val="0000FF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latin typeface="Lucida Console"/>
                <a:cs typeface="Lucida Console"/>
              </a:rPr>
              <a:t>TokenTest(); </a:t>
            </a:r>
            <a:r>
              <a:rPr dirty="0" sz="1100">
                <a:latin typeface="Lucida Console"/>
                <a:cs typeface="Lucida Console"/>
              </a:rPr>
              <a:t>application.setDefaultCloseOperation(</a:t>
            </a:r>
            <a:r>
              <a:rPr dirty="0" sz="1100" spc="-9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99FF"/>
                </a:solidFill>
                <a:latin typeface="Lucida Console"/>
                <a:cs typeface="Lucida Console"/>
              </a:rPr>
              <a:t>JFrame.EXIT_ON_CLOSE</a:t>
            </a:r>
            <a:r>
              <a:rPr dirty="0" sz="1100" spc="-80">
                <a:solidFill>
                  <a:srgbClr val="0099FF"/>
                </a:solidFill>
                <a:latin typeface="Lucida Console"/>
                <a:cs typeface="Lucida Console"/>
              </a:rPr>
              <a:t> </a:t>
            </a:r>
            <a:r>
              <a:rPr dirty="0" sz="1100" spc="-25">
                <a:latin typeface="Lucida Console"/>
                <a:cs typeface="Lucida Console"/>
              </a:rPr>
              <a:t>);</a:t>
            </a:r>
            <a:endParaRPr sz="11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100" spc="-50">
                <a:latin typeface="Lucida Console"/>
                <a:cs typeface="Lucida Console"/>
              </a:rPr>
              <a:t>}</a:t>
            </a:r>
            <a:endParaRPr sz="1100">
              <a:latin typeface="Lucida Console"/>
              <a:cs typeface="Lucida Console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584452" y="206756"/>
            <a:ext cx="2357120" cy="1535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54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55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56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57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58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59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60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61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21945" algn="l"/>
              </a:tabLst>
            </a:pPr>
            <a:r>
              <a:rPr dirty="0" sz="1100" spc="-25" b="1">
                <a:solidFill>
                  <a:srgbClr val="5F5F5F"/>
                </a:solidFill>
                <a:latin typeface="Arial"/>
                <a:cs typeface="Arial"/>
              </a:rPr>
              <a:t>62</a:t>
            </a:r>
            <a:r>
              <a:rPr dirty="0" sz="1100" b="1">
                <a:solidFill>
                  <a:srgbClr val="5F5F5F"/>
                </a:solidFill>
                <a:latin typeface="Arial"/>
                <a:cs typeface="Arial"/>
              </a:rPr>
              <a:t>	</a:t>
            </a:r>
            <a:r>
              <a:rPr dirty="0" sz="1100">
                <a:latin typeface="Lucida Console"/>
                <a:cs typeface="Lucida Console"/>
              </a:rPr>
              <a:t>}</a:t>
            </a:r>
            <a:r>
              <a:rPr dirty="0" sz="1100" spc="-15"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// end</a:t>
            </a:r>
            <a:r>
              <a:rPr dirty="0" sz="1100" spc="-1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>
                <a:solidFill>
                  <a:srgbClr val="008000"/>
                </a:solidFill>
                <a:latin typeface="Lucida Console"/>
                <a:cs typeface="Lucida Console"/>
              </a:rPr>
              <a:t>class</a:t>
            </a:r>
            <a:r>
              <a:rPr dirty="0" sz="1100" spc="-35">
                <a:solidFill>
                  <a:srgbClr val="008000"/>
                </a:solidFill>
                <a:latin typeface="Lucida Console"/>
                <a:cs typeface="Lucida Console"/>
              </a:rPr>
              <a:t> </a:t>
            </a:r>
            <a:r>
              <a:rPr dirty="0" sz="1100" spc="-10">
                <a:solidFill>
                  <a:srgbClr val="008000"/>
                </a:solidFill>
                <a:latin typeface="Lucida Console"/>
                <a:cs typeface="Lucida Console"/>
              </a:rPr>
              <a:t>TokenTest</a:t>
            </a:r>
            <a:endParaRPr sz="1100">
              <a:latin typeface="Lucida Console"/>
              <a:cs typeface="Lucida Console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62400" y="2971800"/>
            <a:ext cx="2619755" cy="228600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9528809" y="6355138"/>
            <a:ext cx="1654175" cy="4241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1460"/>
              </a:lnSpc>
              <a:spcBef>
                <a:spcPts val="340"/>
              </a:spcBef>
            </a:pPr>
            <a:r>
              <a:rPr dirty="0" sz="1400">
                <a:latin typeface="Symbol"/>
                <a:cs typeface="Symbol"/>
              </a:rPr>
              <a:t></a:t>
            </a:r>
            <a:r>
              <a:rPr dirty="0" sz="1400" spc="-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2003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Prentice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Hall,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Inc.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rights</a:t>
            </a:r>
            <a:r>
              <a:rPr dirty="0" sz="1200" spc="-10">
                <a:latin typeface="Times New Roman"/>
                <a:cs typeface="Times New Roman"/>
              </a:rPr>
              <a:t> reserved.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688" y="2727705"/>
            <a:ext cx="201358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none" sz="2800" spc="200">
                <a:solidFill>
                  <a:srgbClr val="404040"/>
                </a:solidFill>
                <a:latin typeface="Trebuchet MS"/>
                <a:cs typeface="Trebuchet MS"/>
              </a:rPr>
              <a:t>THANK</a:t>
            </a:r>
            <a:r>
              <a:rPr dirty="0" u="none" sz="2800" spc="-50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dirty="0" u="none" sz="2800" spc="100">
                <a:solidFill>
                  <a:srgbClr val="404040"/>
                </a:solidFill>
                <a:latin typeface="Trebuchet MS"/>
                <a:cs typeface="Trebuchet MS"/>
              </a:rPr>
              <a:t>YOU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0372" y="784605"/>
            <a:ext cx="45008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2400">
                <a:latin typeface="Times New Roman"/>
                <a:cs typeface="Times New Roman"/>
              </a:rPr>
              <a:t>Memory</a:t>
            </a:r>
            <a:r>
              <a:rPr dirty="0" u="none" sz="2400" spc="-25">
                <a:latin typeface="Times New Roman"/>
                <a:cs typeface="Times New Roman"/>
              </a:rPr>
              <a:t> </a:t>
            </a:r>
            <a:r>
              <a:rPr dirty="0" u="none" sz="2400">
                <a:latin typeface="Times New Roman"/>
                <a:cs typeface="Times New Roman"/>
              </a:rPr>
              <a:t>allocation</a:t>
            </a:r>
            <a:r>
              <a:rPr dirty="0" u="none" sz="2400" spc="-70">
                <a:latin typeface="Times New Roman"/>
                <a:cs typeface="Times New Roman"/>
              </a:rPr>
              <a:t> </a:t>
            </a:r>
            <a:r>
              <a:rPr dirty="0" u="none" sz="2400">
                <a:latin typeface="Times New Roman"/>
                <a:cs typeface="Times New Roman"/>
              </a:rPr>
              <a:t>(row</a:t>
            </a:r>
            <a:r>
              <a:rPr dirty="0" u="none" sz="2400" spc="-30">
                <a:latin typeface="Times New Roman"/>
                <a:cs typeface="Times New Roman"/>
              </a:rPr>
              <a:t> </a:t>
            </a:r>
            <a:r>
              <a:rPr dirty="0" u="none" sz="2400" spc="-10">
                <a:latin typeface="Times New Roman"/>
                <a:cs typeface="Times New Roman"/>
              </a:rPr>
              <a:t>orientation)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00" y="1295411"/>
            <a:ext cx="3339084" cy="484896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6531" y="457201"/>
            <a:ext cx="3703320" cy="94615"/>
          </a:xfrm>
          <a:custGeom>
            <a:avLst/>
            <a:gdLst/>
            <a:ahLst/>
            <a:cxnLst/>
            <a:rect l="l" t="t" r="r" b="b"/>
            <a:pathLst>
              <a:path w="3703320" h="94615">
                <a:moveTo>
                  <a:pt x="3703320" y="0"/>
                </a:moveTo>
                <a:lnTo>
                  <a:pt x="0" y="0"/>
                </a:lnTo>
                <a:lnTo>
                  <a:pt x="0" y="94359"/>
                </a:lnTo>
                <a:lnTo>
                  <a:pt x="3703320" y="94359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42147" y="454151"/>
            <a:ext cx="3703320" cy="97790"/>
          </a:xfrm>
          <a:custGeom>
            <a:avLst/>
            <a:gdLst/>
            <a:ahLst/>
            <a:cxnLst/>
            <a:rect l="l" t="t" r="r" b="b"/>
            <a:pathLst>
              <a:path w="3703320" h="97790">
                <a:moveTo>
                  <a:pt x="3703320" y="0"/>
                </a:moveTo>
                <a:lnTo>
                  <a:pt x="0" y="0"/>
                </a:lnTo>
                <a:lnTo>
                  <a:pt x="0" y="97282"/>
                </a:lnTo>
                <a:lnTo>
                  <a:pt x="3703320" y="97282"/>
                </a:lnTo>
                <a:lnTo>
                  <a:pt x="3703320" y="0"/>
                </a:lnTo>
                <a:close/>
              </a:path>
            </a:pathLst>
          </a:custGeom>
          <a:solidFill>
            <a:srgbClr val="94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41291" y="457201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19" y="0"/>
                </a:moveTo>
                <a:lnTo>
                  <a:pt x="0" y="0"/>
                </a:lnTo>
                <a:lnTo>
                  <a:pt x="0" y="91438"/>
                </a:lnTo>
                <a:lnTo>
                  <a:pt x="3703319" y="91438"/>
                </a:lnTo>
                <a:lnTo>
                  <a:pt x="3703319" y="0"/>
                </a:lnTo>
                <a:close/>
              </a:path>
            </a:pathLst>
          </a:custGeom>
          <a:solidFill>
            <a:srgbClr val="E7792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21154" y="810514"/>
            <a:ext cx="659066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3600">
                <a:solidFill>
                  <a:srgbClr val="404040"/>
                </a:solidFill>
                <a:latin typeface="Times New Roman"/>
                <a:cs typeface="Times New Roman"/>
              </a:rPr>
              <a:t>Initializing</a:t>
            </a:r>
            <a:r>
              <a:rPr dirty="0" u="none" sz="3600" spc="-10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u="none" sz="3600">
                <a:solidFill>
                  <a:srgbClr val="404040"/>
                </a:solidFill>
                <a:latin typeface="Times New Roman"/>
                <a:cs typeface="Times New Roman"/>
              </a:rPr>
              <a:t>a</a:t>
            </a:r>
            <a:r>
              <a:rPr dirty="0" u="none" sz="3600" spc="-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u="none" sz="3600" spc="-10">
                <a:solidFill>
                  <a:srgbClr val="404040"/>
                </a:solidFill>
                <a:latin typeface="Times New Roman"/>
                <a:cs typeface="Times New Roman"/>
              </a:rPr>
              <a:t>two-</a:t>
            </a:r>
            <a:r>
              <a:rPr dirty="0" u="none" sz="3600">
                <a:solidFill>
                  <a:srgbClr val="404040"/>
                </a:solidFill>
                <a:latin typeface="Times New Roman"/>
                <a:cs typeface="Times New Roman"/>
              </a:rPr>
              <a:t>dimensional</a:t>
            </a:r>
            <a:r>
              <a:rPr dirty="0" u="none" sz="3600" spc="-12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dirty="0" u="none" sz="3600" spc="-10">
                <a:solidFill>
                  <a:srgbClr val="404040"/>
                </a:solidFill>
                <a:latin typeface="Times New Roman"/>
                <a:cs typeface="Times New Roman"/>
              </a:rPr>
              <a:t>array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121154" y="2142489"/>
            <a:ext cx="3396615" cy="3009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5485" algn="l"/>
              </a:tabLst>
            </a:pPr>
            <a:r>
              <a:rPr dirty="0" sz="2800" b="1">
                <a:latin typeface="Arial"/>
                <a:cs typeface="Arial"/>
              </a:rPr>
              <a:t>Static</a:t>
            </a:r>
            <a:r>
              <a:rPr dirty="0" sz="2800" spc="-60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int</a:t>
            </a:r>
            <a:r>
              <a:rPr dirty="0" sz="2800" spc="-65" b="1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A[3][2]</a:t>
            </a:r>
            <a:r>
              <a:rPr dirty="0" sz="2800" spc="-45" b="1">
                <a:latin typeface="Arial"/>
                <a:cs typeface="Arial"/>
              </a:rPr>
              <a:t> </a:t>
            </a:r>
            <a:r>
              <a:rPr dirty="0" sz="2800" spc="-50" b="1">
                <a:latin typeface="Arial"/>
                <a:cs typeface="Arial"/>
              </a:rPr>
              <a:t>=</a:t>
            </a:r>
            <a:r>
              <a:rPr dirty="0" sz="2800" b="1">
                <a:latin typeface="Arial"/>
                <a:cs typeface="Arial"/>
              </a:rPr>
              <a:t>	</a:t>
            </a:r>
            <a:r>
              <a:rPr dirty="0" sz="2800" spc="-50" b="1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tabLst>
                <a:tab pos="1558925" algn="l"/>
              </a:tabLst>
            </a:pPr>
            <a:r>
              <a:rPr dirty="0" sz="2800" spc="-25" b="1">
                <a:latin typeface="Arial"/>
                <a:cs typeface="Arial"/>
              </a:rPr>
              <a:t>{1,</a:t>
            </a:r>
            <a:r>
              <a:rPr dirty="0" sz="2800" b="1">
                <a:latin typeface="Arial"/>
                <a:cs typeface="Arial"/>
              </a:rPr>
              <a:t>	</a:t>
            </a:r>
            <a:r>
              <a:rPr dirty="0" sz="2800" spc="-25" b="1">
                <a:latin typeface="Arial"/>
                <a:cs typeface="Arial"/>
              </a:rPr>
              <a:t>4},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tabLst>
                <a:tab pos="1558290" algn="l"/>
              </a:tabLst>
            </a:pPr>
            <a:r>
              <a:rPr dirty="0" sz="2800" spc="-25" b="1">
                <a:latin typeface="Arial"/>
                <a:cs typeface="Arial"/>
              </a:rPr>
              <a:t>{2,</a:t>
            </a:r>
            <a:r>
              <a:rPr dirty="0" sz="2800" b="1">
                <a:latin typeface="Arial"/>
                <a:cs typeface="Arial"/>
              </a:rPr>
              <a:t>	</a:t>
            </a:r>
            <a:r>
              <a:rPr dirty="0" sz="2800" spc="-25" b="1">
                <a:latin typeface="Arial"/>
                <a:cs typeface="Arial"/>
              </a:rPr>
              <a:t>5},</a:t>
            </a:r>
            <a:endParaRPr sz="2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  <a:tabLst>
                <a:tab pos="1558925" algn="l"/>
              </a:tabLst>
            </a:pPr>
            <a:r>
              <a:rPr dirty="0" sz="2800" spc="-25" b="1">
                <a:latin typeface="Arial"/>
                <a:cs typeface="Arial"/>
              </a:rPr>
              <a:t>{3,</a:t>
            </a:r>
            <a:r>
              <a:rPr dirty="0" sz="2800" b="1">
                <a:latin typeface="Arial"/>
                <a:cs typeface="Arial"/>
              </a:rPr>
              <a:t>	</a:t>
            </a:r>
            <a:r>
              <a:rPr dirty="0" sz="2800" spc="-25" b="1">
                <a:latin typeface="Arial"/>
                <a:cs typeface="Arial"/>
              </a:rPr>
              <a:t>6}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 spc="-25" b="1">
                <a:latin typeface="Arial"/>
                <a:cs typeface="Arial"/>
              </a:rPr>
              <a:t>};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800" b="1">
                <a:latin typeface="Times New Roman"/>
                <a:cs typeface="Times New Roman"/>
              </a:rPr>
              <a:t>A</a:t>
            </a:r>
            <a:r>
              <a:rPr dirty="0" sz="2800" spc="-20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3-by-</a:t>
            </a:r>
            <a:r>
              <a:rPr dirty="0" sz="2800" b="1">
                <a:latin typeface="Times New Roman"/>
                <a:cs typeface="Times New Roman"/>
              </a:rPr>
              <a:t>2</a:t>
            </a:r>
            <a:r>
              <a:rPr dirty="0" sz="2800" spc="-15" b="1">
                <a:latin typeface="Times New Roman"/>
                <a:cs typeface="Times New Roman"/>
              </a:rPr>
              <a:t> </a:t>
            </a:r>
            <a:r>
              <a:rPr dirty="0" sz="2800" spc="-10" b="1">
                <a:latin typeface="Times New Roman"/>
                <a:cs typeface="Times New Roman"/>
              </a:rPr>
              <a:t>matrix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3331" y="4986909"/>
            <a:ext cx="3638169" cy="1680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Sridhar Swaminathan</dc:creator>
  <dc:title>Computational Thinking with Programming</dc:title>
  <dcterms:created xsi:type="dcterms:W3CDTF">2025-03-15T18:02:23Z</dcterms:created>
  <dcterms:modified xsi:type="dcterms:W3CDTF">2025-03-15T18:02:23Z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2024-02-03T00:00:00Z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2025-03-15T00:00:00Z</vt:filetime>
  </property>
  <property fmtid="{D5CDD505-2E9C-101B-9397-08002B2CF9AE}" pid="5" name="Producer">
    <vt:lpwstr>iLovePDF</vt:lpwstr>
  </property>
</Properties>
</file>