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92807" y="862075"/>
            <a:ext cx="36639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954" y="699261"/>
            <a:ext cx="922210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263" y="2038350"/>
            <a:ext cx="5059045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5.png"/><Relationship Id="rId7" Type="http://schemas.openxmlformats.org/officeDocument/2006/relationships/image" Target="../media/image7.jpg"/><Relationship Id="rId8" Type="http://schemas.openxmlformats.org/officeDocument/2006/relationships/image" Target="../media/image8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1161"/>
            <a:ext cx="5866765" cy="24949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265">
                <a:solidFill>
                  <a:srgbClr val="FFFFFF"/>
                </a:solidFill>
              </a:rPr>
              <a:t> </a:t>
            </a:r>
            <a:r>
              <a:rPr dirty="0" sz="5400" spc="225">
                <a:solidFill>
                  <a:srgbClr val="FFFFFF"/>
                </a:solidFill>
              </a:rPr>
              <a:t>ORIENTED </a:t>
            </a:r>
            <a:r>
              <a:rPr dirty="0" sz="5400" spc="235">
                <a:solidFill>
                  <a:srgbClr val="FFFFFF"/>
                </a:solidFill>
              </a:rPr>
              <a:t>PROGRAMMING </a:t>
            </a:r>
            <a:r>
              <a:rPr dirty="0" sz="5400" spc="200">
                <a:solidFill>
                  <a:srgbClr val="FFFFFF"/>
                </a:solidFill>
              </a:rPr>
              <a:t>USING</a:t>
            </a:r>
            <a:r>
              <a:rPr dirty="0" sz="5400" spc="-155">
                <a:solidFill>
                  <a:srgbClr val="FFFFFF"/>
                </a:solidFill>
              </a:rPr>
              <a:t> </a:t>
            </a:r>
            <a:r>
              <a:rPr dirty="0" sz="5400" spc="-275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82955">
              <a:lnSpc>
                <a:spcPct val="100000"/>
              </a:lnSpc>
              <a:spcBef>
                <a:spcPts val="95"/>
              </a:spcBef>
            </a:pPr>
            <a:r>
              <a:rPr dirty="0"/>
              <a:t>SAME</a:t>
            </a:r>
            <a:r>
              <a:rPr dirty="0" spc="-5"/>
              <a:t> </a:t>
            </a:r>
            <a:r>
              <a:rPr dirty="0" spc="45"/>
              <a:t>PACKAGE</a:t>
            </a:r>
            <a:r>
              <a:rPr dirty="0" spc="-420"/>
              <a:t> </a:t>
            </a:r>
            <a:r>
              <a:rPr dirty="0" spc="160"/>
              <a:t>WITH</a:t>
            </a:r>
            <a:r>
              <a:rPr dirty="0" spc="-50"/>
              <a:t> </a:t>
            </a:r>
            <a:r>
              <a:rPr dirty="0" spc="-10"/>
              <a:t>DEFAULT</a:t>
            </a:r>
            <a:r>
              <a:rPr dirty="0" spc="-340"/>
              <a:t> </a:t>
            </a:r>
            <a:r>
              <a:rPr dirty="0" spc="-10"/>
              <a:t>ACCESSIBILITY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079491" y="3709415"/>
            <a:ext cx="6213475" cy="2861945"/>
          </a:xfrm>
          <a:custGeom>
            <a:avLst/>
            <a:gdLst/>
            <a:ahLst/>
            <a:cxnLst/>
            <a:rect l="l" t="t" r="r" b="b"/>
            <a:pathLst>
              <a:path w="6213475" h="2861945">
                <a:moveTo>
                  <a:pt x="6213221" y="0"/>
                </a:moveTo>
                <a:lnTo>
                  <a:pt x="0" y="0"/>
                </a:lnTo>
                <a:lnTo>
                  <a:pt x="0" y="2861563"/>
                </a:lnTo>
                <a:lnTo>
                  <a:pt x="6213221" y="2861563"/>
                </a:lnTo>
                <a:lnTo>
                  <a:pt x="621322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46009" y="3999738"/>
            <a:ext cx="1536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95">
                <a:solidFill>
                  <a:srgbClr val="FF0000"/>
                </a:solidFill>
                <a:latin typeface="Trebuchet MS"/>
                <a:cs typeface="Trebuchet MS"/>
              </a:rPr>
              <a:t>//This</a:t>
            </a:r>
            <a:r>
              <a:rPr dirty="0" sz="1800" spc="-1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8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FF0000"/>
                </a:solidFill>
                <a:latin typeface="Trebuchet MS"/>
                <a:cs typeface="Trebuchet MS"/>
              </a:rPr>
              <a:t>optional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71566" y="3724782"/>
            <a:ext cx="169545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pack1; </a:t>
            </a:r>
            <a:r>
              <a:rPr dirty="0" sz="1800" spc="-70">
                <a:latin typeface="Trebuchet MS"/>
                <a:cs typeface="Trebuchet MS"/>
              </a:rPr>
              <a:t>import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55">
                <a:latin typeface="Trebuchet MS"/>
                <a:cs typeface="Trebuchet MS"/>
              </a:rPr>
              <a:t>pack1.Test; </a:t>
            </a:r>
            <a:r>
              <a:rPr dirty="0" sz="1800" spc="10">
                <a:latin typeface="Trebuchet MS"/>
                <a:cs typeface="Trebuchet MS"/>
              </a:rPr>
              <a:t>clas</a:t>
            </a:r>
            <a:r>
              <a:rPr dirty="0" sz="1800" spc="35">
                <a:latin typeface="Trebuchet MS"/>
                <a:cs typeface="Trebuchet MS"/>
              </a:rPr>
              <a:t>s</a:t>
            </a:r>
            <a:r>
              <a:rPr dirty="0" sz="1800" spc="-5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e</a:t>
            </a:r>
            <a:r>
              <a:rPr dirty="0" sz="1800" spc="15">
                <a:latin typeface="Trebuchet MS"/>
                <a:cs typeface="Trebuchet MS"/>
              </a:rPr>
              <a:t>s</a:t>
            </a:r>
            <a:r>
              <a:rPr dirty="0" sz="1800" spc="10">
                <a:latin typeface="Trebuchet MS"/>
                <a:cs typeface="Trebuchet MS"/>
              </a:rPr>
              <a:t>t1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71566" y="4822393"/>
            <a:ext cx="541528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static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void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main(String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  <a:p>
            <a:pPr marL="9144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28800" marR="5080">
              <a:lnSpc>
                <a:spcPct val="100000"/>
              </a:lnSpc>
              <a:tabLst>
                <a:tab pos="3773804" algn="l"/>
                <a:tab pos="3836035" algn="l"/>
              </a:tabLst>
            </a:pPr>
            <a:r>
              <a:rPr dirty="0" sz="1800" spc="-190">
                <a:latin typeface="Trebuchet MS"/>
                <a:cs typeface="Trebuchet MS"/>
              </a:rPr>
              <a:t>Test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t=newTest();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-160">
                <a:solidFill>
                  <a:srgbClr val="FF0000"/>
                </a:solidFill>
                <a:latin typeface="Trebuchet MS"/>
                <a:cs typeface="Trebuchet MS"/>
              </a:rPr>
              <a:t>//Allow</a:t>
            </a:r>
            <a:r>
              <a:rPr dirty="0" sz="18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0000"/>
                </a:solidFill>
                <a:latin typeface="Trebuchet MS"/>
                <a:cs typeface="Trebuchet MS"/>
              </a:rPr>
              <a:t>access </a:t>
            </a:r>
            <a:r>
              <a:rPr dirty="0" sz="1800" spc="-10">
                <a:latin typeface="Trebuchet MS"/>
                <a:cs typeface="Trebuchet MS"/>
              </a:rPr>
              <a:t>t.methodOne();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60">
                <a:solidFill>
                  <a:srgbClr val="FF0000"/>
                </a:solidFill>
                <a:latin typeface="Trebuchet MS"/>
                <a:cs typeface="Trebuchet MS"/>
              </a:rPr>
              <a:t>//Allow</a:t>
            </a:r>
            <a:r>
              <a:rPr dirty="0" sz="18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18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Trebuchet MS"/>
                <a:cs typeface="Trebuchet MS"/>
              </a:rPr>
              <a:t>access</a:t>
            </a:r>
            <a:endParaRPr sz="1800">
              <a:latin typeface="Trebuchet MS"/>
              <a:cs typeface="Trebuchet MS"/>
            </a:endParaRPr>
          </a:p>
          <a:p>
            <a:pPr marL="9144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6655" y="1290827"/>
            <a:ext cx="7374890" cy="230759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7305" rIns="0" bIns="0" rtlCol="0" vert="horz">
            <a:spAutoFit/>
          </a:bodyPr>
          <a:lstStyle/>
          <a:p>
            <a:pPr marL="90805" marR="5914390">
              <a:lnSpc>
                <a:spcPct val="100000"/>
              </a:lnSpc>
              <a:spcBef>
                <a:spcPts val="215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pack1; </a:t>
            </a:r>
            <a:r>
              <a:rPr dirty="0" sz="1800" spc="25">
                <a:latin typeface="Trebuchet MS"/>
                <a:cs typeface="Trebuchet MS"/>
              </a:rPr>
              <a:t>cla</a:t>
            </a:r>
            <a:r>
              <a:rPr dirty="0" sz="1800" spc="30">
                <a:latin typeface="Trebuchet MS"/>
                <a:cs typeface="Trebuchet MS"/>
              </a:rPr>
              <a:t>s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-484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100">
                <a:latin typeface="Trebuchet MS"/>
                <a:cs typeface="Trebuchet MS"/>
              </a:rPr>
              <a:t>void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methodOne(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0239">
              <a:lnSpc>
                <a:spcPct val="100000"/>
              </a:lnSpc>
              <a:tabLst>
                <a:tab pos="4447540" algn="l"/>
              </a:tabLst>
            </a:pPr>
            <a:r>
              <a:rPr dirty="0" sz="1800" spc="-75">
                <a:latin typeface="Trebuchet MS"/>
                <a:cs typeface="Trebuchet MS"/>
              </a:rPr>
              <a:t>System.out.println(“Public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45">
                <a:latin typeface="Trebuchet MS"/>
                <a:cs typeface="Trebuchet MS"/>
              </a:rPr>
              <a:t>MemberAccess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Modifier”);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1063" y="1092708"/>
            <a:ext cx="7982584" cy="2308860"/>
          </a:xfrm>
          <a:custGeom>
            <a:avLst/>
            <a:gdLst/>
            <a:ahLst/>
            <a:cxnLst/>
            <a:rect l="l" t="t" r="r" b="b"/>
            <a:pathLst>
              <a:path w="7982584" h="2308860">
                <a:moveTo>
                  <a:pt x="7982204" y="0"/>
                </a:moveTo>
                <a:lnTo>
                  <a:pt x="0" y="0"/>
                </a:lnTo>
                <a:lnTo>
                  <a:pt x="0" y="2308860"/>
                </a:lnTo>
                <a:lnTo>
                  <a:pt x="7982204" y="2308860"/>
                </a:lnTo>
                <a:lnTo>
                  <a:pt x="798220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08889" y="1108075"/>
            <a:ext cx="716407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61355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latin typeface="Trebuchet MS"/>
                <a:cs typeface="Trebuchet MS"/>
              </a:rPr>
              <a:t>package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pack1; </a:t>
            </a: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clas</a:t>
            </a:r>
            <a:r>
              <a:rPr dirty="0" sz="1800" spc="-65">
                <a:latin typeface="Trebuchet MS"/>
                <a:cs typeface="Trebuchet MS"/>
              </a:rPr>
              <a:t>s</a:t>
            </a:r>
            <a:r>
              <a:rPr dirty="0" sz="1800" spc="-600">
                <a:latin typeface="Trebuchet MS"/>
                <a:cs typeface="Trebuchet MS"/>
              </a:rPr>
              <a:t>T</a:t>
            </a:r>
            <a:r>
              <a:rPr dirty="0" sz="1800" spc="-90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110">
                <a:latin typeface="Trebuchet MS"/>
                <a:cs typeface="Trebuchet MS"/>
              </a:rPr>
              <a:t>protected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void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methodOne( </a:t>
            </a:r>
            <a:r>
              <a:rPr dirty="0" sz="1800" spc="-5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System.out.println(“Protected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MemberAccess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Modifier”);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23594" y="275462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8889" y="3028645"/>
            <a:ext cx="102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53285" y="625297"/>
            <a:ext cx="95059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SAME </a:t>
            </a:r>
            <a:r>
              <a:rPr dirty="0" spc="45"/>
              <a:t>PACKAGE</a:t>
            </a:r>
            <a:r>
              <a:rPr dirty="0" spc="-409"/>
              <a:t> </a:t>
            </a:r>
            <a:r>
              <a:rPr dirty="0" spc="165"/>
              <a:t>WITH</a:t>
            </a:r>
            <a:r>
              <a:rPr dirty="0" spc="-40"/>
              <a:t> </a:t>
            </a:r>
            <a:r>
              <a:rPr dirty="0"/>
              <a:t>PUBLIC</a:t>
            </a:r>
            <a:r>
              <a:rPr dirty="0" spc="-265"/>
              <a:t> </a:t>
            </a:r>
            <a:r>
              <a:rPr dirty="0"/>
              <a:t>ACCESSIBILITY</a:t>
            </a:r>
            <a:r>
              <a:rPr dirty="0" spc="-240"/>
              <a:t> </a:t>
            </a:r>
            <a:r>
              <a:rPr dirty="0" spc="315"/>
              <a:t>AND</a:t>
            </a:r>
            <a:r>
              <a:rPr dirty="0" spc="-5"/>
              <a:t> </a:t>
            </a:r>
            <a:r>
              <a:rPr dirty="0" spc="114"/>
              <a:t>EXTENDS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4919471" y="2887979"/>
            <a:ext cx="6804659" cy="3970020"/>
          </a:xfrm>
          <a:custGeom>
            <a:avLst/>
            <a:gdLst/>
            <a:ahLst/>
            <a:cxnLst/>
            <a:rect l="l" t="t" r="r" b="b"/>
            <a:pathLst>
              <a:path w="6804659" h="3970020">
                <a:moveTo>
                  <a:pt x="6804659" y="0"/>
                </a:moveTo>
                <a:lnTo>
                  <a:pt x="0" y="0"/>
                </a:lnTo>
                <a:lnTo>
                  <a:pt x="0" y="3970020"/>
                </a:lnTo>
                <a:lnTo>
                  <a:pt x="6804659" y="3970020"/>
                </a:lnTo>
                <a:lnTo>
                  <a:pt x="68046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999101" y="2903601"/>
            <a:ext cx="27317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pack1;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65">
                <a:latin typeface="Trebuchet MS"/>
                <a:cs typeface="Trebuchet MS"/>
              </a:rPr>
              <a:t>import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pack</a:t>
            </a:r>
            <a:r>
              <a:rPr dirty="0" sz="1800" spc="-165">
                <a:latin typeface="Trebuchet MS"/>
                <a:cs typeface="Trebuchet MS"/>
              </a:rPr>
              <a:t>1</a:t>
            </a:r>
            <a:r>
              <a:rPr dirty="0" sz="1800" spc="-170">
                <a:latin typeface="Trebuchet MS"/>
                <a:cs typeface="Trebuchet MS"/>
              </a:rPr>
              <a:t>.</a:t>
            </a:r>
            <a:r>
              <a:rPr dirty="0" sz="1800" spc="-680">
                <a:latin typeface="Trebuchet MS"/>
                <a:cs typeface="Trebuchet MS"/>
              </a:rPr>
              <a:t>T</a:t>
            </a:r>
            <a:r>
              <a:rPr dirty="0" sz="1800" spc="-170">
                <a:latin typeface="Trebuchet MS"/>
                <a:cs typeface="Trebuchet MS"/>
              </a:rPr>
              <a:t>est</a:t>
            </a:r>
            <a:r>
              <a:rPr dirty="0" sz="1800" spc="-65">
                <a:latin typeface="Trebuchet MS"/>
                <a:cs typeface="Trebuchet MS"/>
              </a:rPr>
              <a:t>;</a:t>
            </a:r>
            <a:r>
              <a:rPr dirty="0" sz="1800" spc="-18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dirty="0" sz="1800" spc="-170">
                <a:solidFill>
                  <a:srgbClr val="FF0000"/>
                </a:solidFill>
                <a:latin typeface="Trebuchet MS"/>
                <a:cs typeface="Trebuchet MS"/>
              </a:rPr>
              <a:t>/</a:t>
            </a:r>
            <a:r>
              <a:rPr dirty="0" sz="1800" spc="-40">
                <a:solidFill>
                  <a:srgbClr val="FF0000"/>
                </a:solidFill>
                <a:latin typeface="Trebuchet MS"/>
                <a:cs typeface="Trebuchet MS"/>
              </a:rPr>
              <a:t> Optional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99101" y="3451682"/>
            <a:ext cx="650875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latin typeface="Trebuchet MS"/>
                <a:cs typeface="Trebuchet MS"/>
              </a:rPr>
              <a:t>clas</a:t>
            </a:r>
            <a:r>
              <a:rPr dirty="0" sz="1800" spc="-60">
                <a:latin typeface="Trebuchet MS"/>
                <a:cs typeface="Trebuchet MS"/>
              </a:rPr>
              <a:t>s</a:t>
            </a:r>
            <a:r>
              <a:rPr dirty="0" sz="1800" spc="-595">
                <a:latin typeface="Trebuchet MS"/>
                <a:cs typeface="Trebuchet MS"/>
              </a:rPr>
              <a:t>T</a:t>
            </a:r>
            <a:r>
              <a:rPr dirty="0" sz="1800" spc="-85">
                <a:latin typeface="Trebuchet MS"/>
                <a:cs typeface="Trebuchet MS"/>
              </a:rPr>
              <a:t>est1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exte</a:t>
            </a:r>
            <a:r>
              <a:rPr dirty="0" sz="1800">
                <a:latin typeface="Trebuchet MS"/>
                <a:cs typeface="Trebuchet MS"/>
              </a:rPr>
              <a:t>n</a:t>
            </a:r>
            <a:r>
              <a:rPr dirty="0" sz="1800" spc="-15">
                <a:latin typeface="Trebuchet MS"/>
                <a:cs typeface="Trebuchet MS"/>
              </a:rPr>
              <a:t>d</a:t>
            </a:r>
            <a:r>
              <a:rPr dirty="0" sz="1800" spc="35">
                <a:latin typeface="Trebuchet MS"/>
                <a:cs typeface="Trebuchet MS"/>
              </a:rPr>
              <a:t>s</a:t>
            </a:r>
            <a:r>
              <a:rPr dirty="0" sz="1800" spc="-5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static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841500" marR="1771014">
              <a:lnSpc>
                <a:spcPct val="100000"/>
              </a:lnSpc>
              <a:tabLst>
                <a:tab pos="3569970" algn="l"/>
                <a:tab pos="3597275" algn="l"/>
              </a:tabLst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t=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e</a:t>
            </a:r>
            <a:r>
              <a:rPr dirty="0" sz="1800" spc="35">
                <a:latin typeface="Trebuchet MS"/>
                <a:cs typeface="Trebuchet MS"/>
              </a:rPr>
              <a:t>w</a:t>
            </a:r>
            <a:r>
              <a:rPr dirty="0" sz="1800" spc="-509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est</a:t>
            </a:r>
            <a:r>
              <a:rPr dirty="0" sz="1800">
                <a:latin typeface="Trebuchet MS"/>
                <a:cs typeface="Trebuchet MS"/>
              </a:rPr>
              <a:t>(</a:t>
            </a:r>
            <a:r>
              <a:rPr dirty="0" sz="1800" spc="-2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;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t.methodOne();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-204">
                <a:solidFill>
                  <a:srgbClr val="FF0000"/>
                </a:solidFill>
                <a:latin typeface="Trebuchet MS"/>
                <a:cs typeface="Trebuchet MS"/>
              </a:rPr>
              <a:t>//Can</a:t>
            </a:r>
            <a:r>
              <a:rPr dirty="0" sz="1800" spc="-1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0000"/>
                </a:solidFill>
                <a:latin typeface="Trebuchet MS"/>
                <a:cs typeface="Trebuchet MS"/>
              </a:rPr>
              <a:t>access </a:t>
            </a: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est1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75">
                <a:latin typeface="Trebuchet MS"/>
                <a:cs typeface="Trebuchet MS"/>
              </a:rPr>
              <a:t>e</a:t>
            </a:r>
            <a:r>
              <a:rPr dirty="0" sz="1800" spc="40">
                <a:latin typeface="Trebuchet MS"/>
                <a:cs typeface="Trebuchet MS"/>
              </a:rPr>
              <a:t>w</a:t>
            </a:r>
            <a:r>
              <a:rPr dirty="0" sz="1800" spc="-51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est1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spc="-30">
                <a:latin typeface="Trebuchet MS"/>
                <a:cs typeface="Trebuchet MS"/>
              </a:rPr>
              <a:t>)</a:t>
            </a:r>
            <a:r>
              <a:rPr dirty="0" sz="1800" spc="-5">
                <a:latin typeface="Trebuchet MS"/>
                <a:cs typeface="Trebuchet MS"/>
              </a:rPr>
              <a:t>;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b.methodOne();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00">
                <a:solidFill>
                  <a:srgbClr val="FF0000"/>
                </a:solidFill>
                <a:latin typeface="Trebuchet MS"/>
                <a:cs typeface="Trebuchet MS"/>
              </a:rPr>
              <a:t>//Can</a:t>
            </a:r>
            <a:r>
              <a:rPr dirty="0" sz="18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FF0000"/>
                </a:solidFill>
                <a:latin typeface="Trebuchet MS"/>
                <a:cs typeface="Trebuchet MS"/>
              </a:rPr>
              <a:t>access </a:t>
            </a: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n</a:t>
            </a:r>
            <a:r>
              <a:rPr dirty="0" sz="1800" spc="-135">
                <a:latin typeface="Trebuchet MS"/>
                <a:cs typeface="Trebuchet MS"/>
              </a:rPr>
              <a:t>e</a:t>
            </a:r>
            <a:r>
              <a:rPr dirty="0" sz="1800" spc="-30">
                <a:latin typeface="Trebuchet MS"/>
                <a:cs typeface="Trebuchet MS"/>
              </a:rPr>
              <a:t>w</a:t>
            </a: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85">
                <a:latin typeface="Trebuchet MS"/>
                <a:cs typeface="Trebuchet MS"/>
              </a:rPr>
              <a:t>est1</a:t>
            </a:r>
            <a:r>
              <a:rPr dirty="0" sz="1800" spc="-75">
                <a:latin typeface="Trebuchet MS"/>
                <a:cs typeface="Trebuchet MS"/>
              </a:rPr>
              <a:t>(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);</a:t>
            </a:r>
            <a:endParaRPr sz="180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</a:pPr>
            <a:r>
              <a:rPr dirty="0" sz="1800" spc="-95">
                <a:latin typeface="Trebuchet MS"/>
                <a:cs typeface="Trebuchet MS"/>
              </a:rPr>
              <a:t>c.methodOne();</a:t>
            </a:r>
            <a:r>
              <a:rPr dirty="0" sz="1800" spc="-365">
                <a:latin typeface="Trebuchet MS"/>
                <a:cs typeface="Trebuchet MS"/>
              </a:rPr>
              <a:t> </a:t>
            </a:r>
            <a:r>
              <a:rPr dirty="0" sz="1800" spc="-204">
                <a:solidFill>
                  <a:srgbClr val="FF0000"/>
                </a:solidFill>
                <a:latin typeface="Trebuchet MS"/>
                <a:cs typeface="Trebuchet MS"/>
              </a:rPr>
              <a:t>//Can</a:t>
            </a:r>
            <a:r>
              <a:rPr dirty="0" sz="18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0000"/>
                </a:solidFill>
                <a:latin typeface="Trebuchet MS"/>
                <a:cs typeface="Trebuchet MS"/>
              </a:rPr>
              <a:t>access</a:t>
            </a:r>
            <a:r>
              <a:rPr dirty="0" sz="18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0000"/>
                </a:solidFill>
                <a:latin typeface="Trebuchet MS"/>
                <a:cs typeface="Trebuchet MS"/>
              </a:rPr>
              <a:t>due</a:t>
            </a:r>
            <a:r>
              <a:rPr dirty="0" sz="1800" spc="-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r>
              <a:rPr dirty="0" sz="1800" spc="-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FF0000"/>
                </a:solidFill>
                <a:latin typeface="Trebuchet MS"/>
                <a:cs typeface="Trebuchet MS"/>
              </a:rPr>
              <a:t>Same</a:t>
            </a:r>
            <a:r>
              <a:rPr dirty="0" sz="1800" spc="-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FF0000"/>
                </a:solidFill>
                <a:latin typeface="Trebuchet MS"/>
                <a:cs typeface="Trebuchet MS"/>
              </a:rPr>
              <a:t>Package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631" y="1117091"/>
            <a:ext cx="6091555" cy="2586355"/>
          </a:xfrm>
          <a:custGeom>
            <a:avLst/>
            <a:gdLst/>
            <a:ahLst/>
            <a:cxnLst/>
            <a:rect l="l" t="t" r="r" b="b"/>
            <a:pathLst>
              <a:path w="6091555" h="2586354">
                <a:moveTo>
                  <a:pt x="6091301" y="0"/>
                </a:moveTo>
                <a:lnTo>
                  <a:pt x="0" y="0"/>
                </a:lnTo>
                <a:lnTo>
                  <a:pt x="0" y="2586100"/>
                </a:lnTo>
                <a:lnTo>
                  <a:pt x="6091301" y="2586100"/>
                </a:lnTo>
                <a:lnTo>
                  <a:pt x="609130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82067" y="1132713"/>
            <a:ext cx="367982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79015">
              <a:lnSpc>
                <a:spcPct val="100000"/>
              </a:lnSpc>
              <a:spcBef>
                <a:spcPts val="100"/>
              </a:spcBef>
            </a:pPr>
            <a:r>
              <a:rPr dirty="0" sz="1800" spc="-135">
                <a:latin typeface="Trebuchet MS"/>
                <a:cs typeface="Trebuchet MS"/>
              </a:rPr>
              <a:t>package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pack1; </a:t>
            </a: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clas</a:t>
            </a:r>
            <a:r>
              <a:rPr dirty="0" sz="1800" spc="-60">
                <a:latin typeface="Trebuchet MS"/>
                <a:cs typeface="Trebuchet MS"/>
              </a:rPr>
              <a:t>s</a:t>
            </a:r>
            <a:r>
              <a:rPr dirty="0" sz="1800" spc="-595">
                <a:latin typeface="Trebuchet MS"/>
                <a:cs typeface="Trebuchet MS"/>
              </a:rPr>
              <a:t>T</a:t>
            </a:r>
            <a:r>
              <a:rPr dirty="0" sz="1800" spc="-85">
                <a:latin typeface="Trebuchet MS"/>
                <a:cs typeface="Trebuchet MS"/>
              </a:rPr>
              <a:t>e</a:t>
            </a:r>
            <a:r>
              <a:rPr dirty="0" sz="1800" spc="-100">
                <a:latin typeface="Trebuchet MS"/>
                <a:cs typeface="Trebuchet MS"/>
              </a:rPr>
              <a:t>s</a:t>
            </a:r>
            <a:r>
              <a:rPr dirty="0" sz="1800" spc="-85">
                <a:latin typeface="Trebuchet MS"/>
                <a:cs typeface="Trebuchet MS"/>
              </a:rPr>
              <a:t>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110">
                <a:latin typeface="Trebuchet MS"/>
                <a:cs typeface="Trebuchet MS"/>
              </a:rPr>
              <a:t>protected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methodOne(</a:t>
            </a:r>
            <a:r>
              <a:rPr dirty="0" sz="1800" spc="-50">
                <a:latin typeface="Trebuchet MS"/>
                <a:cs typeface="Trebuchet MS"/>
              </a:rPr>
              <a:t> )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11426" y="2504947"/>
            <a:ext cx="3613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rebuchet MS"/>
                <a:cs typeface="Trebuchet MS"/>
              </a:rPr>
              <a:t>System.out.println(“Protected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Member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6944" y="2779267"/>
            <a:ext cx="17145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Trebuchet MS"/>
                <a:cs typeface="Trebuchet MS"/>
              </a:rPr>
              <a:t>Access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Modifier”);</a:t>
            </a:r>
            <a:endParaRPr sz="1800">
              <a:latin typeface="Trebuchet MS"/>
              <a:cs typeface="Trebuchet MS"/>
            </a:endParaRPr>
          </a:p>
          <a:p>
            <a:pPr algn="ctr" marL="2063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algn="ctr" marR="160464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6297" y="672846"/>
            <a:ext cx="105549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DIFFERENT</a:t>
            </a:r>
            <a:r>
              <a:rPr dirty="0" spc="35"/>
              <a:t> </a:t>
            </a:r>
            <a:r>
              <a:rPr dirty="0"/>
              <a:t>PACKAGES</a:t>
            </a:r>
            <a:r>
              <a:rPr dirty="0" spc="-395"/>
              <a:t> </a:t>
            </a:r>
            <a:r>
              <a:rPr dirty="0" spc="160"/>
              <a:t>WITH</a:t>
            </a:r>
            <a:r>
              <a:rPr dirty="0"/>
              <a:t> PUBLIC</a:t>
            </a:r>
            <a:r>
              <a:rPr dirty="0" spc="-240"/>
              <a:t> </a:t>
            </a:r>
            <a:r>
              <a:rPr dirty="0"/>
              <a:t>ACCESSIBILITY</a:t>
            </a:r>
            <a:r>
              <a:rPr dirty="0" spc="-240"/>
              <a:t> </a:t>
            </a:r>
            <a:r>
              <a:rPr dirty="0" spc="315"/>
              <a:t>AND</a:t>
            </a:r>
            <a:r>
              <a:rPr dirty="0" spc="40"/>
              <a:t> </a:t>
            </a:r>
            <a:r>
              <a:rPr dirty="0" spc="110"/>
              <a:t>EXTENDS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5698235" y="2409444"/>
            <a:ext cx="6111240" cy="4247515"/>
          </a:xfrm>
          <a:custGeom>
            <a:avLst/>
            <a:gdLst/>
            <a:ahLst/>
            <a:cxnLst/>
            <a:rect l="l" t="t" r="r" b="b"/>
            <a:pathLst>
              <a:path w="6111240" h="4247515">
                <a:moveTo>
                  <a:pt x="6111240" y="0"/>
                </a:moveTo>
                <a:lnTo>
                  <a:pt x="0" y="0"/>
                </a:lnTo>
                <a:lnTo>
                  <a:pt x="0" y="4247261"/>
                </a:lnTo>
                <a:lnTo>
                  <a:pt x="6111240" y="4247261"/>
                </a:lnTo>
                <a:lnTo>
                  <a:pt x="611124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778753" y="2425953"/>
            <a:ext cx="1388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110">
                <a:latin typeface="Trebuchet MS"/>
                <a:cs typeface="Trebuchet MS"/>
              </a:rPr>
              <a:t> pack2;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78753" y="2700273"/>
            <a:ext cx="1709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latin typeface="Trebuchet MS"/>
                <a:cs typeface="Trebuchet MS"/>
              </a:rPr>
              <a:t>import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55">
                <a:latin typeface="Trebuchet MS"/>
                <a:cs typeface="Trebuchet MS"/>
              </a:rPr>
              <a:t>pack1.Test;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78753" y="2974035"/>
            <a:ext cx="20466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85">
                <a:latin typeface="Trebuchet MS"/>
                <a:cs typeface="Trebuchet MS"/>
              </a:rPr>
              <a:t>clas</a:t>
            </a:r>
            <a:r>
              <a:rPr dirty="0" sz="1800" spc="-60">
                <a:latin typeface="Trebuchet MS"/>
                <a:cs typeface="Trebuchet MS"/>
              </a:rPr>
              <a:t>s</a:t>
            </a:r>
            <a:r>
              <a:rPr dirty="0" sz="1800" spc="-595">
                <a:latin typeface="Trebuchet MS"/>
                <a:cs typeface="Trebuchet MS"/>
              </a:rPr>
              <a:t>T</a:t>
            </a:r>
            <a:r>
              <a:rPr dirty="0" sz="1800" spc="-85">
                <a:latin typeface="Trebuchet MS"/>
                <a:cs typeface="Trebuchet MS"/>
              </a:rPr>
              <a:t>est1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exten</a:t>
            </a:r>
            <a:r>
              <a:rPr dirty="0" sz="1800" spc="-95">
                <a:latin typeface="Trebuchet MS"/>
                <a:cs typeface="Trebuchet MS"/>
              </a:rPr>
              <a:t>d</a:t>
            </a:r>
            <a:r>
              <a:rPr dirty="0" sz="1800" spc="-45">
                <a:latin typeface="Trebuchet MS"/>
                <a:cs typeface="Trebuchet MS"/>
              </a:rPr>
              <a:t>s</a:t>
            </a:r>
            <a:r>
              <a:rPr dirty="0" sz="1800" spc="-580">
                <a:latin typeface="Trebuchet MS"/>
                <a:cs typeface="Trebuchet MS"/>
              </a:rPr>
              <a:t>T</a:t>
            </a:r>
            <a:r>
              <a:rPr dirty="0" sz="1800" spc="-70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78753" y="3248990"/>
            <a:ext cx="102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693154" y="3523869"/>
            <a:ext cx="33293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static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93154" y="379818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391527" y="4072508"/>
            <a:ext cx="3792854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44830">
              <a:lnSpc>
                <a:spcPct val="100000"/>
              </a:lnSpc>
              <a:spcBef>
                <a:spcPts val="100"/>
              </a:spcBef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t=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e</a:t>
            </a:r>
            <a:r>
              <a:rPr dirty="0" sz="1800" spc="35">
                <a:latin typeface="Trebuchet MS"/>
                <a:cs typeface="Trebuchet MS"/>
              </a:rPr>
              <a:t>w</a:t>
            </a:r>
            <a:r>
              <a:rPr dirty="0" sz="1800" spc="-509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est</a:t>
            </a:r>
            <a:r>
              <a:rPr dirty="0" sz="1800">
                <a:latin typeface="Trebuchet MS"/>
                <a:cs typeface="Trebuchet MS"/>
              </a:rPr>
              <a:t>(</a:t>
            </a:r>
            <a:r>
              <a:rPr dirty="0" sz="1800" spc="-2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;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t.methodOne();</a:t>
            </a:r>
            <a:r>
              <a:rPr dirty="0" sz="1800" spc="-315">
                <a:latin typeface="Trebuchet MS"/>
                <a:cs typeface="Trebuchet MS"/>
              </a:rPr>
              <a:t> </a:t>
            </a:r>
            <a:r>
              <a:rPr dirty="0" sz="1800" spc="-45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800" spc="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0000"/>
                </a:solidFill>
                <a:latin typeface="Trebuchet MS"/>
                <a:cs typeface="Trebuchet MS"/>
              </a:rPr>
              <a:t>CannotAccess </a:t>
            </a: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est1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e</a:t>
            </a:r>
            <a:r>
              <a:rPr dirty="0" sz="1800" spc="45">
                <a:latin typeface="Trebuchet MS"/>
                <a:cs typeface="Trebuchet MS"/>
              </a:rPr>
              <a:t>w</a:t>
            </a:r>
            <a:r>
              <a:rPr dirty="0" sz="1800" spc="-509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est1(</a:t>
            </a:r>
            <a:r>
              <a:rPr dirty="0" sz="1800" spc="-2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;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b.methodOne();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45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800" spc="-8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CanAccess </a:t>
            </a: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5">
                <a:latin typeface="Trebuchet MS"/>
                <a:cs typeface="Trebuchet MS"/>
              </a:rPr>
              <a:t>n</a:t>
            </a:r>
            <a:r>
              <a:rPr dirty="0" sz="1800" spc="-65">
                <a:latin typeface="Trebuchet MS"/>
                <a:cs typeface="Trebuchet MS"/>
              </a:rPr>
              <a:t>e</a:t>
            </a:r>
            <a:r>
              <a:rPr dirty="0" sz="1800" spc="40">
                <a:latin typeface="Trebuchet MS"/>
                <a:cs typeface="Trebuchet MS"/>
              </a:rPr>
              <a:t>w</a:t>
            </a:r>
            <a:r>
              <a:rPr dirty="0" sz="1800" spc="-515">
                <a:latin typeface="Trebuchet MS"/>
                <a:cs typeface="Trebuchet MS"/>
              </a:rPr>
              <a:t>T</a:t>
            </a:r>
            <a:r>
              <a:rPr dirty="0" sz="1800" spc="-15">
                <a:latin typeface="Trebuchet MS"/>
                <a:cs typeface="Trebuchet MS"/>
              </a:rPr>
              <a:t>est1</a:t>
            </a:r>
            <a:r>
              <a:rPr dirty="0" sz="1800" spc="-5">
                <a:latin typeface="Trebuchet MS"/>
                <a:cs typeface="Trebuchet MS"/>
              </a:rPr>
              <a:t>(</a:t>
            </a:r>
            <a:r>
              <a:rPr dirty="0" sz="1800" spc="-30">
                <a:latin typeface="Trebuchet MS"/>
                <a:cs typeface="Trebuchet MS"/>
              </a:rPr>
              <a:t>)</a:t>
            </a:r>
            <a:r>
              <a:rPr dirty="0" sz="1800" spc="-5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80">
                <a:latin typeface="Trebuchet MS"/>
                <a:cs typeface="Trebuchet MS"/>
              </a:rPr>
              <a:t>c.methodOne();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45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8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0000"/>
                </a:solidFill>
                <a:latin typeface="Trebuchet MS"/>
                <a:cs typeface="Trebuchet MS"/>
              </a:rPr>
              <a:t>CannotAccess</a:t>
            </a:r>
            <a:r>
              <a:rPr dirty="0" sz="1800" spc="-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0000"/>
                </a:solidFill>
                <a:latin typeface="Trebuchet MS"/>
                <a:cs typeface="Trebuchet MS"/>
              </a:rPr>
              <a:t>due</a:t>
            </a:r>
            <a:r>
              <a:rPr dirty="0" sz="18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Trebuchet MS"/>
                <a:cs typeface="Trebuchet MS"/>
              </a:rPr>
              <a:t>to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783326" y="5719064"/>
            <a:ext cx="160655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solidFill>
                  <a:srgbClr val="FF0000"/>
                </a:solidFill>
                <a:latin typeface="Trebuchet MS"/>
                <a:cs typeface="Trebuchet MS"/>
              </a:rPr>
              <a:t>parent</a:t>
            </a:r>
            <a:r>
              <a:rPr dirty="0" sz="18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FF0000"/>
                </a:solidFill>
                <a:latin typeface="Trebuchet MS"/>
                <a:cs typeface="Trebuchet MS"/>
              </a:rPr>
              <a:t>Reference</a:t>
            </a:r>
            <a:endParaRPr sz="1800">
              <a:latin typeface="Trebuchet MS"/>
              <a:cs typeface="Trebuchet MS"/>
            </a:endParaRPr>
          </a:p>
          <a:p>
            <a:pPr algn="ctr" marL="31496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algn="ctr" marR="149669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7658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DIFFERENT</a:t>
            </a:r>
            <a:r>
              <a:rPr dirty="0" spc="70"/>
              <a:t> </a:t>
            </a:r>
            <a:r>
              <a:rPr dirty="0"/>
              <a:t>PACKAGES</a:t>
            </a:r>
            <a:r>
              <a:rPr dirty="0" spc="-375"/>
              <a:t> </a:t>
            </a:r>
            <a:r>
              <a:rPr dirty="0" spc="160"/>
              <a:t>WITH</a:t>
            </a:r>
            <a:r>
              <a:rPr dirty="0" spc="45"/>
              <a:t> </a:t>
            </a:r>
            <a:r>
              <a:rPr dirty="0"/>
              <a:t>PUBLIC</a:t>
            </a:r>
            <a:r>
              <a:rPr dirty="0" spc="-200"/>
              <a:t> </a:t>
            </a:r>
            <a:r>
              <a:rPr dirty="0" spc="-10"/>
              <a:t>ACCESSIBILITY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94603" y="3695700"/>
            <a:ext cx="6215380" cy="286258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9209" rIns="0" bIns="0" rtlCol="0" vert="horz">
            <a:spAutoFit/>
          </a:bodyPr>
          <a:lstStyle/>
          <a:p>
            <a:pPr marL="92075" marR="4432935">
              <a:lnSpc>
                <a:spcPct val="100000"/>
              </a:lnSpc>
              <a:spcBef>
                <a:spcPts val="229"/>
              </a:spcBef>
            </a:pPr>
            <a:r>
              <a:rPr dirty="0" sz="1800" spc="-135">
                <a:latin typeface="Trebuchet MS"/>
                <a:cs typeface="Trebuchet MS"/>
              </a:rPr>
              <a:t>package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pack2; </a:t>
            </a:r>
            <a:r>
              <a:rPr dirty="0" sz="1800" spc="-70">
                <a:latin typeface="Trebuchet MS"/>
                <a:cs typeface="Trebuchet MS"/>
              </a:rPr>
              <a:t>import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pack1.Test; </a:t>
            </a:r>
            <a:r>
              <a:rPr dirty="0" sz="1800" spc="10">
                <a:latin typeface="Trebuchet MS"/>
                <a:cs typeface="Trebuchet MS"/>
              </a:rPr>
              <a:t>clas</a:t>
            </a:r>
            <a:r>
              <a:rPr dirty="0" sz="1800" spc="35">
                <a:latin typeface="Trebuchet MS"/>
                <a:cs typeface="Trebuchet MS"/>
              </a:rPr>
              <a:t>s</a:t>
            </a:r>
            <a:r>
              <a:rPr dirty="0" sz="1800" spc="-5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est1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7744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static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void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  <a:p>
            <a:pPr marL="1007744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2145" marR="2738120">
              <a:lnSpc>
                <a:spcPct val="100000"/>
              </a:lnSpc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=</a:t>
            </a:r>
            <a:r>
              <a:rPr dirty="0" sz="1800" spc="-90">
                <a:latin typeface="Trebuchet MS"/>
                <a:cs typeface="Trebuchet MS"/>
              </a:rPr>
              <a:t>n</a:t>
            </a:r>
            <a:r>
              <a:rPr dirty="0" sz="1800" spc="-140">
                <a:latin typeface="Trebuchet MS"/>
                <a:cs typeface="Trebuchet MS"/>
              </a:rPr>
              <a:t>e</a:t>
            </a:r>
            <a:r>
              <a:rPr dirty="0" sz="1800" spc="-45">
                <a:latin typeface="Trebuchet MS"/>
                <a:cs typeface="Trebuchet MS"/>
              </a:rPr>
              <a:t>w</a:t>
            </a:r>
            <a:r>
              <a:rPr dirty="0" sz="1800" spc="-590">
                <a:latin typeface="Trebuchet MS"/>
                <a:cs typeface="Trebuchet MS"/>
              </a:rPr>
              <a:t>T</a:t>
            </a:r>
            <a:r>
              <a:rPr dirty="0" sz="1800" spc="-90">
                <a:latin typeface="Trebuchet MS"/>
                <a:cs typeface="Trebuchet MS"/>
              </a:rPr>
              <a:t>est</a:t>
            </a:r>
            <a:r>
              <a:rPr dirty="0" sz="1800" spc="-80">
                <a:latin typeface="Trebuchet MS"/>
                <a:cs typeface="Trebuchet MS"/>
              </a:rPr>
              <a:t>(</a:t>
            </a:r>
            <a:r>
              <a:rPr dirty="0" sz="1800" spc="-105">
                <a:latin typeface="Trebuchet MS"/>
                <a:cs typeface="Trebuchet MS"/>
              </a:rPr>
              <a:t>)</a:t>
            </a:r>
            <a:r>
              <a:rPr dirty="0" sz="1800" spc="-80">
                <a:latin typeface="Trebuchet MS"/>
                <a:cs typeface="Trebuchet MS"/>
              </a:rPr>
              <a:t>;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t.methodOne();</a:t>
            </a:r>
            <a:endParaRPr sz="1800">
              <a:latin typeface="Trebuchet MS"/>
              <a:cs typeface="Trebuchet MS"/>
            </a:endParaRPr>
          </a:p>
          <a:p>
            <a:pPr marL="1007744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4923" y="1306067"/>
            <a:ext cx="7070090" cy="230886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 marR="5588635">
              <a:lnSpc>
                <a:spcPct val="100000"/>
              </a:lnSpc>
              <a:spcBef>
                <a:spcPts val="225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pack1; </a:t>
            </a:r>
            <a:r>
              <a:rPr dirty="0" sz="1800" spc="-110">
                <a:latin typeface="Trebuchet MS"/>
                <a:cs typeface="Trebuchet MS"/>
              </a:rPr>
              <a:t>public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clas</a:t>
            </a:r>
            <a:r>
              <a:rPr dirty="0" sz="1800" spc="-65">
                <a:latin typeface="Trebuchet MS"/>
                <a:cs typeface="Trebuchet MS"/>
              </a:rPr>
              <a:t>s</a:t>
            </a:r>
            <a:r>
              <a:rPr dirty="0" sz="1800" spc="-600">
                <a:latin typeface="Trebuchet MS"/>
                <a:cs typeface="Trebuchet MS"/>
              </a:rPr>
              <a:t>T</a:t>
            </a:r>
            <a:r>
              <a:rPr dirty="0" sz="1800" spc="-90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methodOne(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0239">
              <a:lnSpc>
                <a:spcPct val="100000"/>
              </a:lnSpc>
            </a:pPr>
            <a:r>
              <a:rPr dirty="0" sz="1800" spc="-105">
                <a:latin typeface="Trebuchet MS"/>
                <a:cs typeface="Trebuchet MS"/>
              </a:rPr>
              <a:t>System.out.println(“PublicAccess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Modifier”);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1185" y="819404"/>
            <a:ext cx="73158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SAME</a:t>
            </a:r>
            <a:r>
              <a:rPr dirty="0" spc="-5"/>
              <a:t> </a:t>
            </a:r>
            <a:r>
              <a:rPr dirty="0" spc="45"/>
              <a:t>PACKAGE</a:t>
            </a:r>
            <a:r>
              <a:rPr dirty="0" spc="-420"/>
              <a:t> </a:t>
            </a:r>
            <a:r>
              <a:rPr dirty="0" spc="160"/>
              <a:t>WITH</a:t>
            </a:r>
            <a:r>
              <a:rPr dirty="0" spc="-50"/>
              <a:t> </a:t>
            </a:r>
            <a:r>
              <a:rPr dirty="0" spc="-10"/>
              <a:t>DEFAULT</a:t>
            </a:r>
            <a:r>
              <a:rPr dirty="0" spc="-340"/>
              <a:t> </a:t>
            </a:r>
            <a:r>
              <a:rPr dirty="0" spc="-10"/>
              <a:t>ACCESSIBILITY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53228" y="3945637"/>
            <a:ext cx="6214745" cy="286194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8575" rIns="0" bIns="0" rtlCol="0" vert="horz">
            <a:spAutoFit/>
          </a:bodyPr>
          <a:lstStyle/>
          <a:p>
            <a:pPr marL="92075" marR="4432300">
              <a:lnSpc>
                <a:spcPct val="100000"/>
              </a:lnSpc>
              <a:spcBef>
                <a:spcPts val="225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pack1; </a:t>
            </a:r>
            <a:r>
              <a:rPr dirty="0" sz="1800" spc="-70">
                <a:latin typeface="Trebuchet MS"/>
                <a:cs typeface="Trebuchet MS"/>
              </a:rPr>
              <a:t>import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pack1.Test; </a:t>
            </a:r>
            <a:r>
              <a:rPr dirty="0" sz="1800" spc="10">
                <a:latin typeface="Trebuchet MS"/>
                <a:cs typeface="Trebuchet MS"/>
              </a:rPr>
              <a:t>clas</a:t>
            </a:r>
            <a:r>
              <a:rPr dirty="0" sz="1800" spc="35">
                <a:latin typeface="Trebuchet MS"/>
                <a:cs typeface="Trebuchet MS"/>
              </a:rPr>
              <a:t>s</a:t>
            </a:r>
            <a:r>
              <a:rPr dirty="0" sz="1800" spc="-5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est1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6475">
              <a:lnSpc>
                <a:spcPct val="100000"/>
              </a:lnSpc>
            </a:pPr>
            <a:r>
              <a:rPr dirty="0" sz="1800" spc="-110">
                <a:latin typeface="Trebuchet MS"/>
                <a:cs typeface="Trebuchet MS"/>
              </a:rPr>
              <a:t>public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static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  <a:p>
            <a:pPr marL="10064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0875">
              <a:lnSpc>
                <a:spcPct val="100000"/>
              </a:lnSpc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</a:t>
            </a:r>
            <a:r>
              <a:rPr dirty="0" sz="1800" spc="5">
                <a:latin typeface="Trebuchet MS"/>
                <a:cs typeface="Trebuchet MS"/>
              </a:rPr>
              <a:t>=</a:t>
            </a:r>
            <a:r>
              <a:rPr dirty="0" sz="1800" spc="-10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e</a:t>
            </a:r>
            <a:r>
              <a:rPr dirty="0" sz="1800" spc="35">
                <a:latin typeface="Trebuchet MS"/>
                <a:cs typeface="Trebuchet MS"/>
              </a:rPr>
              <a:t>w</a:t>
            </a:r>
            <a:r>
              <a:rPr dirty="0" sz="1800" spc="-509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est</a:t>
            </a:r>
            <a:r>
              <a:rPr dirty="0" sz="1800">
                <a:latin typeface="Trebuchet MS"/>
                <a:cs typeface="Trebuchet MS"/>
              </a:rPr>
              <a:t>(</a:t>
            </a:r>
            <a:r>
              <a:rPr dirty="0" sz="1800" spc="-2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1920875">
              <a:lnSpc>
                <a:spcPct val="100000"/>
              </a:lnSpc>
            </a:pPr>
            <a:r>
              <a:rPr dirty="0" sz="1800" spc="-30">
                <a:latin typeface="Trebuchet MS"/>
                <a:cs typeface="Trebuchet MS"/>
              </a:rPr>
              <a:t>t.methodOne();</a:t>
            </a:r>
            <a:endParaRPr sz="1800">
              <a:latin typeface="Trebuchet MS"/>
              <a:cs typeface="Trebuchet MS"/>
            </a:endParaRPr>
          </a:p>
          <a:p>
            <a:pPr marL="10064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6655" y="1427988"/>
            <a:ext cx="7374890" cy="230759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7305" rIns="0" bIns="0" rtlCol="0" vert="horz">
            <a:spAutoFit/>
          </a:bodyPr>
          <a:lstStyle/>
          <a:p>
            <a:pPr marL="90805" marR="5908040">
              <a:lnSpc>
                <a:spcPct val="100000"/>
              </a:lnSpc>
              <a:spcBef>
                <a:spcPts val="215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pack1; </a:t>
            </a:r>
            <a:r>
              <a:rPr dirty="0" sz="1800" spc="25">
                <a:latin typeface="Trebuchet MS"/>
                <a:cs typeface="Trebuchet MS"/>
              </a:rPr>
              <a:t>cla</a:t>
            </a:r>
            <a:r>
              <a:rPr dirty="0" sz="1800" spc="30">
                <a:latin typeface="Trebuchet MS"/>
                <a:cs typeface="Trebuchet MS"/>
              </a:rPr>
              <a:t>s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-484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methodOne(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0239">
              <a:lnSpc>
                <a:spcPct val="100000"/>
              </a:lnSpc>
            </a:pPr>
            <a:r>
              <a:rPr dirty="0" sz="1800" spc="-100">
                <a:latin typeface="Trebuchet MS"/>
                <a:cs typeface="Trebuchet MS"/>
              </a:rPr>
              <a:t>System.out.println(“DefaultAccess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Modifier”);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080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501" y="819404"/>
            <a:ext cx="83693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DIFFERENT</a:t>
            </a:r>
            <a:r>
              <a:rPr dirty="0" spc="45"/>
              <a:t> </a:t>
            </a:r>
            <a:r>
              <a:rPr dirty="0"/>
              <a:t>PACKAGES</a:t>
            </a:r>
            <a:r>
              <a:rPr dirty="0" spc="-380"/>
              <a:t> </a:t>
            </a:r>
            <a:r>
              <a:rPr dirty="0" spc="160"/>
              <a:t>WITH</a:t>
            </a:r>
            <a:r>
              <a:rPr dirty="0" spc="25"/>
              <a:t> </a:t>
            </a:r>
            <a:r>
              <a:rPr dirty="0" spc="-10"/>
              <a:t>DEFAULT</a:t>
            </a:r>
            <a:r>
              <a:rPr dirty="0" spc="-310"/>
              <a:t> </a:t>
            </a:r>
            <a:r>
              <a:rPr dirty="0" spc="-10"/>
              <a:t>ACCESSIBILITY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38344" y="3872485"/>
            <a:ext cx="6214745" cy="286194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9209" rIns="0" bIns="0" rtlCol="0" vert="horz">
            <a:spAutoFit/>
          </a:bodyPr>
          <a:lstStyle/>
          <a:p>
            <a:pPr marL="92710" marR="4431665">
              <a:lnSpc>
                <a:spcPct val="100000"/>
              </a:lnSpc>
              <a:spcBef>
                <a:spcPts val="229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pack2; </a:t>
            </a:r>
            <a:r>
              <a:rPr dirty="0" sz="1800" spc="-70">
                <a:latin typeface="Trebuchet MS"/>
                <a:cs typeface="Trebuchet MS"/>
              </a:rPr>
              <a:t>import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pack1.Test; </a:t>
            </a:r>
            <a:r>
              <a:rPr dirty="0" sz="1800" spc="10">
                <a:latin typeface="Trebuchet MS"/>
                <a:cs typeface="Trebuchet MS"/>
              </a:rPr>
              <a:t>cla</a:t>
            </a:r>
            <a:r>
              <a:rPr dirty="0" sz="1800" spc="15">
                <a:latin typeface="Trebuchet MS"/>
                <a:cs typeface="Trebuchet MS"/>
              </a:rPr>
              <a:t>s</a:t>
            </a:r>
            <a:r>
              <a:rPr dirty="0" sz="1800" spc="35">
                <a:latin typeface="Trebuchet MS"/>
                <a:cs typeface="Trebuchet MS"/>
              </a:rPr>
              <a:t>s</a:t>
            </a:r>
            <a:r>
              <a:rPr dirty="0" sz="1800" spc="-5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est1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711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static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  <a:p>
            <a:pPr marL="100711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1510" marR="2738755">
              <a:lnSpc>
                <a:spcPct val="100000"/>
              </a:lnSpc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t=</a:t>
            </a:r>
            <a:r>
              <a:rPr dirty="0" sz="1800" spc="-75">
                <a:latin typeface="Trebuchet MS"/>
                <a:cs typeface="Trebuchet MS"/>
              </a:rPr>
              <a:t>n</a:t>
            </a:r>
            <a:r>
              <a:rPr dirty="0" sz="1800" spc="-140">
                <a:latin typeface="Trebuchet MS"/>
                <a:cs typeface="Trebuchet MS"/>
              </a:rPr>
              <a:t>e</a:t>
            </a:r>
            <a:r>
              <a:rPr dirty="0" sz="1800" spc="-45">
                <a:latin typeface="Trebuchet MS"/>
                <a:cs typeface="Trebuchet MS"/>
              </a:rPr>
              <a:t>w</a:t>
            </a:r>
            <a:r>
              <a:rPr dirty="0" sz="1800" spc="-590">
                <a:latin typeface="Trebuchet MS"/>
                <a:cs typeface="Trebuchet MS"/>
              </a:rPr>
              <a:t>T</a:t>
            </a:r>
            <a:r>
              <a:rPr dirty="0" sz="1800" spc="-90">
                <a:latin typeface="Trebuchet MS"/>
                <a:cs typeface="Trebuchet MS"/>
              </a:rPr>
              <a:t>est</a:t>
            </a:r>
            <a:r>
              <a:rPr dirty="0" sz="1800" spc="-80">
                <a:latin typeface="Trebuchet MS"/>
                <a:cs typeface="Trebuchet MS"/>
              </a:rPr>
              <a:t>(</a:t>
            </a:r>
            <a:r>
              <a:rPr dirty="0" sz="1800" spc="-105">
                <a:latin typeface="Trebuchet MS"/>
                <a:cs typeface="Trebuchet MS"/>
              </a:rPr>
              <a:t>)</a:t>
            </a:r>
            <a:r>
              <a:rPr dirty="0" sz="1800" spc="-80">
                <a:latin typeface="Trebuchet MS"/>
                <a:cs typeface="Trebuchet MS"/>
              </a:rPr>
              <a:t>;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t.methodOne();</a:t>
            </a:r>
            <a:endParaRPr sz="1800">
              <a:latin typeface="Trebuchet MS"/>
              <a:cs typeface="Trebuchet MS"/>
            </a:endParaRPr>
          </a:p>
          <a:p>
            <a:pPr marL="100711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4923" y="1496567"/>
            <a:ext cx="7374890" cy="230759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7305" rIns="0" bIns="0" rtlCol="0" vert="horz">
            <a:spAutoFit/>
          </a:bodyPr>
          <a:lstStyle/>
          <a:p>
            <a:pPr marL="91440" marR="5914390">
              <a:lnSpc>
                <a:spcPct val="100000"/>
              </a:lnSpc>
              <a:spcBef>
                <a:spcPts val="215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pack1; </a:t>
            </a:r>
            <a:r>
              <a:rPr dirty="0" sz="1800" spc="25">
                <a:latin typeface="Trebuchet MS"/>
                <a:cs typeface="Trebuchet MS"/>
              </a:rPr>
              <a:t>clas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-484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methodOne(</a:t>
            </a:r>
            <a:r>
              <a:rPr dirty="0" sz="1800" spc="-50">
                <a:latin typeface="Trebuchet MS"/>
                <a:cs typeface="Trebuchet MS"/>
              </a:rPr>
              <a:t> )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0239">
              <a:lnSpc>
                <a:spcPct val="100000"/>
              </a:lnSpc>
            </a:pPr>
            <a:r>
              <a:rPr dirty="0" sz="1800" spc="-100">
                <a:latin typeface="Trebuchet MS"/>
                <a:cs typeface="Trebuchet MS"/>
              </a:rPr>
              <a:t>System.out.println(“DefaultAccess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Modifier”);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791336"/>
            <a:ext cx="33166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IMPORTANT</a:t>
            </a:r>
            <a:r>
              <a:rPr dirty="0" spc="-190"/>
              <a:t> </a:t>
            </a:r>
            <a:r>
              <a:rPr dirty="0" spc="-10"/>
              <a:t>POINTS: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1614" y="1360398"/>
            <a:ext cx="11257915" cy="420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715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least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restrictive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modifier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programming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language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bad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practice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declare </a:t>
            </a:r>
            <a:r>
              <a:rPr dirty="0" sz="2000">
                <a:latin typeface="Times New Roman"/>
                <a:cs typeface="Times New Roman"/>
              </a:rPr>
              <a:t>variable,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instance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also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violated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principle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Encapsulation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good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25">
                <a:latin typeface="Times New Roman"/>
                <a:cs typeface="Times New Roman"/>
              </a:rPr>
              <a:t>all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maintenance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badly.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Instead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making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you should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provided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getter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setter.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same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declared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0016" y="1129283"/>
            <a:ext cx="1991868" cy="25069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4709" y="791336"/>
            <a:ext cx="33166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IMPORTANT</a:t>
            </a:r>
            <a:r>
              <a:rPr dirty="0" spc="-190"/>
              <a:t> </a:t>
            </a:r>
            <a:r>
              <a:rPr dirty="0" spc="-10"/>
              <a:t>POINTS: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69824" y="1136856"/>
            <a:ext cx="7211059" cy="41408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algn="just" marL="352425" indent="-33972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contain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no.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classes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3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most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one</a:t>
            </a:r>
            <a:endParaRPr sz="2000">
              <a:latin typeface="Times New Roman"/>
              <a:cs typeface="Times New Roman"/>
            </a:endParaRPr>
          </a:p>
          <a:p>
            <a:pPr algn="just" marL="3549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public.</a:t>
            </a:r>
            <a:endParaRPr sz="2000">
              <a:latin typeface="Times New Roman"/>
              <a:cs typeface="Times New Roman"/>
            </a:endParaRPr>
          </a:p>
          <a:p>
            <a:pPr algn="just" marL="351790" marR="5715" indent="-339725">
              <a:lnSpc>
                <a:spcPct val="15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must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matched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otherwise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get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compile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time </a:t>
            </a:r>
            <a:r>
              <a:rPr dirty="0" sz="2000" spc="-2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error.</a:t>
            </a:r>
            <a:endParaRPr sz="2000">
              <a:latin typeface="Times New Roman"/>
              <a:cs typeface="Times New Roman"/>
            </a:endParaRPr>
          </a:p>
          <a:p>
            <a:pPr algn="just" marL="354965" marR="43180" indent="-342900">
              <a:lnSpc>
                <a:spcPct val="15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414655" algn="l"/>
              </a:tabLst>
            </a:pPr>
            <a:r>
              <a:rPr dirty="0" sz="2000">
                <a:latin typeface="Times New Roman"/>
                <a:cs typeface="Times New Roman"/>
              </a:rPr>
              <a:t>	If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gives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source file.</a:t>
            </a:r>
            <a:endParaRPr sz="2000">
              <a:latin typeface="Times New Roman"/>
              <a:cs typeface="Times New Roman"/>
            </a:endParaRPr>
          </a:p>
          <a:p>
            <a:pPr algn="just" marL="351790" indent="-33909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1790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4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any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java</a:t>
            </a:r>
            <a:endParaRPr sz="2000">
              <a:latin typeface="Times New Roman"/>
              <a:cs typeface="Times New Roman"/>
            </a:endParaRPr>
          </a:p>
          <a:p>
            <a:pPr algn="just" marL="35496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source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file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</a:t>
            </a:r>
            <a:r>
              <a:rPr dirty="0" sz="2000" spc="30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restrictions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005059" y="3938015"/>
            <a:ext cx="536575" cy="664845"/>
            <a:chOff x="10005059" y="3938015"/>
            <a:chExt cx="536575" cy="66484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5059" y="3991355"/>
              <a:ext cx="536448" cy="55625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8775" y="3938015"/>
              <a:ext cx="509016" cy="66446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071353" y="3966209"/>
              <a:ext cx="405130" cy="559435"/>
            </a:xfrm>
            <a:custGeom>
              <a:avLst/>
              <a:gdLst/>
              <a:ahLst/>
              <a:cxnLst/>
              <a:rect l="l" t="t" r="r" b="b"/>
              <a:pathLst>
                <a:path w="405129" h="559435">
                  <a:moveTo>
                    <a:pt x="405129" y="0"/>
                  </a:moveTo>
                  <a:lnTo>
                    <a:pt x="0" y="55918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709" y="791336"/>
            <a:ext cx="33166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IMPORTANT</a:t>
            </a:r>
            <a:r>
              <a:rPr dirty="0" spc="-190"/>
              <a:t> </a:t>
            </a:r>
            <a:r>
              <a:rPr dirty="0" spc="-10"/>
              <a:t>POINTS: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1614" y="1360398"/>
            <a:ext cx="11266170" cy="465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()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application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public.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Otherwise,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could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called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Java </a:t>
            </a:r>
            <a:r>
              <a:rPr dirty="0" sz="2000">
                <a:latin typeface="Times New Roman"/>
                <a:cs typeface="Times New Roman"/>
              </a:rPr>
              <a:t>interpreter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(such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java)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run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10160" indent="-34290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keyword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Java: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keyword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modifier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applied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member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field,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nested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 Java.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2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5600" marR="32384" indent="-34290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000" spc="-114">
                <a:latin typeface="Times New Roman"/>
                <a:cs typeface="Times New Roman"/>
              </a:rPr>
              <a:t>You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 modifier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variables,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accessible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declared.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Private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highest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Encapsulation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should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2807" y="862075"/>
            <a:ext cx="36658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7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OUTPUT: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1328926"/>
            <a:ext cx="7240524" cy="54498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dirty="0" sz="2800" spc="75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29403" y="2748374"/>
            <a:ext cx="3439160" cy="12312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Modifiers</a:t>
            </a:r>
            <a:r>
              <a:rPr dirty="0" sz="1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4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1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modifiers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65">
                <a:solidFill>
                  <a:srgbClr val="404040"/>
                </a:solidFill>
                <a:latin typeface="Trebuchet MS"/>
                <a:cs typeface="Trebuchet MS"/>
              </a:rPr>
              <a:t>Member</a:t>
            </a:r>
            <a:r>
              <a:rPr dirty="0" sz="1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55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dirty="0" sz="1800" spc="-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404040"/>
                </a:solidFill>
                <a:latin typeface="Trebuchet MS"/>
                <a:cs typeface="Trebuchet MS"/>
              </a:rPr>
              <a:t>modifiers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295"/>
              <a:t> </a:t>
            </a:r>
            <a:r>
              <a:rPr dirty="0"/>
              <a:t>THE</a:t>
            </a:r>
            <a:r>
              <a:rPr dirty="0" spc="-10"/>
              <a:t> OUTPUT: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7847" y="1328926"/>
            <a:ext cx="11219815" cy="5450205"/>
            <a:chOff x="307847" y="1328926"/>
            <a:chExt cx="11219815" cy="54502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7847" y="1328926"/>
              <a:ext cx="7240524" cy="544982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88736" y="2602991"/>
              <a:ext cx="5638800" cy="688848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909941" y="2076450"/>
            <a:ext cx="8045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08" y="842010"/>
            <a:ext cx="957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5"/>
              <a:t>CAN</a:t>
            </a:r>
            <a:r>
              <a:rPr dirty="0" spc="-455"/>
              <a:t> </a:t>
            </a:r>
            <a:r>
              <a:rPr dirty="0" spc="125"/>
              <a:t>YOU</a:t>
            </a:r>
            <a:r>
              <a:rPr dirty="0" spc="-30"/>
              <a:t> </a:t>
            </a:r>
            <a:r>
              <a:rPr dirty="0"/>
              <a:t>CREATE</a:t>
            </a:r>
            <a:r>
              <a:rPr dirty="0" spc="-335"/>
              <a:t> </a:t>
            </a:r>
            <a:r>
              <a:rPr dirty="0" spc="210"/>
              <a:t>A</a:t>
            </a:r>
            <a:r>
              <a:rPr dirty="0" spc="-35"/>
              <a:t> </a:t>
            </a:r>
            <a:r>
              <a:rPr dirty="0"/>
              <a:t>SUB</a:t>
            </a:r>
            <a:r>
              <a:rPr dirty="0" spc="-20"/>
              <a:t> </a:t>
            </a:r>
            <a:r>
              <a:rPr dirty="0"/>
              <a:t>CLASS</a:t>
            </a:r>
            <a:r>
              <a:rPr dirty="0" spc="-330"/>
              <a:t> </a:t>
            </a:r>
            <a:r>
              <a:rPr dirty="0" spc="120"/>
              <a:t>TO</a:t>
            </a:r>
            <a:r>
              <a:rPr dirty="0" spc="-41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140"/>
              <a:t>FOLLOWING</a:t>
            </a:r>
            <a:r>
              <a:rPr dirty="0" spc="45"/>
              <a:t> </a:t>
            </a:r>
            <a:r>
              <a:rPr dirty="0" spc="-10"/>
              <a:t>CLASS?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740763"/>
            <a:ext cx="2411730" cy="4363720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classA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805"/>
              </a:spcBef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privateA()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79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495300">
              <a:lnSpc>
                <a:spcPct val="100000"/>
              </a:lnSpc>
              <a:spcBef>
                <a:spcPts val="805"/>
              </a:spcBef>
            </a:pPr>
            <a:r>
              <a:rPr dirty="0" sz="1700" spc="-180">
                <a:solidFill>
                  <a:srgbClr val="404040"/>
                </a:solidFill>
                <a:latin typeface="Trebuchet MS"/>
                <a:cs typeface="Trebuchet MS"/>
              </a:rPr>
              <a:t>//First</a:t>
            </a:r>
            <a:r>
              <a:rPr dirty="0" sz="17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80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20"/>
              </a:spcBef>
            </a:pP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</a:pPr>
            <a:r>
              <a:rPr dirty="0" sz="1700" spc="-80">
                <a:solidFill>
                  <a:srgbClr val="404040"/>
                </a:solidFill>
                <a:latin typeface="Trebuchet MS"/>
                <a:cs typeface="Trebuchet MS"/>
              </a:rPr>
              <a:t>privateA(int</a:t>
            </a:r>
            <a:r>
              <a:rPr dirty="0" sz="1700" spc="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Trebuchet MS"/>
                <a:cs typeface="Trebuchet MS"/>
              </a:rPr>
              <a:t>i)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80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495300">
              <a:lnSpc>
                <a:spcPct val="100000"/>
              </a:lnSpc>
              <a:spcBef>
                <a:spcPts val="795"/>
              </a:spcBef>
            </a:pPr>
            <a:r>
              <a:rPr dirty="0" sz="1700" spc="-160">
                <a:solidFill>
                  <a:srgbClr val="404040"/>
                </a:solidFill>
                <a:latin typeface="Trebuchet MS"/>
                <a:cs typeface="Trebuchet MS"/>
              </a:rPr>
              <a:t>//Second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800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7908" y="842010"/>
            <a:ext cx="95713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05"/>
              <a:t>CAN</a:t>
            </a:r>
            <a:r>
              <a:rPr dirty="0" spc="-455"/>
              <a:t> </a:t>
            </a:r>
            <a:r>
              <a:rPr dirty="0" spc="125"/>
              <a:t>YOU</a:t>
            </a:r>
            <a:r>
              <a:rPr dirty="0" spc="-30"/>
              <a:t> </a:t>
            </a:r>
            <a:r>
              <a:rPr dirty="0"/>
              <a:t>CREATE</a:t>
            </a:r>
            <a:r>
              <a:rPr dirty="0" spc="-335"/>
              <a:t> </a:t>
            </a:r>
            <a:r>
              <a:rPr dirty="0" spc="210"/>
              <a:t>A</a:t>
            </a:r>
            <a:r>
              <a:rPr dirty="0" spc="-35"/>
              <a:t> </a:t>
            </a:r>
            <a:r>
              <a:rPr dirty="0"/>
              <a:t>SUB</a:t>
            </a:r>
            <a:r>
              <a:rPr dirty="0" spc="-20"/>
              <a:t> </a:t>
            </a:r>
            <a:r>
              <a:rPr dirty="0"/>
              <a:t>CLASS</a:t>
            </a:r>
            <a:r>
              <a:rPr dirty="0" spc="-330"/>
              <a:t> </a:t>
            </a:r>
            <a:r>
              <a:rPr dirty="0" spc="120"/>
              <a:t>TO</a:t>
            </a:r>
            <a:r>
              <a:rPr dirty="0" spc="-41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140"/>
              <a:t>FOLLOWING</a:t>
            </a:r>
            <a:r>
              <a:rPr dirty="0" spc="45"/>
              <a:t> </a:t>
            </a:r>
            <a:r>
              <a:rPr dirty="0" spc="-10"/>
              <a:t>CLASS?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635" y="1740763"/>
            <a:ext cx="2167890" cy="219138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classA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805"/>
              </a:spcBef>
            </a:pPr>
            <a:r>
              <a:rPr dirty="0" sz="1700" spc="-10">
                <a:solidFill>
                  <a:srgbClr val="404040"/>
                </a:solidFill>
                <a:latin typeface="Trebuchet MS"/>
                <a:cs typeface="Trebuchet MS"/>
              </a:rPr>
              <a:t>privateA()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79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495300">
              <a:lnSpc>
                <a:spcPct val="100000"/>
              </a:lnSpc>
              <a:spcBef>
                <a:spcPts val="805"/>
              </a:spcBef>
            </a:pPr>
            <a:r>
              <a:rPr dirty="0" sz="1700" spc="-180">
                <a:solidFill>
                  <a:srgbClr val="404040"/>
                </a:solidFill>
                <a:latin typeface="Trebuchet MS"/>
                <a:cs typeface="Trebuchet MS"/>
              </a:rPr>
              <a:t>//First</a:t>
            </a:r>
            <a:r>
              <a:rPr dirty="0" sz="17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80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635" y="4269454"/>
            <a:ext cx="2411730" cy="1831339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905"/>
              </a:spcBef>
            </a:pPr>
            <a:r>
              <a:rPr dirty="0" sz="1700" spc="-75">
                <a:solidFill>
                  <a:srgbClr val="404040"/>
                </a:solidFill>
                <a:latin typeface="Trebuchet MS"/>
                <a:cs typeface="Trebuchet MS"/>
              </a:rPr>
              <a:t>privateA(int</a:t>
            </a:r>
            <a:r>
              <a:rPr dirty="0" sz="1700" spc="-25">
                <a:solidFill>
                  <a:srgbClr val="404040"/>
                </a:solidFill>
                <a:latin typeface="Trebuchet MS"/>
                <a:cs typeface="Trebuchet MS"/>
              </a:rPr>
              <a:t> i)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810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endParaRPr sz="1700">
              <a:latin typeface="Trebuchet MS"/>
              <a:cs typeface="Trebuchet MS"/>
            </a:endParaRPr>
          </a:p>
          <a:p>
            <a:pPr marL="495300">
              <a:lnSpc>
                <a:spcPct val="100000"/>
              </a:lnSpc>
              <a:spcBef>
                <a:spcPts val="800"/>
              </a:spcBef>
            </a:pPr>
            <a:r>
              <a:rPr dirty="0" sz="1700" spc="-160">
                <a:solidFill>
                  <a:srgbClr val="404040"/>
                </a:solidFill>
                <a:latin typeface="Trebuchet MS"/>
                <a:cs typeface="Trebuchet MS"/>
              </a:rPr>
              <a:t>//Second</a:t>
            </a:r>
            <a:r>
              <a:rPr dirty="0" sz="17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404040"/>
                </a:solidFill>
                <a:latin typeface="Trebuchet MS"/>
                <a:cs typeface="Trebuchet MS"/>
              </a:rPr>
              <a:t>Constructor</a:t>
            </a:r>
            <a:endParaRPr sz="1700">
              <a:latin typeface="Trebuchet MS"/>
              <a:cs typeface="Trebuchet MS"/>
            </a:endParaRPr>
          </a:p>
          <a:p>
            <a:pPr marL="253365">
              <a:lnSpc>
                <a:spcPct val="100000"/>
              </a:lnSpc>
              <a:spcBef>
                <a:spcPts val="79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7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90235" y="3211525"/>
            <a:ext cx="54781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Arial"/>
                <a:cs typeface="Arial"/>
              </a:rPr>
              <a:t>Answer:</a:t>
            </a:r>
            <a:r>
              <a:rPr dirty="0" sz="1800">
                <a:latin typeface="Arial MT"/>
                <a:cs typeface="Arial MT"/>
              </a:rPr>
              <a:t>No,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can’t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create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sub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classes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class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only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private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constructors.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782" y="803529"/>
            <a:ext cx="44418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ENCAPSULATION</a:t>
            </a:r>
            <a:r>
              <a:rPr dirty="0" spc="-120"/>
              <a:t> </a:t>
            </a:r>
            <a:r>
              <a:rPr dirty="0" spc="-10"/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72" y="1684020"/>
            <a:ext cx="5084064" cy="374599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793104" y="2089226"/>
            <a:ext cx="594995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815" marR="508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4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whole</a:t>
            </a:r>
            <a:r>
              <a:rPr dirty="0" sz="1800" spc="45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idea</a:t>
            </a:r>
            <a:r>
              <a:rPr dirty="0" sz="1800" spc="4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behind</a:t>
            </a:r>
            <a:r>
              <a:rPr dirty="0" sz="1800" spc="4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encapsulation</a:t>
            </a:r>
            <a:r>
              <a:rPr dirty="0" sz="1800" spc="4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459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4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hide</a:t>
            </a:r>
            <a:r>
              <a:rPr dirty="0" sz="1800" spc="45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the </a:t>
            </a:r>
            <a:r>
              <a:rPr dirty="0" sz="1800" spc="-25">
                <a:latin typeface="Trebuchet MS"/>
                <a:cs typeface="Trebuchet MS"/>
              </a:rPr>
              <a:t>	</a:t>
            </a:r>
            <a:r>
              <a:rPr dirty="0" sz="1800" spc="-70">
                <a:latin typeface="Trebuchet MS"/>
                <a:cs typeface="Trebuchet MS"/>
              </a:rPr>
              <a:t>implementation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details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from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users.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If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data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member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is </a:t>
            </a:r>
            <a:r>
              <a:rPr dirty="0" sz="1800" spc="-25">
                <a:latin typeface="Trebuchet MS"/>
                <a:cs typeface="Trebuchet MS"/>
              </a:rPr>
              <a:t>	</a:t>
            </a:r>
            <a:r>
              <a:rPr dirty="0" sz="1800" spc="-50">
                <a:latin typeface="Trebuchet MS"/>
                <a:cs typeface="Trebuchet MS"/>
              </a:rPr>
              <a:t>private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means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only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accessed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within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same </a:t>
            </a:r>
            <a:r>
              <a:rPr dirty="0" sz="1800" spc="-50">
                <a:latin typeface="Trebuchet MS"/>
                <a:cs typeface="Trebuchet MS"/>
              </a:rPr>
              <a:t>	</a:t>
            </a:r>
            <a:r>
              <a:rPr dirty="0" sz="1800" spc="-70">
                <a:latin typeface="Trebuchet MS"/>
                <a:cs typeface="Trebuchet MS"/>
              </a:rPr>
              <a:t>class.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No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outside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class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access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private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data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member </a:t>
            </a:r>
            <a:r>
              <a:rPr dirty="0" sz="1800" spc="-45">
                <a:latin typeface="Trebuchet MS"/>
                <a:cs typeface="Trebuchet MS"/>
              </a:rPr>
              <a:t>	</a:t>
            </a:r>
            <a:r>
              <a:rPr dirty="0" sz="1800" spc="-114">
                <a:latin typeface="Trebuchet MS"/>
                <a:cs typeface="Trebuchet MS"/>
              </a:rPr>
              <a:t>(variable)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of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other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class.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7724" y="662686"/>
            <a:ext cx="977709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WHY</a:t>
            </a:r>
            <a:r>
              <a:rPr dirty="0" spc="-440"/>
              <a:t> </a:t>
            </a:r>
            <a:r>
              <a:rPr dirty="0" spc="204"/>
              <a:t>WE</a:t>
            </a:r>
            <a:r>
              <a:rPr dirty="0" spc="-10"/>
              <a:t> </a:t>
            </a:r>
            <a:r>
              <a:rPr dirty="0" spc="105"/>
              <a:t>CAN’T</a:t>
            </a:r>
            <a:r>
              <a:rPr dirty="0" spc="5"/>
              <a:t> </a:t>
            </a:r>
            <a:r>
              <a:rPr dirty="0"/>
              <a:t>INSTANTIATE</a:t>
            </a:r>
            <a:r>
              <a:rPr dirty="0" spc="5"/>
              <a:t> </a:t>
            </a:r>
            <a:r>
              <a:rPr dirty="0"/>
              <a:t>CLASS-</a:t>
            </a:r>
            <a:r>
              <a:rPr dirty="0" spc="210"/>
              <a:t>A</a:t>
            </a:r>
            <a:r>
              <a:rPr dirty="0" spc="30"/>
              <a:t> </a:t>
            </a:r>
            <a:r>
              <a:rPr dirty="0" spc="145"/>
              <a:t>IN</a:t>
            </a:r>
            <a:r>
              <a:rPr dirty="0" spc="-38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120"/>
              <a:t>BELOW</a:t>
            </a:r>
            <a:r>
              <a:rPr dirty="0" spc="-5"/>
              <a:t> </a:t>
            </a:r>
            <a:r>
              <a:rPr dirty="0" spc="210"/>
              <a:t>CODE </a:t>
            </a:r>
            <a:r>
              <a:rPr dirty="0" spc="85"/>
              <a:t>OUTSIDE</a:t>
            </a:r>
            <a:r>
              <a:rPr dirty="0" spc="-34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PACKAGE</a:t>
            </a:r>
            <a:r>
              <a:rPr dirty="0" spc="55"/>
              <a:t> </a:t>
            </a:r>
            <a:r>
              <a:rPr dirty="0"/>
              <a:t>EVEN</a:t>
            </a:r>
            <a:r>
              <a:rPr dirty="0" spc="-405"/>
              <a:t> </a:t>
            </a:r>
            <a:r>
              <a:rPr dirty="0" spc="170"/>
              <a:t>THOUGH</a:t>
            </a:r>
            <a:r>
              <a:rPr dirty="0" spc="30"/>
              <a:t> </a:t>
            </a:r>
            <a:r>
              <a:rPr dirty="0"/>
              <a:t>IT</a:t>
            </a:r>
            <a:r>
              <a:rPr dirty="0" spc="10"/>
              <a:t> </a:t>
            </a:r>
            <a:r>
              <a:rPr dirty="0" spc="90"/>
              <a:t>HAS</a:t>
            </a:r>
            <a:r>
              <a:rPr dirty="0" spc="5"/>
              <a:t> </a:t>
            </a:r>
            <a:r>
              <a:rPr dirty="0" spc="-10"/>
              <a:t>PUBLIC </a:t>
            </a:r>
            <a:r>
              <a:rPr dirty="0" spc="125"/>
              <a:t>CONSTRUCTOR?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27" y="2351532"/>
            <a:ext cx="5209032" cy="39867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dirty="0" sz="2800" spc="75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29403" y="3281298"/>
            <a:ext cx="2467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PACKAGES</a:t>
            </a:r>
            <a:r>
              <a:rPr dirty="0" sz="1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10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8567" y="699261"/>
            <a:ext cx="29756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PACKAGES</a:t>
            </a:r>
            <a:r>
              <a:rPr dirty="0" spc="-15"/>
              <a:t> </a:t>
            </a:r>
            <a:r>
              <a:rPr dirty="0" spc="145"/>
              <a:t>IN</a:t>
            </a:r>
            <a:r>
              <a:rPr dirty="0" spc="25"/>
              <a:t> </a:t>
            </a:r>
            <a:r>
              <a:rPr dirty="0" spc="-114"/>
              <a:t>JAVA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91792" y="1603705"/>
            <a:ext cx="10250170" cy="301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245745" indent="-4572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group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similar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types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classes,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interfaces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10">
                <a:latin typeface="Times New Roman"/>
                <a:cs typeface="Times New Roman"/>
              </a:rPr>
              <a:t>sub-packages.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Think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folder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file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directory.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categorized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form,</a:t>
            </a:r>
            <a:r>
              <a:rPr dirty="0" sz="2800" spc="-10">
                <a:latin typeface="Times New Roman"/>
                <a:cs typeface="Times New Roman"/>
              </a:rPr>
              <a:t> built-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 spc="-35">
                <a:latin typeface="Times New Roman"/>
                <a:cs typeface="Times New Roman"/>
              </a:rPr>
              <a:t>user-</a:t>
            </a:r>
            <a:r>
              <a:rPr dirty="0" sz="2800">
                <a:latin typeface="Times New Roman"/>
                <a:cs typeface="Times New Roman"/>
              </a:rPr>
              <a:t>defined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package.</a:t>
            </a:r>
            <a:endParaRPr sz="2800">
              <a:latin typeface="Times New Roman"/>
              <a:cs typeface="Times New Roman"/>
            </a:endParaRPr>
          </a:p>
          <a:p>
            <a:pPr marL="469900" marR="725805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many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built-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packages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such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lang,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awt,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javax, </a:t>
            </a:r>
            <a:r>
              <a:rPr dirty="0" sz="2800">
                <a:latin typeface="Times New Roman"/>
                <a:cs typeface="Times New Roman"/>
              </a:rPr>
              <a:t>swing,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net,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io,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util,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sql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84926" y="4970221"/>
            <a:ext cx="3150870" cy="12274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F0000"/>
                </a:solidFill>
                <a:latin typeface="Tahoma"/>
                <a:cs typeface="Tahoma"/>
              </a:rPr>
              <a:t>Banking</a:t>
            </a:r>
            <a:r>
              <a:rPr dirty="0" sz="1400" spc="28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400" spc="-10" b="1">
                <a:solidFill>
                  <a:srgbClr val="FF0000"/>
                </a:solidFill>
                <a:latin typeface="Tahoma"/>
                <a:cs typeface="Tahoma"/>
              </a:rPr>
              <a:t>Application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400">
              <a:latin typeface="Tahoma"/>
              <a:cs typeface="Tahoma"/>
            </a:endParaRPr>
          </a:p>
          <a:p>
            <a:pPr marL="96520">
              <a:lnSpc>
                <a:spcPct val="100000"/>
              </a:lnSpc>
              <a:tabLst>
                <a:tab pos="1788160" algn="l"/>
              </a:tabLst>
            </a:pPr>
            <a:r>
              <a:rPr dirty="0" sz="1200" spc="-10" i="1">
                <a:solidFill>
                  <a:srgbClr val="4470C4"/>
                </a:solidFill>
                <a:latin typeface="Calibri"/>
                <a:cs typeface="Calibri"/>
              </a:rPr>
              <a:t>TRANSACTION(PACKAGE)</a:t>
            </a:r>
            <a:r>
              <a:rPr dirty="0" sz="1200" i="1">
                <a:solidFill>
                  <a:srgbClr val="4470C4"/>
                </a:solidFill>
                <a:latin typeface="Calibri"/>
                <a:cs typeface="Calibri"/>
              </a:rPr>
              <a:t>	</a:t>
            </a:r>
            <a:r>
              <a:rPr dirty="0" sz="1200" spc="-10" i="1">
                <a:solidFill>
                  <a:srgbClr val="4470C4"/>
                </a:solidFill>
                <a:latin typeface="Calibri"/>
                <a:cs typeface="Calibri"/>
              </a:rPr>
              <a:t>LOAN(PACKAGE)</a:t>
            </a:r>
            <a:endParaRPr sz="1200">
              <a:latin typeface="Calibri"/>
              <a:cs typeface="Calibri"/>
            </a:endParaRPr>
          </a:p>
          <a:p>
            <a:pPr marL="1356995">
              <a:lnSpc>
                <a:spcPct val="100000"/>
              </a:lnSpc>
              <a:tabLst>
                <a:tab pos="2271395" algn="l"/>
              </a:tabLst>
            </a:pPr>
            <a:r>
              <a:rPr dirty="0" sz="1200" spc="-10" i="1">
                <a:solidFill>
                  <a:srgbClr val="4470C4"/>
                </a:solidFill>
                <a:latin typeface="Calibri"/>
                <a:cs typeface="Calibri"/>
              </a:rPr>
              <a:t>.CLASS</a:t>
            </a:r>
            <a:r>
              <a:rPr dirty="0" sz="1200" spc="-60" i="1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FILE</a:t>
            </a:r>
            <a:r>
              <a:rPr dirty="0" sz="1200" i="1">
                <a:solidFill>
                  <a:srgbClr val="4470C4"/>
                </a:solidFill>
                <a:latin typeface="Calibri"/>
                <a:cs typeface="Calibri"/>
              </a:rPr>
              <a:t>	</a:t>
            </a: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.CLASS</a:t>
            </a:r>
            <a:r>
              <a:rPr dirty="0" sz="1200" spc="-35" i="1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  <a:p>
            <a:pPr marL="1426845">
              <a:lnSpc>
                <a:spcPct val="100000"/>
              </a:lnSpc>
              <a:spcBef>
                <a:spcPts val="1380"/>
              </a:spcBef>
              <a:tabLst>
                <a:tab pos="2459355" algn="l"/>
              </a:tabLst>
            </a:pPr>
            <a:r>
              <a:rPr dirty="0" sz="1200" spc="-10" i="1">
                <a:solidFill>
                  <a:srgbClr val="4470C4"/>
                </a:solidFill>
                <a:latin typeface="Calibri"/>
                <a:cs typeface="Calibri"/>
              </a:rPr>
              <a:t>.CLASS</a:t>
            </a:r>
            <a:r>
              <a:rPr dirty="0" sz="1200" spc="-50" i="1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FILE</a:t>
            </a:r>
            <a:r>
              <a:rPr dirty="0" sz="1200" i="1">
                <a:solidFill>
                  <a:srgbClr val="4470C4"/>
                </a:solidFill>
                <a:latin typeface="Calibri"/>
                <a:cs typeface="Calibri"/>
              </a:rPr>
              <a:t>	</a:t>
            </a:r>
            <a:r>
              <a:rPr dirty="0" sz="1200" spc="-10" i="1">
                <a:solidFill>
                  <a:srgbClr val="4470C4"/>
                </a:solidFill>
                <a:latin typeface="Calibri"/>
                <a:cs typeface="Calibri"/>
              </a:rPr>
              <a:t>.CLASS</a:t>
            </a:r>
            <a:r>
              <a:rPr dirty="0" sz="1200" spc="-60" i="1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85259" y="5447791"/>
            <a:ext cx="13690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ACCOUNTS</a:t>
            </a:r>
            <a:r>
              <a:rPr dirty="0" sz="1200" spc="-10" i="1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1200" spc="-35" i="1">
                <a:solidFill>
                  <a:srgbClr val="4470C4"/>
                </a:solidFill>
                <a:latin typeface="Calibri"/>
                <a:cs typeface="Calibri"/>
              </a:rPr>
              <a:t>(PACKAGE)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.CLASS</a:t>
            </a:r>
            <a:r>
              <a:rPr dirty="0" sz="1200" spc="-35" i="1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85259" y="5996736"/>
            <a:ext cx="704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i="1">
                <a:solidFill>
                  <a:srgbClr val="4470C4"/>
                </a:solidFill>
                <a:latin typeface="Calibri"/>
                <a:cs typeface="Calibri"/>
              </a:rPr>
              <a:t>.CLASS</a:t>
            </a:r>
            <a:r>
              <a:rPr dirty="0" sz="1200" spc="-50" i="1">
                <a:solidFill>
                  <a:srgbClr val="4470C4"/>
                </a:solidFill>
                <a:latin typeface="Calibri"/>
                <a:cs typeface="Calibri"/>
              </a:rPr>
              <a:t> </a:t>
            </a:r>
            <a:r>
              <a:rPr dirty="0" sz="1200" spc="-20" i="1">
                <a:solidFill>
                  <a:srgbClr val="4470C4"/>
                </a:solidFill>
                <a:latin typeface="Calibri"/>
                <a:cs typeface="Calibri"/>
              </a:rPr>
              <a:t>FILE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91792" y="699261"/>
            <a:ext cx="9995535" cy="3502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765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ADVANTAGE</a:t>
            </a:r>
            <a:r>
              <a:rPr dirty="0" sz="2800" spc="-16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1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sz="2800" spc="-12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65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PACKAGE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>
              <a:latin typeface="Trebuchet MS"/>
              <a:cs typeface="Trebuchet MS"/>
            </a:endParaRPr>
          </a:p>
          <a:p>
            <a:pPr marL="469900" marR="16510" indent="-457200">
              <a:lnSpc>
                <a:spcPct val="100000"/>
              </a:lnSpc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contained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other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25">
                <a:latin typeface="Times New Roman"/>
                <a:cs typeface="Times New Roman"/>
              </a:rPr>
              <a:t> be </a:t>
            </a:r>
            <a:r>
              <a:rPr dirty="0" sz="2800">
                <a:latin typeface="Times New Roman"/>
                <a:cs typeface="Times New Roman"/>
              </a:rPr>
              <a:t>easily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reused.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categorize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classes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interfaces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that </a:t>
            </a:r>
            <a:r>
              <a:rPr dirty="0" sz="2800">
                <a:latin typeface="Times New Roman"/>
                <a:cs typeface="Times New Roman"/>
              </a:rPr>
              <a:t>they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easily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maintained.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provides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protection.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removes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naming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collision.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012440">
              <a:lnSpc>
                <a:spcPct val="100000"/>
              </a:lnSpc>
              <a:spcBef>
                <a:spcPts val="95"/>
              </a:spcBef>
            </a:pPr>
            <a:r>
              <a:rPr dirty="0"/>
              <a:t>PACKAGE</a:t>
            </a:r>
            <a:r>
              <a:rPr dirty="0" spc="165"/>
              <a:t> </a:t>
            </a:r>
            <a:r>
              <a:rPr dirty="0" spc="-425"/>
              <a:t>:</a:t>
            </a:r>
            <a:r>
              <a:rPr dirty="0" spc="-275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123" y="1917192"/>
            <a:ext cx="7537704" cy="39166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85"/>
              <a:t>HIERARCHICAL</a:t>
            </a:r>
            <a:r>
              <a:rPr dirty="0" spc="60"/>
              <a:t> </a:t>
            </a:r>
            <a:r>
              <a:rPr dirty="0"/>
              <a:t>REPRESENTATION</a:t>
            </a:r>
            <a:r>
              <a:rPr dirty="0" spc="10"/>
              <a:t> </a:t>
            </a:r>
            <a:r>
              <a:rPr dirty="0" spc="110"/>
              <a:t>OF</a:t>
            </a:r>
            <a:r>
              <a:rPr dirty="0" spc="-15"/>
              <a:t> </a:t>
            </a:r>
            <a:r>
              <a:rPr dirty="0" spc="-80"/>
              <a:t>JAVA.AWT</a:t>
            </a:r>
            <a:r>
              <a:rPr dirty="0" spc="-60"/>
              <a:t> </a:t>
            </a:r>
            <a:r>
              <a:rPr dirty="0" spc="35"/>
              <a:t>PACKAGE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96461" y="2262377"/>
            <a:ext cx="1681480" cy="34607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Color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96461" y="3030473"/>
            <a:ext cx="1681480" cy="34607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3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Graphics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96461" y="4613909"/>
            <a:ext cx="1681480" cy="34607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40"/>
              </a:spcBef>
            </a:pP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Font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96461" y="5554217"/>
            <a:ext cx="1681480" cy="34480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575877" y="1320101"/>
            <a:ext cx="4556125" cy="5348605"/>
            <a:chOff x="2575877" y="1320101"/>
            <a:chExt cx="4556125" cy="534860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3541775"/>
              <a:ext cx="97536" cy="6858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2647" y="3811525"/>
              <a:ext cx="97534" cy="6857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1979" y="4160519"/>
              <a:ext cx="97536" cy="6858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2647" y="4453128"/>
              <a:ext cx="97534" cy="6858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586989" y="1331213"/>
              <a:ext cx="4533900" cy="5326380"/>
            </a:xfrm>
            <a:custGeom>
              <a:avLst/>
              <a:gdLst/>
              <a:ahLst/>
              <a:cxnLst/>
              <a:rect l="l" t="t" r="r" b="b"/>
              <a:pathLst>
                <a:path w="4533900" h="5326380">
                  <a:moveTo>
                    <a:pt x="448056" y="5129657"/>
                  </a:moveTo>
                  <a:lnTo>
                    <a:pt x="3838702" y="5129657"/>
                  </a:lnTo>
                  <a:lnTo>
                    <a:pt x="3838702" y="736091"/>
                  </a:lnTo>
                  <a:lnTo>
                    <a:pt x="448056" y="736091"/>
                  </a:lnTo>
                  <a:lnTo>
                    <a:pt x="448056" y="5129657"/>
                  </a:lnTo>
                  <a:close/>
                </a:path>
                <a:path w="4533900" h="5326380">
                  <a:moveTo>
                    <a:pt x="0" y="5326380"/>
                  </a:moveTo>
                  <a:lnTo>
                    <a:pt x="4533900" y="5326380"/>
                  </a:lnTo>
                  <a:lnTo>
                    <a:pt x="4533900" y="0"/>
                  </a:lnTo>
                  <a:lnTo>
                    <a:pt x="0" y="0"/>
                  </a:lnTo>
                  <a:lnTo>
                    <a:pt x="0" y="5326380"/>
                  </a:lnTo>
                  <a:close/>
                </a:path>
              </a:pathLst>
            </a:custGeom>
            <a:ln w="22225">
              <a:solidFill>
                <a:srgbClr val="AA571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146554" y="1302511"/>
            <a:ext cx="356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4"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12770" y="1663446"/>
            <a:ext cx="350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30">
                <a:latin typeface="Trebuchet MS"/>
                <a:cs typeface="Trebuchet MS"/>
              </a:rPr>
              <a:t>awt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120128" y="1780031"/>
            <a:ext cx="2150745" cy="76200"/>
          </a:xfrm>
          <a:custGeom>
            <a:avLst/>
            <a:gdLst/>
            <a:ahLst/>
            <a:cxnLst/>
            <a:rect l="l" t="t" r="r" b="b"/>
            <a:pathLst>
              <a:path w="2150745" h="76200">
                <a:moveTo>
                  <a:pt x="2150237" y="34798"/>
                </a:moveTo>
                <a:lnTo>
                  <a:pt x="2149170" y="34798"/>
                </a:lnTo>
                <a:lnTo>
                  <a:pt x="2149170" y="32258"/>
                </a:lnTo>
                <a:lnTo>
                  <a:pt x="76200" y="32258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958"/>
                </a:lnTo>
                <a:lnTo>
                  <a:pt x="2148776" y="44958"/>
                </a:lnTo>
                <a:lnTo>
                  <a:pt x="2148776" y="41148"/>
                </a:lnTo>
                <a:lnTo>
                  <a:pt x="2150237" y="41148"/>
                </a:lnTo>
                <a:lnTo>
                  <a:pt x="2150237" y="34798"/>
                </a:lnTo>
                <a:close/>
              </a:path>
            </a:pathLst>
          </a:custGeom>
          <a:solidFill>
            <a:srgbClr val="DC6C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260206" y="1502409"/>
            <a:ext cx="29743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Containing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65">
                <a:latin typeface="Trebuchet MS"/>
                <a:cs typeface="Trebuchet MS"/>
              </a:rPr>
              <a:t>awt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package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504688" y="2990087"/>
            <a:ext cx="3221990" cy="2776855"/>
          </a:xfrm>
          <a:custGeom>
            <a:avLst/>
            <a:gdLst/>
            <a:ahLst/>
            <a:cxnLst/>
            <a:rect l="l" t="t" r="r" b="b"/>
            <a:pathLst>
              <a:path w="3221990" h="2776854">
                <a:moveTo>
                  <a:pt x="2150237" y="2735072"/>
                </a:moveTo>
                <a:lnTo>
                  <a:pt x="2148878" y="2735072"/>
                </a:lnTo>
                <a:lnTo>
                  <a:pt x="2148878" y="2732532"/>
                </a:lnTo>
                <a:lnTo>
                  <a:pt x="76200" y="2732532"/>
                </a:lnTo>
                <a:lnTo>
                  <a:pt x="76200" y="2732278"/>
                </a:lnTo>
                <a:lnTo>
                  <a:pt x="76200" y="2700528"/>
                </a:lnTo>
                <a:lnTo>
                  <a:pt x="0" y="2738628"/>
                </a:lnTo>
                <a:lnTo>
                  <a:pt x="76200" y="2776728"/>
                </a:lnTo>
                <a:lnTo>
                  <a:pt x="76200" y="2745232"/>
                </a:lnTo>
                <a:lnTo>
                  <a:pt x="2148357" y="2745232"/>
                </a:lnTo>
                <a:lnTo>
                  <a:pt x="2148357" y="2742692"/>
                </a:lnTo>
                <a:lnTo>
                  <a:pt x="2150237" y="2742692"/>
                </a:lnTo>
                <a:lnTo>
                  <a:pt x="2150237" y="2735072"/>
                </a:lnTo>
                <a:close/>
              </a:path>
              <a:path w="3221990" h="2776854">
                <a:moveTo>
                  <a:pt x="3221609" y="35052"/>
                </a:moveTo>
                <a:lnTo>
                  <a:pt x="3220135" y="35052"/>
                </a:lnTo>
                <a:lnTo>
                  <a:pt x="3220135" y="31242"/>
                </a:lnTo>
                <a:lnTo>
                  <a:pt x="1147559" y="31242"/>
                </a:lnTo>
                <a:lnTo>
                  <a:pt x="1147559" y="0"/>
                </a:lnTo>
                <a:lnTo>
                  <a:pt x="1071359" y="38100"/>
                </a:lnTo>
                <a:lnTo>
                  <a:pt x="1147559" y="76200"/>
                </a:lnTo>
                <a:lnTo>
                  <a:pt x="1147559" y="44450"/>
                </a:lnTo>
                <a:lnTo>
                  <a:pt x="1147559" y="43942"/>
                </a:lnTo>
                <a:lnTo>
                  <a:pt x="3220542" y="43942"/>
                </a:lnTo>
                <a:lnTo>
                  <a:pt x="3220542" y="41402"/>
                </a:lnTo>
                <a:lnTo>
                  <a:pt x="3221609" y="41402"/>
                </a:lnTo>
                <a:lnTo>
                  <a:pt x="3221609" y="35052"/>
                </a:lnTo>
                <a:close/>
              </a:path>
            </a:pathLst>
          </a:custGeom>
          <a:solidFill>
            <a:srgbClr val="DC6C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8439150" y="2653665"/>
            <a:ext cx="2487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Containing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classes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728584" y="5321553"/>
            <a:ext cx="2689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Classes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Containing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methods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5407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215"/>
              <a:t> </a:t>
            </a:r>
            <a:r>
              <a:rPr dirty="0" spc="-10"/>
              <a:t>MODIFIERS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7744" y="1442669"/>
            <a:ext cx="10286365" cy="125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modifier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keyword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placed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declaration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imes New Roman"/>
                <a:cs typeface="Times New Roman"/>
              </a:rPr>
              <a:t>operates.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modifiers,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7744" y="2967304"/>
            <a:ext cx="2745740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Java</a:t>
            </a:r>
            <a:r>
              <a:rPr dirty="0" sz="2000" spc="-2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Modifiers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private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protected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modifiers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Non-Access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Modifiers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final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static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synchronized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58966" y="4785740"/>
            <a:ext cx="124333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strictfp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native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transient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volatile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990" y="533780"/>
            <a:ext cx="4911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CREATING</a:t>
            </a:r>
            <a:r>
              <a:rPr dirty="0" spc="-30"/>
              <a:t> </a:t>
            </a:r>
            <a:r>
              <a:rPr dirty="0" spc="-25"/>
              <a:t>PACKAGE:</a:t>
            </a:r>
            <a:r>
              <a:rPr dirty="0" spc="-29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3755" y="1558797"/>
            <a:ext cx="3766820" cy="16916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745614">
              <a:lnSpc>
                <a:spcPct val="148100"/>
              </a:lnSpc>
              <a:spcBef>
                <a:spcPts val="90"/>
              </a:spcBef>
            </a:pP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//save</a:t>
            </a:r>
            <a:r>
              <a:rPr dirty="0" sz="1800" spc="-7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1800" spc="-7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imes New Roman"/>
                <a:cs typeface="Times New Roman"/>
              </a:rPr>
              <a:t>Simple.java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package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imes New Roman"/>
                <a:cs typeface="Times New Roman"/>
              </a:rPr>
              <a:t>mypack; </a:t>
            </a: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dirty="0" sz="1800" spc="-4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class</a:t>
            </a:r>
            <a:r>
              <a:rPr dirty="0" sz="1800" spc="-5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imes New Roman"/>
                <a:cs typeface="Times New Roman"/>
              </a:rPr>
              <a:t>Simple{</a:t>
            </a:r>
            <a:endParaRPr sz="18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  <a:spcBef>
                <a:spcPts val="1370"/>
              </a:spcBef>
            </a:pP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dirty="0" sz="1800" spc="-5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static</a:t>
            </a:r>
            <a:r>
              <a:rPr dirty="0" sz="18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1800" spc="-3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404040"/>
                </a:solidFill>
                <a:latin typeface="Times New Roman"/>
                <a:cs typeface="Times New Roman"/>
              </a:rPr>
              <a:t>main(String</a:t>
            </a:r>
            <a:r>
              <a:rPr dirty="0" sz="1800" spc="-7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404040"/>
                </a:solidFill>
                <a:latin typeface="Times New Roman"/>
                <a:cs typeface="Times New Roman"/>
              </a:rPr>
              <a:t>args[]){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3755" y="3359911"/>
            <a:ext cx="3383279" cy="1377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86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404040"/>
                </a:solidFill>
                <a:latin typeface="Times New Roman"/>
                <a:cs typeface="Times New Roman"/>
              </a:rPr>
              <a:t>System.out.println("Welcome</a:t>
            </a:r>
            <a:r>
              <a:rPr dirty="0" sz="1800" spc="60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>
                <a:solidFill>
                  <a:srgbClr val="404040"/>
                </a:solidFill>
                <a:latin typeface="Times New Roman"/>
                <a:cs typeface="Times New Roman"/>
              </a:rPr>
              <a:t>to </a:t>
            </a:r>
            <a:r>
              <a:rPr dirty="0" sz="1800" spc="-10" b="1">
                <a:solidFill>
                  <a:srgbClr val="404040"/>
                </a:solidFill>
                <a:latin typeface="Times New Roman"/>
                <a:cs typeface="Times New Roman"/>
              </a:rPr>
              <a:t>package");</a:t>
            </a:r>
            <a:endParaRPr sz="180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994"/>
              </a:spcBef>
            </a:pPr>
            <a:r>
              <a:rPr dirty="0" sz="1800" spc="-50" b="1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50" b="1">
                <a:solidFill>
                  <a:srgbClr val="404040"/>
                </a:solidFill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61761" y="3506851"/>
            <a:ext cx="58362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NOTE:</a:t>
            </a:r>
            <a:r>
              <a:rPr dirty="0" sz="1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package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specified,</a:t>
            </a:r>
            <a:r>
              <a:rPr dirty="0" sz="1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classes</a:t>
            </a:r>
            <a:r>
              <a:rPr dirty="0" sz="18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1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1800" spc="-20" b="1">
                <a:solidFill>
                  <a:srgbClr val="FF0000"/>
                </a:solidFill>
                <a:latin typeface="Times New Roman"/>
                <a:cs typeface="Times New Roman"/>
              </a:rPr>
              <a:t> file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goes</a:t>
            </a:r>
            <a:r>
              <a:rPr dirty="0" sz="1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dirty="0" sz="18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special</a:t>
            </a:r>
            <a:r>
              <a:rPr dirty="0" sz="1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unnamed</a:t>
            </a:r>
            <a:r>
              <a:rPr dirty="0" sz="1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package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(the</a:t>
            </a:r>
            <a:r>
              <a:rPr dirty="0" sz="18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same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 unnamed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package</a:t>
            </a:r>
            <a:r>
              <a:rPr dirty="0" sz="18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dirty="0" sz="1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imes New Roman"/>
                <a:cs typeface="Times New Roman"/>
              </a:rPr>
              <a:t>files).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688" y="594486"/>
            <a:ext cx="10885805" cy="4808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76780" marR="922655" indent="-1376680">
              <a:lnSpc>
                <a:spcPct val="100000"/>
              </a:lnSpc>
              <a:spcBef>
                <a:spcPts val="95"/>
              </a:spcBef>
            </a:pPr>
            <a:r>
              <a:rPr dirty="0" sz="2800" spc="28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dirty="0" sz="28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00">
                <a:solidFill>
                  <a:srgbClr val="404040"/>
                </a:solidFill>
                <a:latin typeface="Trebuchet MS"/>
                <a:cs typeface="Trebuchet MS"/>
              </a:rPr>
              <a:t>DOESTHE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9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r>
              <a:rPr dirty="0" sz="2800" spc="-8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404040"/>
                </a:solidFill>
                <a:latin typeface="Trebuchet MS"/>
                <a:cs typeface="Trebuchet MS"/>
              </a:rPr>
              <a:t>RUN-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TIME</a:t>
            </a:r>
            <a:r>
              <a:rPr dirty="0" sz="2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dirty="0" sz="2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60">
                <a:solidFill>
                  <a:srgbClr val="404040"/>
                </a:solidFill>
                <a:latin typeface="Trebuchet MS"/>
                <a:cs typeface="Trebuchet MS"/>
              </a:rPr>
              <a:t>KNOWWHERETO </a:t>
            </a:r>
            <a:r>
              <a:rPr dirty="0" sz="2800" spc="229">
                <a:solidFill>
                  <a:srgbClr val="404040"/>
                </a:solidFill>
                <a:latin typeface="Trebuchet MS"/>
                <a:cs typeface="Trebuchet MS"/>
              </a:rPr>
              <a:t>LOOK</a:t>
            </a:r>
            <a:r>
              <a:rPr dirty="0" sz="28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8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PACKAGESTHATYOU</a:t>
            </a:r>
            <a:r>
              <a:rPr dirty="0" sz="2800" spc="-1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CREATE?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800">
              <a:latin typeface="Trebuchet MS"/>
              <a:cs typeface="Trebuchet MS"/>
            </a:endParaRPr>
          </a:p>
          <a:p>
            <a:pPr algn="just" marL="317500" marR="5080" indent="-305435">
              <a:lnSpc>
                <a:spcPct val="100000"/>
              </a:lnSpc>
              <a:buClr>
                <a:srgbClr val="E77929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First,</a:t>
            </a:r>
            <a:r>
              <a:rPr dirty="0" sz="2800" spc="2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default,</a:t>
            </a:r>
            <a:r>
              <a:rPr dirty="0" sz="2800" spc="2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800" spc="2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Java</a:t>
            </a:r>
            <a:r>
              <a:rPr dirty="0" sz="2800" spc="2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run-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time</a:t>
            </a:r>
            <a:r>
              <a:rPr dirty="0" sz="2800" spc="2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dirty="0" sz="2800" spc="2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uses</a:t>
            </a:r>
            <a:r>
              <a:rPr dirty="0" sz="2800" spc="2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800" spc="3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dirty="0" sz="2800" spc="1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working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directory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as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its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starting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point.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Thus,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if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package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in a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subdirectory</a:t>
            </a:r>
            <a:r>
              <a:rPr dirty="0" sz="2800" spc="-1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of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current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directory,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it</a:t>
            </a:r>
            <a:r>
              <a:rPr dirty="0" sz="28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will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be</a:t>
            </a:r>
            <a:r>
              <a:rPr dirty="0" sz="28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found.</a:t>
            </a:r>
            <a:endParaRPr sz="2800">
              <a:latin typeface="Times New Roman"/>
              <a:cs typeface="Times New Roman"/>
            </a:endParaRPr>
          </a:p>
          <a:p>
            <a:pPr algn="just" marL="318770" marR="5715" indent="-306705">
              <a:lnSpc>
                <a:spcPct val="100000"/>
              </a:lnSpc>
              <a:spcBef>
                <a:spcPts val="1315"/>
              </a:spcBef>
              <a:buSzPct val="58928"/>
              <a:buFont typeface="Cambria"/>
              <a:buChar char="◾"/>
              <a:tabLst>
                <a:tab pos="318770" algn="l"/>
                <a:tab pos="407034" algn="l"/>
              </a:tabLst>
            </a:pPr>
            <a:r>
              <a:rPr dirty="0" sz="2800">
                <a:solidFill>
                  <a:srgbClr val="E77929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Second,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800" spc="16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specify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directory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path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paths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dirty="0" sz="2800" spc="160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setting</a:t>
            </a:r>
            <a:r>
              <a:rPr dirty="0" sz="2800" spc="155">
                <a:solidFill>
                  <a:srgbClr val="404040"/>
                </a:solidFill>
                <a:latin typeface="Times New Roman"/>
                <a:cs typeface="Times New Roman"/>
              </a:rPr>
              <a:t> 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800" spc="-140">
                <a:solidFill>
                  <a:srgbClr val="404040"/>
                </a:solidFill>
                <a:latin typeface="Times New Roman"/>
                <a:cs typeface="Times New Roman"/>
              </a:rPr>
              <a:t>CLASSPATH</a:t>
            </a:r>
            <a:r>
              <a:rPr dirty="0" sz="2800" spc="-3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environmental</a:t>
            </a:r>
            <a:r>
              <a:rPr dirty="0" sz="28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 algn="just" marL="318770" marR="6350" indent="-306705">
              <a:lnSpc>
                <a:spcPct val="100000"/>
              </a:lnSpc>
              <a:spcBef>
                <a:spcPts val="1295"/>
              </a:spcBef>
              <a:buSzPct val="58928"/>
              <a:buFont typeface="Cambria"/>
              <a:buChar char="◾"/>
              <a:tabLst>
                <a:tab pos="318770" algn="l"/>
                <a:tab pos="399415" algn="l"/>
              </a:tabLst>
            </a:pPr>
            <a:r>
              <a:rPr dirty="0" sz="2800">
                <a:solidFill>
                  <a:srgbClr val="E77929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Third,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can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use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the-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classpath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option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with</a:t>
            </a:r>
            <a:r>
              <a:rPr dirty="0" sz="2800" spc="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java</a:t>
            </a:r>
            <a:r>
              <a:rPr dirty="0" sz="2800" spc="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and javac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800" spc="-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specify </a:t>
            </a:r>
            <a:r>
              <a:rPr dirty="0" sz="2800" spc="-25">
                <a:solidFill>
                  <a:srgbClr val="404040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path</a:t>
            </a:r>
            <a:r>
              <a:rPr dirty="0" sz="28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dirty="0" sz="2800" spc="-4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imes New Roman"/>
                <a:cs typeface="Times New Roman"/>
              </a:rPr>
              <a:t>classes.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0148" y="819149"/>
            <a:ext cx="37166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50"/>
              <a:t>OUTPUT?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207" y="2107692"/>
            <a:ext cx="3910584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0148" y="819149"/>
            <a:ext cx="371665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50"/>
              <a:t>OUTPUT?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58341" y="4966792"/>
            <a:ext cx="1000887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FF0000"/>
                </a:solidFill>
                <a:latin typeface="Trebuchet MS"/>
                <a:cs typeface="Trebuchet MS"/>
              </a:rPr>
              <a:t>Note:Only</a:t>
            </a:r>
            <a:r>
              <a:rPr dirty="0" sz="1800" spc="-13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one</a:t>
            </a:r>
            <a:r>
              <a:rPr dirty="0" sz="18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package</a:t>
            </a:r>
            <a:r>
              <a:rPr dirty="0" sz="1800" spc="-114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valid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java,more</a:t>
            </a:r>
            <a:r>
              <a:rPr dirty="0" sz="1800" spc="-6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than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one</a:t>
            </a:r>
            <a:r>
              <a:rPr dirty="0" sz="1800" spc="-7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package</a:t>
            </a:r>
            <a:r>
              <a:rPr dirty="0" sz="1800" spc="-11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a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single</a:t>
            </a:r>
            <a:r>
              <a:rPr dirty="0" sz="1800" spc="-9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source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code</a:t>
            </a:r>
            <a:r>
              <a:rPr dirty="0" sz="1800" spc="-7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invalid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431" y="1923288"/>
            <a:ext cx="3912108" cy="23622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75376" y="2746248"/>
            <a:ext cx="5981700" cy="119938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08580">
              <a:lnSpc>
                <a:spcPct val="100000"/>
              </a:lnSpc>
              <a:spcBef>
                <a:spcPts val="95"/>
              </a:spcBef>
            </a:pPr>
            <a:r>
              <a:rPr dirty="0" spc="185"/>
              <a:t>NAMING</a:t>
            </a:r>
            <a:r>
              <a:rPr dirty="0" spc="-60"/>
              <a:t> </a:t>
            </a:r>
            <a:r>
              <a:rPr dirty="0" spc="165"/>
              <a:t>CONVENTIONS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91792" y="1603705"/>
            <a:ext cx="10342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  <a:tab pos="1800225" algn="l"/>
                <a:tab pos="2442210" algn="l"/>
                <a:tab pos="2924810" algn="l"/>
                <a:tab pos="4019550" algn="l"/>
                <a:tab pos="4938395" algn="l"/>
                <a:tab pos="6292215" algn="l"/>
                <a:tab pos="7031355" algn="l"/>
                <a:tab pos="8248015" algn="l"/>
                <a:tab pos="9037320" algn="l"/>
                <a:tab pos="10131425" algn="l"/>
              </a:tabLst>
            </a:pPr>
            <a:r>
              <a:rPr dirty="0" sz="2800" spc="-10">
                <a:latin typeface="Times New Roman"/>
                <a:cs typeface="Times New Roman"/>
              </a:rPr>
              <a:t>Package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be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named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using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standard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java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naming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rule.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Where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15555" y="2030983"/>
            <a:ext cx="4114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8875" algn="l"/>
                <a:tab pos="2027555" algn="l"/>
                <a:tab pos="2544445" algn="l"/>
              </a:tabLst>
            </a:pPr>
            <a:r>
              <a:rPr dirty="0" sz="2800" spc="-10">
                <a:latin typeface="Times New Roman"/>
                <a:cs typeface="Times New Roman"/>
              </a:rPr>
              <a:t>makes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easy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distinguish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91792" y="2030983"/>
            <a:ext cx="620903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95"/>
              </a:spcBef>
              <a:tabLst>
                <a:tab pos="1637030" algn="l"/>
                <a:tab pos="2508885" algn="l"/>
                <a:tab pos="4167504" algn="l"/>
                <a:tab pos="5361940" algn="l"/>
              </a:tabLst>
            </a:pPr>
            <a:r>
              <a:rPr dirty="0" sz="2800" spc="-10">
                <a:latin typeface="Times New Roman"/>
                <a:cs typeface="Times New Roman"/>
              </a:rPr>
              <a:t>begins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with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lowercase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letters.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This </a:t>
            </a:r>
            <a:r>
              <a:rPr dirty="0" sz="2800">
                <a:latin typeface="Times New Roman"/>
                <a:cs typeface="Times New Roman"/>
              </a:rPr>
              <a:t>between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name.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double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y=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java.lang.Math.sqrt();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69767" y="4135628"/>
            <a:ext cx="7531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25">
                <a:latin typeface="Trebuchet MS"/>
                <a:cs typeface="Trebuchet MS"/>
              </a:rPr>
              <a:t>Package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2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63897" y="4153280"/>
            <a:ext cx="5232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class </a:t>
            </a:r>
            <a:r>
              <a:rPr dirty="0" sz="1800" spc="-145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58790" y="4153280"/>
            <a:ext cx="7454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latin typeface="Trebuchet MS"/>
                <a:cs typeface="Trebuchet MS"/>
              </a:rPr>
              <a:t>method </a:t>
            </a:r>
            <a:r>
              <a:rPr dirty="0" sz="1800" spc="-20">
                <a:latin typeface="Trebuchet MS"/>
                <a:cs typeface="Trebuchet MS"/>
              </a:rPr>
              <a:t>name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541776" y="3803903"/>
            <a:ext cx="338455" cy="321945"/>
            <a:chOff x="3541776" y="3803903"/>
            <a:chExt cx="338455" cy="321945"/>
          </a:xfrm>
        </p:grpSpPr>
        <p:sp>
          <p:nvSpPr>
            <p:cNvPr id="10" name="object 10" descr=""/>
            <p:cNvSpPr/>
            <p:nvPr/>
          </p:nvSpPr>
          <p:spPr>
            <a:xfrm>
              <a:off x="3541776" y="3851909"/>
              <a:ext cx="287020" cy="273685"/>
            </a:xfrm>
            <a:custGeom>
              <a:avLst/>
              <a:gdLst/>
              <a:ahLst/>
              <a:cxnLst/>
              <a:rect l="l" t="t" r="r" b="b"/>
              <a:pathLst>
                <a:path w="287020" h="273685">
                  <a:moveTo>
                    <a:pt x="278257" y="0"/>
                  </a:moveTo>
                  <a:lnTo>
                    <a:pt x="0" y="264287"/>
                  </a:lnTo>
                  <a:lnTo>
                    <a:pt x="0" y="268223"/>
                  </a:lnTo>
                  <a:lnTo>
                    <a:pt x="4825" y="273303"/>
                  </a:lnTo>
                  <a:lnTo>
                    <a:pt x="8889" y="273431"/>
                  </a:lnTo>
                  <a:lnTo>
                    <a:pt x="287020" y="9143"/>
                  </a:lnTo>
                  <a:lnTo>
                    <a:pt x="278257" y="0"/>
                  </a:lnTo>
                  <a:close/>
                </a:path>
              </a:pathLst>
            </a:custGeom>
            <a:solidFill>
              <a:srgbClr val="DC6C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8062" y="3803903"/>
              <a:ext cx="81661" cy="8000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4506467" y="3823715"/>
            <a:ext cx="338455" cy="321945"/>
            <a:chOff x="4506467" y="3823715"/>
            <a:chExt cx="338455" cy="321945"/>
          </a:xfrm>
        </p:grpSpPr>
        <p:sp>
          <p:nvSpPr>
            <p:cNvPr id="13" name="object 13" descr=""/>
            <p:cNvSpPr/>
            <p:nvPr/>
          </p:nvSpPr>
          <p:spPr>
            <a:xfrm>
              <a:off x="4506467" y="3871721"/>
              <a:ext cx="287020" cy="273685"/>
            </a:xfrm>
            <a:custGeom>
              <a:avLst/>
              <a:gdLst/>
              <a:ahLst/>
              <a:cxnLst/>
              <a:rect l="l" t="t" r="r" b="b"/>
              <a:pathLst>
                <a:path w="287020" h="273685">
                  <a:moveTo>
                    <a:pt x="278257" y="0"/>
                  </a:moveTo>
                  <a:lnTo>
                    <a:pt x="0" y="264286"/>
                  </a:lnTo>
                  <a:lnTo>
                    <a:pt x="0" y="268223"/>
                  </a:lnTo>
                  <a:lnTo>
                    <a:pt x="4826" y="273303"/>
                  </a:lnTo>
                  <a:lnTo>
                    <a:pt x="8890" y="273430"/>
                  </a:lnTo>
                  <a:lnTo>
                    <a:pt x="287020" y="9143"/>
                  </a:lnTo>
                  <a:lnTo>
                    <a:pt x="278257" y="0"/>
                  </a:lnTo>
                  <a:close/>
                </a:path>
              </a:pathLst>
            </a:custGeom>
            <a:solidFill>
              <a:srgbClr val="DC6C1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753" y="3823715"/>
              <a:ext cx="81661" cy="80009"/>
            </a:xfrm>
            <a:prstGeom prst="rect">
              <a:avLst/>
            </a:prstGeom>
          </p:spPr>
        </p:pic>
      </p:grpSp>
      <p:sp>
        <p:nvSpPr>
          <p:cNvPr id="15" name="object 15" descr=""/>
          <p:cNvSpPr/>
          <p:nvPr/>
        </p:nvSpPr>
        <p:spPr>
          <a:xfrm>
            <a:off x="5769864" y="3803903"/>
            <a:ext cx="76200" cy="428625"/>
          </a:xfrm>
          <a:custGeom>
            <a:avLst/>
            <a:gdLst/>
            <a:ahLst/>
            <a:cxnLst/>
            <a:rect l="l" t="t" r="r" b="b"/>
            <a:pathLst>
              <a:path w="76200" h="428625">
                <a:moveTo>
                  <a:pt x="76200" y="76073"/>
                </a:moveTo>
                <a:lnTo>
                  <a:pt x="66675" y="57150"/>
                </a:lnTo>
                <a:lnTo>
                  <a:pt x="38100" y="0"/>
                </a:lnTo>
                <a:lnTo>
                  <a:pt x="0" y="76073"/>
                </a:lnTo>
                <a:lnTo>
                  <a:pt x="31750" y="76073"/>
                </a:lnTo>
                <a:lnTo>
                  <a:pt x="31750" y="425323"/>
                </a:lnTo>
                <a:lnTo>
                  <a:pt x="34544" y="428244"/>
                </a:lnTo>
                <a:lnTo>
                  <a:pt x="41656" y="428244"/>
                </a:lnTo>
                <a:lnTo>
                  <a:pt x="44450" y="425323"/>
                </a:lnTo>
                <a:lnTo>
                  <a:pt x="44450" y="76073"/>
                </a:lnTo>
                <a:lnTo>
                  <a:pt x="76200" y="76073"/>
                </a:lnTo>
                <a:close/>
              </a:path>
            </a:pathLst>
          </a:custGeom>
          <a:solidFill>
            <a:srgbClr val="DC6C1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3422" y="747141"/>
            <a:ext cx="48501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SEQUENCE</a:t>
            </a:r>
            <a:r>
              <a:rPr dirty="0" spc="-20"/>
              <a:t> </a:t>
            </a:r>
            <a:r>
              <a:rPr dirty="0" spc="95"/>
              <a:t>OF</a:t>
            </a:r>
            <a:r>
              <a:rPr dirty="0" spc="-42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PROGRAM: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83969" y="4884546"/>
            <a:ext cx="10352405" cy="1304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7995" marR="5080" indent="-45529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Note: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3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package,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all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classes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interface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33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that </a:t>
            </a:r>
            <a:r>
              <a:rPr dirty="0" sz="2800" spc="-20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imported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excluding</a:t>
            </a:r>
            <a:r>
              <a:rPr dirty="0" sz="2800" spc="1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classes</a:t>
            </a:r>
            <a:r>
              <a:rPr dirty="0" sz="2800" spc="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interfaces</a:t>
            </a:r>
            <a:r>
              <a:rPr dirty="0" sz="2800" spc="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2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 spc="-25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subpackages.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Hence,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you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need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subpackage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well.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2" y="1623060"/>
            <a:ext cx="2510028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6987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50"/>
              <a:t>OUTPUT?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108" y="1684020"/>
            <a:ext cx="4698492" cy="288797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69870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50"/>
              <a:t>OUTPUT?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5108" y="1684020"/>
            <a:ext cx="4698492" cy="28879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8115" y="4828032"/>
            <a:ext cx="6824472" cy="147675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3384">
              <a:lnSpc>
                <a:spcPct val="100000"/>
              </a:lnSpc>
              <a:spcBef>
                <a:spcPts val="95"/>
              </a:spcBef>
            </a:pPr>
            <a:r>
              <a:rPr dirty="0" spc="335"/>
              <a:t>HOW</a:t>
            </a:r>
            <a:r>
              <a:rPr dirty="0" spc="-490"/>
              <a:t> </a:t>
            </a:r>
            <a:r>
              <a:rPr dirty="0" spc="170"/>
              <a:t>TO</a:t>
            </a:r>
            <a:r>
              <a:rPr dirty="0" spc="-490"/>
              <a:t> </a:t>
            </a:r>
            <a:r>
              <a:rPr dirty="0" spc="55"/>
              <a:t>ACCESS</a:t>
            </a:r>
            <a:r>
              <a:rPr dirty="0" spc="-25"/>
              <a:t> </a:t>
            </a:r>
            <a:r>
              <a:rPr dirty="0" spc="45"/>
              <a:t>PACKAGE</a:t>
            </a:r>
            <a:r>
              <a:rPr dirty="0" spc="-90"/>
              <a:t> </a:t>
            </a:r>
            <a:r>
              <a:rPr dirty="0" spc="65"/>
              <a:t>FROM</a:t>
            </a:r>
            <a:r>
              <a:rPr dirty="0" spc="-380"/>
              <a:t> </a:t>
            </a:r>
            <a:r>
              <a:rPr dirty="0" spc="135"/>
              <a:t>ANOTHER</a:t>
            </a:r>
            <a:r>
              <a:rPr dirty="0" spc="-145"/>
              <a:t> </a:t>
            </a:r>
            <a:r>
              <a:rPr dirty="0" spc="-10"/>
              <a:t>PACKAGE?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2322" y="1785061"/>
            <a:ext cx="10203180" cy="298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three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ways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package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outside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package.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Implicit</a:t>
            </a:r>
            <a:r>
              <a:rPr dirty="0" sz="2400" spc="-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import</a:t>
            </a:r>
            <a:r>
              <a:rPr dirty="0" sz="2400">
                <a:latin typeface="Times New Roman"/>
                <a:cs typeface="Times New Roman"/>
              </a:rPr>
              <a:t>:-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package.*;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Explicit</a:t>
            </a:r>
            <a:r>
              <a:rPr dirty="0" sz="24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import:-</a:t>
            </a:r>
            <a:r>
              <a:rPr dirty="0" sz="24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package.classname;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(improves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readability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code)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Fully</a:t>
            </a:r>
            <a:r>
              <a:rPr dirty="0" sz="24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qualified</a:t>
            </a:r>
            <a:r>
              <a:rPr dirty="0" sz="24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name.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/>
              <a:cs typeface="Times New Roman"/>
            </a:endParaRPr>
          </a:p>
          <a:p>
            <a:pPr marL="926465" marR="6061075" indent="-914400">
              <a:lnSpc>
                <a:spcPct val="100000"/>
              </a:lnSpc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Note:</a:t>
            </a:r>
            <a:r>
              <a:rPr dirty="0" sz="2400" spc="-9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dirty="0" sz="2400" spc="-1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package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dirty="0" sz="24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z="24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.*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dirty="0" sz="2400" spc="-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name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52322" y="831596"/>
            <a:ext cx="7266305" cy="2707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69690">
              <a:lnSpc>
                <a:spcPct val="100000"/>
              </a:lnSpc>
              <a:spcBef>
                <a:spcPts val="95"/>
              </a:spcBef>
            </a:pPr>
            <a:r>
              <a:rPr dirty="0" sz="2800" spc="215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z="2800" spc="-1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dirty="0" sz="28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404040"/>
                </a:solidFill>
                <a:latin typeface="Trebuchet MS"/>
                <a:cs typeface="Trebuchet MS"/>
              </a:rPr>
              <a:t>CORRECT?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Times New Roman"/>
                <a:cs typeface="Times New Roman"/>
              </a:rPr>
              <a:t>import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java.util.Scanner;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Times New Roman"/>
                <a:cs typeface="Times New Roman"/>
              </a:rPr>
              <a:t>import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java.util.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Scanner.*;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Times New Roman"/>
                <a:cs typeface="Times New Roman"/>
              </a:rPr>
              <a:t>import</a:t>
            </a:r>
            <a:r>
              <a:rPr dirty="0" sz="2800" spc="-114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java.util.*;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Times New Roman"/>
                <a:cs typeface="Times New Roman"/>
              </a:rPr>
              <a:t>import</a:t>
            </a:r>
            <a:r>
              <a:rPr dirty="0" sz="2800" spc="-114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java.util;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91460">
              <a:lnSpc>
                <a:spcPct val="100000"/>
              </a:lnSpc>
              <a:spcBef>
                <a:spcPts val="95"/>
              </a:spcBef>
            </a:pPr>
            <a:r>
              <a:rPr dirty="0" spc="-185"/>
              <a:t>JAVA</a:t>
            </a:r>
            <a:r>
              <a:rPr dirty="0" spc="-345"/>
              <a:t> </a:t>
            </a:r>
            <a:r>
              <a:rPr dirty="0" spc="60"/>
              <a:t>ACCESS</a:t>
            </a:r>
            <a:r>
              <a:rPr dirty="0" spc="-5"/>
              <a:t> </a:t>
            </a:r>
            <a:r>
              <a:rPr dirty="0" spc="40"/>
              <a:t>MODIFIER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7744" y="1543888"/>
            <a:ext cx="10340975" cy="4428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Usage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modifiers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restricted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dirty="0" sz="2400" spc="3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levels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levels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level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modifiers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member</a:t>
            </a:r>
            <a:r>
              <a:rPr dirty="0" sz="2400" spc="-1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level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modifiers.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>
              <a:latin typeface="Times New Roman"/>
              <a:cs typeface="Times New Roman"/>
            </a:endParaRPr>
          </a:p>
          <a:p>
            <a:pPr marL="469265" marR="25400" indent="-457200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400" b="1">
                <a:latin typeface="Times New Roman"/>
                <a:cs typeface="Times New Roman"/>
              </a:rPr>
              <a:t>Class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level</a:t>
            </a:r>
            <a:r>
              <a:rPr dirty="0" sz="2400" spc="10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access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modifiers</a:t>
            </a:r>
            <a:r>
              <a:rPr dirty="0" sz="2400" spc="1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(java</a:t>
            </a:r>
            <a:r>
              <a:rPr dirty="0" sz="2400" spc="11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classes</a:t>
            </a:r>
            <a:r>
              <a:rPr dirty="0" sz="2400" spc="1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only):</a:t>
            </a:r>
            <a:r>
              <a:rPr dirty="0" sz="2400" spc="10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modifiers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allowed,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modifier</a:t>
            </a:r>
            <a:endParaRPr sz="2400">
              <a:latin typeface="Times New Roman"/>
              <a:cs typeface="Times New Roman"/>
            </a:endParaRPr>
          </a:p>
          <a:p>
            <a:pPr lvl="1" marL="926465" indent="-457200">
              <a:lnSpc>
                <a:spcPct val="100000"/>
              </a:lnSpc>
              <a:buFont typeface="Arial MT"/>
              <a:buChar char="•"/>
              <a:tabLst>
                <a:tab pos="92646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‘public’,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accessed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29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ANYWHERE.</a:t>
            </a:r>
            <a:endParaRPr sz="2400">
              <a:latin typeface="Times New Roman"/>
              <a:cs typeface="Times New Roman"/>
            </a:endParaRPr>
          </a:p>
          <a:p>
            <a:pPr lvl="1" marL="926465" marR="62865" indent="-457200">
              <a:lnSpc>
                <a:spcPct val="100000"/>
              </a:lnSpc>
              <a:buFont typeface="Arial MT"/>
              <a:buChar char="•"/>
              <a:tabLst>
                <a:tab pos="926465" algn="l"/>
                <a:tab pos="46488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has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‘no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modifier’,</a:t>
            </a:r>
            <a:r>
              <a:rPr dirty="0" sz="2400">
                <a:latin typeface="Times New Roman"/>
                <a:cs typeface="Times New Roman"/>
              </a:rPr>
              <a:t>	then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 spc="-75">
                <a:latin typeface="Times New Roman"/>
                <a:cs typeface="Times New Roman"/>
              </a:rPr>
              <a:t>ONLY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accessed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‘same package’.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1730375" algn="l"/>
                <a:tab pos="2472690" algn="l"/>
                <a:tab pos="3417570" algn="l"/>
                <a:tab pos="4801235" algn="l"/>
                <a:tab pos="5052695" algn="l"/>
                <a:tab pos="5626100" algn="l"/>
                <a:tab pos="6146800" algn="l"/>
                <a:tab pos="6923405" algn="l"/>
                <a:tab pos="7918450" algn="l"/>
                <a:tab pos="8371205" algn="l"/>
                <a:tab pos="8893810" algn="l"/>
                <a:tab pos="954913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Member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level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access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modifiers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: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inner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classes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all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four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access </a:t>
            </a:r>
            <a:r>
              <a:rPr dirty="0" sz="2400">
                <a:latin typeface="Times New Roman"/>
                <a:cs typeface="Times New Roman"/>
              </a:rPr>
              <a:t>modifiers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allowed</a:t>
            </a:r>
            <a:endParaRPr sz="2400">
              <a:latin typeface="Times New Roman"/>
              <a:cs typeface="Times New Roman"/>
            </a:endParaRPr>
          </a:p>
          <a:p>
            <a:pPr lvl="1" marL="1269365" indent="-342900">
              <a:lnSpc>
                <a:spcPts val="2735"/>
              </a:lnSpc>
              <a:buFont typeface="Arial MT"/>
              <a:buChar char="•"/>
              <a:tabLst>
                <a:tab pos="1269365" algn="l"/>
              </a:tabLst>
            </a:pPr>
            <a:r>
              <a:rPr dirty="0" sz="2400" spc="-165">
                <a:latin typeface="Trebuchet MS"/>
                <a:cs typeface="Trebuchet MS"/>
              </a:rPr>
              <a:t>public,private,</a:t>
            </a:r>
            <a:r>
              <a:rPr dirty="0" sz="2400" spc="-50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protected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and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no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modifier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is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allowed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0176" y="831596"/>
            <a:ext cx="34093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15"/>
              <a:t>WHICH</a:t>
            </a:r>
            <a:r>
              <a:rPr dirty="0" spc="-170"/>
              <a:t> </a:t>
            </a:r>
            <a:r>
              <a:rPr dirty="0" spc="-55"/>
              <a:t>IS</a:t>
            </a:r>
            <a:r>
              <a:rPr dirty="0" spc="-120"/>
              <a:t> </a:t>
            </a:r>
            <a:r>
              <a:rPr dirty="0" spc="95"/>
              <a:t>CORRECT?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2322" y="2007235"/>
            <a:ext cx="608774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56285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import</a:t>
            </a:r>
            <a:r>
              <a:rPr dirty="0" sz="28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java.util.</a:t>
            </a:r>
            <a:r>
              <a:rPr dirty="0" sz="2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Scanner;(Correct)</a:t>
            </a:r>
            <a:endParaRPr sz="28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java.util.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Scanner.*;(Wrong)</a:t>
            </a:r>
            <a:endParaRPr sz="28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import</a:t>
            </a:r>
            <a:r>
              <a:rPr dirty="0" sz="2800" spc="-1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java.util.*;(correct)</a:t>
            </a:r>
            <a:endParaRPr sz="280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java.util;(wrong)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8967" y="762127"/>
            <a:ext cx="38608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USING</a:t>
            </a:r>
            <a:r>
              <a:rPr dirty="0" spc="-75"/>
              <a:t> </a:t>
            </a:r>
            <a:r>
              <a:rPr dirty="0" spc="40"/>
              <a:t>PACKAGENAME.*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2322" y="2007235"/>
            <a:ext cx="1043749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56285" marR="470534" indent="-74422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756285" algn="l"/>
              </a:tabLst>
            </a:pPr>
            <a:r>
              <a:rPr dirty="0" sz="2800" b="1">
                <a:latin typeface="Times New Roman"/>
                <a:cs typeface="Times New Roman"/>
              </a:rPr>
              <a:t>If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you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use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package.*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all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classes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interfaces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this </a:t>
            </a:r>
            <a:r>
              <a:rPr dirty="0" sz="2800" b="1">
                <a:latin typeface="Times New Roman"/>
                <a:cs typeface="Times New Roman"/>
              </a:rPr>
              <a:t>package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will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accessible</a:t>
            </a:r>
            <a:r>
              <a:rPr dirty="0" sz="2800" spc="-1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but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not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sub-packages.</a:t>
            </a:r>
            <a:endParaRPr sz="2800">
              <a:latin typeface="Times New Roman"/>
              <a:cs typeface="Times New Roman"/>
            </a:endParaRPr>
          </a:p>
          <a:p>
            <a:pPr marL="756285" marR="5080" indent="-74422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import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keyword</a:t>
            </a:r>
            <a:r>
              <a:rPr dirty="0" sz="2800" spc="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used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make the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classes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interface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of </a:t>
            </a:r>
            <a:r>
              <a:rPr dirty="0" sz="2800" spc="-10" b="1">
                <a:latin typeface="Times New Roman"/>
                <a:cs typeface="Times New Roman"/>
              </a:rPr>
              <a:t>another</a:t>
            </a:r>
            <a:r>
              <a:rPr dirty="0" sz="2800" spc="-1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package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accessible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current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package.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5541" y="898905"/>
            <a:ext cx="14865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79424" y="968871"/>
            <a:ext cx="4169410" cy="577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270760">
              <a:lnSpc>
                <a:spcPct val="125000"/>
              </a:lnSpc>
              <a:spcBef>
                <a:spcPts val="95"/>
              </a:spcBef>
            </a:pPr>
            <a:r>
              <a:rPr dirty="0" sz="2000" spc="-285">
                <a:solidFill>
                  <a:srgbClr val="FF0000"/>
                </a:solidFill>
                <a:latin typeface="Trebuchet MS"/>
                <a:cs typeface="Trebuchet MS"/>
              </a:rPr>
              <a:t>//save</a:t>
            </a:r>
            <a:r>
              <a:rPr dirty="0" sz="20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0000"/>
                </a:solidFill>
                <a:latin typeface="Trebuchet MS"/>
                <a:cs typeface="Trebuchet MS"/>
              </a:rPr>
              <a:t>byA.java </a:t>
            </a:r>
            <a:r>
              <a:rPr dirty="0" sz="2000" spc="-20" b="1">
                <a:solidFill>
                  <a:srgbClr val="404040"/>
                </a:solidFill>
                <a:latin typeface="Trebuchet MS"/>
                <a:cs typeface="Trebuchet MS"/>
              </a:rPr>
              <a:t>package</a:t>
            </a:r>
            <a:r>
              <a:rPr dirty="0" sz="2000" spc="-10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pack; </a:t>
            </a: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8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32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404040"/>
                </a:solidFill>
                <a:latin typeface="Trebuchet MS"/>
                <a:cs typeface="Trebuchet MS"/>
              </a:rPr>
              <a:t>A{ </a:t>
            </a:r>
            <a:r>
              <a:rPr dirty="0" sz="2000" spc="-5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8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40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9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404040"/>
                </a:solidFill>
                <a:latin typeface="Trebuchet MS"/>
                <a:cs typeface="Trebuchet MS"/>
              </a:rPr>
              <a:t>msg()</a:t>
            </a:r>
            <a:endParaRPr sz="20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865"/>
              </a:spcBef>
            </a:pPr>
            <a:r>
              <a:rPr dirty="0" sz="2000" spc="-75">
                <a:solidFill>
                  <a:srgbClr val="404040"/>
                </a:solidFill>
                <a:latin typeface="Trebuchet MS"/>
                <a:cs typeface="Trebuchet MS"/>
              </a:rPr>
              <a:t>{System.out.println("Hello");}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000" spc="-285">
                <a:solidFill>
                  <a:srgbClr val="FF0000"/>
                </a:solidFill>
                <a:latin typeface="Trebuchet MS"/>
                <a:cs typeface="Trebuchet MS"/>
              </a:rPr>
              <a:t>//save</a:t>
            </a:r>
            <a:r>
              <a:rPr dirty="0" sz="20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FF0000"/>
                </a:solidFill>
                <a:latin typeface="Trebuchet MS"/>
                <a:cs typeface="Trebuchet MS"/>
              </a:rPr>
              <a:t>by</a:t>
            </a:r>
            <a:r>
              <a:rPr dirty="0" sz="2000" spc="-7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0000"/>
                </a:solidFill>
                <a:latin typeface="Trebuchet MS"/>
                <a:cs typeface="Trebuchet MS"/>
              </a:rPr>
              <a:t>B.java</a:t>
            </a:r>
            <a:endParaRPr sz="2000">
              <a:latin typeface="Trebuchet MS"/>
              <a:cs typeface="Trebuchet MS"/>
            </a:endParaRPr>
          </a:p>
          <a:p>
            <a:pPr marL="12700" marR="2329180">
              <a:lnSpc>
                <a:spcPct val="125000"/>
              </a:lnSpc>
            </a:pPr>
            <a:r>
              <a:rPr dirty="0" sz="2000" spc="-25" b="1">
                <a:solidFill>
                  <a:srgbClr val="404040"/>
                </a:solidFill>
                <a:latin typeface="Trebuchet MS"/>
                <a:cs typeface="Trebuchet MS"/>
              </a:rPr>
              <a:t>package</a:t>
            </a:r>
            <a:r>
              <a:rPr dirty="0" sz="2000" spc="-13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70">
                <a:solidFill>
                  <a:srgbClr val="404040"/>
                </a:solidFill>
                <a:latin typeface="Trebuchet MS"/>
                <a:cs typeface="Trebuchet MS"/>
              </a:rPr>
              <a:t>mypack; </a:t>
            </a: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r>
              <a:rPr dirty="0" sz="2000" spc="21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rebuchet MS"/>
                <a:cs typeface="Trebuchet MS"/>
              </a:rPr>
              <a:t>pack.*; </a:t>
            </a:r>
            <a:r>
              <a:rPr dirty="0" sz="2000" spc="-20" b="1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000" spc="-1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404040"/>
                </a:solidFill>
                <a:latin typeface="Trebuchet MS"/>
                <a:cs typeface="Trebuchet MS"/>
              </a:rPr>
              <a:t>B{</a:t>
            </a:r>
            <a:endParaRPr sz="2000">
              <a:latin typeface="Trebuchet MS"/>
              <a:cs typeface="Trebuchet MS"/>
            </a:endParaRPr>
          </a:p>
          <a:p>
            <a:pPr marL="196850" marR="5080" indent="-44450">
              <a:lnSpc>
                <a:spcPct val="125000"/>
              </a:lnSpc>
            </a:pPr>
            <a:r>
              <a:rPr dirty="0" sz="2000" spc="-50" b="1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dirty="0" sz="2000" spc="-7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000" spc="-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30" b="1">
                <a:solidFill>
                  <a:srgbClr val="404040"/>
                </a:solidFill>
                <a:latin typeface="Trebuchet MS"/>
                <a:cs typeface="Trebuchet MS"/>
              </a:rPr>
              <a:t>void</a:t>
            </a:r>
            <a:r>
              <a:rPr dirty="0" sz="2000" spc="-110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404040"/>
                </a:solidFill>
                <a:latin typeface="Trebuchet MS"/>
                <a:cs typeface="Trebuchet MS"/>
              </a:rPr>
              <a:t>main(String</a:t>
            </a:r>
            <a:r>
              <a:rPr dirty="0" sz="20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404040"/>
                </a:solidFill>
                <a:latin typeface="Trebuchet MS"/>
                <a:cs typeface="Trebuchet MS"/>
              </a:rPr>
              <a:t>args[]){ </a:t>
            </a:r>
            <a:r>
              <a:rPr dirty="0" sz="2000" spc="15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000" spc="-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404040"/>
                </a:solidFill>
                <a:latin typeface="Trebuchet MS"/>
                <a:cs typeface="Trebuchet MS"/>
              </a:rPr>
              <a:t>obj</a:t>
            </a:r>
            <a:r>
              <a:rPr dirty="0" sz="20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60" b="1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dirty="0" sz="2000" spc="-265" b="1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000" spc="-20">
                <a:solidFill>
                  <a:srgbClr val="404040"/>
                </a:solidFill>
                <a:latin typeface="Trebuchet MS"/>
                <a:cs typeface="Trebuchet MS"/>
              </a:rPr>
              <a:t>A();</a:t>
            </a:r>
            <a:endParaRPr sz="2000">
              <a:latin typeface="Trebuchet MS"/>
              <a:cs typeface="Trebuchet MS"/>
            </a:endParaRPr>
          </a:p>
          <a:p>
            <a:pPr marL="220979">
              <a:lnSpc>
                <a:spcPct val="100000"/>
              </a:lnSpc>
              <a:spcBef>
                <a:spcPts val="865"/>
              </a:spcBef>
            </a:pPr>
            <a:r>
              <a:rPr dirty="0" sz="2000" spc="-55">
                <a:solidFill>
                  <a:srgbClr val="404040"/>
                </a:solidFill>
                <a:latin typeface="Trebuchet MS"/>
                <a:cs typeface="Trebuchet MS"/>
              </a:rPr>
              <a:t>obj.msg();</a:t>
            </a:r>
            <a:endParaRPr sz="2000">
              <a:latin typeface="Trebuchet MS"/>
              <a:cs typeface="Trebuchet MS"/>
            </a:endParaRPr>
          </a:p>
          <a:p>
            <a:pPr marL="1524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0">
                <a:solidFill>
                  <a:srgbClr val="404040"/>
                </a:solidFill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48343" y="2798826"/>
            <a:ext cx="868044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160" b="1">
                <a:latin typeface="Trebuchet MS"/>
                <a:cs typeface="Trebuchet MS"/>
              </a:rPr>
              <a:t>HELLO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6051" y="534669"/>
            <a:ext cx="565467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USING</a:t>
            </a:r>
            <a:r>
              <a:rPr dirty="0" spc="-50"/>
              <a:t> </a:t>
            </a:r>
            <a:r>
              <a:rPr dirty="0" spc="50"/>
              <a:t>PACKAGENAME.CLASSNAME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1263" y="1214373"/>
            <a:ext cx="96056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If</a:t>
            </a:r>
            <a:r>
              <a:rPr dirty="0" sz="1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Trebuchet MS"/>
                <a:cs typeface="Trebuchet MS"/>
              </a:rPr>
              <a:t>you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import</a:t>
            </a:r>
            <a:r>
              <a:rPr dirty="0" sz="1800" spc="3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package.classname</a:t>
            </a:r>
            <a:r>
              <a:rPr dirty="0" sz="1800" spc="-12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then</a:t>
            </a:r>
            <a:r>
              <a:rPr dirty="0" sz="1800" spc="-8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only</a:t>
            </a:r>
            <a:r>
              <a:rPr dirty="0" sz="18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declared</a:t>
            </a:r>
            <a:r>
              <a:rPr dirty="0" sz="1800" spc="-8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sz="1800" spc="-9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of</a:t>
            </a:r>
            <a:r>
              <a:rPr dirty="0" sz="1800" spc="-5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this</a:t>
            </a:r>
            <a:r>
              <a:rPr dirty="0" sz="1800" spc="-4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0000"/>
                </a:solidFill>
                <a:latin typeface="Trebuchet MS"/>
                <a:cs typeface="Trebuchet MS"/>
              </a:rPr>
              <a:t>package</a:t>
            </a:r>
            <a:r>
              <a:rPr dirty="0" sz="1800" spc="-10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Trebuchet MS"/>
                <a:cs typeface="Trebuchet MS"/>
              </a:rPr>
              <a:t>will</a:t>
            </a:r>
            <a:r>
              <a:rPr dirty="0" sz="1800" spc="-6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rebuchet MS"/>
                <a:cs typeface="Trebuchet MS"/>
              </a:rPr>
              <a:t>be</a:t>
            </a:r>
            <a:r>
              <a:rPr dirty="0" sz="1800" spc="-4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accessible.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25" b="1">
                <a:solidFill>
                  <a:srgbClr val="FF0000"/>
                </a:solidFill>
                <a:latin typeface="Trebuchet MS"/>
                <a:cs typeface="Trebuchet MS"/>
              </a:rPr>
              <a:t>//save</a:t>
            </a:r>
            <a:r>
              <a:rPr dirty="0" sz="1800" spc="-10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Trebuchet MS"/>
                <a:cs typeface="Trebuchet MS"/>
              </a:rPr>
              <a:t>byA.java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357124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package</a:t>
            </a:r>
            <a:r>
              <a:rPr dirty="0" spc="-80"/>
              <a:t> </a:t>
            </a:r>
            <a:r>
              <a:rPr dirty="0" spc="-45"/>
              <a:t>pack; </a:t>
            </a:r>
            <a:r>
              <a:rPr dirty="0" spc="-30"/>
              <a:t>public</a:t>
            </a:r>
            <a:r>
              <a:rPr dirty="0" spc="-95"/>
              <a:t> </a:t>
            </a:r>
            <a:r>
              <a:rPr dirty="0" spc="-10"/>
              <a:t>classA{</a:t>
            </a:r>
          </a:p>
          <a:p>
            <a:pPr marL="139065">
              <a:lnSpc>
                <a:spcPct val="100000"/>
              </a:lnSpc>
            </a:pPr>
            <a:r>
              <a:rPr dirty="0" spc="-30"/>
              <a:t>public</a:t>
            </a:r>
            <a:r>
              <a:rPr dirty="0" spc="-105"/>
              <a:t> </a:t>
            </a:r>
            <a:r>
              <a:rPr dirty="0" spc="-20"/>
              <a:t>void</a:t>
            </a:r>
            <a:r>
              <a:rPr dirty="0" spc="-90"/>
              <a:t> </a:t>
            </a:r>
            <a:r>
              <a:rPr dirty="0" spc="-10"/>
              <a:t>msg(){System.out.println("Hello");</a:t>
            </a:r>
          </a:p>
          <a:p>
            <a:pPr marL="127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>
              <a:lnSpc>
                <a:spcPct val="100000"/>
              </a:lnSpc>
            </a:pPr>
            <a:r>
              <a:rPr dirty="0" spc="-50"/>
              <a:t>}</a:t>
            </a:r>
          </a:p>
          <a:p>
            <a:pPr marL="12700" marR="3264535">
              <a:lnSpc>
                <a:spcPct val="100000"/>
              </a:lnSpc>
            </a:pPr>
            <a:r>
              <a:rPr dirty="0" spc="-125">
                <a:solidFill>
                  <a:srgbClr val="FF0000"/>
                </a:solidFill>
              </a:rPr>
              <a:t>//save</a:t>
            </a:r>
            <a:r>
              <a:rPr dirty="0" spc="-85">
                <a:solidFill>
                  <a:srgbClr val="FF0000"/>
                </a:solidFill>
              </a:rPr>
              <a:t> </a:t>
            </a:r>
            <a:r>
              <a:rPr dirty="0" spc="-80">
                <a:solidFill>
                  <a:srgbClr val="FF0000"/>
                </a:solidFill>
              </a:rPr>
              <a:t>by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B.java </a:t>
            </a:r>
            <a:r>
              <a:rPr dirty="0" spc="-30"/>
              <a:t>package</a:t>
            </a:r>
            <a:r>
              <a:rPr dirty="0" spc="-140"/>
              <a:t> </a:t>
            </a:r>
            <a:r>
              <a:rPr dirty="0" spc="-35"/>
              <a:t>mypack; </a:t>
            </a:r>
            <a:r>
              <a:rPr dirty="0"/>
              <a:t>import</a:t>
            </a:r>
            <a:r>
              <a:rPr dirty="0" spc="150"/>
              <a:t> </a:t>
            </a:r>
            <a:r>
              <a:rPr dirty="0" spc="-10"/>
              <a:t>pack.A;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61263" y="4507814"/>
            <a:ext cx="4132579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rebuchet MS"/>
                <a:cs typeface="Trebuchet MS"/>
              </a:rPr>
              <a:t>class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B{</a:t>
            </a:r>
            <a:endParaRPr sz="1800">
              <a:latin typeface="Trebuchet MS"/>
              <a:cs typeface="Trebuchet MS"/>
            </a:endParaRPr>
          </a:p>
          <a:p>
            <a:pPr marL="180340" marR="5080" indent="-41275">
              <a:lnSpc>
                <a:spcPct val="100000"/>
              </a:lnSpc>
              <a:spcBef>
                <a:spcPts val="5"/>
              </a:spcBef>
            </a:pPr>
            <a:r>
              <a:rPr dirty="0" sz="1800" spc="-45" b="1">
                <a:latin typeface="Trebuchet MS"/>
                <a:cs typeface="Trebuchet MS"/>
              </a:rPr>
              <a:t>public</a:t>
            </a:r>
            <a:r>
              <a:rPr dirty="0" sz="1800" spc="2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static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void</a:t>
            </a:r>
            <a:r>
              <a:rPr dirty="0" sz="1800" spc="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main(String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args[]){ </a:t>
            </a:r>
            <a:r>
              <a:rPr dirty="0" sz="1800" spc="260" b="1">
                <a:latin typeface="Trebuchet MS"/>
                <a:cs typeface="Trebuchet MS"/>
              </a:rPr>
              <a:t>A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obj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=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newA();</a:t>
            </a:r>
            <a:endParaRPr sz="1800">
              <a:latin typeface="Trebuchet MS"/>
              <a:cs typeface="Trebuchet MS"/>
            </a:endParaRPr>
          </a:p>
          <a:p>
            <a:pPr marL="203200">
              <a:lnSpc>
                <a:spcPct val="100000"/>
              </a:lnSpc>
            </a:pPr>
            <a:r>
              <a:rPr dirty="0" sz="1800" spc="-10" b="1">
                <a:latin typeface="Trebuchet MS"/>
                <a:cs typeface="Trebuchet MS"/>
              </a:rPr>
              <a:t>obj.msg();</a:t>
            </a:r>
            <a:endParaRPr sz="1800">
              <a:latin typeface="Trebuchet MS"/>
              <a:cs typeface="Trebuchet MS"/>
            </a:endParaRPr>
          </a:p>
          <a:p>
            <a:pPr marL="139065">
              <a:lnSpc>
                <a:spcPct val="100000"/>
              </a:lnSpc>
            </a:pPr>
            <a:r>
              <a:rPr dirty="0" sz="1800" spc="-50" b="1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 b="1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86468" y="3260852"/>
            <a:ext cx="1444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Output:Hello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903" y="534669"/>
            <a:ext cx="49726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USING</a:t>
            </a:r>
            <a:r>
              <a:rPr dirty="0" spc="-75"/>
              <a:t> </a:t>
            </a:r>
            <a:r>
              <a:rPr dirty="0" spc="-65"/>
              <a:t>FULLY</a:t>
            </a:r>
            <a:r>
              <a:rPr dirty="0" spc="-95"/>
              <a:t> </a:t>
            </a:r>
            <a:r>
              <a:rPr dirty="0" spc="50"/>
              <a:t>QUALIFIED</a:t>
            </a:r>
            <a:r>
              <a:rPr dirty="0" spc="-70"/>
              <a:t> </a:t>
            </a:r>
            <a:r>
              <a:rPr dirty="0" spc="130"/>
              <a:t>NAME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7115" y="1733753"/>
            <a:ext cx="10643235" cy="2236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97180" marR="698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fully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qualified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declared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package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accessible.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import.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fully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qualified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name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every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accessing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interface.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617220" algn="l"/>
                <a:tab pos="954405" algn="l"/>
                <a:tab pos="2212975" algn="l"/>
                <a:tab pos="2905125" algn="l"/>
                <a:tab pos="3696335" algn="l"/>
                <a:tab pos="4286250" algn="l"/>
                <a:tab pos="5529580" algn="l"/>
                <a:tab pos="6232525" algn="l"/>
                <a:tab pos="6988809" algn="l"/>
                <a:tab pos="7712709" algn="l"/>
                <a:tab pos="8502015" algn="l"/>
                <a:tab pos="9073515" algn="l"/>
                <a:tab pos="10189210" algn="l"/>
              </a:tabLst>
            </a:pPr>
            <a:r>
              <a:rPr dirty="0" sz="2400" spc="-25">
                <a:latin typeface="Times New Roman"/>
                <a:cs typeface="Times New Roman"/>
              </a:rPr>
              <a:t>It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generally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used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when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packages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have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same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class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name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e.g.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java.util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java.sql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packages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Date </a:t>
            </a:r>
            <a:r>
              <a:rPr dirty="0" sz="2400" spc="-1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94709" y="791336"/>
            <a:ext cx="15659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054" y="782521"/>
            <a:ext cx="1710055" cy="13525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//save</a:t>
            </a:r>
            <a:r>
              <a:rPr dirty="0" sz="20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000" spc="-2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A.java </a:t>
            </a:r>
            <a:r>
              <a:rPr dirty="0" sz="2000">
                <a:latin typeface="Times New Roman"/>
                <a:cs typeface="Times New Roman"/>
              </a:rPr>
              <a:t>package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pack; </a:t>
            </a: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9546" y="2298903"/>
            <a:ext cx="49301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public</a:t>
            </a:r>
            <a:r>
              <a:rPr dirty="0" sz="20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Times New Roman"/>
                <a:cs typeface="Times New Roman"/>
              </a:rPr>
              <a:t>void</a:t>
            </a:r>
            <a:r>
              <a:rPr dirty="0" sz="2000" spc="-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Times New Roman"/>
                <a:cs typeface="Times New Roman"/>
              </a:rPr>
              <a:t>msg(){System.out.println("Hello");}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891" y="2830829"/>
            <a:ext cx="9357995" cy="334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Output:Hello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//save</a:t>
            </a:r>
            <a:r>
              <a:rPr dirty="0" sz="2000" spc="-6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dirty="0" sz="20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B.java </a:t>
            </a:r>
            <a:r>
              <a:rPr dirty="0" sz="2000">
                <a:latin typeface="Times New Roman"/>
                <a:cs typeface="Times New Roman"/>
              </a:rPr>
              <a:t>package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mypack;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B{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50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main(String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args[]){</a:t>
            </a:r>
            <a:endParaRPr sz="2000">
              <a:latin typeface="Times New Roman"/>
              <a:cs typeface="Times New Roman"/>
            </a:endParaRPr>
          </a:p>
          <a:p>
            <a:pPr marL="203200">
              <a:lnSpc>
                <a:spcPct val="100000"/>
              </a:lnSpc>
              <a:spcBef>
                <a:spcPts val="980"/>
              </a:spcBef>
            </a:pPr>
            <a:r>
              <a:rPr dirty="0" sz="2000" spc="-10">
                <a:latin typeface="Times New Roman"/>
                <a:cs typeface="Times New Roman"/>
              </a:rPr>
              <a:t>pack.A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obj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pack.A();//using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fully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qualified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name </a:t>
            </a:r>
            <a:r>
              <a:rPr dirty="0" sz="2000" spc="-10">
                <a:latin typeface="Times New Roman"/>
                <a:cs typeface="Times New Roman"/>
              </a:rPr>
              <a:t>obj.msg();</a:t>
            </a: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21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7441" y="734948"/>
            <a:ext cx="15659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631" y="1117091"/>
            <a:ext cx="6091555" cy="2586355"/>
          </a:xfrm>
          <a:prstGeom prst="rect">
            <a:avLst/>
          </a:prstGeom>
          <a:solidFill>
            <a:srgbClr val="D9D9D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0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129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1310"/>
              </a:spcBef>
            </a:pPr>
            <a:r>
              <a:rPr dirty="0" sz="2000">
                <a:latin typeface="Times New Roman"/>
                <a:cs typeface="Times New Roman"/>
              </a:rPr>
              <a:t>Public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main(string[]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args)</a:t>
            </a:r>
            <a:endParaRPr sz="2000">
              <a:latin typeface="Times New Roman"/>
              <a:cs typeface="Times New Roman"/>
            </a:endParaRPr>
          </a:p>
          <a:p>
            <a:pPr marL="518159">
              <a:lnSpc>
                <a:spcPct val="100000"/>
              </a:lnSpc>
              <a:spcBef>
                <a:spcPts val="129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9091" y="3610102"/>
            <a:ext cx="2525395" cy="157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Java.util.Arraylist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l=new </a:t>
            </a:r>
            <a:r>
              <a:rPr dirty="0" sz="2000" spc="-10">
                <a:latin typeface="Times New Roman"/>
                <a:cs typeface="Times New Roman"/>
              </a:rPr>
              <a:t>java.util.ArrayList();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97929" y="2957016"/>
            <a:ext cx="5530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Note: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97929" y="3226020"/>
            <a:ext cx="5874385" cy="18046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1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Problem</a:t>
            </a:r>
            <a:r>
              <a:rPr dirty="0" sz="1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readability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Increase</a:t>
            </a:r>
            <a:r>
              <a:rPr dirty="0" sz="1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length</a:t>
            </a:r>
            <a:r>
              <a:rPr dirty="0" sz="18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08200"/>
              </a:lnSpc>
              <a:spcBef>
                <a:spcPts val="66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Solve</a:t>
            </a:r>
            <a:r>
              <a:rPr dirty="0" sz="1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dirty="0" sz="1800" spc="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problem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dirty="0" sz="18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import 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statement.</a:t>
            </a:r>
            <a:r>
              <a:rPr dirty="0" sz="1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It</a:t>
            </a:r>
            <a:r>
              <a:rPr dirty="0" sz="1800" spc="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1800" spc="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dirty="0" sz="1800" spc="5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required</a:t>
            </a:r>
            <a:r>
              <a:rPr dirty="0" sz="1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1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fully</a:t>
            </a:r>
            <a:r>
              <a:rPr dirty="0" sz="1800" spc="-5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qualified</a:t>
            </a:r>
            <a:r>
              <a:rPr dirty="0" sz="1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name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dirty="0" sz="18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dirty="0" sz="1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short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name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directly.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35679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1534667"/>
            <a:ext cx="6001512" cy="322935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35679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1534667"/>
            <a:ext cx="6001512" cy="32293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912" y="5030723"/>
            <a:ext cx="11638788" cy="151333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18005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MULTIPLE</a:t>
            </a:r>
            <a:r>
              <a:rPr dirty="0" spc="-130"/>
              <a:t> </a:t>
            </a:r>
            <a:r>
              <a:rPr dirty="0" spc="45"/>
              <a:t>PACKAGE</a:t>
            </a:r>
            <a:r>
              <a:rPr dirty="0" spc="-145"/>
              <a:t> </a:t>
            </a:r>
            <a:r>
              <a:rPr dirty="0" spc="50"/>
              <a:t>SCENARIO: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87525" y="1658569"/>
            <a:ext cx="951611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scenario: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Highest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priority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 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explicit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import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Next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present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directory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(default package)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Implicit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import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9590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OUTPUT: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1770888"/>
            <a:ext cx="4296156" cy="11323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780" y="1524000"/>
            <a:ext cx="5455920" cy="14401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112" y="4233671"/>
            <a:ext cx="5114544" cy="137769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6080" y="4245864"/>
            <a:ext cx="4294632" cy="115366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35679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EXAMPLE: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82524" y="1560575"/>
            <a:ext cx="7969250" cy="3469004"/>
            <a:chOff x="382524" y="1560575"/>
            <a:chExt cx="7969250" cy="346900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524" y="1560575"/>
              <a:ext cx="7304532" cy="34686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6615" y="1769363"/>
              <a:ext cx="114300" cy="1143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280915" y="1807463"/>
              <a:ext cx="4070985" cy="38100"/>
            </a:xfrm>
            <a:custGeom>
              <a:avLst/>
              <a:gdLst/>
              <a:ahLst/>
              <a:cxnLst/>
              <a:rect l="l" t="t" r="r" b="b"/>
              <a:pathLst>
                <a:path w="4070984" h="38100">
                  <a:moveTo>
                    <a:pt x="405155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51554" y="38100"/>
                  </a:lnTo>
                  <a:lnTo>
                    <a:pt x="4058919" y="36575"/>
                  </a:lnTo>
                  <a:lnTo>
                    <a:pt x="4065016" y="32512"/>
                  </a:lnTo>
                  <a:lnTo>
                    <a:pt x="4069080" y="26415"/>
                  </a:lnTo>
                  <a:lnTo>
                    <a:pt x="4070604" y="19050"/>
                  </a:lnTo>
                  <a:lnTo>
                    <a:pt x="4069080" y="11684"/>
                  </a:lnTo>
                  <a:lnTo>
                    <a:pt x="4065016" y="5587"/>
                  </a:lnTo>
                  <a:lnTo>
                    <a:pt x="4058919" y="1524"/>
                  </a:lnTo>
                  <a:lnTo>
                    <a:pt x="4051554" y="0"/>
                  </a:lnTo>
                  <a:close/>
                </a:path>
              </a:pathLst>
            </a:custGeom>
            <a:solidFill>
              <a:srgbClr val="DC6C1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512302" y="1562861"/>
            <a:ext cx="3147060" cy="704215"/>
          </a:xfrm>
          <a:prstGeom prst="rect">
            <a:avLst/>
          </a:prstGeom>
          <a:solidFill>
            <a:srgbClr val="E77929"/>
          </a:solidFill>
          <a:ln w="22225">
            <a:solidFill>
              <a:srgbClr val="AA571B"/>
            </a:solidFill>
          </a:ln>
        </p:spPr>
        <p:txBody>
          <a:bodyPr wrap="square" lIns="0" tIns="57785" rIns="0" bIns="0" rtlCol="0" vert="horz">
            <a:spAutoFit/>
          </a:bodyPr>
          <a:lstStyle/>
          <a:p>
            <a:pPr marL="1254125" marR="442595" indent="-806450">
              <a:lnSpc>
                <a:spcPct val="100000"/>
              </a:lnSpc>
              <a:spcBef>
                <a:spcPts val="455"/>
              </a:spcBef>
            </a:pP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Gives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priority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explicit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import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22744" y="5666638"/>
            <a:ext cx="2473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This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code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55" b="1">
                <a:latin typeface="Trebuchet MS"/>
                <a:cs typeface="Trebuchet MS"/>
              </a:rPr>
              <a:t>executes</a:t>
            </a:r>
            <a:r>
              <a:rPr dirty="0" sz="1800" spc="-12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fine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5603" y="643254"/>
            <a:ext cx="10054590" cy="449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204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215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Trebuchet MS"/>
                <a:cs typeface="Trebuchet MS"/>
              </a:rPr>
              <a:t>ISVALID??</a:t>
            </a:r>
            <a:r>
              <a:rPr dirty="0" sz="2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404040"/>
                </a:solidFill>
                <a:latin typeface="Trebuchet MS"/>
                <a:cs typeface="Trebuchet MS"/>
              </a:rPr>
              <a:t>(I</a:t>
            </a:r>
            <a:r>
              <a:rPr dirty="0" sz="2800" spc="70">
                <a:solidFill>
                  <a:srgbClr val="404040"/>
                </a:solidFill>
                <a:latin typeface="Trebuchet MS"/>
                <a:cs typeface="Trebuchet MS"/>
              </a:rPr>
              <a:t>MP</a:t>
            </a: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800" spc="-40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2800" spc="7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2800" spc="36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2800" spc="9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37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CK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2800" spc="254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-229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dirty="0" sz="2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37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2800" spc="-38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3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  <a:p>
            <a:pPr algn="ctr" marL="343535">
              <a:lnSpc>
                <a:spcPct val="100000"/>
              </a:lnSpc>
            </a:pPr>
            <a:r>
              <a:rPr dirty="0" sz="2800" spc="5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PROGRAM)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2800">
              <a:latin typeface="Trebuchet MS"/>
              <a:cs typeface="Trebuchet MS"/>
            </a:endParaRPr>
          </a:p>
          <a:p>
            <a:pPr marL="65405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54050" algn="l"/>
              </a:tabLst>
            </a:pPr>
            <a:r>
              <a:rPr dirty="0" sz="3200" b="1">
                <a:latin typeface="Times New Roman"/>
                <a:cs typeface="Times New Roman"/>
              </a:rPr>
              <a:t>Java-&gt;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util-</a:t>
            </a:r>
            <a:r>
              <a:rPr dirty="0" sz="3200" b="1">
                <a:latin typeface="Times New Roman"/>
                <a:cs typeface="Times New Roman"/>
              </a:rPr>
              <a:t>&gt;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spc="-45" b="1">
                <a:latin typeface="Times New Roman"/>
                <a:cs typeface="Times New Roman"/>
              </a:rPr>
              <a:t>regrex-</a:t>
            </a:r>
            <a:r>
              <a:rPr dirty="0" sz="3200" b="1">
                <a:latin typeface="Times New Roman"/>
                <a:cs typeface="Times New Roman"/>
              </a:rPr>
              <a:t>&gt;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pattern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latin typeface="Times New Roman"/>
                <a:cs typeface="Times New Roman"/>
              </a:rPr>
              <a:t>Import</a:t>
            </a:r>
            <a:r>
              <a:rPr dirty="0" sz="3200" spc="-7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java.*;</a:t>
            </a: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latin typeface="Times New Roman"/>
                <a:cs typeface="Times New Roman"/>
              </a:rPr>
              <a:t>Import</a:t>
            </a:r>
            <a:r>
              <a:rPr dirty="0" sz="3200" spc="-6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java.util.*;</a:t>
            </a: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latin typeface="Times New Roman"/>
                <a:cs typeface="Times New Roman"/>
              </a:rPr>
              <a:t>Import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java.util.regex.*;</a:t>
            </a: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latin typeface="Times New Roman"/>
                <a:cs typeface="Times New Roman"/>
              </a:rPr>
              <a:t>No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import</a:t>
            </a:r>
            <a:r>
              <a:rPr dirty="0" sz="3200" spc="-7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required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5603" y="643254"/>
            <a:ext cx="10054590" cy="449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204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z="2800" spc="-1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215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dirty="0" sz="2800" spc="-114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Trebuchet MS"/>
                <a:cs typeface="Trebuchet MS"/>
              </a:rPr>
              <a:t>ISVALID??</a:t>
            </a:r>
            <a:r>
              <a:rPr dirty="0" sz="2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404040"/>
                </a:solidFill>
                <a:latin typeface="Trebuchet MS"/>
                <a:cs typeface="Trebuchet MS"/>
              </a:rPr>
              <a:t>(I</a:t>
            </a:r>
            <a:r>
              <a:rPr dirty="0" sz="2800" spc="70">
                <a:solidFill>
                  <a:srgbClr val="404040"/>
                </a:solidFill>
                <a:latin typeface="Trebuchet MS"/>
                <a:cs typeface="Trebuchet MS"/>
              </a:rPr>
              <a:t>MP</a:t>
            </a: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800" spc="-405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800" spc="85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65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dirty="0" sz="2800" spc="7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dirty="0" sz="2800" spc="365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2800" spc="9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-1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37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CK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2800" spc="254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-229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dirty="0" sz="2800" spc="-13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dirty="0" sz="2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37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2800" spc="-38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3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dirty="0" sz="2800" spc="14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endParaRPr sz="2800">
              <a:latin typeface="Trebuchet MS"/>
              <a:cs typeface="Trebuchet MS"/>
            </a:endParaRPr>
          </a:p>
          <a:p>
            <a:pPr algn="ctr" marL="343535">
              <a:lnSpc>
                <a:spcPct val="100000"/>
              </a:lnSpc>
            </a:pPr>
            <a:r>
              <a:rPr dirty="0" sz="2800" spc="5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dirty="0" sz="2800" spc="-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2800" spc="-6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PROGRAM)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35"/>
              </a:spcBef>
            </a:pPr>
            <a:endParaRPr sz="2800">
              <a:latin typeface="Trebuchet MS"/>
              <a:cs typeface="Trebuchet MS"/>
            </a:endParaRPr>
          </a:p>
          <a:p>
            <a:pPr marL="65405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54050" algn="l"/>
              </a:tabLst>
            </a:pPr>
            <a:r>
              <a:rPr dirty="0" sz="3200" b="1">
                <a:latin typeface="Times New Roman"/>
                <a:cs typeface="Times New Roman"/>
              </a:rPr>
              <a:t>Java-&gt;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util-</a:t>
            </a:r>
            <a:r>
              <a:rPr dirty="0" sz="3200" b="1">
                <a:latin typeface="Times New Roman"/>
                <a:cs typeface="Times New Roman"/>
              </a:rPr>
              <a:t>&gt;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spc="-45" b="1">
                <a:latin typeface="Times New Roman"/>
                <a:cs typeface="Times New Roman"/>
              </a:rPr>
              <a:t>regrex-</a:t>
            </a:r>
            <a:r>
              <a:rPr dirty="0" sz="3200" b="1">
                <a:latin typeface="Times New Roman"/>
                <a:cs typeface="Times New Roman"/>
              </a:rPr>
              <a:t>&gt;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pattern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Font typeface="Arial MT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latin typeface="Times New Roman"/>
                <a:cs typeface="Times New Roman"/>
              </a:rPr>
              <a:t>Import</a:t>
            </a:r>
            <a:r>
              <a:rPr dirty="0" sz="3200" spc="-7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java.*;</a:t>
            </a: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latin typeface="Times New Roman"/>
                <a:cs typeface="Times New Roman"/>
              </a:rPr>
              <a:t>Import</a:t>
            </a:r>
            <a:r>
              <a:rPr dirty="0" sz="3200" spc="-6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java.util.*;</a:t>
            </a: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solidFill>
                  <a:srgbClr val="FF0000"/>
                </a:solidFill>
                <a:latin typeface="Times New Roman"/>
                <a:cs typeface="Times New Roman"/>
              </a:rPr>
              <a:t>Import</a:t>
            </a:r>
            <a:r>
              <a:rPr dirty="0" sz="3200" spc="-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10" b="1">
                <a:solidFill>
                  <a:srgbClr val="FF0000"/>
                </a:solidFill>
                <a:latin typeface="Times New Roman"/>
                <a:cs typeface="Times New Roman"/>
              </a:rPr>
              <a:t>java.util.regex.*;</a:t>
            </a:r>
            <a:endParaRPr sz="3200">
              <a:latin typeface="Times New Roman"/>
              <a:cs typeface="Times New Roman"/>
            </a:endParaRPr>
          </a:p>
          <a:p>
            <a:pPr lvl="1" marL="1284605" indent="-516255">
              <a:lnSpc>
                <a:spcPct val="100000"/>
              </a:lnSpc>
              <a:buAutoNum type="arabicPeriod"/>
              <a:tabLst>
                <a:tab pos="1284605" algn="l"/>
              </a:tabLst>
            </a:pPr>
            <a:r>
              <a:rPr dirty="0" sz="3200" b="1">
                <a:latin typeface="Times New Roman"/>
                <a:cs typeface="Times New Roman"/>
              </a:rPr>
              <a:t>No</a:t>
            </a:r>
            <a:r>
              <a:rPr dirty="0" sz="3200" spc="-4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import</a:t>
            </a:r>
            <a:r>
              <a:rPr dirty="0" sz="3200" spc="-7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required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5282" y="813054"/>
            <a:ext cx="59277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D</a:t>
            </a:r>
            <a:r>
              <a:rPr dirty="0" spc="50"/>
              <a:t>E</a:t>
            </a:r>
            <a:r>
              <a:rPr dirty="0" spc="-320"/>
              <a:t>F</a:t>
            </a:r>
            <a:r>
              <a:rPr dirty="0" spc="-90"/>
              <a:t>A</a:t>
            </a:r>
            <a:r>
              <a:rPr dirty="0" spc="20"/>
              <a:t>U</a:t>
            </a:r>
            <a:r>
              <a:rPr dirty="0" spc="-555"/>
              <a:t>L</a:t>
            </a:r>
            <a:r>
              <a:rPr dirty="0" spc="-130"/>
              <a:t>T</a:t>
            </a:r>
            <a:r>
              <a:rPr dirty="0" spc="280"/>
              <a:t>:</a:t>
            </a:r>
            <a:r>
              <a:rPr dirty="0" spc="-475"/>
              <a:t>P</a:t>
            </a:r>
            <a:r>
              <a:rPr dirty="0" spc="-175"/>
              <a:t>A</a:t>
            </a:r>
            <a:r>
              <a:rPr dirty="0" spc="20"/>
              <a:t>CK</a:t>
            </a:r>
            <a:r>
              <a:rPr dirty="0" spc="-175"/>
              <a:t>A</a:t>
            </a:r>
            <a:r>
              <a:rPr dirty="0" spc="15"/>
              <a:t>G</a:t>
            </a:r>
            <a:r>
              <a:rPr dirty="0" spc="50"/>
              <a:t>E</a:t>
            </a:r>
            <a:r>
              <a:rPr dirty="0" spc="45"/>
              <a:t>S</a:t>
            </a:r>
            <a:r>
              <a:rPr dirty="0" spc="-585"/>
              <a:t> </a:t>
            </a:r>
            <a:r>
              <a:rPr dirty="0" spc="-65"/>
              <a:t>AVAILABLE</a:t>
            </a:r>
            <a:r>
              <a:rPr dirty="0" spc="5"/>
              <a:t> </a:t>
            </a:r>
            <a:r>
              <a:rPr dirty="0" spc="140"/>
              <a:t>IN</a:t>
            </a:r>
            <a:r>
              <a:rPr dirty="0" spc="-80"/>
              <a:t> </a:t>
            </a:r>
            <a:r>
              <a:rPr dirty="0" spc="-310"/>
              <a:t>JAVA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61263" y="1780489"/>
            <a:ext cx="11619865" cy="4287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3200">
                <a:latin typeface="Times New Roman"/>
                <a:cs typeface="Times New Roman"/>
              </a:rPr>
              <a:t>Java.lang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package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is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by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default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package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available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all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java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program </a:t>
            </a:r>
            <a:r>
              <a:rPr dirty="0" sz="3200">
                <a:latin typeface="Times New Roman"/>
                <a:cs typeface="Times New Roman"/>
              </a:rPr>
              <a:t>hence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don’t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need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write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import.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32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dirty="0" sz="2800" spc="-5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748665" marR="5474970">
              <a:lnSpc>
                <a:spcPct val="100000"/>
              </a:lnSpc>
            </a:pPr>
            <a:r>
              <a:rPr dirty="0" sz="2800">
                <a:latin typeface="Times New Roman"/>
                <a:cs typeface="Times New Roman"/>
              </a:rPr>
              <a:t>public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void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main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(String[]</a:t>
            </a:r>
            <a:r>
              <a:rPr dirty="0" sz="2800" spc="-2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Args) </a:t>
            </a:r>
            <a:r>
              <a:rPr dirty="0" sz="2800">
                <a:latin typeface="Times New Roman"/>
                <a:cs typeface="Times New Roman"/>
              </a:rPr>
              <a:t>String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s=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new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String(“main”);</a:t>
            </a:r>
            <a:endParaRPr sz="28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dirty="0" sz="2800" spc="-5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  <a:p>
            <a:pPr marL="748665">
              <a:lnSpc>
                <a:spcPct val="100000"/>
              </a:lnSpc>
            </a:pPr>
            <a:r>
              <a:rPr dirty="0" sz="2800" spc="-5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3054" y="619249"/>
            <a:ext cx="11032490" cy="5105400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algn="ctr" marR="24765">
              <a:lnSpc>
                <a:spcPct val="100000"/>
              </a:lnSpc>
              <a:spcBef>
                <a:spcPts val="1620"/>
              </a:spcBef>
            </a:pPr>
            <a:r>
              <a:rPr dirty="0" sz="2800" spc="-11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dirty="0" sz="2800" spc="-2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Trebuchet MS"/>
                <a:cs typeface="Trebuchet MS"/>
              </a:rPr>
              <a:t>IMPORT</a:t>
            </a:r>
            <a:endParaRPr sz="28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According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sun</a:t>
            </a:r>
            <a:r>
              <a:rPr dirty="0" sz="2800">
                <a:latin typeface="Times New Roman"/>
                <a:cs typeface="Times New Roman"/>
              </a:rPr>
              <a:t>: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usage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improves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readability</a:t>
            </a:r>
            <a:endParaRPr sz="2800">
              <a:latin typeface="Times New Roman"/>
              <a:cs typeface="Times New Roman"/>
            </a:endParaRPr>
          </a:p>
          <a:p>
            <a:pPr marL="355600" marR="82296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according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www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expert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(like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us):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usage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creates </a:t>
            </a:r>
            <a:r>
              <a:rPr dirty="0" sz="2800">
                <a:latin typeface="Times New Roman"/>
                <a:cs typeface="Times New Roman"/>
              </a:rPr>
              <a:t>confusion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reduces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readability</a:t>
            </a:r>
            <a:endParaRPr sz="2800">
              <a:latin typeface="Times New Roman"/>
              <a:cs typeface="Times New Roman"/>
            </a:endParaRPr>
          </a:p>
          <a:p>
            <a:pPr marL="355600" marR="554355" indent="-342900">
              <a:lnSpc>
                <a:spcPct val="100000"/>
              </a:lnSpc>
              <a:buChar char="•"/>
              <a:tabLst>
                <a:tab pos="355600" algn="l"/>
                <a:tab pos="443865" algn="l"/>
              </a:tabLst>
            </a:pPr>
            <a:r>
              <a:rPr dirty="0" sz="1800">
                <a:latin typeface="Arial MT"/>
                <a:cs typeface="Arial MT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Hence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specific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requirement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recommended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use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import.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import: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Explicit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(import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packagename.classname.staticmember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</a:pP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dirty="0" sz="2800" spc="-11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import</a:t>
            </a:r>
            <a:r>
              <a:rPr dirty="0" sz="2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dirty="0" sz="2800" spc="-8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java.lang.math.sqrt;</a:t>
            </a:r>
            <a:endParaRPr sz="2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800">
                <a:latin typeface="Times New Roman"/>
                <a:cs typeface="Times New Roman"/>
              </a:rPr>
              <a:t>Implicit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(import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package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name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.classname.*)</a:t>
            </a:r>
            <a:endParaRPr sz="2800">
              <a:latin typeface="Times New Roman"/>
              <a:cs typeface="Times New Roman"/>
            </a:endParaRPr>
          </a:p>
          <a:p>
            <a:pPr marL="1840864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example:import</a:t>
            </a:r>
            <a:r>
              <a:rPr dirty="0" sz="2800" spc="-8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dirty="0" sz="28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Times New Roman"/>
                <a:cs typeface="Times New Roman"/>
              </a:rPr>
              <a:t>java.lang.math.*;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765" y="813054"/>
            <a:ext cx="1492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4644" y="1549984"/>
            <a:ext cx="23818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0" b="1">
                <a:latin typeface="Trebuchet MS"/>
                <a:cs typeface="Trebuchet MS"/>
              </a:rPr>
              <a:t>Without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static</a:t>
            </a:r>
            <a:r>
              <a:rPr dirty="0" sz="1800" spc="-11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import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2014727"/>
            <a:ext cx="5033772" cy="307238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452866" y="1455801"/>
            <a:ext cx="20186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4" b="1">
                <a:latin typeface="Trebuchet MS"/>
                <a:cs typeface="Trebuchet MS"/>
              </a:rPr>
              <a:t>With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static</a:t>
            </a:r>
            <a:r>
              <a:rPr dirty="0" sz="1800" spc="-12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import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76415" y="1786127"/>
            <a:ext cx="5263895" cy="357987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4364" y="5452870"/>
            <a:ext cx="3549395" cy="133502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765" y="813054"/>
            <a:ext cx="1492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3054" y="1309192"/>
            <a:ext cx="2808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With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static</a:t>
            </a:r>
            <a:r>
              <a:rPr dirty="0" sz="2800" spc="-12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import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067" y="2132076"/>
            <a:ext cx="5554979" cy="374751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1404" y="2944367"/>
            <a:ext cx="5378196" cy="208330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765" y="813054"/>
            <a:ext cx="14928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5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1263" y="2037968"/>
            <a:ext cx="494284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Class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(present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lang)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1263" y="2891408"/>
            <a:ext cx="316738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printstream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out;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96410" y="2996311"/>
            <a:ext cx="73717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//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(out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r>
              <a:rPr dirty="0" sz="20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present</a:t>
            </a:r>
            <a:r>
              <a:rPr dirty="0" sz="20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0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dirty="0" sz="20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type</a:t>
            </a:r>
            <a:r>
              <a:rPr dirty="0" sz="20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print</a:t>
            </a:r>
            <a:r>
              <a:rPr dirty="0" sz="20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stream)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1263" y="4171645"/>
            <a:ext cx="8566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54350" algn="l"/>
              </a:tabLst>
            </a:pPr>
            <a:r>
              <a:rPr dirty="0" sz="2800" spc="-10">
                <a:latin typeface="Times New Roman"/>
                <a:cs typeface="Times New Roman"/>
              </a:rPr>
              <a:t>System.out.println()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//(print</a:t>
            </a:r>
            <a:r>
              <a:rPr dirty="0" sz="24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present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class)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319" y="843787"/>
            <a:ext cx="1501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" y="2340864"/>
            <a:ext cx="7958328" cy="36347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400" y="3429000"/>
            <a:ext cx="1958340" cy="193852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7536" y="704215"/>
            <a:ext cx="7226934" cy="5208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67050">
              <a:lnSpc>
                <a:spcPct val="100000"/>
              </a:lnSpc>
              <a:spcBef>
                <a:spcPts val="95"/>
              </a:spcBef>
            </a:pPr>
            <a:r>
              <a:rPr dirty="0" sz="2800" spc="204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dirty="0" sz="2800" spc="-14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375">
                <a:solidFill>
                  <a:srgbClr val="404040"/>
                </a:solidFill>
                <a:latin typeface="Trebuchet MS"/>
                <a:cs typeface="Trebuchet MS"/>
              </a:rPr>
              <a:t>P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20">
                <a:solidFill>
                  <a:srgbClr val="404040"/>
                </a:solidFill>
                <a:latin typeface="Trebuchet MS"/>
                <a:cs typeface="Trebuchet MS"/>
              </a:rPr>
              <a:t>CK</a:t>
            </a:r>
            <a:r>
              <a:rPr dirty="0" sz="2800" spc="-75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dirty="0" sz="2800" spc="114">
                <a:solidFill>
                  <a:srgbClr val="404040"/>
                </a:solidFill>
                <a:latin typeface="Trebuchet MS"/>
                <a:cs typeface="Trebuchet MS"/>
              </a:rPr>
              <a:t>G</a:t>
            </a:r>
            <a:r>
              <a:rPr dirty="0" sz="2800" spc="145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dirty="0" sz="2800" spc="-11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Trebuchet MS"/>
                <a:cs typeface="Trebuchet MS"/>
              </a:rPr>
              <a:t>ISVALID?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8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java.lang.Math.*;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  <a:tab pos="243268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static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java.lang.Math.*;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java.lang.Math.sqrt*;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java.lang.Math.sqrt();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java.lang.Math.sqrt;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java.lang.Math.*;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java.lang.*;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import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static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java.lang.*;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795905">
              <a:lnSpc>
                <a:spcPct val="100000"/>
              </a:lnSpc>
              <a:spcBef>
                <a:spcPts val="95"/>
              </a:spcBef>
            </a:pPr>
            <a:r>
              <a:rPr dirty="0" spc="45"/>
              <a:t>PREDICT</a:t>
            </a:r>
            <a:r>
              <a:rPr dirty="0" spc="-36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OUTPUT: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1770888"/>
            <a:ext cx="4296156" cy="11323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1780" y="1524000"/>
            <a:ext cx="5455920" cy="144017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15112" y="4233671"/>
            <a:ext cx="5114925" cy="2204085"/>
            <a:chOff x="515112" y="4233671"/>
            <a:chExt cx="5114925" cy="220408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" y="4233671"/>
              <a:ext cx="5114544" cy="137769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0224" y="5594603"/>
              <a:ext cx="3883152" cy="842771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6080" y="4245864"/>
            <a:ext cx="4294632" cy="115366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57643" y="5484876"/>
            <a:ext cx="3649979" cy="90068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73935" y="3176016"/>
            <a:ext cx="1839467" cy="69494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57971" y="3168395"/>
            <a:ext cx="1839468" cy="69341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69820">
              <a:lnSpc>
                <a:spcPct val="100000"/>
              </a:lnSpc>
              <a:spcBef>
                <a:spcPts val="95"/>
              </a:spcBef>
            </a:pPr>
            <a:r>
              <a:rPr dirty="0" spc="204"/>
              <a:t>WHICH</a:t>
            </a:r>
            <a:r>
              <a:rPr dirty="0" spc="50"/>
              <a:t> </a:t>
            </a:r>
            <a:r>
              <a:rPr dirty="0"/>
              <a:t>PACKAGE</a:t>
            </a:r>
            <a:r>
              <a:rPr dirty="0" spc="90"/>
              <a:t> </a:t>
            </a:r>
            <a:r>
              <a:rPr dirty="0" spc="-100"/>
              <a:t>IS</a:t>
            </a:r>
            <a:r>
              <a:rPr dirty="0" spc="-434"/>
              <a:t> </a:t>
            </a:r>
            <a:r>
              <a:rPr dirty="0" spc="-10"/>
              <a:t>VALID?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69313" y="1554607"/>
            <a:ext cx="8873490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java.lang.Math.*;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(invalid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star)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  <a:tab pos="1979930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import</a:t>
            </a:r>
            <a:r>
              <a:rPr dirty="0" sz="24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static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java.lang.Math.*;(valid)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6325870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java.lang.Math.sqrt*;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(invalid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10">
                <a:latin typeface="Times New Roman"/>
                <a:cs typeface="Times New Roman"/>
              </a:rPr>
              <a:t> take,</a:t>
            </a:r>
            <a:r>
              <a:rPr dirty="0" sz="2400">
                <a:latin typeface="Times New Roman"/>
                <a:cs typeface="Times New Roman"/>
              </a:rPr>
              <a:t>	till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level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till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member)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java.lang.Math.sqrt();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(invalid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bracket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close)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java.lang.Math.sqrt;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(invalid)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java.lang.Math.*;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(valid)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java.lang;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(invalid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.*</a:t>
            </a:r>
            <a:r>
              <a:rPr dirty="0" sz="2400" spc="-10">
                <a:latin typeface="Times New Roman"/>
                <a:cs typeface="Times New Roman"/>
              </a:rPr>
              <a:t> required)</a:t>
            </a:r>
            <a:endParaRPr sz="2400">
              <a:latin typeface="Times New Roman"/>
              <a:cs typeface="Times New Roman"/>
            </a:endParaRPr>
          </a:p>
          <a:p>
            <a:pPr marL="299085" marR="6845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java.lang;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(invalid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always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talks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about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data </a:t>
            </a:r>
            <a:r>
              <a:rPr dirty="0" sz="2400" spc="-10">
                <a:latin typeface="Times New Roman"/>
                <a:cs typeface="Times New Roman"/>
              </a:rPr>
              <a:t>member)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import</a:t>
            </a:r>
            <a:r>
              <a:rPr dirty="0" sz="2400" spc="-9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java.lang.*;</a:t>
            </a:r>
            <a:r>
              <a:rPr dirty="0" sz="24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(valid)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latin typeface="Times New Roman"/>
                <a:cs typeface="Times New Roman"/>
              </a:rPr>
              <a:t>import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java.lang.*;(invalid)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</a:pPr>
            <a:r>
              <a:rPr dirty="0" sz="2800" spc="75">
                <a:solidFill>
                  <a:srgbClr val="FFFCFF"/>
                </a:solidFill>
                <a:latin typeface="Trebuchet MS"/>
                <a:cs typeface="Trebuchet MS"/>
              </a:rPr>
              <a:t>OUTLINE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29403" y="2748374"/>
            <a:ext cx="3216275" cy="12312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>
                <a:solidFill>
                  <a:srgbClr val="404040"/>
                </a:solidFill>
                <a:latin typeface="Trebuchet MS"/>
                <a:cs typeface="Trebuchet MS"/>
              </a:rPr>
              <a:t>Non-</a:t>
            </a:r>
            <a:r>
              <a:rPr dirty="0" sz="1800" spc="-60">
                <a:solidFill>
                  <a:srgbClr val="404040"/>
                </a:solidFill>
                <a:latin typeface="Trebuchet MS"/>
                <a:cs typeface="Trebuchet MS"/>
              </a:rPr>
              <a:t>Access</a:t>
            </a:r>
            <a:r>
              <a:rPr dirty="0" sz="1800" spc="-9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404040"/>
                </a:solidFill>
                <a:latin typeface="Trebuchet MS"/>
                <a:cs typeface="Trebuchet MS"/>
              </a:rPr>
              <a:t>Modifier</a:t>
            </a:r>
            <a:r>
              <a:rPr dirty="0" sz="1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dirty="0" sz="1800" spc="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sz="1800" spc="-280">
                <a:solidFill>
                  <a:srgbClr val="404040"/>
                </a:solidFill>
                <a:latin typeface="Trebuchet MS"/>
                <a:cs typeface="Trebuchet MS"/>
              </a:rPr>
              <a:t>Java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05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Final</a:t>
            </a:r>
            <a:endParaRPr sz="1800">
              <a:latin typeface="Trebuchet MS"/>
              <a:cs typeface="Trebuchet MS"/>
            </a:endParaRPr>
          </a:p>
          <a:p>
            <a:pPr marL="622300" indent="-609600">
              <a:lnSpc>
                <a:spcPct val="100000"/>
              </a:lnSpc>
              <a:spcBef>
                <a:spcPts val="1000"/>
              </a:spcBef>
              <a:buClr>
                <a:srgbClr val="E77929"/>
              </a:buClr>
              <a:buSzPct val="91666"/>
              <a:buFont typeface="Cambria"/>
              <a:buChar char="◾"/>
              <a:tabLst>
                <a:tab pos="622300" algn="l"/>
              </a:tabLst>
            </a:pPr>
            <a:r>
              <a:rPr dirty="0" sz="1800" spc="-10">
                <a:solidFill>
                  <a:srgbClr val="404040"/>
                </a:solidFill>
                <a:latin typeface="Trebuchet MS"/>
                <a:cs typeface="Trebuchet MS"/>
              </a:rPr>
              <a:t>Abstract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54070">
              <a:lnSpc>
                <a:spcPct val="100000"/>
              </a:lnSpc>
              <a:spcBef>
                <a:spcPts val="95"/>
              </a:spcBef>
            </a:pPr>
            <a:r>
              <a:rPr dirty="0" spc="-155"/>
              <a:t>JAVA</a:t>
            </a:r>
            <a:r>
              <a:rPr dirty="0" spc="-215"/>
              <a:t> </a:t>
            </a:r>
            <a:r>
              <a:rPr dirty="0" spc="-10"/>
              <a:t>MODIFIERS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7744" y="1442669"/>
            <a:ext cx="10286365" cy="1254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modifier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keyword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placed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class,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declaration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how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latin typeface="Times New Roman"/>
                <a:cs typeface="Times New Roman"/>
              </a:rPr>
              <a:t>operates.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two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java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modifiers,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07744" y="2967304"/>
            <a:ext cx="2745740" cy="3075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Java</a:t>
            </a:r>
            <a:r>
              <a:rPr dirty="0" sz="2000" spc="-2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Access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Modifiers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public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private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protected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(No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modifiers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Non-Access</a:t>
            </a:r>
            <a:r>
              <a:rPr dirty="0" sz="2000" spc="-114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Modifiers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final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static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synchronized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58966" y="4785740"/>
            <a:ext cx="1243330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strictfp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native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transient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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volatile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15607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FINAL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7744" y="1442669"/>
            <a:ext cx="10300335" cy="941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modifier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applicable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classes,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variables.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declared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allowed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override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child class.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1144" y="2535935"/>
            <a:ext cx="10754995" cy="1199515"/>
          </a:xfrm>
          <a:prstGeom prst="rect">
            <a:avLst/>
          </a:prstGeom>
          <a:solidFill>
            <a:srgbClr val="F8F0C6"/>
          </a:solidFill>
        </p:spPr>
        <p:txBody>
          <a:bodyPr wrap="square" lIns="0" tIns="0" rIns="0" bIns="0" rtlCol="0" vert="horz">
            <a:spAutoFit/>
          </a:bodyPr>
          <a:lstStyle/>
          <a:p>
            <a:pPr marL="1604645" indent="-286385">
              <a:lnSpc>
                <a:spcPts val="2330"/>
              </a:lnSpc>
              <a:buFont typeface="Arial MT"/>
              <a:buChar char="•"/>
              <a:tabLst>
                <a:tab pos="1604645" algn="l"/>
              </a:tabLst>
            </a:pPr>
            <a:r>
              <a:rPr dirty="0" sz="2000" spc="-80">
                <a:latin typeface="Trebuchet MS"/>
                <a:cs typeface="Trebuchet MS"/>
              </a:rPr>
              <a:t>Whatever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methods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parent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has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by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default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available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child.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475"/>
              </a:spcBef>
              <a:tabLst>
                <a:tab pos="1318260" algn="l"/>
                <a:tab pos="1604645" algn="l"/>
              </a:tabLst>
            </a:pPr>
            <a:r>
              <a:rPr dirty="0" baseline="1157" sz="3600" spc="-15">
                <a:latin typeface="Trebuchet MS"/>
                <a:cs typeface="Trebuchet MS"/>
              </a:rPr>
              <a:t>Methods</a:t>
            </a:r>
            <a:r>
              <a:rPr dirty="0" baseline="1157" sz="3600">
                <a:latin typeface="Trebuchet MS"/>
                <a:cs typeface="Trebuchet MS"/>
              </a:rPr>
              <a:t>	</a:t>
            </a:r>
            <a:r>
              <a:rPr dirty="0" sz="2000" spc="-50">
                <a:latin typeface="Arial MT"/>
                <a:cs typeface="Arial MT"/>
              </a:rPr>
              <a:t>•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55">
                <a:latin typeface="Trebuchet MS"/>
                <a:cs typeface="Trebuchet MS"/>
              </a:rPr>
              <a:t>If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child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not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allowed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to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override </a:t>
            </a:r>
            <a:r>
              <a:rPr dirty="0" sz="2000" spc="-165">
                <a:latin typeface="Trebuchet MS"/>
                <a:cs typeface="Trebuchet MS"/>
              </a:rPr>
              <a:t>any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method,that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method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we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90">
                <a:latin typeface="Trebuchet MS"/>
                <a:cs typeface="Trebuchet MS"/>
              </a:rPr>
              <a:t>have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to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declare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with</a:t>
            </a:r>
            <a:endParaRPr sz="2000">
              <a:latin typeface="Trebuchet MS"/>
              <a:cs typeface="Trebuchet MS"/>
            </a:endParaRPr>
          </a:p>
          <a:p>
            <a:pPr marL="1604645">
              <a:lnSpc>
                <a:spcPct val="100000"/>
              </a:lnSpc>
              <a:spcBef>
                <a:spcPts val="1120"/>
              </a:spcBef>
            </a:pPr>
            <a:r>
              <a:rPr dirty="0" sz="2000" spc="-175">
                <a:latin typeface="Trebuchet MS"/>
                <a:cs typeface="Trebuchet MS"/>
              </a:rPr>
              <a:t>final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parent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class.That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final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methods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cannot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overridden.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96468" y="4050791"/>
            <a:ext cx="10333990" cy="1199515"/>
          </a:xfrm>
          <a:custGeom>
            <a:avLst/>
            <a:gdLst/>
            <a:ahLst/>
            <a:cxnLst/>
            <a:rect l="l" t="t" r="r" b="b"/>
            <a:pathLst>
              <a:path w="10333990" h="1199514">
                <a:moveTo>
                  <a:pt x="10333863" y="0"/>
                </a:moveTo>
                <a:lnTo>
                  <a:pt x="0" y="0"/>
                </a:lnTo>
                <a:lnTo>
                  <a:pt x="0" y="1199261"/>
                </a:lnTo>
                <a:lnTo>
                  <a:pt x="10333863" y="1199261"/>
                </a:lnTo>
                <a:lnTo>
                  <a:pt x="10333863" y="0"/>
                </a:lnTo>
                <a:close/>
              </a:path>
            </a:pathLst>
          </a:custGeom>
          <a:solidFill>
            <a:srgbClr val="F8F0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88212" y="4426407"/>
            <a:ext cx="6610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Trebuchet MS"/>
                <a:cs typeface="Trebuchet MS"/>
              </a:rPr>
              <a:t>Class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96468" y="5430011"/>
            <a:ext cx="10333990" cy="1200785"/>
          </a:xfrm>
          <a:custGeom>
            <a:avLst/>
            <a:gdLst/>
            <a:ahLst/>
            <a:cxnLst/>
            <a:rect l="l" t="t" r="r" b="b"/>
            <a:pathLst>
              <a:path w="10333990" h="1200784">
                <a:moveTo>
                  <a:pt x="10333863" y="0"/>
                </a:moveTo>
                <a:lnTo>
                  <a:pt x="0" y="0"/>
                </a:lnTo>
                <a:lnTo>
                  <a:pt x="0" y="1200404"/>
                </a:lnTo>
                <a:lnTo>
                  <a:pt x="10333863" y="1200404"/>
                </a:lnTo>
                <a:lnTo>
                  <a:pt x="10333863" y="0"/>
                </a:lnTo>
                <a:close/>
              </a:path>
            </a:pathLst>
          </a:custGeom>
          <a:solidFill>
            <a:srgbClr val="F8F0C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75208" y="5807455"/>
            <a:ext cx="1097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65"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81123" y="4051379"/>
            <a:ext cx="7665720" cy="93980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286385" indent="-28638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86385" algn="l"/>
              </a:tabLst>
            </a:pPr>
            <a:r>
              <a:rPr dirty="0" sz="2000" spc="-155">
                <a:latin typeface="Trebuchet MS"/>
                <a:cs typeface="Trebuchet MS"/>
              </a:rPr>
              <a:t>If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class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declared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final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then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we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can't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creates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the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child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class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that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is</a:t>
            </a:r>
            <a:endParaRPr sz="200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1200"/>
              </a:spcBef>
            </a:pPr>
            <a:r>
              <a:rPr dirty="0" sz="2000" spc="-120">
                <a:latin typeface="Trebuchet MS"/>
                <a:cs typeface="Trebuchet MS"/>
              </a:rPr>
              <a:t>inheritance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concept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not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applicable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for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final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classes.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09850" y="5554167"/>
            <a:ext cx="83394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000" spc="-155">
                <a:latin typeface="Trebuchet MS"/>
                <a:cs typeface="Trebuchet MS"/>
              </a:rPr>
              <a:t>If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a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variable</a:t>
            </a:r>
            <a:r>
              <a:rPr dirty="0" sz="2000" spc="-120">
                <a:latin typeface="Trebuchet MS"/>
                <a:cs typeface="Trebuchet MS"/>
              </a:rPr>
              <a:t> declared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as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final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then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we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need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to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look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for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the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type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of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variables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96616" y="6011367"/>
            <a:ext cx="82759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30">
                <a:latin typeface="Trebuchet MS"/>
                <a:cs typeface="Trebuchet MS"/>
              </a:rPr>
              <a:t>and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then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correspondingly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actions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need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to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be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taken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(discussed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later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in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the</a:t>
            </a:r>
            <a:r>
              <a:rPr dirty="0" sz="2000" spc="-65">
                <a:latin typeface="Trebuchet MS"/>
                <a:cs typeface="Trebuchet MS"/>
              </a:rPr>
              <a:t> slides).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8937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576059" y="3169920"/>
            <a:ext cx="4698365" cy="3416935"/>
          </a:xfrm>
          <a:custGeom>
            <a:avLst/>
            <a:gdLst/>
            <a:ahLst/>
            <a:cxnLst/>
            <a:rect l="l" t="t" r="r" b="b"/>
            <a:pathLst>
              <a:path w="4698365" h="3416934">
                <a:moveTo>
                  <a:pt x="4697984" y="0"/>
                </a:moveTo>
                <a:lnTo>
                  <a:pt x="0" y="0"/>
                </a:lnTo>
                <a:lnTo>
                  <a:pt x="0" y="3416680"/>
                </a:lnTo>
                <a:lnTo>
                  <a:pt x="4697984" y="3416680"/>
                </a:lnTo>
                <a:lnTo>
                  <a:pt x="469798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570469" y="3735704"/>
            <a:ext cx="3329304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static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927100" marR="454659">
              <a:lnSpc>
                <a:spcPct val="100000"/>
              </a:lnSpc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t=</a:t>
            </a:r>
            <a:r>
              <a:rPr dirty="0" sz="1800" spc="5">
                <a:latin typeface="Trebuchet MS"/>
                <a:cs typeface="Trebuchet MS"/>
              </a:rPr>
              <a:t>n</a:t>
            </a:r>
            <a:r>
              <a:rPr dirty="0" sz="1800" spc="-60">
                <a:latin typeface="Trebuchet MS"/>
                <a:cs typeface="Trebuchet MS"/>
              </a:rPr>
              <a:t>e</a:t>
            </a:r>
            <a:r>
              <a:rPr dirty="0" sz="1800" spc="35">
                <a:latin typeface="Trebuchet MS"/>
                <a:cs typeface="Trebuchet MS"/>
              </a:rPr>
              <a:t>w</a:t>
            </a:r>
            <a:r>
              <a:rPr dirty="0" sz="1800" spc="-509">
                <a:latin typeface="Trebuchet MS"/>
                <a:cs typeface="Trebuchet MS"/>
              </a:rPr>
              <a:t>T</a:t>
            </a:r>
            <a:r>
              <a:rPr dirty="0" sz="1800" spc="-10">
                <a:latin typeface="Trebuchet MS"/>
                <a:cs typeface="Trebuchet MS"/>
              </a:rPr>
              <a:t>est</a:t>
            </a:r>
            <a:r>
              <a:rPr dirty="0" sz="1800">
                <a:latin typeface="Trebuchet MS"/>
                <a:cs typeface="Trebuchet MS"/>
              </a:rPr>
              <a:t>(</a:t>
            </a:r>
            <a:r>
              <a:rPr dirty="0" sz="1800" spc="-25">
                <a:latin typeface="Trebuchet MS"/>
                <a:cs typeface="Trebuchet MS"/>
              </a:rPr>
              <a:t>)</a:t>
            </a:r>
            <a:r>
              <a:rPr dirty="0" sz="1800">
                <a:latin typeface="Trebuchet MS"/>
                <a:cs typeface="Trebuchet MS"/>
              </a:rPr>
              <a:t>;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t.methodOne(); </a:t>
            </a: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est1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n</a:t>
            </a:r>
            <a:r>
              <a:rPr dirty="0" sz="1800" spc="-145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595">
                <a:latin typeface="Trebuchet MS"/>
                <a:cs typeface="Trebuchet MS"/>
              </a:rPr>
              <a:t>T</a:t>
            </a:r>
            <a:r>
              <a:rPr dirty="0" sz="1800" spc="-95">
                <a:latin typeface="Trebuchet MS"/>
                <a:cs typeface="Trebuchet MS"/>
              </a:rPr>
              <a:t>est1</a:t>
            </a:r>
            <a:r>
              <a:rPr dirty="0" sz="1800" spc="-85">
                <a:latin typeface="Trebuchet MS"/>
                <a:cs typeface="Trebuchet MS"/>
              </a:rPr>
              <a:t>(</a:t>
            </a:r>
            <a:r>
              <a:rPr dirty="0" sz="1800" spc="-110">
                <a:latin typeface="Trebuchet MS"/>
                <a:cs typeface="Trebuchet MS"/>
              </a:rPr>
              <a:t>)</a:t>
            </a:r>
            <a:r>
              <a:rPr dirty="0" sz="1800" spc="-85">
                <a:latin typeface="Trebuchet MS"/>
                <a:cs typeface="Trebuchet MS"/>
              </a:rPr>
              <a:t>;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b.methodOne();</a:t>
            </a:r>
            <a:endParaRPr sz="1800">
              <a:latin typeface="Trebuchet MS"/>
              <a:cs typeface="Trebuchet MS"/>
            </a:endParaRPr>
          </a:p>
          <a:p>
            <a:pPr marL="927100" marR="582930">
              <a:lnSpc>
                <a:spcPct val="100000"/>
              </a:lnSpc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c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n</a:t>
            </a:r>
            <a:r>
              <a:rPr dirty="0" sz="1800" spc="-140">
                <a:latin typeface="Trebuchet MS"/>
                <a:cs typeface="Trebuchet MS"/>
              </a:rPr>
              <a:t>e</a:t>
            </a:r>
            <a:r>
              <a:rPr dirty="0" sz="1800" spc="-40">
                <a:latin typeface="Trebuchet MS"/>
                <a:cs typeface="Trebuchet MS"/>
              </a:rPr>
              <a:t>w</a:t>
            </a:r>
            <a:r>
              <a:rPr dirty="0" sz="1800" spc="-595">
                <a:latin typeface="Trebuchet MS"/>
                <a:cs typeface="Trebuchet MS"/>
              </a:rPr>
              <a:t>T</a:t>
            </a:r>
            <a:r>
              <a:rPr dirty="0" sz="1800" spc="-95">
                <a:latin typeface="Trebuchet MS"/>
                <a:cs typeface="Trebuchet MS"/>
              </a:rPr>
              <a:t>est1</a:t>
            </a:r>
            <a:r>
              <a:rPr dirty="0" sz="1800" spc="-85">
                <a:latin typeface="Trebuchet MS"/>
                <a:cs typeface="Trebuchet MS"/>
              </a:rPr>
              <a:t>(</a:t>
            </a:r>
            <a:r>
              <a:rPr dirty="0" sz="1800" spc="-110">
                <a:latin typeface="Trebuchet MS"/>
                <a:cs typeface="Trebuchet MS"/>
              </a:rPr>
              <a:t>)</a:t>
            </a:r>
            <a:r>
              <a:rPr dirty="0" sz="1800" spc="-85">
                <a:latin typeface="Trebuchet MS"/>
                <a:cs typeface="Trebuchet MS"/>
              </a:rPr>
              <a:t>;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c.methodOne();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55434" y="6204610"/>
            <a:ext cx="102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92023" y="1249680"/>
            <a:ext cx="8389620" cy="2031364"/>
          </a:xfrm>
          <a:custGeom>
            <a:avLst/>
            <a:gdLst/>
            <a:ahLst/>
            <a:cxnLst/>
            <a:rect l="l" t="t" r="r" b="b"/>
            <a:pathLst>
              <a:path w="8389620" h="2031364">
                <a:moveTo>
                  <a:pt x="8389620" y="0"/>
                </a:moveTo>
                <a:lnTo>
                  <a:pt x="0" y="0"/>
                </a:lnTo>
                <a:lnTo>
                  <a:pt x="0" y="2030984"/>
                </a:lnTo>
                <a:lnTo>
                  <a:pt x="8389620" y="2030984"/>
                </a:lnTo>
                <a:lnTo>
                  <a:pt x="838962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69824" y="1190625"/>
            <a:ext cx="654939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final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class</a:t>
            </a:r>
            <a:r>
              <a:rPr dirty="0" sz="2000" spc="-2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void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methodOne(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841500" marR="5080">
              <a:lnSpc>
                <a:spcPct val="100000"/>
              </a:lnSpc>
            </a:pPr>
            <a:r>
              <a:rPr dirty="0" sz="2000" spc="-10">
                <a:latin typeface="Times New Roman"/>
                <a:cs typeface="Times New Roman"/>
              </a:rPr>
              <a:t>System.out.println(“Protected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Member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Access Modifier”);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756018" y="3629659"/>
            <a:ext cx="803910" cy="1550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imes New Roman"/>
                <a:cs typeface="Times New Roman"/>
              </a:rPr>
              <a:t>class Test1 extends </a:t>
            </a:r>
            <a:r>
              <a:rPr dirty="0" sz="2000" spc="-2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0168" y="4389176"/>
            <a:ext cx="5682615" cy="1398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50000"/>
              </a:lnSpc>
              <a:spcBef>
                <a:spcPts val="105"/>
              </a:spcBef>
            </a:pPr>
            <a:r>
              <a:rPr dirty="0" sz="2000">
                <a:latin typeface="Times New Roman"/>
                <a:cs typeface="Times New Roman"/>
              </a:rPr>
              <a:t>Every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always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final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default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whether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 are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every </a:t>
            </a:r>
            <a:r>
              <a:rPr dirty="0" sz="2000">
                <a:latin typeface="Times New Roman"/>
                <a:cs typeface="Times New Roman"/>
              </a:rPr>
              <a:t>variable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present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inside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</a:t>
            </a:r>
            <a:r>
              <a:rPr dirty="0" sz="2000" spc="-10">
                <a:latin typeface="Times New Roman"/>
                <a:cs typeface="Times New Roman"/>
              </a:rPr>
              <a:t>final.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201" y="738631"/>
            <a:ext cx="66808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2580" algn="l"/>
              </a:tabLst>
            </a:pPr>
            <a:r>
              <a:rPr dirty="0"/>
              <a:t>FINAL</a:t>
            </a:r>
            <a:r>
              <a:rPr dirty="0" spc="-265"/>
              <a:t> </a:t>
            </a:r>
            <a:r>
              <a:rPr dirty="0" spc="-10"/>
              <a:t>VARIABLES</a:t>
            </a:r>
            <a:r>
              <a:rPr dirty="0"/>
              <a:t>	</a:t>
            </a:r>
            <a:r>
              <a:rPr dirty="0" spc="140"/>
              <a:t>IN</a:t>
            </a:r>
            <a:r>
              <a:rPr dirty="0" spc="-55"/>
              <a:t> </a:t>
            </a:r>
            <a:r>
              <a:rPr dirty="0" spc="75"/>
              <a:t>INSTANCE</a:t>
            </a:r>
            <a:r>
              <a:rPr dirty="0" spc="-405"/>
              <a:t> </a:t>
            </a:r>
            <a:r>
              <a:rPr dirty="0" spc="-1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301" y="1733550"/>
            <a:ext cx="109264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2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varied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3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every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object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separate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copy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created.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301" y="4660772"/>
            <a:ext cx="10922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 it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initialization explicitly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jvm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always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default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3720" y="3334511"/>
            <a:ext cx="5359908" cy="98298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9201" y="738631"/>
            <a:ext cx="66808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2580" algn="l"/>
              </a:tabLst>
            </a:pPr>
            <a:r>
              <a:rPr dirty="0"/>
              <a:t>FINAL</a:t>
            </a:r>
            <a:r>
              <a:rPr dirty="0" spc="-265"/>
              <a:t> </a:t>
            </a:r>
            <a:r>
              <a:rPr dirty="0" spc="-10"/>
              <a:t>VARIABLES</a:t>
            </a:r>
            <a:r>
              <a:rPr dirty="0"/>
              <a:t>	</a:t>
            </a:r>
            <a:r>
              <a:rPr dirty="0" spc="140"/>
              <a:t>IN</a:t>
            </a:r>
            <a:r>
              <a:rPr dirty="0" spc="-55"/>
              <a:t> </a:t>
            </a:r>
            <a:r>
              <a:rPr dirty="0" spc="75"/>
              <a:t>INSTANCE</a:t>
            </a:r>
            <a:r>
              <a:rPr dirty="0" spc="-405"/>
              <a:t> </a:t>
            </a:r>
            <a:r>
              <a:rPr dirty="0" spc="-1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301" y="1733550"/>
            <a:ext cx="109677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0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declared</a:t>
            </a:r>
            <a:r>
              <a:rPr dirty="0" sz="2400" spc="1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compulsory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204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19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perform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explicitly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JVM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won't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default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values.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whether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otherwise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301" y="4294454"/>
            <a:ext cx="1096073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909955" algn="l"/>
                <a:tab pos="1412875" algn="l"/>
                <a:tab pos="2100580" algn="l"/>
                <a:tab pos="3229610" algn="l"/>
                <a:tab pos="4461510" algn="l"/>
                <a:tab pos="4946015" algn="l"/>
                <a:tab pos="5890895" algn="l"/>
                <a:tab pos="7000875" algn="l"/>
                <a:tab pos="8667750" algn="l"/>
                <a:tab pos="9576435" algn="l"/>
              </a:tabLst>
            </a:pP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final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instance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variables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should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perform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initialization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before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constructor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Times New Roman"/>
                <a:cs typeface="Times New Roman"/>
              </a:rPr>
              <a:t>completion.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possible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places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this.</a:t>
            </a:r>
            <a:endParaRPr sz="240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buFont typeface="Arial MT"/>
              <a:buChar char="•"/>
              <a:tabLst>
                <a:tab pos="431165" algn="l"/>
              </a:tabLst>
            </a:pP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declaration,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instance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constructor.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351532" y="2919983"/>
          <a:ext cx="6365875" cy="1199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1069975"/>
                <a:gridCol w="2277110"/>
                <a:gridCol w="2007235"/>
              </a:tblGrid>
              <a:tr h="314325">
                <a:tc>
                  <a:txBody>
                    <a:bodyPr/>
                    <a:lstStyle/>
                    <a:p>
                      <a:pPr marL="91440">
                        <a:lnSpc>
                          <a:spcPts val="2150"/>
                        </a:lnSpc>
                        <a:spcBef>
                          <a:spcPts val="225"/>
                        </a:spcBef>
                      </a:pPr>
                      <a:r>
                        <a:rPr dirty="0" sz="1800" spc="-30">
                          <a:latin typeface="Trebuchet MS"/>
                          <a:cs typeface="Trebuchet MS"/>
                        </a:rPr>
                        <a:t>clas</a:t>
                      </a:r>
                      <a:r>
                        <a:rPr dirty="0" sz="1800" spc="-5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54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30">
                          <a:latin typeface="Trebuchet MS"/>
                          <a:cs typeface="Trebuchet MS"/>
                        </a:rPr>
                        <a:t>est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150"/>
                        </a:lnSpc>
                        <a:spcBef>
                          <a:spcPts val="225"/>
                        </a:spcBef>
                      </a:pPr>
                      <a:r>
                        <a:rPr dirty="0" sz="1800" spc="25">
                          <a:latin typeface="Trebuchet MS"/>
                          <a:cs typeface="Trebuchet MS"/>
                        </a:rPr>
                        <a:t>clas</a:t>
                      </a:r>
                      <a:r>
                        <a:rPr dirty="0" sz="1800" spc="5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sz="1800" spc="-484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25">
                          <a:latin typeface="Trebuchet MS"/>
                          <a:cs typeface="Trebuchet MS"/>
                        </a:rPr>
                        <a:t>est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8575">
                    <a:solidFill>
                      <a:srgbClr val="F3E29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91440">
                        <a:lnSpc>
                          <a:spcPts val="206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{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6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{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3E291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060"/>
                        </a:lnSpc>
                      </a:pPr>
                      <a:r>
                        <a:rPr dirty="0" sz="1800" spc="-120"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5">
                          <a:latin typeface="Trebuchet MS"/>
                          <a:cs typeface="Trebuchet MS"/>
                        </a:rPr>
                        <a:t>i;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06475">
                        <a:lnSpc>
                          <a:spcPts val="2060"/>
                        </a:lnSpc>
                      </a:pPr>
                      <a:r>
                        <a:rPr dirty="0" sz="1800" spc="-155">
                          <a:latin typeface="Trebuchet MS"/>
                          <a:cs typeface="Trebuchet MS"/>
                        </a:rPr>
                        <a:t>final</a:t>
                      </a:r>
                      <a:r>
                        <a:rPr dirty="0" sz="18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20"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dirty="0" sz="18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i;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3E291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91440">
                        <a:lnSpc>
                          <a:spcPts val="207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}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2070"/>
                        </a:lnSpc>
                      </a:pPr>
                      <a:r>
                        <a:rPr dirty="0" sz="1800" spc="-50">
                          <a:latin typeface="Trebuchet MS"/>
                          <a:cs typeface="Trebuchet MS"/>
                        </a:rPr>
                        <a:t>}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F3E29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5045" y="738631"/>
            <a:ext cx="6128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2580" algn="l"/>
              </a:tabLst>
            </a:pPr>
            <a:r>
              <a:rPr dirty="0"/>
              <a:t>FINAL</a:t>
            </a:r>
            <a:r>
              <a:rPr dirty="0" spc="-265"/>
              <a:t> </a:t>
            </a:r>
            <a:r>
              <a:rPr dirty="0" spc="-10"/>
              <a:t>VARIABLES</a:t>
            </a:r>
            <a:r>
              <a:rPr dirty="0"/>
              <a:t>	</a:t>
            </a:r>
            <a:r>
              <a:rPr dirty="0" spc="140"/>
              <a:t>IN</a:t>
            </a:r>
            <a:r>
              <a:rPr dirty="0" spc="-40"/>
              <a:t> STATIC</a:t>
            </a:r>
            <a:r>
              <a:rPr dirty="0" spc="-470"/>
              <a:t> </a:t>
            </a:r>
            <a:r>
              <a:rPr dirty="0" spc="-1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301" y="1733550"/>
            <a:ext cx="1096581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compulsory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initialization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explicitly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whether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otherwise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error.(The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JVM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won't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default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values)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301" y="4660772"/>
            <a:ext cx="1096835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4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48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4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4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4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4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loading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completion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otherwise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compile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error.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possible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places.</a:t>
            </a:r>
            <a:endParaRPr sz="2400">
              <a:latin typeface="Times New Roman"/>
              <a:cs typeface="Times New Roman"/>
            </a:endParaRPr>
          </a:p>
          <a:p>
            <a:pPr algn="just" marL="353060" indent="-340360">
              <a:lnSpc>
                <a:spcPct val="100000"/>
              </a:lnSpc>
              <a:buFont typeface="Arial MT"/>
              <a:buChar char="•"/>
              <a:tabLst>
                <a:tab pos="353060" algn="l"/>
              </a:tabLst>
            </a:pPr>
            <a:r>
              <a:rPr dirty="0" sz="2400" spc="-10">
                <a:latin typeface="Times New Roman"/>
                <a:cs typeface="Times New Roman"/>
              </a:rPr>
              <a:t>Initialization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declaration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static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block.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5303" y="3037332"/>
            <a:ext cx="4149852" cy="1202436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5233" y="738631"/>
            <a:ext cx="6171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2580" algn="l"/>
              </a:tabLst>
            </a:pPr>
            <a:r>
              <a:rPr dirty="0"/>
              <a:t>FINAL</a:t>
            </a:r>
            <a:r>
              <a:rPr dirty="0" spc="-265"/>
              <a:t> </a:t>
            </a:r>
            <a:r>
              <a:rPr dirty="0" spc="-10"/>
              <a:t>VARIABLES</a:t>
            </a:r>
            <a:r>
              <a:rPr dirty="0"/>
              <a:t>	</a:t>
            </a:r>
            <a:r>
              <a:rPr dirty="0" spc="140"/>
              <a:t>IN</a:t>
            </a:r>
            <a:r>
              <a:rPr dirty="0" spc="-70"/>
              <a:t> </a:t>
            </a:r>
            <a:r>
              <a:rPr dirty="0" spc="160"/>
              <a:t>LOCAL</a:t>
            </a:r>
            <a:r>
              <a:rPr dirty="0" spc="-450"/>
              <a:t> </a:t>
            </a:r>
            <a:r>
              <a:rPr dirty="0" spc="-10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301" y="1733550"/>
            <a:ext cx="1096708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3060" marR="5080" indent="-34036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meet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temporary</a:t>
            </a:r>
            <a:r>
              <a:rPr dirty="0" sz="2400" spc="5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requirement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Programmer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sometime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5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5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declare</a:t>
            </a:r>
            <a:r>
              <a:rPr dirty="0" sz="2400" spc="50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variable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inside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block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constructor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local 	variables.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36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jvm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won't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default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compulsory</a:t>
            </a:r>
            <a:r>
              <a:rPr dirty="0" sz="2400" spc="3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should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perform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initialization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explicitly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before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variable.</a:t>
            </a:r>
            <a:endParaRPr sz="2400">
              <a:latin typeface="Times New Roman"/>
              <a:cs typeface="Times New Roman"/>
            </a:endParaRPr>
          </a:p>
          <a:p>
            <a:pPr algn="just" marL="353060" marR="45720" indent="-34036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applicable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modifier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local</a:t>
            </a:r>
            <a:r>
              <a:rPr dirty="0" sz="2400" spc="3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variables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other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modifier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compile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error.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06395" y="4415028"/>
            <a:ext cx="6155690" cy="203200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85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dirty="0" sz="1800" spc="25">
                <a:latin typeface="Trebuchet MS"/>
                <a:cs typeface="Trebuchet MS"/>
              </a:rPr>
              <a:t>cla</a:t>
            </a:r>
            <a:r>
              <a:rPr dirty="0" sz="1800" spc="30">
                <a:latin typeface="Trebuchet MS"/>
                <a:cs typeface="Trebuchet MS"/>
              </a:rPr>
              <a:t>s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-484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6475" marR="163703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static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void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[]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args)</a:t>
            </a:r>
            <a:r>
              <a:rPr dirty="0" sz="1800" spc="-50">
                <a:latin typeface="Trebuchet MS"/>
                <a:cs typeface="Trebuchet MS"/>
              </a:rPr>
              <a:t> { </a:t>
            </a:r>
            <a:r>
              <a:rPr dirty="0" sz="1800" spc="-160">
                <a:latin typeface="Trebuchet MS"/>
                <a:cs typeface="Trebuchet MS"/>
              </a:rPr>
              <a:t>final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int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i; </a:t>
            </a:r>
            <a:r>
              <a:rPr dirty="0" sz="1800" spc="-90">
                <a:latin typeface="Trebuchet MS"/>
                <a:cs typeface="Trebuchet MS"/>
              </a:rPr>
              <a:t>System.out.println(“Bennett”);</a:t>
            </a:r>
            <a:endParaRPr sz="1800">
              <a:latin typeface="Trebuchet MS"/>
              <a:cs typeface="Trebuchet MS"/>
            </a:endParaRPr>
          </a:p>
          <a:p>
            <a:pPr marL="10064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9257" y="701167"/>
            <a:ext cx="6171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2580" algn="l"/>
              </a:tabLst>
            </a:pPr>
            <a:r>
              <a:rPr dirty="0"/>
              <a:t>FINAL</a:t>
            </a:r>
            <a:r>
              <a:rPr dirty="0" spc="-265"/>
              <a:t> </a:t>
            </a:r>
            <a:r>
              <a:rPr dirty="0" spc="-10"/>
              <a:t>VARIABLES</a:t>
            </a:r>
            <a:r>
              <a:rPr dirty="0"/>
              <a:t>	</a:t>
            </a:r>
            <a:r>
              <a:rPr dirty="0" spc="140"/>
              <a:t>IN</a:t>
            </a:r>
            <a:r>
              <a:rPr dirty="0" spc="-70"/>
              <a:t> </a:t>
            </a:r>
            <a:r>
              <a:rPr dirty="0" spc="160"/>
              <a:t>LOCAL</a:t>
            </a:r>
            <a:r>
              <a:rPr dirty="0" spc="-455"/>
              <a:t> </a:t>
            </a:r>
            <a:r>
              <a:rPr dirty="0" spc="-1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5851" y="1793748"/>
            <a:ext cx="6547104" cy="41010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1850" y="738631"/>
            <a:ext cx="54527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MEMBER</a:t>
            </a:r>
            <a:r>
              <a:rPr dirty="0" spc="-25"/>
              <a:t> </a:t>
            </a:r>
            <a:r>
              <a:rPr dirty="0" spc="-70"/>
              <a:t>LEVEL</a:t>
            </a:r>
            <a:r>
              <a:rPr dirty="0" spc="-320"/>
              <a:t> </a:t>
            </a:r>
            <a:r>
              <a:rPr dirty="0" spc="55"/>
              <a:t>ACCESS</a:t>
            </a:r>
            <a:r>
              <a:rPr dirty="0" spc="35"/>
              <a:t> </a:t>
            </a:r>
            <a:r>
              <a:rPr dirty="0" spc="-10"/>
              <a:t>MODIFIERS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38301" y="2098928"/>
            <a:ext cx="10967720" cy="2982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•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public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modifier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private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members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30">
                <a:latin typeface="Times New Roman"/>
                <a:cs typeface="Times New Roman"/>
              </a:rPr>
              <a:t>ONLY</a:t>
            </a:r>
            <a:r>
              <a:rPr dirty="0" sz="2400" spc="-2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access.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just" marL="353060" marR="5080" indent="-34036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protected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4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accessed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‘same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package’</a:t>
            </a:r>
            <a:r>
              <a:rPr dirty="0" sz="2400" spc="22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subclass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4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3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any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package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dirty="0" sz="2400" spc="35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(outside</a:t>
            </a:r>
            <a:r>
              <a:rPr dirty="0" sz="2400" spc="36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package</a:t>
            </a:r>
            <a:r>
              <a:rPr dirty="0" sz="2400" spc="36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we</a:t>
            </a:r>
            <a:r>
              <a:rPr dirty="0" sz="2400" spc="3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can</a:t>
            </a:r>
            <a:r>
              <a:rPr dirty="0" sz="2400" spc="3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access</a:t>
            </a:r>
            <a:r>
              <a:rPr dirty="0" sz="2400" spc="36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protected</a:t>
            </a:r>
            <a:r>
              <a:rPr dirty="0" sz="2400" spc="34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members</a:t>
            </a:r>
            <a:r>
              <a:rPr dirty="0" sz="2400" spc="35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only</a:t>
            </a:r>
            <a:r>
              <a:rPr dirty="0" sz="2400" spc="3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25" b="1">
                <a:solidFill>
                  <a:srgbClr val="C00000"/>
                </a:solidFill>
                <a:latin typeface="Times New Roman"/>
                <a:cs typeface="Times New Roman"/>
              </a:rPr>
              <a:t>in </a:t>
            </a:r>
            <a:r>
              <a:rPr dirty="0" sz="2400" spc="-25" b="1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child</a:t>
            </a:r>
            <a:r>
              <a:rPr dirty="0" sz="2400" spc="31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classes</a:t>
            </a:r>
            <a:r>
              <a:rPr dirty="0" sz="2400" spc="3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dirty="0" sz="2400" spc="32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should</a:t>
            </a:r>
            <a:r>
              <a:rPr dirty="0" sz="2400" spc="32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be</a:t>
            </a:r>
            <a:r>
              <a:rPr dirty="0" sz="2400" spc="34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by</a:t>
            </a:r>
            <a:r>
              <a:rPr dirty="0" sz="2400" spc="3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child</a:t>
            </a:r>
            <a:r>
              <a:rPr dirty="0" sz="2400" spc="3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reference</a:t>
            </a:r>
            <a:r>
              <a:rPr dirty="0" sz="2400" spc="3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only</a:t>
            </a:r>
            <a:r>
              <a:rPr dirty="0" sz="2400" spc="32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that</a:t>
            </a:r>
            <a:r>
              <a:rPr dirty="0" sz="2400" spc="3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dirty="0" sz="2400" spc="3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we</a:t>
            </a:r>
            <a:r>
              <a:rPr dirty="0" sz="2400" spc="33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can't</a:t>
            </a:r>
            <a:r>
              <a:rPr dirty="0" sz="2400" spc="34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use</a:t>
            </a:r>
            <a:r>
              <a:rPr dirty="0" sz="2400" spc="33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parent 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400" spc="-20" b="1">
                <a:solidFill>
                  <a:srgbClr val="C00000"/>
                </a:solidFill>
                <a:latin typeface="Times New Roman"/>
                <a:cs typeface="Times New Roman"/>
              </a:rPr>
              <a:t>reference</a:t>
            </a:r>
            <a:r>
              <a:rPr dirty="0" sz="2400" spc="-9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dirty="0" sz="2400" spc="-8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call</a:t>
            </a:r>
            <a:r>
              <a:rPr dirty="0" sz="24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protected</a:t>
            </a:r>
            <a:r>
              <a:rPr dirty="0" sz="2400" spc="-6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members</a:t>
            </a:r>
            <a:r>
              <a:rPr dirty="0" sz="2400" spc="-95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from</a:t>
            </a:r>
            <a:r>
              <a:rPr dirty="0" sz="2400" spc="-8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outside</a:t>
            </a:r>
            <a:r>
              <a:rPr dirty="0" sz="2400" spc="-70" b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00000"/>
                </a:solidFill>
                <a:latin typeface="Times New Roman"/>
                <a:cs typeface="Times New Roman"/>
              </a:rPr>
              <a:t>package.)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8086"/>
            <a:ext cx="201612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00"/>
              <a:t>THANK</a:t>
            </a:r>
            <a:r>
              <a:rPr dirty="0" spc="-490"/>
              <a:t> </a:t>
            </a:r>
            <a:r>
              <a:rPr dirty="0" spc="105"/>
              <a:t>YOU</a:t>
            </a:r>
          </a:p>
          <a:p>
            <a:pPr marL="601980">
              <a:lnSpc>
                <a:spcPct val="100000"/>
              </a:lnSpc>
            </a:pPr>
            <a:r>
              <a:rPr dirty="0" spc="-50"/>
              <a:t>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0065">
              <a:lnSpc>
                <a:spcPct val="100000"/>
              </a:lnSpc>
              <a:spcBef>
                <a:spcPts val="95"/>
              </a:spcBef>
            </a:pPr>
            <a:r>
              <a:rPr dirty="0"/>
              <a:t>ACCESSIBILITY</a:t>
            </a:r>
            <a:r>
              <a:rPr dirty="0" spc="-360"/>
              <a:t> </a:t>
            </a:r>
            <a:r>
              <a:rPr dirty="0" spc="85"/>
              <a:t>WHILE</a:t>
            </a:r>
            <a:r>
              <a:rPr dirty="0" spc="-15"/>
              <a:t> </a:t>
            </a:r>
            <a:r>
              <a:rPr dirty="0" spc="100"/>
              <a:t>USING</a:t>
            </a:r>
            <a:r>
              <a:rPr dirty="0" spc="10"/>
              <a:t> </a:t>
            </a:r>
            <a:r>
              <a:rPr dirty="0"/>
              <a:t>DIFFERENT</a:t>
            </a:r>
            <a:r>
              <a:rPr dirty="0" spc="-40"/>
              <a:t> </a:t>
            </a:r>
            <a:r>
              <a:rPr dirty="0" spc="-10"/>
              <a:t>MODIFIERS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727" y="1427988"/>
            <a:ext cx="10418064" cy="35265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203194" y="5313984"/>
            <a:ext cx="5361940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least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accessible</a:t>
            </a:r>
            <a:r>
              <a:rPr dirty="0" sz="24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modifier</a:t>
            </a:r>
            <a:r>
              <a:rPr dirty="0" sz="2400" spc="-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private.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FF0000"/>
              </a:buClr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most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accessible</a:t>
            </a:r>
            <a:r>
              <a:rPr dirty="0" sz="2400" spc="-6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modifier</a:t>
            </a:r>
            <a:r>
              <a:rPr dirty="0" sz="2400" spc="-15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public.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95"/>
              </a:spcBef>
            </a:pPr>
            <a:r>
              <a:rPr dirty="0"/>
              <a:t>DIFFERENT</a:t>
            </a:r>
            <a:r>
              <a:rPr dirty="0" spc="50"/>
              <a:t> </a:t>
            </a:r>
            <a:r>
              <a:rPr dirty="0"/>
              <a:t>PACKAGES</a:t>
            </a:r>
            <a:r>
              <a:rPr dirty="0" spc="-380"/>
              <a:t> </a:t>
            </a:r>
            <a:r>
              <a:rPr dirty="0" spc="160"/>
              <a:t>WITH</a:t>
            </a:r>
            <a:r>
              <a:rPr dirty="0" spc="30"/>
              <a:t> </a:t>
            </a:r>
            <a:r>
              <a:rPr dirty="0" spc="-10"/>
              <a:t>DEFAULT</a:t>
            </a:r>
            <a:r>
              <a:rPr dirty="0" spc="-320"/>
              <a:t> </a:t>
            </a:r>
            <a:r>
              <a:rPr dirty="0" spc="-10"/>
              <a:t>ACCESSIBILITY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66944" y="3803903"/>
            <a:ext cx="6215380" cy="286258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9209" rIns="0" bIns="0" rtlCol="0" vert="horz">
            <a:spAutoFit/>
          </a:bodyPr>
          <a:lstStyle/>
          <a:p>
            <a:pPr marL="92075" marR="4432935">
              <a:lnSpc>
                <a:spcPct val="100000"/>
              </a:lnSpc>
              <a:spcBef>
                <a:spcPts val="229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pack2; </a:t>
            </a:r>
            <a:r>
              <a:rPr dirty="0" sz="1800" spc="-70">
                <a:latin typeface="Trebuchet MS"/>
                <a:cs typeface="Trebuchet MS"/>
              </a:rPr>
              <a:t>import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55">
                <a:latin typeface="Trebuchet MS"/>
                <a:cs typeface="Trebuchet MS"/>
              </a:rPr>
              <a:t>pack1.Test; </a:t>
            </a:r>
            <a:r>
              <a:rPr dirty="0" sz="1800" spc="10">
                <a:latin typeface="Trebuchet MS"/>
                <a:cs typeface="Trebuchet MS"/>
              </a:rPr>
              <a:t>clas</a:t>
            </a:r>
            <a:r>
              <a:rPr dirty="0" sz="1800" spc="35">
                <a:latin typeface="Trebuchet MS"/>
                <a:cs typeface="Trebuchet MS"/>
              </a:rPr>
              <a:t>s</a:t>
            </a:r>
            <a:r>
              <a:rPr dirty="0" sz="1800" spc="-500">
                <a:latin typeface="Trebuchet MS"/>
                <a:cs typeface="Trebuchet MS"/>
              </a:rPr>
              <a:t>T</a:t>
            </a:r>
            <a:r>
              <a:rPr dirty="0" sz="1800" spc="10">
                <a:latin typeface="Trebuchet MS"/>
                <a:cs typeface="Trebuchet MS"/>
              </a:rPr>
              <a:t>est1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6475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static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main(String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args[])</a:t>
            </a:r>
            <a:endParaRPr sz="1800">
              <a:latin typeface="Trebuchet MS"/>
              <a:cs typeface="Trebuchet MS"/>
            </a:endParaRPr>
          </a:p>
          <a:p>
            <a:pPr marL="10064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2145" marR="807085">
              <a:lnSpc>
                <a:spcPct val="100000"/>
              </a:lnSpc>
              <a:tabLst>
                <a:tab pos="3803015" algn="l"/>
                <a:tab pos="3865879" algn="l"/>
              </a:tabLst>
            </a:pPr>
            <a:r>
              <a:rPr dirty="0" sz="1800" spc="-585">
                <a:latin typeface="Trebuchet MS"/>
                <a:cs typeface="Trebuchet MS"/>
              </a:rPr>
              <a:t>T</a:t>
            </a:r>
            <a:r>
              <a:rPr dirty="0" sz="1800" spc="-75">
                <a:latin typeface="Trebuchet MS"/>
                <a:cs typeface="Trebuchet MS"/>
              </a:rPr>
              <a:t>est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35">
                <a:latin typeface="Trebuchet MS"/>
                <a:cs typeface="Trebuchet MS"/>
              </a:rPr>
              <a:t>t=</a:t>
            </a:r>
            <a:r>
              <a:rPr dirty="0" sz="1800" spc="40">
                <a:latin typeface="Trebuchet MS"/>
                <a:cs typeface="Trebuchet MS"/>
              </a:rPr>
              <a:t>n</a:t>
            </a:r>
            <a:r>
              <a:rPr dirty="0" sz="1800" spc="-25">
                <a:latin typeface="Trebuchet MS"/>
                <a:cs typeface="Trebuchet MS"/>
              </a:rPr>
              <a:t>e</a:t>
            </a:r>
            <a:r>
              <a:rPr dirty="0" sz="1800" spc="75">
                <a:latin typeface="Trebuchet MS"/>
                <a:cs typeface="Trebuchet MS"/>
              </a:rPr>
              <a:t>w</a:t>
            </a:r>
            <a:r>
              <a:rPr dirty="0" sz="1800" spc="-475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est</a:t>
            </a:r>
            <a:r>
              <a:rPr dirty="0" sz="1800" spc="35">
                <a:latin typeface="Trebuchet MS"/>
                <a:cs typeface="Trebuchet MS"/>
              </a:rPr>
              <a:t>(</a:t>
            </a:r>
            <a:r>
              <a:rPr dirty="0" sz="1800" spc="10">
                <a:latin typeface="Trebuchet MS"/>
                <a:cs typeface="Trebuchet MS"/>
              </a:rPr>
              <a:t>)</a:t>
            </a:r>
            <a:r>
              <a:rPr dirty="0" sz="1800" spc="35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-45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8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FF0000"/>
                </a:solidFill>
                <a:latin typeface="Trebuchet MS"/>
                <a:cs typeface="Trebuchet MS"/>
              </a:rPr>
              <a:t>CannotAccess </a:t>
            </a:r>
            <a:r>
              <a:rPr dirty="0" sz="1800" spc="-10">
                <a:latin typeface="Trebuchet MS"/>
                <a:cs typeface="Trebuchet MS"/>
              </a:rPr>
              <a:t>t.methodOne();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60">
                <a:solidFill>
                  <a:srgbClr val="FF0000"/>
                </a:solidFill>
                <a:latin typeface="Trebuchet MS"/>
                <a:cs typeface="Trebuchet MS"/>
              </a:rPr>
              <a:t>//Cannot</a:t>
            </a:r>
            <a:r>
              <a:rPr dirty="0" sz="1800" spc="-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access</a:t>
            </a:r>
            <a:endParaRPr sz="1800">
              <a:latin typeface="Trebuchet MS"/>
              <a:cs typeface="Trebuchet MS"/>
            </a:endParaRPr>
          </a:p>
          <a:p>
            <a:pPr marL="10064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7240" y="1427988"/>
            <a:ext cx="7374890" cy="2307590"/>
          </a:xfrm>
          <a:prstGeom prst="rect">
            <a:avLst/>
          </a:prstGeom>
          <a:solidFill>
            <a:srgbClr val="D9D9D9"/>
          </a:solidFill>
        </p:spPr>
        <p:txBody>
          <a:bodyPr wrap="square" lIns="0" tIns="27305" rIns="0" bIns="0" rtlCol="0" vert="horz">
            <a:spAutoFit/>
          </a:bodyPr>
          <a:lstStyle/>
          <a:p>
            <a:pPr marL="91440" marR="5908040">
              <a:lnSpc>
                <a:spcPct val="100000"/>
              </a:lnSpc>
              <a:spcBef>
                <a:spcPts val="215"/>
              </a:spcBef>
            </a:pPr>
            <a:r>
              <a:rPr dirty="0" sz="1800" spc="-140">
                <a:latin typeface="Trebuchet MS"/>
                <a:cs typeface="Trebuchet MS"/>
              </a:rPr>
              <a:t>package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pack1; </a:t>
            </a:r>
            <a:r>
              <a:rPr dirty="0" sz="1800" spc="25">
                <a:latin typeface="Trebuchet MS"/>
                <a:cs typeface="Trebuchet MS"/>
              </a:rPr>
              <a:t>cl</a:t>
            </a:r>
            <a:r>
              <a:rPr dirty="0" sz="1800" spc="30">
                <a:latin typeface="Trebuchet MS"/>
                <a:cs typeface="Trebuchet MS"/>
              </a:rPr>
              <a:t>a</a:t>
            </a:r>
            <a:r>
              <a:rPr dirty="0" sz="1800" spc="25">
                <a:latin typeface="Trebuchet MS"/>
                <a:cs typeface="Trebuchet MS"/>
              </a:rPr>
              <a:t>s</a:t>
            </a:r>
            <a:r>
              <a:rPr dirty="0" sz="1800" spc="50">
                <a:latin typeface="Trebuchet MS"/>
                <a:cs typeface="Trebuchet MS"/>
              </a:rPr>
              <a:t>s</a:t>
            </a:r>
            <a:r>
              <a:rPr dirty="0" sz="1800" spc="-484">
                <a:latin typeface="Trebuchet MS"/>
                <a:cs typeface="Trebuchet MS"/>
              </a:rPr>
              <a:t>T</a:t>
            </a:r>
            <a:r>
              <a:rPr dirty="0" sz="1800" spc="25">
                <a:latin typeface="Trebuchet MS"/>
                <a:cs typeface="Trebuchet MS"/>
              </a:rPr>
              <a:t>est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114">
                <a:latin typeface="Trebuchet MS"/>
                <a:cs typeface="Trebuchet MS"/>
              </a:rPr>
              <a:t>public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void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methodOne( </a:t>
            </a:r>
            <a:r>
              <a:rPr dirty="0" sz="1800" spc="-5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1920239">
              <a:lnSpc>
                <a:spcPct val="100000"/>
              </a:lnSpc>
              <a:tabLst>
                <a:tab pos="4450080" algn="l"/>
              </a:tabLst>
            </a:pPr>
            <a:r>
              <a:rPr dirty="0" sz="1800" spc="-75">
                <a:latin typeface="Trebuchet MS"/>
                <a:cs typeface="Trebuchet MS"/>
              </a:rPr>
              <a:t>System.out.println(“Public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45">
                <a:latin typeface="Trebuchet MS"/>
                <a:cs typeface="Trebuchet MS"/>
              </a:rPr>
              <a:t>MemberAccess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Modifier”);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</a:pPr>
            <a:r>
              <a:rPr dirty="0" sz="1800" spc="-5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2025-03-16T05:41:29Z</dcterms:created>
  <dcterms:modified xsi:type="dcterms:W3CDTF">2025-03-16T05:41:29Z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2025-03-16T00:00:00Z</vt:filetime>
  </property>
  <property fmtid="{D5CDD505-2E9C-101B-9397-08002B2CF9AE}" pid="5" name="Producer">
    <vt:lpwstr>Microsoft® PowerPoint® 2021</vt:lpwstr>
  </property>
</Properties>
</file>