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png" ContentType="image/png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82517" y="778840"/>
            <a:ext cx="25812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65290" y="1354082"/>
            <a:ext cx="5471795" cy="384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886" y="617981"/>
            <a:ext cx="1066228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715" y="1593850"/>
            <a:ext cx="11377930" cy="328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46566" y="6616625"/>
            <a:ext cx="2565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1161"/>
            <a:ext cx="5866765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65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19" rIns="0" bIns="0" rtlCol="0" vert="horz">
            <a:spAutoFit/>
          </a:bodyPr>
          <a:lstStyle/>
          <a:p>
            <a:pPr marL="3242310">
              <a:lnSpc>
                <a:spcPct val="100000"/>
              </a:lnSpc>
              <a:spcBef>
                <a:spcPts val="95"/>
              </a:spcBef>
            </a:pPr>
            <a:r>
              <a:rPr dirty="0" spc="204"/>
              <a:t>WHICH</a:t>
            </a:r>
            <a:r>
              <a:rPr dirty="0" spc="-60"/>
              <a:t> </a:t>
            </a:r>
            <a:r>
              <a:rPr dirty="0" spc="215"/>
              <a:t>ONE</a:t>
            </a:r>
            <a:r>
              <a:rPr dirty="0" spc="-75"/>
              <a:t> </a:t>
            </a:r>
            <a:r>
              <a:rPr dirty="0" spc="-100"/>
              <a:t>IS</a:t>
            </a:r>
            <a:r>
              <a:rPr dirty="0" spc="-480"/>
              <a:t> </a:t>
            </a:r>
            <a:r>
              <a:rPr dirty="0" spc="-10"/>
              <a:t>VALID?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611" y="1570710"/>
            <a:ext cx="11609070" cy="1967864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  <a:tab pos="413321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abstract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m1(){}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//</a:t>
            </a:r>
            <a:r>
              <a:rPr dirty="0" sz="2600" spc="-1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compilation</a:t>
            </a:r>
            <a:r>
              <a:rPr dirty="0" sz="2600" spc="-3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error:</a:t>
            </a:r>
            <a:r>
              <a:rPr dirty="0" sz="2600" spc="-7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abstract</a:t>
            </a:r>
            <a:r>
              <a:rPr dirty="0" sz="2600" spc="-4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method</a:t>
            </a:r>
            <a:r>
              <a:rPr dirty="0" sz="2600" spc="-6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cannot</a:t>
            </a:r>
            <a:r>
              <a:rPr dirty="0" sz="2600" spc="-3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have</a:t>
            </a:r>
            <a:r>
              <a:rPr dirty="0" sz="2600" spc="-7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dirty="0" sz="2600" spc="-1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6E2E9F"/>
                </a:solidFill>
                <a:latin typeface="Times New Roman"/>
                <a:cs typeface="Times New Roman"/>
              </a:rPr>
              <a:t>body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  <a:tab pos="2837815" algn="l"/>
              </a:tabLst>
            </a:pPr>
            <a:r>
              <a:rPr dirty="0" sz="2600">
                <a:latin typeface="Times New Roman"/>
                <a:cs typeface="Times New Roman"/>
              </a:rPr>
              <a:t>public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void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m1();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//</a:t>
            </a:r>
            <a:r>
              <a:rPr dirty="0" sz="2600" spc="-2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compilation</a:t>
            </a:r>
            <a:r>
              <a:rPr dirty="0" sz="2600" spc="-5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error:</a:t>
            </a:r>
            <a:r>
              <a:rPr dirty="0" sz="2600" spc="-7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missing</a:t>
            </a:r>
            <a:r>
              <a:rPr dirty="0" sz="2600" spc="-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method</a:t>
            </a:r>
            <a:r>
              <a:rPr dirty="0" sz="2600" spc="-6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body</a:t>
            </a:r>
            <a:r>
              <a:rPr dirty="0" sz="2600" spc="-5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or</a:t>
            </a:r>
            <a:r>
              <a:rPr dirty="0" sz="2600" spc="-45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abstract</a:t>
            </a:r>
            <a:r>
              <a:rPr dirty="0" sz="2600" spc="-5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6E2E9F"/>
                </a:solidFill>
                <a:latin typeface="Times New Roman"/>
                <a:cs typeface="Times New Roman"/>
              </a:rPr>
              <a:t>method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dirty="0" sz="2600" spc="-6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abstract</a:t>
            </a:r>
            <a:r>
              <a:rPr dirty="0" sz="2600" spc="-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void</a:t>
            </a:r>
            <a:r>
              <a:rPr dirty="0" sz="26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imes New Roman"/>
                <a:cs typeface="Times New Roman"/>
              </a:rPr>
              <a:t>m1();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dirty="0" sz="2600" spc="-5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C00000"/>
                </a:solidFill>
                <a:latin typeface="Times New Roman"/>
                <a:cs typeface="Times New Roman"/>
              </a:rPr>
              <a:t>void</a:t>
            </a:r>
            <a:r>
              <a:rPr dirty="0" sz="26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C00000"/>
                </a:solidFill>
                <a:latin typeface="Times New Roman"/>
                <a:cs typeface="Times New Roman"/>
              </a:rPr>
              <a:t>m1(){}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105" y="791336"/>
            <a:ext cx="2800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ABSTRACT</a:t>
            </a:r>
            <a:r>
              <a:rPr dirty="0" spc="-200"/>
              <a:t> </a:t>
            </a:r>
            <a:r>
              <a:rPr dirty="0" spc="3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8020" y="1298549"/>
            <a:ext cx="11657330" cy="48285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declaration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241300" marR="5588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3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4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4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dirty="0" sz="2000" spc="4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4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guideline</a:t>
            </a:r>
            <a:r>
              <a:rPr dirty="0" sz="2000" spc="3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000" spc="3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4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template</a:t>
            </a:r>
            <a:r>
              <a:rPr dirty="0" sz="2000" spc="3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extended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child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classes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974090" algn="l"/>
                <a:tab pos="1369060" algn="l"/>
                <a:tab pos="2496820" algn="l"/>
                <a:tab pos="3254375" algn="l"/>
                <a:tab pos="4561840" algn="l"/>
                <a:tab pos="6334760" algn="l"/>
                <a:tab pos="6727825" algn="l"/>
                <a:tab pos="7022465" algn="l"/>
                <a:tab pos="7696200" algn="l"/>
                <a:tab pos="8046720" algn="l"/>
                <a:tab pos="8581390" algn="l"/>
                <a:tab pos="9735185" algn="l"/>
                <a:tab pos="10128885" algn="l"/>
                <a:tab pos="1100010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Need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25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Times New Roman"/>
                <a:cs typeface="Times New Roman"/>
              </a:rPr>
              <a:t>Abstract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Sometimes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complete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or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having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partial implementation.</a:t>
            </a:r>
            <a:endParaRPr sz="2000">
              <a:latin typeface="Times New Roman"/>
              <a:cs typeface="Times New Roman"/>
            </a:endParaRPr>
          </a:p>
          <a:p>
            <a:pPr marL="102235" indent="-101600">
              <a:lnSpc>
                <a:spcPct val="100000"/>
              </a:lnSpc>
              <a:spcBef>
                <a:spcPts val="625"/>
              </a:spcBef>
              <a:buSzPct val="95000"/>
              <a:buFont typeface="Arial MT"/>
              <a:buChar char="•"/>
              <a:tabLst>
                <a:tab pos="102235" algn="l"/>
              </a:tabLst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dirty="0" sz="20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3862"/>
                </a:solidFill>
                <a:latin typeface="Times New Roman"/>
                <a:cs typeface="Times New Roman"/>
              </a:rPr>
              <a:t>may</a:t>
            </a:r>
            <a:r>
              <a:rPr dirty="0" sz="2000" spc="-10" b="1">
                <a:solidFill>
                  <a:srgbClr val="1F386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3862"/>
                </a:solidFill>
                <a:latin typeface="Times New Roman"/>
                <a:cs typeface="Times New Roman"/>
              </a:rPr>
              <a:t>or</a:t>
            </a:r>
            <a:r>
              <a:rPr dirty="0" sz="2000" spc="-100" b="1">
                <a:solidFill>
                  <a:srgbClr val="1F386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3862"/>
                </a:solidFill>
                <a:latin typeface="Times New Roman"/>
                <a:cs typeface="Times New Roman"/>
              </a:rPr>
              <a:t>may</a:t>
            </a:r>
            <a:r>
              <a:rPr dirty="0" sz="2000" spc="-20" b="1">
                <a:solidFill>
                  <a:srgbClr val="1F386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3862"/>
                </a:solidFill>
                <a:latin typeface="Times New Roman"/>
                <a:cs typeface="Times New Roman"/>
              </a:rPr>
              <a:t>not</a:t>
            </a:r>
            <a:r>
              <a:rPr dirty="0" sz="2000" spc="-25" b="1">
                <a:solidFill>
                  <a:srgbClr val="1F3862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6E2E9F"/>
                </a:solidFill>
                <a:latin typeface="Times New Roman"/>
                <a:cs typeface="Times New Roman"/>
              </a:rPr>
              <a:t>contain</a:t>
            </a:r>
            <a:r>
              <a:rPr dirty="0" sz="2000" spc="-70" b="1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6E2E9F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45" b="1" i="1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6E2E9F"/>
                </a:solidFill>
                <a:latin typeface="Times New Roman"/>
                <a:cs typeface="Times New Roman"/>
              </a:rPr>
              <a:t>methods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i.e.,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get();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But,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declared</a:t>
            </a:r>
            <a:r>
              <a:rPr dirty="0" sz="20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declared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abstract,</a:t>
            </a:r>
            <a:r>
              <a:rPr dirty="0" sz="20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dirty="0" sz="20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instantiated.</a:t>
            </a:r>
            <a:endParaRPr sz="2000">
              <a:latin typeface="Times New Roman"/>
              <a:cs typeface="Times New Roman"/>
            </a:endParaRPr>
          </a:p>
          <a:p>
            <a:pPr marL="241300" marR="6731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inherit</a:t>
            </a:r>
            <a:r>
              <a:rPr dirty="0" sz="2000" spc="2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implementations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abstract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inherit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implementations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778" y="720598"/>
            <a:ext cx="171703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100"/>
              <a:t> </a:t>
            </a:r>
            <a:r>
              <a:rPr dirty="0"/>
              <a:t>1</a:t>
            </a:r>
            <a:r>
              <a:rPr dirty="0" spc="-140"/>
              <a:t> </a:t>
            </a:r>
            <a:r>
              <a:rPr dirty="0" spc="-245"/>
              <a:t>&amp;</a:t>
            </a:r>
            <a:r>
              <a:rPr dirty="0" spc="-110"/>
              <a:t> </a:t>
            </a:r>
            <a:r>
              <a:rPr dirty="0" spc="-50"/>
              <a:t>2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59663" y="1202436"/>
            <a:ext cx="5471160" cy="3313429"/>
          </a:xfrm>
          <a:custGeom>
            <a:avLst/>
            <a:gdLst/>
            <a:ahLst/>
            <a:cxnLst/>
            <a:rect l="l" t="t" r="r" b="b"/>
            <a:pathLst>
              <a:path w="5471160" h="3313429">
                <a:moveTo>
                  <a:pt x="5471160" y="0"/>
                </a:moveTo>
                <a:lnTo>
                  <a:pt x="0" y="0"/>
                </a:lnTo>
                <a:lnTo>
                  <a:pt x="0" y="3313176"/>
                </a:lnTo>
                <a:lnTo>
                  <a:pt x="5471160" y="3313176"/>
                </a:lnTo>
                <a:lnTo>
                  <a:pt x="5471160" y="0"/>
                </a:lnTo>
                <a:close/>
              </a:path>
            </a:pathLst>
          </a:custGeom>
          <a:solidFill>
            <a:srgbClr val="638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38404" y="1226566"/>
            <a:ext cx="5238115" cy="3256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9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wheel();</a:t>
            </a:r>
            <a:endParaRPr sz="1900">
              <a:latin typeface="Arial"/>
              <a:cs typeface="Arial"/>
            </a:endParaRPr>
          </a:p>
          <a:p>
            <a:pPr marL="1841500" marR="5080" indent="-914400">
              <a:lnSpc>
                <a:spcPct val="100000"/>
              </a:lnSpc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dirty="0" sz="19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main(String[]</a:t>
            </a:r>
            <a:r>
              <a:rPr dirty="0" sz="19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r>
              <a:rPr dirty="0" sz="19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dirty="0" sz="19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World"); </a:t>
            </a:r>
            <a:r>
              <a:rPr dirty="0" sz="1900" spc="-10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=new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Main();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83680" y="3217164"/>
            <a:ext cx="5290185" cy="3282950"/>
          </a:xfrm>
          <a:prstGeom prst="rect">
            <a:avLst/>
          </a:prstGeom>
          <a:solidFill>
            <a:srgbClr val="638217"/>
          </a:solidFill>
        </p:spPr>
        <p:txBody>
          <a:bodyPr wrap="square" lIns="0" tIns="476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19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19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wheel();</a:t>
            </a:r>
            <a:endParaRPr sz="1900">
              <a:latin typeface="Arial"/>
              <a:cs typeface="Arial"/>
            </a:endParaRPr>
          </a:p>
          <a:p>
            <a:pPr marL="1007744" marR="494030">
              <a:lnSpc>
                <a:spcPct val="100000"/>
              </a:lnSpc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dirty="0" sz="19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main(String[]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r>
              <a:rPr dirty="0" sz="19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dirty="0" sz="19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World");</a:t>
            </a:r>
            <a:endParaRPr sz="1900">
              <a:latin typeface="Arial"/>
              <a:cs typeface="Arial"/>
            </a:endParaRPr>
          </a:p>
          <a:p>
            <a:pPr marL="1922780">
              <a:lnSpc>
                <a:spcPct val="100000"/>
              </a:lnSpc>
            </a:pPr>
            <a:r>
              <a:rPr dirty="0" sz="1900" spc="-10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1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65" b="1">
                <a:solidFill>
                  <a:srgbClr val="FFFFFF"/>
                </a:solidFill>
                <a:latin typeface="Arial"/>
                <a:cs typeface="Arial"/>
              </a:rPr>
              <a:t>=new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Main();</a:t>
            </a:r>
            <a:endParaRPr sz="1900">
              <a:latin typeface="Arial"/>
              <a:cs typeface="Arial"/>
            </a:endParaRPr>
          </a:p>
          <a:p>
            <a:pPr marL="1007744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9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2028" y="837438"/>
            <a:ext cx="851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 b="1">
                <a:latin typeface="Arial"/>
                <a:cs typeface="Arial"/>
              </a:rPr>
              <a:t>CASE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70" b="1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18554" y="2600706"/>
            <a:ext cx="851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 b="1">
                <a:latin typeface="Arial"/>
                <a:cs typeface="Arial"/>
              </a:rPr>
              <a:t>CASE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70" b="1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778" y="720598"/>
            <a:ext cx="171703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100"/>
              <a:t> </a:t>
            </a:r>
            <a:r>
              <a:rPr dirty="0"/>
              <a:t>1</a:t>
            </a:r>
            <a:r>
              <a:rPr dirty="0" spc="-140"/>
              <a:t> </a:t>
            </a:r>
            <a:r>
              <a:rPr dirty="0" spc="-245"/>
              <a:t>&amp;</a:t>
            </a:r>
            <a:r>
              <a:rPr dirty="0" spc="-110"/>
              <a:t> </a:t>
            </a:r>
            <a:r>
              <a:rPr dirty="0" spc="-50"/>
              <a:t>2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59663" y="1202436"/>
            <a:ext cx="5471160" cy="3313429"/>
          </a:xfrm>
          <a:custGeom>
            <a:avLst/>
            <a:gdLst/>
            <a:ahLst/>
            <a:cxnLst/>
            <a:rect l="l" t="t" r="r" b="b"/>
            <a:pathLst>
              <a:path w="5471160" h="3313429">
                <a:moveTo>
                  <a:pt x="5471160" y="0"/>
                </a:moveTo>
                <a:lnTo>
                  <a:pt x="0" y="0"/>
                </a:lnTo>
                <a:lnTo>
                  <a:pt x="0" y="3313176"/>
                </a:lnTo>
                <a:lnTo>
                  <a:pt x="5471160" y="3313176"/>
                </a:lnTo>
                <a:lnTo>
                  <a:pt x="5471160" y="0"/>
                </a:lnTo>
                <a:close/>
              </a:path>
            </a:pathLst>
          </a:custGeom>
          <a:solidFill>
            <a:srgbClr val="638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38404" y="1226566"/>
            <a:ext cx="5238115" cy="176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9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wheel();</a:t>
            </a:r>
            <a:endParaRPr sz="1900">
              <a:latin typeface="Arial"/>
              <a:cs typeface="Arial"/>
            </a:endParaRPr>
          </a:p>
          <a:p>
            <a:pPr marL="1841500" marR="5080" indent="-914400">
              <a:lnSpc>
                <a:spcPct val="100000"/>
              </a:lnSpc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dirty="0" sz="19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main(String[]</a:t>
            </a:r>
            <a:r>
              <a:rPr dirty="0" sz="19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r>
              <a:rPr dirty="0" sz="19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dirty="0" sz="19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World"); </a:t>
            </a:r>
            <a:r>
              <a:rPr dirty="0" sz="1900" spc="-10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=new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Main();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3058" y="3276727"/>
            <a:ext cx="119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8404" y="3566286"/>
            <a:ext cx="119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8404" y="4167962"/>
            <a:ext cx="119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83680" y="3217164"/>
            <a:ext cx="5289550" cy="3282950"/>
          </a:xfrm>
          <a:custGeom>
            <a:avLst/>
            <a:gdLst/>
            <a:ahLst/>
            <a:cxnLst/>
            <a:rect l="l" t="t" r="r" b="b"/>
            <a:pathLst>
              <a:path w="5289550" h="3282950">
                <a:moveTo>
                  <a:pt x="5289423" y="0"/>
                </a:moveTo>
                <a:lnTo>
                  <a:pt x="0" y="0"/>
                </a:lnTo>
                <a:lnTo>
                  <a:pt x="0" y="3282441"/>
                </a:lnTo>
                <a:lnTo>
                  <a:pt x="5289423" y="3282441"/>
                </a:lnTo>
                <a:lnTo>
                  <a:pt x="5289423" y="0"/>
                </a:lnTo>
                <a:close/>
              </a:path>
            </a:pathLst>
          </a:custGeom>
          <a:solidFill>
            <a:srgbClr val="638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663943" y="3516884"/>
            <a:ext cx="4719320" cy="205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5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wheel();</a:t>
            </a:r>
            <a:endParaRPr sz="19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</a:pPr>
            <a:r>
              <a:rPr dirty="0" sz="1900" spc="-140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65" b="1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dirty="0" sz="19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25" b="1">
                <a:solidFill>
                  <a:srgbClr val="FFFFFF"/>
                </a:solidFill>
                <a:latin typeface="Arial"/>
                <a:cs typeface="Arial"/>
              </a:rPr>
              <a:t>main(String[]</a:t>
            </a:r>
            <a:r>
              <a:rPr dirty="0" sz="19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30" b="1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r>
              <a:rPr dirty="0" sz="19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dirty="0" sz="1900" spc="-135" b="1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dirty="0" sz="19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World");</a:t>
            </a:r>
            <a:endParaRPr sz="19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dirty="0" sz="1900" spc="-10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9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9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65" b="1">
                <a:solidFill>
                  <a:srgbClr val="FFFFFF"/>
                </a:solidFill>
                <a:latin typeface="Arial"/>
                <a:cs typeface="Arial"/>
              </a:rPr>
              <a:t>=new</a:t>
            </a:r>
            <a:r>
              <a:rPr dirty="0" sz="19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Arial"/>
                <a:cs typeface="Arial"/>
              </a:rPr>
              <a:t>Main();</a:t>
            </a:r>
            <a:endParaRPr sz="19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63943" y="5834278"/>
            <a:ext cx="119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2028" y="837438"/>
            <a:ext cx="851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 b="1">
                <a:latin typeface="Arial"/>
                <a:cs typeface="Arial"/>
              </a:rPr>
              <a:t>CASE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70" b="1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18554" y="2600706"/>
            <a:ext cx="851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 b="1">
                <a:latin typeface="Arial"/>
                <a:cs typeface="Arial"/>
              </a:rPr>
              <a:t>CASE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70" b="1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939028" y="1607819"/>
            <a:ext cx="6253480" cy="987425"/>
            <a:chOff x="5939028" y="1607819"/>
            <a:chExt cx="6253480" cy="987425"/>
          </a:xfrm>
        </p:grpSpPr>
        <p:sp>
          <p:nvSpPr>
            <p:cNvPr id="15" name="object 15" descr=""/>
            <p:cNvSpPr/>
            <p:nvPr/>
          </p:nvSpPr>
          <p:spPr>
            <a:xfrm>
              <a:off x="5948172" y="1626107"/>
              <a:ext cx="6243955" cy="484505"/>
            </a:xfrm>
            <a:custGeom>
              <a:avLst/>
              <a:gdLst/>
              <a:ahLst/>
              <a:cxnLst/>
              <a:rect l="l" t="t" r="r" b="b"/>
              <a:pathLst>
                <a:path w="6243955" h="484505">
                  <a:moveTo>
                    <a:pt x="6243828" y="0"/>
                  </a:moveTo>
                  <a:lnTo>
                    <a:pt x="0" y="0"/>
                  </a:lnTo>
                  <a:lnTo>
                    <a:pt x="0" y="484124"/>
                  </a:lnTo>
                  <a:lnTo>
                    <a:pt x="6243828" y="484124"/>
                  </a:lnTo>
                  <a:lnTo>
                    <a:pt x="624382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39028" y="1607819"/>
              <a:ext cx="6252845" cy="502920"/>
            </a:xfrm>
            <a:custGeom>
              <a:avLst/>
              <a:gdLst/>
              <a:ahLst/>
              <a:cxnLst/>
              <a:rect l="l" t="t" r="r" b="b"/>
              <a:pathLst>
                <a:path w="6252845" h="502919">
                  <a:moveTo>
                    <a:pt x="625233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502920"/>
                  </a:lnTo>
                  <a:lnTo>
                    <a:pt x="9652" y="502920"/>
                  </a:lnTo>
                  <a:lnTo>
                    <a:pt x="9652" y="19050"/>
                  </a:lnTo>
                  <a:lnTo>
                    <a:pt x="6252337" y="19050"/>
                  </a:lnTo>
                  <a:lnTo>
                    <a:pt x="625233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48172" y="2110739"/>
              <a:ext cx="6243955" cy="484505"/>
            </a:xfrm>
            <a:custGeom>
              <a:avLst/>
              <a:gdLst/>
              <a:ahLst/>
              <a:cxnLst/>
              <a:rect l="l" t="t" r="r" b="b"/>
              <a:pathLst>
                <a:path w="6243955" h="484505">
                  <a:moveTo>
                    <a:pt x="6243828" y="0"/>
                  </a:moveTo>
                  <a:lnTo>
                    <a:pt x="0" y="0"/>
                  </a:lnTo>
                  <a:lnTo>
                    <a:pt x="0" y="484124"/>
                  </a:lnTo>
                  <a:lnTo>
                    <a:pt x="6243828" y="484124"/>
                  </a:lnTo>
                  <a:lnTo>
                    <a:pt x="624382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48679" y="1764030"/>
            <a:ext cx="624332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760" marR="123189">
              <a:lnSpc>
                <a:spcPct val="100000"/>
              </a:lnSpc>
              <a:spcBef>
                <a:spcPts val="105"/>
              </a:spcBef>
            </a:pPr>
            <a:r>
              <a:rPr dirty="0" u="heavy" sz="2000" spc="-54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Main.java:9</a:t>
            </a:r>
            <a:r>
              <a:rPr dirty="0" sz="2000" spc="35">
                <a:solidFill>
                  <a:srgbClr val="FF5B48"/>
                </a:solidFill>
                <a:latin typeface="Consolas"/>
                <a:cs typeface="Consolas"/>
              </a:rPr>
              <a:t>: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err</a:t>
            </a:r>
            <a:r>
              <a:rPr dirty="0" sz="2000" spc="-550">
                <a:solidFill>
                  <a:srgbClr val="FF5B48"/>
                </a:solidFill>
                <a:latin typeface="Consolas"/>
                <a:cs typeface="Consolas"/>
              </a:rPr>
              <a:t>o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r</a:t>
            </a:r>
            <a:r>
              <a:rPr dirty="0" sz="2000" spc="35">
                <a:solidFill>
                  <a:srgbClr val="FF5B48"/>
                </a:solidFill>
                <a:latin typeface="Consolas"/>
                <a:cs typeface="Consolas"/>
              </a:rPr>
              <a:t>:</a:t>
            </a:r>
            <a:r>
              <a:rPr dirty="0" sz="2000" spc="-550">
                <a:solidFill>
                  <a:srgbClr val="FF5B48"/>
                </a:solidFill>
                <a:latin typeface="Consolas"/>
                <a:cs typeface="Consolas"/>
              </a:rPr>
              <a:t>M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ai</a:t>
            </a:r>
            <a:r>
              <a:rPr dirty="0" sz="2000" spc="60">
                <a:solidFill>
                  <a:srgbClr val="FF5B48"/>
                </a:solidFill>
                <a:latin typeface="Consolas"/>
                <a:cs typeface="Consolas"/>
              </a:rPr>
              <a:t>n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i</a:t>
            </a:r>
            <a:r>
              <a:rPr dirty="0" sz="2000" spc="50">
                <a:solidFill>
                  <a:srgbClr val="FF5B48"/>
                </a:solidFill>
                <a:latin typeface="Consolas"/>
                <a:cs typeface="Consolas"/>
              </a:rPr>
              <a:t>s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no</a:t>
            </a:r>
            <a:r>
              <a:rPr dirty="0" sz="2000" spc="50">
                <a:solidFill>
                  <a:srgbClr val="FF5B48"/>
                </a:solidFill>
                <a:latin typeface="Consolas"/>
                <a:cs typeface="Consolas"/>
              </a:rPr>
              <a:t>t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abstr</a:t>
            </a:r>
            <a:r>
              <a:rPr dirty="0" sz="2000" spc="-550">
                <a:solidFill>
                  <a:srgbClr val="FF5B48"/>
                </a:solidFill>
                <a:latin typeface="Consolas"/>
                <a:cs typeface="Consolas"/>
              </a:rPr>
              <a:t>a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c</a:t>
            </a:r>
            <a:r>
              <a:rPr dirty="0" sz="2000" spc="60">
                <a:solidFill>
                  <a:srgbClr val="FF5B48"/>
                </a:solidFill>
                <a:latin typeface="Consolas"/>
                <a:cs typeface="Consolas"/>
              </a:rPr>
              <a:t>t</a:t>
            </a:r>
            <a:r>
              <a:rPr dirty="0" sz="2000" spc="-550">
                <a:solidFill>
                  <a:srgbClr val="FF5B48"/>
                </a:solidFill>
                <a:latin typeface="Consolas"/>
                <a:cs typeface="Consolas"/>
              </a:rPr>
              <a:t>a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n</a:t>
            </a:r>
            <a:r>
              <a:rPr dirty="0" sz="2000" spc="40">
                <a:solidFill>
                  <a:srgbClr val="FF5B48"/>
                </a:solidFill>
                <a:latin typeface="Consolas"/>
                <a:cs typeface="Consolas"/>
              </a:rPr>
              <a:t>d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doe</a:t>
            </a:r>
            <a:r>
              <a:rPr dirty="0" sz="2000" spc="50">
                <a:solidFill>
                  <a:srgbClr val="FF5B48"/>
                </a:solidFill>
                <a:latin typeface="Consolas"/>
                <a:cs typeface="Consolas"/>
              </a:rPr>
              <a:t>s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no</a:t>
            </a:r>
            <a:r>
              <a:rPr dirty="0" sz="2000" spc="50">
                <a:solidFill>
                  <a:srgbClr val="FF5B48"/>
                </a:solidFill>
                <a:latin typeface="Consolas"/>
                <a:cs typeface="Consolas"/>
              </a:rPr>
              <a:t>t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o</a:t>
            </a:r>
            <a:r>
              <a:rPr dirty="0" sz="2000" spc="-550">
                <a:solidFill>
                  <a:srgbClr val="FF5B48"/>
                </a:solidFill>
                <a:latin typeface="Consolas"/>
                <a:cs typeface="Consolas"/>
              </a:rPr>
              <a:t>v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errid</a:t>
            </a:r>
            <a:r>
              <a:rPr dirty="0" sz="2000" spc="25">
                <a:solidFill>
                  <a:srgbClr val="FF5B48"/>
                </a:solidFill>
                <a:latin typeface="Consolas"/>
                <a:cs typeface="Consolas"/>
              </a:rPr>
              <a:t>e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abstrac</a:t>
            </a:r>
            <a:r>
              <a:rPr dirty="0" sz="2000" spc="65">
                <a:solidFill>
                  <a:srgbClr val="FF5B48"/>
                </a:solidFill>
                <a:latin typeface="Consolas"/>
                <a:cs typeface="Consolas"/>
              </a:rPr>
              <a:t>t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metho</a:t>
            </a:r>
            <a:r>
              <a:rPr dirty="0" sz="2000" spc="40">
                <a:solidFill>
                  <a:srgbClr val="FF5B48"/>
                </a:solidFill>
                <a:latin typeface="Consolas"/>
                <a:cs typeface="Consolas"/>
              </a:rPr>
              <a:t>d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whe</a:t>
            </a:r>
            <a:r>
              <a:rPr dirty="0" sz="2000" spc="-44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el(</a:t>
            </a:r>
            <a:r>
              <a:rPr dirty="0" sz="2000" spc="50">
                <a:solidFill>
                  <a:srgbClr val="FF5B48"/>
                </a:solidFill>
                <a:latin typeface="Consolas"/>
                <a:cs typeface="Consolas"/>
              </a:rPr>
              <a:t>)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i</a:t>
            </a:r>
            <a:r>
              <a:rPr dirty="0" sz="2000" spc="25">
                <a:solidFill>
                  <a:srgbClr val="FF5B48"/>
                </a:solidFill>
                <a:latin typeface="Consolas"/>
                <a:cs typeface="Consolas"/>
              </a:rPr>
              <a:t>n</a:t>
            </a:r>
            <a:r>
              <a:rPr dirty="0" sz="2000" spc="-540">
                <a:solidFill>
                  <a:srgbClr val="FF5B48"/>
                </a:solidFill>
                <a:latin typeface="Consolas"/>
                <a:cs typeface="Consolas"/>
              </a:rPr>
              <a:t>Main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939028" y="2110739"/>
            <a:ext cx="6252845" cy="502920"/>
          </a:xfrm>
          <a:custGeom>
            <a:avLst/>
            <a:gdLst/>
            <a:ahLst/>
            <a:cxnLst/>
            <a:rect l="l" t="t" r="r" b="b"/>
            <a:pathLst>
              <a:path w="6252845" h="502919">
                <a:moveTo>
                  <a:pt x="6252337" y="483870"/>
                </a:moveTo>
                <a:lnTo>
                  <a:pt x="9652" y="483870"/>
                </a:lnTo>
                <a:lnTo>
                  <a:pt x="9652" y="0"/>
                </a:lnTo>
                <a:lnTo>
                  <a:pt x="0" y="0"/>
                </a:lnTo>
                <a:lnTo>
                  <a:pt x="0" y="483870"/>
                </a:lnTo>
                <a:lnTo>
                  <a:pt x="0" y="502920"/>
                </a:lnTo>
                <a:lnTo>
                  <a:pt x="6252337" y="502920"/>
                </a:lnTo>
                <a:lnTo>
                  <a:pt x="6252337" y="48387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995542" y="1222628"/>
            <a:ext cx="676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0977" y="5065521"/>
            <a:ext cx="676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20395" y="5445252"/>
            <a:ext cx="6506845" cy="577215"/>
          </a:xfrm>
          <a:custGeom>
            <a:avLst/>
            <a:gdLst/>
            <a:ahLst/>
            <a:cxnLst/>
            <a:rect l="l" t="t" r="r" b="b"/>
            <a:pathLst>
              <a:path w="6506845" h="577214">
                <a:moveTo>
                  <a:pt x="6506845" y="0"/>
                </a:moveTo>
                <a:lnTo>
                  <a:pt x="0" y="0"/>
                </a:lnTo>
                <a:lnTo>
                  <a:pt x="0" y="577189"/>
                </a:lnTo>
                <a:lnTo>
                  <a:pt x="6506845" y="577189"/>
                </a:lnTo>
                <a:lnTo>
                  <a:pt x="650684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19735" y="5562701"/>
            <a:ext cx="650875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dirty="0" u="heavy" sz="1750" spc="-34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Main.java:14</a:t>
            </a:r>
            <a:r>
              <a:rPr dirty="0" sz="1750" spc="-340">
                <a:solidFill>
                  <a:srgbClr val="FF5B48"/>
                </a:solidFill>
                <a:latin typeface="Consolas"/>
                <a:cs typeface="Consolas"/>
              </a:rPr>
              <a:t>:</a:t>
            </a:r>
            <a:r>
              <a:rPr dirty="0" sz="1750" spc="-74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310">
                <a:solidFill>
                  <a:srgbClr val="FF5B48"/>
                </a:solidFill>
                <a:latin typeface="Consolas"/>
                <a:cs typeface="Consolas"/>
              </a:rPr>
              <a:t>error:</a:t>
            </a:r>
            <a:r>
              <a:rPr dirty="0" sz="1750" spc="-73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275">
                <a:solidFill>
                  <a:srgbClr val="FF5B48"/>
                </a:solidFill>
                <a:latin typeface="Consolas"/>
                <a:cs typeface="Consolas"/>
              </a:rPr>
              <a:t>Main</a:t>
            </a:r>
            <a:r>
              <a:rPr dirty="0" sz="1750" spc="-72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190">
                <a:solidFill>
                  <a:srgbClr val="FF5B48"/>
                </a:solidFill>
                <a:latin typeface="Consolas"/>
                <a:cs typeface="Consolas"/>
              </a:rPr>
              <a:t>is</a:t>
            </a:r>
            <a:r>
              <a:rPr dirty="0" sz="1750" spc="-72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325">
                <a:solidFill>
                  <a:srgbClr val="FF5B48"/>
                </a:solidFill>
                <a:latin typeface="Consolas"/>
                <a:cs typeface="Consolas"/>
              </a:rPr>
              <a:t>abstract;</a:t>
            </a:r>
            <a:r>
              <a:rPr dirty="0" sz="1750" spc="-71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305">
                <a:solidFill>
                  <a:srgbClr val="FF5B48"/>
                </a:solidFill>
                <a:latin typeface="Consolas"/>
                <a:cs typeface="Consolas"/>
              </a:rPr>
              <a:t>cannot</a:t>
            </a:r>
            <a:r>
              <a:rPr dirty="0" sz="1750" spc="-72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190">
                <a:solidFill>
                  <a:srgbClr val="FF5B48"/>
                </a:solidFill>
                <a:latin typeface="Consolas"/>
                <a:cs typeface="Consolas"/>
              </a:rPr>
              <a:t>be</a:t>
            </a:r>
            <a:r>
              <a:rPr dirty="0" sz="1750" spc="-71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1750" spc="-350">
                <a:solidFill>
                  <a:srgbClr val="FF5B48"/>
                </a:solidFill>
                <a:latin typeface="Consolas"/>
                <a:cs typeface="Consolas"/>
              </a:rPr>
              <a:t>instantiated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09728" y="5430011"/>
            <a:ext cx="6529070" cy="607695"/>
          </a:xfrm>
          <a:custGeom>
            <a:avLst/>
            <a:gdLst/>
            <a:ahLst/>
            <a:cxnLst/>
            <a:rect l="l" t="t" r="r" b="b"/>
            <a:pathLst>
              <a:path w="6529070" h="607695">
                <a:moveTo>
                  <a:pt x="6528562" y="0"/>
                </a:moveTo>
                <a:lnTo>
                  <a:pt x="6518516" y="0"/>
                </a:lnTo>
                <a:lnTo>
                  <a:pt x="6518516" y="508"/>
                </a:lnTo>
                <a:lnTo>
                  <a:pt x="6518516" y="15748"/>
                </a:lnTo>
                <a:lnTo>
                  <a:pt x="6518516" y="591058"/>
                </a:lnTo>
                <a:lnTo>
                  <a:pt x="10007" y="591058"/>
                </a:lnTo>
                <a:lnTo>
                  <a:pt x="10007" y="15748"/>
                </a:lnTo>
                <a:lnTo>
                  <a:pt x="6518516" y="15748"/>
                </a:lnTo>
                <a:lnTo>
                  <a:pt x="6518516" y="508"/>
                </a:lnTo>
                <a:lnTo>
                  <a:pt x="0" y="508"/>
                </a:lnTo>
                <a:lnTo>
                  <a:pt x="0" y="15748"/>
                </a:lnTo>
                <a:lnTo>
                  <a:pt x="0" y="591058"/>
                </a:lnTo>
                <a:lnTo>
                  <a:pt x="0" y="607568"/>
                </a:lnTo>
                <a:lnTo>
                  <a:pt x="6528562" y="607568"/>
                </a:lnTo>
                <a:lnTo>
                  <a:pt x="6528562" y="591375"/>
                </a:lnTo>
                <a:lnTo>
                  <a:pt x="6528562" y="591058"/>
                </a:lnTo>
                <a:lnTo>
                  <a:pt x="652856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864" y="514045"/>
            <a:ext cx="10583545" cy="3935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175">
                <a:solidFill>
                  <a:srgbClr val="404040"/>
                </a:solidFill>
                <a:latin typeface="Trebuchet MS"/>
                <a:cs typeface="Trebuchet MS"/>
              </a:rPr>
              <a:t>CONSIDERA</a:t>
            </a:r>
            <a:r>
              <a:rPr dirty="0" sz="2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SCENARIOTHATYOU</a:t>
            </a:r>
            <a:r>
              <a:rPr dirty="0" sz="2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HAVETO</a:t>
            </a:r>
            <a:r>
              <a:rPr dirty="0" sz="28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BUILDYOUR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404040"/>
                </a:solidFill>
                <a:latin typeface="Trebuchet MS"/>
                <a:cs typeface="Trebuchet MS"/>
              </a:rPr>
              <a:t>FINALYEAR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rebuchet MS"/>
              <a:cs typeface="Trebuchet MS"/>
            </a:endParaRPr>
          </a:p>
          <a:p>
            <a:pPr marL="319405" indent="-229235">
              <a:lnSpc>
                <a:spcPct val="100000"/>
              </a:lnSpc>
              <a:buFont typeface="Arial MT"/>
              <a:buChar char="•"/>
              <a:tabLst>
                <a:tab pos="319405" algn="l"/>
              </a:tabLst>
            </a:pPr>
            <a:r>
              <a:rPr dirty="0" sz="2800" spc="-180">
                <a:latin typeface="Times New Roman"/>
                <a:cs typeface="Times New Roman"/>
              </a:rPr>
              <a:t>You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make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mobile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some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features.</a:t>
            </a:r>
            <a:endParaRPr sz="2800">
              <a:latin typeface="Times New Roman"/>
              <a:cs typeface="Times New Roman"/>
            </a:endParaRPr>
          </a:p>
          <a:p>
            <a:pPr marL="319405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19405" algn="l"/>
              </a:tabLst>
            </a:pPr>
            <a:r>
              <a:rPr dirty="0" sz="2800" spc="-180">
                <a:latin typeface="Times New Roman"/>
                <a:cs typeface="Times New Roman"/>
              </a:rPr>
              <a:t>You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features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  <a:p>
            <a:pPr marL="31940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19405" algn="l"/>
              </a:tabLst>
            </a:pPr>
            <a:r>
              <a:rPr dirty="0" sz="2800" spc="-10">
                <a:latin typeface="Times New Roman"/>
                <a:cs typeface="Times New Roman"/>
              </a:rPr>
              <a:t>Calling</a:t>
            </a:r>
            <a:endParaRPr sz="2800">
              <a:latin typeface="Times New Roman"/>
              <a:cs typeface="Times New Roman"/>
            </a:endParaRPr>
          </a:p>
          <a:p>
            <a:pPr marL="31940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19405" algn="l"/>
              </a:tabLst>
            </a:pPr>
            <a:r>
              <a:rPr dirty="0" sz="2800" spc="-10">
                <a:latin typeface="Times New Roman"/>
                <a:cs typeface="Times New Roman"/>
              </a:rPr>
              <a:t>Moving</a:t>
            </a:r>
            <a:endParaRPr sz="2800">
              <a:latin typeface="Times New Roman"/>
              <a:cs typeface="Times New Roman"/>
            </a:endParaRPr>
          </a:p>
          <a:p>
            <a:pPr marL="319405" indent="-22923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319405" algn="l"/>
              </a:tabLst>
            </a:pPr>
            <a:r>
              <a:rPr dirty="0" sz="2800" spc="-75">
                <a:latin typeface="Times New Roman"/>
                <a:cs typeface="Times New Roman"/>
              </a:rPr>
              <a:t>Video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93309" y="674065"/>
            <a:ext cx="16490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7509" y="1416456"/>
            <a:ext cx="4100829" cy="42189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800" spc="-265">
                <a:latin typeface="Arial MT"/>
                <a:cs typeface="Arial MT"/>
              </a:rPr>
              <a:t>class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FirstYear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00"/>
              </a:spcBef>
            </a:pPr>
            <a:r>
              <a:rPr dirty="0" sz="2800" spc="-50"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  <a:spcBef>
                <a:spcPts val="300"/>
              </a:spcBef>
            </a:pPr>
            <a:r>
              <a:rPr dirty="0" sz="2800" spc="-120">
                <a:latin typeface="Arial MT"/>
                <a:cs typeface="Arial MT"/>
              </a:rPr>
              <a:t>public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25">
                <a:latin typeface="Arial MT"/>
                <a:cs typeface="Arial MT"/>
              </a:rPr>
              <a:t>void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calling()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800" spc="-50"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00"/>
              </a:spcBef>
            </a:pPr>
            <a:r>
              <a:rPr dirty="0" sz="2800" spc="-150">
                <a:latin typeface="Arial MT"/>
                <a:cs typeface="Arial MT"/>
              </a:rPr>
              <a:t>System.out.println("Calling");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00"/>
              </a:spcBef>
            </a:pPr>
            <a:r>
              <a:rPr dirty="0" sz="2800" spc="-5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208915">
              <a:lnSpc>
                <a:spcPct val="100000"/>
              </a:lnSpc>
              <a:spcBef>
                <a:spcPts val="135"/>
              </a:spcBef>
            </a:pPr>
            <a:r>
              <a:rPr dirty="0" sz="2800" spc="-130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8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8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FF0000"/>
                </a:solidFill>
                <a:latin typeface="Arial MT"/>
                <a:cs typeface="Arial MT"/>
              </a:rPr>
              <a:t>moving();</a:t>
            </a:r>
            <a:endParaRPr sz="2800">
              <a:latin typeface="Arial MT"/>
              <a:cs typeface="Arial MT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dirty="0" sz="2800" spc="-130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8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8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Arial MT"/>
                <a:cs typeface="Arial MT"/>
              </a:rPr>
              <a:t>videocaling();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ct val="100000"/>
              </a:lnSpc>
              <a:spcBef>
                <a:spcPts val="505"/>
              </a:spcBef>
            </a:pPr>
            <a:r>
              <a:rPr dirty="0" sz="2800" spc="-5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30595" y="1423297"/>
            <a:ext cx="5464175" cy="347789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130">
                <a:latin typeface="Arial MT"/>
                <a:cs typeface="Arial MT"/>
              </a:rPr>
              <a:t>public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class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335">
                <a:latin typeface="Arial MT"/>
                <a:cs typeface="Arial MT"/>
              </a:rPr>
              <a:t>ABC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ts val="3285"/>
              </a:lnSpc>
              <a:spcBef>
                <a:spcPts val="540"/>
              </a:spcBef>
            </a:pPr>
            <a:r>
              <a:rPr dirty="0" sz="2800" spc="-120">
                <a:latin typeface="Arial MT"/>
                <a:cs typeface="Arial MT"/>
              </a:rPr>
              <a:t>public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50">
                <a:latin typeface="Arial MT"/>
                <a:cs typeface="Arial MT"/>
              </a:rPr>
              <a:t>static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25">
                <a:latin typeface="Arial MT"/>
                <a:cs typeface="Arial MT"/>
              </a:rPr>
              <a:t>void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90">
                <a:latin typeface="Arial MT"/>
                <a:cs typeface="Arial MT"/>
              </a:rPr>
              <a:t>main(String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args[])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285"/>
              </a:lnSpc>
            </a:pPr>
            <a:r>
              <a:rPr dirty="0" sz="2800" spc="-50"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ct val="100000"/>
              </a:lnSpc>
              <a:spcBef>
                <a:spcPts val="385"/>
              </a:spcBef>
            </a:pPr>
            <a:r>
              <a:rPr dirty="0" sz="2800" spc="-229">
                <a:latin typeface="Arial MT"/>
                <a:cs typeface="Arial MT"/>
              </a:rPr>
              <a:t>FirstYear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210">
                <a:latin typeface="Arial MT"/>
                <a:cs typeface="Arial MT"/>
              </a:rPr>
              <a:t>=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new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14">
                <a:latin typeface="Arial MT"/>
                <a:cs typeface="Arial MT"/>
              </a:rPr>
              <a:t>FirstYear();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ct val="100000"/>
              </a:lnSpc>
              <a:spcBef>
                <a:spcPts val="670"/>
              </a:spcBef>
            </a:pPr>
            <a:r>
              <a:rPr dirty="0" sz="2800" spc="-55">
                <a:latin typeface="Arial MT"/>
                <a:cs typeface="Arial MT"/>
              </a:rPr>
              <a:t>b.calling();</a:t>
            </a:r>
            <a:endParaRPr sz="2800">
              <a:latin typeface="Arial MT"/>
              <a:cs typeface="Arial MT"/>
            </a:endParaRPr>
          </a:p>
          <a:p>
            <a:pPr marL="405765">
              <a:lnSpc>
                <a:spcPct val="100000"/>
              </a:lnSpc>
              <a:spcBef>
                <a:spcPts val="990"/>
              </a:spcBef>
            </a:pPr>
            <a:r>
              <a:rPr dirty="0" sz="2800" spc="-5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5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309" y="674065"/>
            <a:ext cx="1670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631" y="1117091"/>
            <a:ext cx="6091555" cy="25863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60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55"/>
              </a:spcBef>
            </a:pP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FirstYear</a:t>
            </a:r>
            <a:endParaRPr sz="20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69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880744">
              <a:lnSpc>
                <a:spcPct val="100000"/>
              </a:lnSpc>
              <a:spcBef>
                <a:spcPts val="71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calling()</a:t>
            </a: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69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700"/>
              </a:spcBef>
            </a:pPr>
            <a:r>
              <a:rPr dirty="0" sz="2000" spc="-10">
                <a:latin typeface="Times New Roman"/>
                <a:cs typeface="Times New Roman"/>
              </a:rPr>
              <a:t>System.out.println("Calling");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9008" y="3485235"/>
            <a:ext cx="4791075" cy="18180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1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moving();</a:t>
            </a:r>
            <a:r>
              <a:rPr dirty="0" sz="2000" spc="4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4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dirty="0" sz="20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videocaling();</a:t>
            </a:r>
            <a:endParaRPr sz="20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87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pc="-130"/>
              <a:t>public</a:t>
            </a:r>
            <a:r>
              <a:rPr dirty="0" spc="-45"/>
              <a:t> </a:t>
            </a:r>
            <a:r>
              <a:rPr dirty="0" spc="-265"/>
              <a:t>class</a:t>
            </a:r>
            <a:r>
              <a:rPr dirty="0" spc="-10"/>
              <a:t> </a:t>
            </a:r>
            <a:r>
              <a:rPr dirty="0" spc="-340"/>
              <a:t>ABC</a:t>
            </a:r>
            <a:r>
              <a:rPr dirty="0" spc="-50"/>
              <a:t> {</a:t>
            </a:r>
          </a:p>
          <a:p>
            <a:pPr marL="405765">
              <a:lnSpc>
                <a:spcPts val="3285"/>
              </a:lnSpc>
              <a:spcBef>
                <a:spcPts val="540"/>
              </a:spcBef>
            </a:pPr>
            <a:r>
              <a:rPr dirty="0" spc="-120"/>
              <a:t>public</a:t>
            </a:r>
            <a:r>
              <a:rPr dirty="0" spc="-55"/>
              <a:t> </a:t>
            </a:r>
            <a:r>
              <a:rPr dirty="0" spc="-145"/>
              <a:t>static</a:t>
            </a:r>
            <a:r>
              <a:rPr dirty="0" spc="-10"/>
              <a:t> </a:t>
            </a:r>
            <a:r>
              <a:rPr dirty="0" spc="-125"/>
              <a:t>void</a:t>
            </a:r>
            <a:r>
              <a:rPr dirty="0" spc="-25"/>
              <a:t> </a:t>
            </a:r>
            <a:r>
              <a:rPr dirty="0" spc="-185"/>
              <a:t>main(String</a:t>
            </a:r>
            <a:r>
              <a:rPr dirty="0"/>
              <a:t> </a:t>
            </a:r>
            <a:r>
              <a:rPr dirty="0" spc="-60"/>
              <a:t>args[])</a:t>
            </a:r>
          </a:p>
          <a:p>
            <a:pPr marL="12700">
              <a:lnSpc>
                <a:spcPts val="3285"/>
              </a:lnSpc>
            </a:pPr>
            <a:r>
              <a:rPr dirty="0" spc="-50"/>
              <a:t>{</a:t>
            </a:r>
          </a:p>
          <a:p>
            <a:pPr marL="800100">
              <a:lnSpc>
                <a:spcPct val="100000"/>
              </a:lnSpc>
              <a:spcBef>
                <a:spcPts val="695"/>
              </a:spcBef>
            </a:pPr>
            <a:r>
              <a:rPr dirty="0" spc="-60"/>
              <a:t>//</a:t>
            </a:r>
            <a:r>
              <a:rPr dirty="0" spc="-60">
                <a:solidFill>
                  <a:srgbClr val="1F4E79"/>
                </a:solidFill>
              </a:rPr>
              <a:t>FirstYear</a:t>
            </a:r>
            <a:r>
              <a:rPr dirty="0" spc="-80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1F4E79"/>
                </a:solidFill>
              </a:rPr>
              <a:t>b</a:t>
            </a:r>
            <a:r>
              <a:rPr dirty="0" spc="-30">
                <a:solidFill>
                  <a:srgbClr val="1F4E79"/>
                </a:solidFill>
              </a:rPr>
              <a:t> </a:t>
            </a:r>
            <a:r>
              <a:rPr dirty="0" spc="210">
                <a:solidFill>
                  <a:srgbClr val="1F4E79"/>
                </a:solidFill>
              </a:rPr>
              <a:t>=</a:t>
            </a:r>
            <a:r>
              <a:rPr dirty="0" spc="-45">
                <a:solidFill>
                  <a:srgbClr val="1F4E79"/>
                </a:solidFill>
              </a:rPr>
              <a:t> </a:t>
            </a:r>
            <a:r>
              <a:rPr dirty="0" spc="-265">
                <a:solidFill>
                  <a:srgbClr val="1F4E79"/>
                </a:solidFill>
              </a:rPr>
              <a:t>new</a:t>
            </a:r>
            <a:r>
              <a:rPr dirty="0" spc="-40">
                <a:solidFill>
                  <a:srgbClr val="1F4E79"/>
                </a:solidFill>
              </a:rPr>
              <a:t> </a:t>
            </a:r>
            <a:r>
              <a:rPr dirty="0" spc="-120">
                <a:solidFill>
                  <a:srgbClr val="1F4E79"/>
                </a:solidFill>
              </a:rPr>
              <a:t>FirstYear();</a:t>
            </a:r>
          </a:p>
          <a:p>
            <a:pPr marL="12700" marR="390525" indent="787400">
              <a:lnSpc>
                <a:spcPts val="3000"/>
              </a:lnSpc>
              <a:spcBef>
                <a:spcPts val="1040"/>
              </a:spcBef>
            </a:pPr>
            <a:r>
              <a:rPr dirty="0" spc="-10">
                <a:solidFill>
                  <a:srgbClr val="1F4E79"/>
                </a:solidFill>
              </a:rPr>
              <a:t>//b.calling();</a:t>
            </a:r>
            <a:r>
              <a:rPr dirty="0" spc="-114">
                <a:solidFill>
                  <a:srgbClr val="1F4E79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215">
                <a:solidFill>
                  <a:srgbClr val="FF0000"/>
                </a:solidFill>
              </a:rPr>
              <a:t>we</a:t>
            </a:r>
            <a:r>
              <a:rPr dirty="0" spc="-45">
                <a:solidFill>
                  <a:srgbClr val="FF0000"/>
                </a:solidFill>
              </a:rPr>
              <a:t> </a:t>
            </a:r>
            <a:r>
              <a:rPr dirty="0" spc="-175">
                <a:solidFill>
                  <a:srgbClr val="FF0000"/>
                </a:solidFill>
              </a:rPr>
              <a:t>can’t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 spc="-95">
                <a:solidFill>
                  <a:srgbClr val="FF0000"/>
                </a:solidFill>
              </a:rPr>
              <a:t>create </a:t>
            </a:r>
            <a:r>
              <a:rPr dirty="0" spc="-190">
                <a:solidFill>
                  <a:srgbClr val="FF0000"/>
                </a:solidFill>
              </a:rPr>
              <a:t>the</a:t>
            </a:r>
            <a:r>
              <a:rPr dirty="0" spc="-20">
                <a:solidFill>
                  <a:srgbClr val="FF0000"/>
                </a:solidFill>
              </a:rPr>
              <a:t> </a:t>
            </a:r>
            <a:r>
              <a:rPr dirty="0" spc="-114">
                <a:solidFill>
                  <a:srgbClr val="FF0000"/>
                </a:solidFill>
              </a:rPr>
              <a:t>object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dirty="0" spc="120">
                <a:solidFill>
                  <a:srgbClr val="FF0000"/>
                </a:solidFill>
              </a:rPr>
              <a:t> </a:t>
            </a:r>
            <a:r>
              <a:rPr dirty="0" spc="-114">
                <a:solidFill>
                  <a:srgbClr val="FF0000"/>
                </a:solidFill>
              </a:rPr>
              <a:t>abstract</a:t>
            </a:r>
            <a:r>
              <a:rPr dirty="0" spc="-25">
                <a:solidFill>
                  <a:srgbClr val="FF0000"/>
                </a:solidFill>
              </a:rPr>
              <a:t> </a:t>
            </a:r>
            <a:r>
              <a:rPr dirty="0" spc="-40">
                <a:solidFill>
                  <a:srgbClr val="FF0000"/>
                </a:solidFill>
              </a:rPr>
              <a:t>class}</a:t>
            </a:r>
          </a:p>
          <a:p>
            <a:pPr marL="405765">
              <a:lnSpc>
                <a:spcPct val="100000"/>
              </a:lnSpc>
              <a:spcBef>
                <a:spcPts val="560"/>
              </a:spcBef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pc="-5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1670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39164" y="6447013"/>
            <a:ext cx="4046220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z="2600" spc="-130">
                <a:latin typeface="Arial MT"/>
                <a:cs typeface="Arial MT"/>
              </a:rPr>
              <a:t>{System.out.println("Calling");}}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631" y="1117091"/>
            <a:ext cx="6091555" cy="25863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948055">
              <a:lnSpc>
                <a:spcPts val="3060"/>
              </a:lnSpc>
            </a:pPr>
            <a:r>
              <a:rPr dirty="0" sz="2600" spc="-114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9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90">
                <a:latin typeface="Arial MT"/>
                <a:cs typeface="Arial MT"/>
              </a:rPr>
              <a:t>FirstYear</a:t>
            </a:r>
            <a:endParaRPr sz="2600">
              <a:latin typeface="Arial MT"/>
              <a:cs typeface="Arial MT"/>
            </a:endParaRPr>
          </a:p>
          <a:p>
            <a:pPr marL="1037590">
              <a:lnSpc>
                <a:spcPct val="100000"/>
              </a:lnSpc>
              <a:spcBef>
                <a:spcPts val="710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310640">
              <a:lnSpc>
                <a:spcPct val="100000"/>
              </a:lnSpc>
              <a:spcBef>
                <a:spcPts val="695"/>
              </a:spcBef>
            </a:pPr>
            <a:r>
              <a:rPr dirty="0" sz="2600" spc="-114">
                <a:latin typeface="Arial MT"/>
                <a:cs typeface="Arial MT"/>
              </a:rPr>
              <a:t>public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void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calling()</a:t>
            </a:r>
            <a:endParaRPr sz="2600">
              <a:latin typeface="Arial MT"/>
              <a:cs typeface="Arial MT"/>
            </a:endParaRPr>
          </a:p>
          <a:p>
            <a:pPr marL="948055">
              <a:lnSpc>
                <a:spcPct val="100000"/>
              </a:lnSpc>
              <a:spcBef>
                <a:spcPts val="695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037590">
              <a:lnSpc>
                <a:spcPct val="100000"/>
              </a:lnSpc>
              <a:spcBef>
                <a:spcPts val="710"/>
              </a:spcBef>
            </a:pPr>
            <a:r>
              <a:rPr dirty="0" sz="2600" spc="-105">
                <a:latin typeface="Arial MT"/>
                <a:cs typeface="Arial MT"/>
              </a:rPr>
              <a:t>System.out.println("Calling");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29080" y="3522979"/>
            <a:ext cx="1358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9164" y="3908907"/>
            <a:ext cx="4721225" cy="2429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marR="75565">
              <a:lnSpc>
                <a:spcPct val="122000"/>
              </a:lnSpc>
              <a:spcBef>
                <a:spcPts val="95"/>
              </a:spcBef>
            </a:pP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4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00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F0000"/>
                </a:solidFill>
                <a:latin typeface="Arial MT"/>
                <a:cs typeface="Arial MT"/>
              </a:rPr>
              <a:t>moving();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videocaling();</a:t>
            </a:r>
            <a:endParaRPr sz="2600">
              <a:latin typeface="Arial MT"/>
              <a:cs typeface="Arial MT"/>
            </a:endParaRPr>
          </a:p>
          <a:p>
            <a:pPr marL="737870">
              <a:lnSpc>
                <a:spcPct val="100000"/>
              </a:lnSpc>
              <a:spcBef>
                <a:spcPts val="67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3800"/>
              </a:lnSpc>
              <a:spcBef>
                <a:spcPts val="25"/>
              </a:spcBef>
            </a:pPr>
            <a:r>
              <a:rPr dirty="0" sz="2600" spc="-254">
                <a:latin typeface="Arial MT"/>
                <a:cs typeface="Arial MT"/>
              </a:rPr>
              <a:t>Class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SecondYear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extends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FirstYear{ </a:t>
            </a:r>
            <a:r>
              <a:rPr dirty="0" sz="2600" spc="-114">
                <a:latin typeface="Arial MT"/>
                <a:cs typeface="Arial MT"/>
              </a:rPr>
              <a:t>public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moving()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84060" y="1044258"/>
            <a:ext cx="5259070" cy="28981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600" spc="-114">
                <a:latin typeface="Arial MT"/>
                <a:cs typeface="Arial MT"/>
              </a:rPr>
              <a:t>public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ABC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409"/>
              </a:spcBef>
            </a:pP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static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main(String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95">
                <a:latin typeface="Arial MT"/>
                <a:cs typeface="Arial MT"/>
              </a:rPr>
              <a:t>args[])</a:t>
            </a:r>
            <a:r>
              <a:rPr dirty="0" sz="2600" spc="-50"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738505" marR="339725" indent="-454659">
              <a:lnSpc>
                <a:spcPts val="4100"/>
              </a:lnSpc>
              <a:spcBef>
                <a:spcPts val="5"/>
              </a:spcBef>
            </a:pPr>
            <a:r>
              <a:rPr dirty="0" sz="2600" spc="-229">
                <a:solidFill>
                  <a:srgbClr val="1F4E79"/>
                </a:solidFill>
                <a:latin typeface="Arial MT"/>
                <a:cs typeface="Arial MT"/>
              </a:rPr>
              <a:t>SecondYear</a:t>
            </a:r>
            <a:r>
              <a:rPr dirty="0" sz="2600" spc="-9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1F4E79"/>
                </a:solidFill>
                <a:latin typeface="Arial MT"/>
                <a:cs typeface="Arial MT"/>
              </a:rPr>
              <a:t>b </a:t>
            </a:r>
            <a:r>
              <a:rPr dirty="0" sz="2600" spc="210">
                <a:solidFill>
                  <a:srgbClr val="1F4E79"/>
                </a:solidFill>
                <a:latin typeface="Arial MT"/>
                <a:cs typeface="Arial MT"/>
              </a:rPr>
              <a:t>=</a:t>
            </a:r>
            <a:r>
              <a:rPr dirty="0" sz="260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240">
                <a:solidFill>
                  <a:srgbClr val="1F4E79"/>
                </a:solidFill>
                <a:latin typeface="Arial MT"/>
                <a:cs typeface="Arial MT"/>
              </a:rPr>
              <a:t>new</a:t>
            </a:r>
            <a:r>
              <a:rPr dirty="0" sz="26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195">
                <a:solidFill>
                  <a:srgbClr val="1F4E79"/>
                </a:solidFill>
                <a:latin typeface="Arial MT"/>
                <a:cs typeface="Arial MT"/>
              </a:rPr>
              <a:t>SecondYear(); </a:t>
            </a:r>
            <a:r>
              <a:rPr dirty="0" sz="2600" spc="-35">
                <a:solidFill>
                  <a:srgbClr val="1F4E79"/>
                </a:solidFill>
                <a:latin typeface="Arial MT"/>
                <a:cs typeface="Arial MT"/>
              </a:rPr>
              <a:t>b.calling();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1670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PROGRAM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9285" y="6430249"/>
            <a:ext cx="4046220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50"/>
              </a:lnSpc>
            </a:pPr>
            <a:r>
              <a:rPr dirty="0" sz="2600" spc="-130">
                <a:latin typeface="Arial MT"/>
                <a:cs typeface="Arial MT"/>
              </a:rPr>
              <a:t>{System.out.println("Calling");}}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9285" y="1079753"/>
            <a:ext cx="298323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FirstYear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9285" y="1478512"/>
            <a:ext cx="5876925" cy="48437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790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695"/>
              </a:spcBef>
            </a:pPr>
            <a:r>
              <a:rPr dirty="0" sz="2600" spc="-120">
                <a:latin typeface="Arial MT"/>
                <a:cs typeface="Arial MT"/>
              </a:rPr>
              <a:t>public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void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calling()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02235">
              <a:lnSpc>
                <a:spcPct val="100000"/>
              </a:lnSpc>
              <a:spcBef>
                <a:spcPts val="710"/>
              </a:spcBef>
            </a:pPr>
            <a:r>
              <a:rPr dirty="0" sz="2600" spc="-105">
                <a:latin typeface="Arial MT"/>
                <a:cs typeface="Arial MT"/>
              </a:rPr>
              <a:t>System.out.println("Calling");</a:t>
            </a:r>
            <a:endParaRPr sz="2600">
              <a:latin typeface="Arial MT"/>
              <a:cs typeface="Arial MT"/>
            </a:endParaRPr>
          </a:p>
          <a:p>
            <a:pPr marL="102235">
              <a:lnSpc>
                <a:spcPct val="100000"/>
              </a:lnSpc>
              <a:spcBef>
                <a:spcPts val="69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93675" marR="1231265">
              <a:lnSpc>
                <a:spcPts val="3800"/>
              </a:lnSpc>
              <a:spcBef>
                <a:spcPts val="160"/>
              </a:spcBef>
            </a:pP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4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F0000"/>
                </a:solidFill>
                <a:latin typeface="Arial MT"/>
                <a:cs typeface="Arial MT"/>
              </a:rPr>
              <a:t>moving();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videocaling();</a:t>
            </a:r>
            <a:endParaRPr sz="2600">
              <a:latin typeface="Arial MT"/>
              <a:cs typeface="Arial MT"/>
            </a:endParaRPr>
          </a:p>
          <a:p>
            <a:pPr marL="737870">
              <a:lnSpc>
                <a:spcPct val="100000"/>
              </a:lnSpc>
              <a:spcBef>
                <a:spcPts val="434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3800"/>
              </a:lnSpc>
              <a:spcBef>
                <a:spcPts val="30"/>
              </a:spcBef>
            </a:pPr>
            <a:r>
              <a:rPr dirty="0" sz="2600" spc="-120">
                <a:latin typeface="Arial MT"/>
                <a:cs typeface="Arial MT"/>
              </a:rPr>
              <a:t>abstract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54">
                <a:latin typeface="Arial MT"/>
                <a:cs typeface="Arial MT"/>
              </a:rPr>
              <a:t>Class</a:t>
            </a:r>
            <a:r>
              <a:rPr dirty="0" sz="2600" spc="35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SecondYear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extends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FirstYear{ </a:t>
            </a: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55">
                <a:latin typeface="Arial MT"/>
                <a:cs typeface="Arial MT"/>
              </a:rPr>
              <a:t>moving()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70675" y="1651481"/>
            <a:ext cx="5260340" cy="32924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600" spc="-114">
                <a:latin typeface="Arial MT"/>
                <a:cs typeface="Arial MT"/>
              </a:rPr>
              <a:t>public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ABC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710"/>
              </a:spcBef>
            </a:pP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static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main(String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args[])</a:t>
            </a:r>
            <a:r>
              <a:rPr dirty="0" sz="2600" spc="-50">
                <a:latin typeface="Arial MT"/>
                <a:cs typeface="Arial MT"/>
              </a:rPr>
              <a:t> {</a:t>
            </a:r>
            <a:endParaRPr sz="2600">
              <a:latin typeface="Arial MT"/>
              <a:cs typeface="Arial MT"/>
            </a:endParaRPr>
          </a:p>
          <a:p>
            <a:pPr marL="283845">
              <a:lnSpc>
                <a:spcPct val="100000"/>
              </a:lnSpc>
              <a:spcBef>
                <a:spcPts val="700"/>
              </a:spcBef>
            </a:pPr>
            <a:r>
              <a:rPr dirty="0" sz="2600" spc="-95">
                <a:latin typeface="Arial MT"/>
                <a:cs typeface="Arial MT"/>
              </a:rPr>
              <a:t>//</a:t>
            </a:r>
            <a:r>
              <a:rPr dirty="0" sz="2600" spc="-95">
                <a:solidFill>
                  <a:srgbClr val="1F4E79"/>
                </a:solidFill>
                <a:latin typeface="Arial MT"/>
                <a:cs typeface="Arial MT"/>
              </a:rPr>
              <a:t>SecondYear</a:t>
            </a:r>
            <a:r>
              <a:rPr dirty="0" sz="2600" spc="-1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1F4E79"/>
                </a:solidFill>
                <a:latin typeface="Arial MT"/>
                <a:cs typeface="Arial MT"/>
              </a:rPr>
              <a:t>b</a:t>
            </a:r>
            <a:r>
              <a:rPr dirty="0" sz="26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210">
                <a:solidFill>
                  <a:srgbClr val="1F4E79"/>
                </a:solidFill>
                <a:latin typeface="Arial MT"/>
                <a:cs typeface="Arial MT"/>
              </a:rPr>
              <a:t>=</a:t>
            </a:r>
            <a:r>
              <a:rPr dirty="0" sz="26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240">
                <a:solidFill>
                  <a:srgbClr val="1F4E79"/>
                </a:solidFill>
                <a:latin typeface="Arial MT"/>
                <a:cs typeface="Arial MT"/>
              </a:rPr>
              <a:t>new</a:t>
            </a:r>
            <a:r>
              <a:rPr dirty="0" sz="26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175">
                <a:solidFill>
                  <a:srgbClr val="1F4E79"/>
                </a:solidFill>
                <a:latin typeface="Arial MT"/>
                <a:cs typeface="Arial MT"/>
              </a:rPr>
              <a:t>SecondYear();</a:t>
            </a:r>
            <a:endParaRPr sz="2600">
              <a:latin typeface="Arial MT"/>
              <a:cs typeface="Arial MT"/>
            </a:endParaRPr>
          </a:p>
          <a:p>
            <a:pPr marL="12700" marR="67310" indent="725170">
              <a:lnSpc>
                <a:spcPts val="2800"/>
              </a:lnSpc>
              <a:spcBef>
                <a:spcPts val="1040"/>
              </a:spcBef>
            </a:pPr>
            <a:r>
              <a:rPr dirty="0" sz="2600" spc="-10">
                <a:solidFill>
                  <a:srgbClr val="1F4E79"/>
                </a:solidFill>
                <a:latin typeface="Arial MT"/>
                <a:cs typeface="Arial MT"/>
              </a:rPr>
              <a:t>//b.calling();</a:t>
            </a:r>
            <a:r>
              <a:rPr dirty="0" sz="2600" spc="-114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r>
              <a:rPr dirty="0" sz="26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9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dirty="0" sz="26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solidFill>
                  <a:srgbClr val="FF0000"/>
                </a:solidFill>
                <a:latin typeface="Arial MT"/>
                <a:cs typeface="Arial MT"/>
              </a:rPr>
              <a:t>can’t</a:t>
            </a:r>
            <a:r>
              <a:rPr dirty="0" sz="26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4">
                <a:solidFill>
                  <a:srgbClr val="FF0000"/>
                </a:solidFill>
                <a:latin typeface="Arial MT"/>
                <a:cs typeface="Arial MT"/>
              </a:rPr>
              <a:t>create</a:t>
            </a:r>
            <a:r>
              <a:rPr dirty="0" sz="26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3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6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600" spc="1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5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FF0000"/>
                </a:solidFill>
                <a:latin typeface="Arial MT"/>
                <a:cs typeface="Arial MT"/>
              </a:rPr>
              <a:t>class}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65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1670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PROGRAM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130" y="876045"/>
            <a:ext cx="298323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FirstYear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30" y="1274804"/>
            <a:ext cx="5875020" cy="532701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790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695"/>
              </a:spcBef>
            </a:pPr>
            <a:r>
              <a:rPr dirty="0" sz="2600" spc="-120">
                <a:latin typeface="Arial MT"/>
                <a:cs typeface="Arial MT"/>
              </a:rPr>
              <a:t>public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void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calling()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02235">
              <a:lnSpc>
                <a:spcPct val="100000"/>
              </a:lnSpc>
              <a:spcBef>
                <a:spcPts val="710"/>
              </a:spcBef>
            </a:pPr>
            <a:r>
              <a:rPr dirty="0" sz="2600" spc="-105">
                <a:latin typeface="Arial MT"/>
                <a:cs typeface="Arial MT"/>
              </a:rPr>
              <a:t>System.out.println("Calling");</a:t>
            </a:r>
            <a:endParaRPr sz="2600">
              <a:latin typeface="Arial MT"/>
              <a:cs typeface="Arial MT"/>
            </a:endParaRPr>
          </a:p>
          <a:p>
            <a:pPr marL="102235">
              <a:lnSpc>
                <a:spcPct val="100000"/>
              </a:lnSpc>
              <a:spcBef>
                <a:spcPts val="69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93675" marR="1229360">
              <a:lnSpc>
                <a:spcPts val="3800"/>
              </a:lnSpc>
              <a:spcBef>
                <a:spcPts val="160"/>
              </a:spcBef>
            </a:pP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F0000"/>
                </a:solidFill>
                <a:latin typeface="Arial MT"/>
                <a:cs typeface="Arial MT"/>
              </a:rPr>
              <a:t>moving(); </a:t>
            </a: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public</a:t>
            </a:r>
            <a:r>
              <a:rPr dirty="0" sz="26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20">
                <a:solidFill>
                  <a:srgbClr val="FF0000"/>
                </a:solidFill>
                <a:latin typeface="Arial MT"/>
                <a:cs typeface="Arial MT"/>
              </a:rPr>
              <a:t>abstract</a:t>
            </a:r>
            <a:r>
              <a:rPr dirty="0" sz="26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10">
                <a:solidFill>
                  <a:srgbClr val="FF0000"/>
                </a:solidFill>
                <a:latin typeface="Arial MT"/>
                <a:cs typeface="Arial MT"/>
              </a:rPr>
              <a:t>void</a:t>
            </a:r>
            <a:r>
              <a:rPr dirty="0" sz="26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 spc="-105">
                <a:solidFill>
                  <a:srgbClr val="FF0000"/>
                </a:solidFill>
                <a:latin typeface="Arial MT"/>
                <a:cs typeface="Arial MT"/>
              </a:rPr>
              <a:t>videocaling();</a:t>
            </a:r>
            <a:endParaRPr sz="2600">
              <a:latin typeface="Arial MT"/>
              <a:cs typeface="Arial MT"/>
            </a:endParaRPr>
          </a:p>
          <a:p>
            <a:pPr marL="737870">
              <a:lnSpc>
                <a:spcPct val="100000"/>
              </a:lnSpc>
              <a:spcBef>
                <a:spcPts val="439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3800"/>
              </a:lnSpc>
              <a:spcBef>
                <a:spcPts val="160"/>
              </a:spcBef>
            </a:pPr>
            <a:r>
              <a:rPr dirty="0" sz="2600" spc="-120">
                <a:latin typeface="Arial MT"/>
                <a:cs typeface="Arial MT"/>
              </a:rPr>
              <a:t>abstract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54">
                <a:latin typeface="Arial MT"/>
                <a:cs typeface="Arial MT"/>
              </a:rPr>
              <a:t>Class</a:t>
            </a:r>
            <a:r>
              <a:rPr dirty="0" sz="2600" spc="40">
                <a:latin typeface="Arial MT"/>
                <a:cs typeface="Arial MT"/>
              </a:rPr>
              <a:t> </a:t>
            </a:r>
            <a:r>
              <a:rPr dirty="0" sz="2600" spc="-240">
                <a:latin typeface="Arial MT"/>
                <a:cs typeface="Arial MT"/>
              </a:rPr>
              <a:t>SecondYear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extends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FirstYear{ </a:t>
            </a: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70">
                <a:latin typeface="Arial MT"/>
                <a:cs typeface="Arial MT"/>
              </a:rPr>
              <a:t> </a:t>
            </a:r>
            <a:r>
              <a:rPr dirty="0" sz="2600" spc="-55">
                <a:latin typeface="Arial MT"/>
                <a:cs typeface="Arial MT"/>
              </a:rPr>
              <a:t>moving()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600" spc="-100">
                <a:latin typeface="Arial MT"/>
                <a:cs typeface="Arial MT"/>
              </a:rPr>
              <a:t>{System.out.println("Calling");}}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91857" y="749655"/>
            <a:ext cx="5066665" cy="586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7804">
              <a:lnSpc>
                <a:spcPct val="121900"/>
              </a:lnSpc>
              <a:spcBef>
                <a:spcPts val="100"/>
              </a:spcBef>
            </a:pPr>
            <a:r>
              <a:rPr dirty="0" sz="2600" spc="-254">
                <a:latin typeface="Arial MT"/>
                <a:cs typeface="Arial MT"/>
              </a:rPr>
              <a:t>Class</a:t>
            </a:r>
            <a:r>
              <a:rPr dirty="0" sz="2600" spc="2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ThirdYear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extends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95">
                <a:latin typeface="Arial MT"/>
                <a:cs typeface="Arial MT"/>
              </a:rPr>
              <a:t>SecondYear{ </a:t>
            </a:r>
            <a:r>
              <a:rPr dirty="0" sz="2600" spc="-190">
                <a:latin typeface="Arial MT"/>
                <a:cs typeface="Arial MT"/>
              </a:rPr>
              <a:t>Public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void</a:t>
            </a:r>
            <a:r>
              <a:rPr dirty="0" sz="2600" spc="-40">
                <a:latin typeface="Arial MT"/>
                <a:cs typeface="Arial MT"/>
              </a:rPr>
              <a:t> videocaling()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600" spc="-145">
                <a:latin typeface="Arial MT"/>
                <a:cs typeface="Arial MT"/>
              </a:rPr>
              <a:t>{System.out.println(“Video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Call");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class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305">
                <a:latin typeface="Arial MT"/>
                <a:cs typeface="Arial MT"/>
              </a:rPr>
              <a:t>ABC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02235" marR="5080" indent="272415">
              <a:lnSpc>
                <a:spcPts val="3790"/>
              </a:lnSpc>
              <a:spcBef>
                <a:spcPts val="165"/>
              </a:spcBef>
            </a:pPr>
            <a:r>
              <a:rPr dirty="0" sz="2600" spc="-110">
                <a:latin typeface="Arial MT"/>
                <a:cs typeface="Arial MT"/>
              </a:rPr>
              <a:t>public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45">
                <a:latin typeface="Arial MT"/>
                <a:cs typeface="Arial MT"/>
              </a:rPr>
              <a:t>static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110">
                <a:latin typeface="Arial MT"/>
                <a:cs typeface="Arial MT"/>
              </a:rPr>
              <a:t>void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70">
                <a:latin typeface="Arial MT"/>
                <a:cs typeface="Arial MT"/>
              </a:rPr>
              <a:t>main(String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-75">
                <a:latin typeface="Arial MT"/>
                <a:cs typeface="Arial MT"/>
              </a:rPr>
              <a:t>args[]) </a:t>
            </a:r>
            <a:r>
              <a:rPr dirty="0" sz="2600" spc="-195">
                <a:solidFill>
                  <a:srgbClr val="1F4E79"/>
                </a:solidFill>
                <a:latin typeface="Arial MT"/>
                <a:cs typeface="Arial MT"/>
              </a:rPr>
              <a:t>ThirdYear</a:t>
            </a:r>
            <a:r>
              <a:rPr dirty="0" sz="26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1F4E79"/>
                </a:solidFill>
                <a:latin typeface="Arial MT"/>
                <a:cs typeface="Arial MT"/>
              </a:rPr>
              <a:t>b</a:t>
            </a:r>
            <a:r>
              <a:rPr dirty="0" sz="26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210">
                <a:solidFill>
                  <a:srgbClr val="1F4E79"/>
                </a:solidFill>
                <a:latin typeface="Arial MT"/>
                <a:cs typeface="Arial MT"/>
              </a:rPr>
              <a:t>=</a:t>
            </a:r>
            <a:r>
              <a:rPr dirty="0" sz="26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240">
                <a:solidFill>
                  <a:srgbClr val="1F4E79"/>
                </a:solidFill>
                <a:latin typeface="Arial MT"/>
                <a:cs typeface="Arial MT"/>
              </a:rPr>
              <a:t>new</a:t>
            </a:r>
            <a:r>
              <a:rPr dirty="0" sz="26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1F4E79"/>
                </a:solidFill>
                <a:latin typeface="Arial MT"/>
                <a:cs typeface="Arial MT"/>
              </a:rPr>
              <a:t>ThirdYear();</a:t>
            </a:r>
            <a:endParaRPr sz="2600">
              <a:latin typeface="Arial MT"/>
              <a:cs typeface="Arial MT"/>
            </a:endParaRPr>
          </a:p>
          <a:p>
            <a:pPr marL="738505">
              <a:lnSpc>
                <a:spcPct val="100000"/>
              </a:lnSpc>
              <a:spcBef>
                <a:spcPts val="545"/>
              </a:spcBef>
            </a:pPr>
            <a:r>
              <a:rPr dirty="0" sz="2600" spc="-35">
                <a:solidFill>
                  <a:srgbClr val="1F4E79"/>
                </a:solidFill>
                <a:latin typeface="Arial MT"/>
                <a:cs typeface="Arial MT"/>
              </a:rPr>
              <a:t>b.calling();</a:t>
            </a:r>
            <a:endParaRPr sz="2600">
              <a:latin typeface="Arial MT"/>
              <a:cs typeface="Arial MT"/>
            </a:endParaRPr>
          </a:p>
          <a:p>
            <a:pPr marL="12700" marR="3018790">
              <a:lnSpc>
                <a:spcPts val="3800"/>
              </a:lnSpc>
              <a:spcBef>
                <a:spcPts val="160"/>
              </a:spcBef>
            </a:pPr>
            <a:r>
              <a:rPr dirty="0" sz="2600" spc="-70">
                <a:solidFill>
                  <a:srgbClr val="1F4E79"/>
                </a:solidFill>
                <a:latin typeface="Arial MT"/>
                <a:cs typeface="Arial MT"/>
              </a:rPr>
              <a:t>b.moving(); </a:t>
            </a:r>
            <a:r>
              <a:rPr dirty="0" sz="2600" spc="-114">
                <a:solidFill>
                  <a:srgbClr val="1F4E79"/>
                </a:solidFill>
                <a:latin typeface="Arial MT"/>
                <a:cs typeface="Arial MT"/>
              </a:rPr>
              <a:t>b.videocaling();</a:t>
            </a:r>
            <a:endParaRPr sz="2600">
              <a:latin typeface="Arial MT"/>
              <a:cs typeface="Arial MT"/>
            </a:endParaRPr>
          </a:p>
          <a:p>
            <a:pPr marL="375285">
              <a:lnSpc>
                <a:spcPct val="100000"/>
              </a:lnSpc>
              <a:spcBef>
                <a:spcPts val="550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600" spc="-50"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2747899"/>
            <a:ext cx="2213610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Abstraction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912" rIns="0" bIns="0" rtlCol="0" vert="horz">
            <a:spAutoFit/>
          </a:bodyPr>
          <a:lstStyle/>
          <a:p>
            <a:pPr marL="1933575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ABSTRACT</a:t>
            </a:r>
            <a:r>
              <a:rPr dirty="0" spc="-125"/>
              <a:t> </a:t>
            </a:r>
            <a:r>
              <a:rPr dirty="0" spc="50"/>
              <a:t>CLASS</a:t>
            </a:r>
            <a:r>
              <a:rPr dirty="0" spc="-440"/>
              <a:t> </a:t>
            </a:r>
            <a:r>
              <a:rPr dirty="0" spc="-35"/>
              <a:t>VS</a:t>
            </a:r>
            <a:r>
              <a:rPr dirty="0" spc="-370"/>
              <a:t> </a:t>
            </a:r>
            <a:r>
              <a:rPr dirty="0" spc="75"/>
              <a:t>ABSTRACT</a:t>
            </a:r>
            <a:r>
              <a:rPr dirty="0" spc="-120"/>
              <a:t> </a:t>
            </a:r>
            <a:r>
              <a:rPr dirty="0" spc="125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8020" y="1867661"/>
            <a:ext cx="11640820" cy="1859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4653280" algn="l"/>
                <a:tab pos="714883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least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one</a:t>
            </a:r>
            <a:r>
              <a:rPr dirty="0" sz="2800">
                <a:latin typeface="Times New Roman"/>
                <a:cs typeface="Times New Roman"/>
              </a:rPr>
              <a:t>	abstract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	compulsory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declare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240029" marR="7620" indent="-2279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9084310" algn="l"/>
              </a:tabLst>
            </a:pPr>
            <a:r>
              <a:rPr dirty="0" sz="2800">
                <a:latin typeface="Times New Roman"/>
                <a:cs typeface="Times New Roman"/>
              </a:rPr>
              <a:t>Even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does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still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	declare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as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467" y="720598"/>
            <a:ext cx="1123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114"/>
              <a:t> </a:t>
            </a:r>
            <a:r>
              <a:rPr dirty="0" spc="-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2900" y="1179576"/>
            <a:ext cx="5256530" cy="4069079"/>
            <a:chOff x="342900" y="1179576"/>
            <a:chExt cx="5256530" cy="4069079"/>
          </a:xfrm>
        </p:grpSpPr>
        <p:sp>
          <p:nvSpPr>
            <p:cNvPr id="4" name="object 4" descr=""/>
            <p:cNvSpPr/>
            <p:nvPr/>
          </p:nvSpPr>
          <p:spPr>
            <a:xfrm>
              <a:off x="354329" y="1191006"/>
              <a:ext cx="5233670" cy="4046220"/>
            </a:xfrm>
            <a:custGeom>
              <a:avLst/>
              <a:gdLst/>
              <a:ahLst/>
              <a:cxnLst/>
              <a:rect l="l" t="t" r="r" b="b"/>
              <a:pathLst>
                <a:path w="5233670" h="4046220">
                  <a:moveTo>
                    <a:pt x="5233416" y="0"/>
                  </a:moveTo>
                  <a:lnTo>
                    <a:pt x="0" y="0"/>
                  </a:lnTo>
                  <a:lnTo>
                    <a:pt x="0" y="4046220"/>
                  </a:lnTo>
                  <a:lnTo>
                    <a:pt x="5233416" y="4046220"/>
                  </a:lnTo>
                  <a:lnTo>
                    <a:pt x="5233416" y="0"/>
                  </a:lnTo>
                  <a:close/>
                </a:path>
              </a:pathLst>
            </a:custGeom>
            <a:solidFill>
              <a:srgbClr val="638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54329" y="1191006"/>
              <a:ext cx="5233670" cy="4046220"/>
            </a:xfrm>
            <a:custGeom>
              <a:avLst/>
              <a:gdLst/>
              <a:ahLst/>
              <a:cxnLst/>
              <a:rect l="l" t="t" r="r" b="b"/>
              <a:pathLst>
                <a:path w="5233670" h="4046220">
                  <a:moveTo>
                    <a:pt x="0" y="4046220"/>
                  </a:moveTo>
                  <a:lnTo>
                    <a:pt x="5233416" y="4046220"/>
                  </a:lnTo>
                  <a:lnTo>
                    <a:pt x="5233416" y="0"/>
                  </a:lnTo>
                  <a:lnTo>
                    <a:pt x="0" y="0"/>
                  </a:lnTo>
                  <a:lnTo>
                    <a:pt x="0" y="4046220"/>
                  </a:lnTo>
                  <a:close/>
                </a:path>
              </a:pathLst>
            </a:custGeom>
            <a:ln w="22858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33222" y="1120216"/>
            <a:ext cx="4864100" cy="418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55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39065" marR="2696210">
              <a:lnSpc>
                <a:spcPct val="100000"/>
              </a:lnSpc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wheel();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engine();</a:t>
            </a:r>
            <a:endParaRPr sz="1800">
              <a:latin typeface="Arial MT"/>
              <a:cs typeface="Arial MT"/>
            </a:endParaRPr>
          </a:p>
          <a:p>
            <a:pPr marL="1840864" marR="5080" indent="-914400">
              <a:lnSpc>
                <a:spcPct val="100000"/>
              </a:lnSpc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System.out.println("Hello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World");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tabLst>
                <a:tab pos="1840864" algn="l"/>
              </a:tabLst>
            </a:pPr>
            <a:r>
              <a:rPr dirty="0" sz="1800" spc="370">
                <a:solidFill>
                  <a:srgbClr val="FFFFFF"/>
                </a:solidFill>
                <a:latin typeface="Arial MT"/>
                <a:cs typeface="Arial MT"/>
              </a:rPr>
              <a:t>//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=new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Main();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main2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7552" y="5564123"/>
            <a:ext cx="10665460" cy="75946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22860" rIns="0" bIns="0" rtlCol="0" vert="horz">
            <a:spAutoFit/>
          </a:bodyPr>
          <a:lstStyle/>
          <a:p>
            <a:pPr marL="90805" marR="384175">
              <a:lnSpc>
                <a:spcPct val="100000"/>
              </a:lnSpc>
              <a:spcBef>
                <a:spcPts val="180"/>
              </a:spcBef>
            </a:pP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Main.java:20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: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error: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main2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is</a:t>
            </a:r>
            <a:r>
              <a:rPr dirty="0" sz="2000" spc="-3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not</a:t>
            </a:r>
            <a:r>
              <a:rPr dirty="0" sz="2000" spc="-3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abstract</a:t>
            </a:r>
            <a:r>
              <a:rPr dirty="0" sz="2000" spc="-5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and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does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not</a:t>
            </a:r>
            <a:r>
              <a:rPr dirty="0" sz="2000" spc="-30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override</a:t>
            </a:r>
            <a:r>
              <a:rPr dirty="0" sz="2000" spc="-2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FF5B48"/>
                </a:solidFill>
                <a:latin typeface="Consolas"/>
                <a:cs typeface="Consolas"/>
              </a:rPr>
              <a:t>abstract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method</a:t>
            </a:r>
            <a:r>
              <a:rPr dirty="0" sz="2000" spc="-5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engine()</a:t>
            </a:r>
            <a:r>
              <a:rPr dirty="0" sz="2000" spc="-3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FF5B48"/>
                </a:solidFill>
                <a:latin typeface="Consolas"/>
                <a:cs typeface="Consolas"/>
              </a:rPr>
              <a:t>in</a:t>
            </a:r>
            <a:r>
              <a:rPr dirty="0" sz="2000" spc="-45">
                <a:solidFill>
                  <a:srgbClr val="FF5B48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FF5B48"/>
                </a:solidFill>
                <a:latin typeface="Consolas"/>
                <a:cs typeface="Consolas"/>
              </a:rPr>
              <a:t>Main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467" y="720598"/>
            <a:ext cx="1123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114"/>
              <a:t> </a:t>
            </a:r>
            <a:r>
              <a:rPr dirty="0" spc="-50"/>
              <a:t>4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439" y="1167383"/>
            <a:ext cx="5230495" cy="4523105"/>
          </a:xfrm>
          <a:prstGeom prst="rect">
            <a:avLst/>
          </a:prstGeom>
          <a:solidFill>
            <a:srgbClr val="638217"/>
          </a:solidFill>
        </p:spPr>
        <p:txBody>
          <a:bodyPr wrap="square" lIns="0" tIns="4318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16535" marR="2981325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wheel();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engine();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918970">
              <a:lnSpc>
                <a:spcPct val="100000"/>
              </a:lnSpc>
            </a:pP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System.out.println("Hello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World");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dirty="0" sz="1800" spc="70">
                <a:solidFill>
                  <a:srgbClr val="FF0000"/>
                </a:solidFill>
                <a:latin typeface="Arial MT"/>
                <a:cs typeface="Arial MT"/>
              </a:rPr>
              <a:t>//Main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30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0000"/>
                </a:solidFill>
                <a:latin typeface="Arial MT"/>
                <a:cs typeface="Arial MT"/>
              </a:rPr>
              <a:t>=new</a:t>
            </a:r>
            <a:r>
              <a:rPr dirty="0" sz="18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Main();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main2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5468" y="6117335"/>
            <a:ext cx="10665460" cy="451484"/>
          </a:xfrm>
          <a:prstGeom prst="rect">
            <a:avLst/>
          </a:prstGeom>
          <a:solidFill>
            <a:srgbClr val="333333"/>
          </a:solidFill>
        </p:spPr>
        <p:txBody>
          <a:bodyPr wrap="square" lIns="0" tIns="234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Hello</a:t>
            </a:r>
            <a:r>
              <a:rPr dirty="0" u="sng" sz="2000" spc="-6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 spc="-1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World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8274" y="5657189"/>
            <a:ext cx="916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0" b="1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467" y="720598"/>
            <a:ext cx="1123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114"/>
              <a:t> </a:t>
            </a:r>
            <a:r>
              <a:rPr dirty="0" spc="-50"/>
              <a:t>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0248" y="1188719"/>
            <a:ext cx="5232400" cy="4523740"/>
          </a:xfrm>
          <a:prstGeom prst="rect">
            <a:avLst/>
          </a:prstGeom>
          <a:solidFill>
            <a:srgbClr val="638217"/>
          </a:solidFill>
        </p:spPr>
        <p:txBody>
          <a:bodyPr wrap="square" lIns="0" tIns="1797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15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17804" marR="2985135">
              <a:lnSpc>
                <a:spcPct val="100000"/>
              </a:lnSpc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wheel();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engine();</a:t>
            </a:r>
            <a:endParaRPr sz="1800">
              <a:latin typeface="Arial MT"/>
              <a:cs typeface="Arial MT"/>
            </a:endParaRPr>
          </a:p>
          <a:p>
            <a:pPr marL="1920239" marR="292100" indent="-914400">
              <a:lnSpc>
                <a:spcPct val="100000"/>
              </a:lnSpc>
            </a:pP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System.out.println("Hello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World");</a:t>
            </a:r>
            <a:endParaRPr sz="1800">
              <a:latin typeface="Arial MT"/>
              <a:cs typeface="Arial MT"/>
            </a:endParaRPr>
          </a:p>
          <a:p>
            <a:pPr marL="1005840">
              <a:lnSpc>
                <a:spcPct val="100000"/>
              </a:lnSpc>
              <a:tabLst>
                <a:tab pos="1920239" algn="l"/>
              </a:tabLst>
            </a:pPr>
            <a:r>
              <a:rPr dirty="0" sz="1800" spc="375">
                <a:solidFill>
                  <a:srgbClr val="FF0000"/>
                </a:solidFill>
                <a:latin typeface="Arial MT"/>
                <a:cs typeface="Arial MT"/>
              </a:rPr>
              <a:t>//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1800" spc="-95">
                <a:solidFill>
                  <a:srgbClr val="FF0000"/>
                </a:solidFill>
                <a:latin typeface="Arial MT"/>
                <a:cs typeface="Arial MT"/>
              </a:rPr>
              <a:t>Main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30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0000"/>
                </a:solidFill>
                <a:latin typeface="Arial MT"/>
                <a:cs typeface="Arial MT"/>
              </a:rPr>
              <a:t>=new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Main();</a:t>
            </a:r>
            <a:endParaRPr sz="1800">
              <a:latin typeface="Arial MT"/>
              <a:cs typeface="Arial MT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Arial MT"/>
              <a:cs typeface="Arial MT"/>
            </a:endParaRPr>
          </a:p>
          <a:p>
            <a:pPr marL="217804">
              <a:lnSpc>
                <a:spcPct val="100000"/>
              </a:lnSpc>
            </a:pP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main2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34544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wheel(){}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5368" y="5726684"/>
            <a:ext cx="916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0" b="1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6971" y="6100571"/>
            <a:ext cx="10666730" cy="757555"/>
          </a:xfrm>
          <a:prstGeom prst="rect">
            <a:avLst/>
          </a:prstGeom>
          <a:solidFill>
            <a:srgbClr val="333333"/>
          </a:solidFill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Main.java:20:</a:t>
            </a:r>
            <a:r>
              <a:rPr dirty="0" u="sng" sz="2000" spc="-6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error:</a:t>
            </a:r>
            <a:r>
              <a:rPr dirty="0" u="sng" sz="2000" spc="-2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main2</a:t>
            </a:r>
            <a:r>
              <a:rPr dirty="0" u="sng" sz="2000" spc="-2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is</a:t>
            </a:r>
            <a:r>
              <a:rPr dirty="0" u="sng" sz="2000" spc="-3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not</a:t>
            </a:r>
            <a:r>
              <a:rPr dirty="0" u="sng" sz="2000" spc="-3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abstract</a:t>
            </a:r>
            <a:r>
              <a:rPr dirty="0" u="sng" sz="2000" spc="-5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and</a:t>
            </a:r>
            <a:r>
              <a:rPr dirty="0" u="sng" sz="2000" spc="-1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does</a:t>
            </a:r>
            <a:r>
              <a:rPr dirty="0" u="sng" sz="2000" spc="-2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not</a:t>
            </a:r>
            <a:r>
              <a:rPr dirty="0" u="sng" sz="2000" spc="-3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override</a:t>
            </a:r>
            <a:r>
              <a:rPr dirty="0" u="sng" sz="2000" spc="-2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 spc="-1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abstract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method</a:t>
            </a:r>
            <a:r>
              <a:rPr dirty="0" u="sng" sz="2000" spc="-6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engine()</a:t>
            </a:r>
            <a:r>
              <a:rPr dirty="0" u="sng" sz="2000" spc="-35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in</a:t>
            </a:r>
            <a:r>
              <a:rPr dirty="0" u="sng" sz="2000" spc="-5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2000" spc="-20">
                <a:solidFill>
                  <a:srgbClr val="FF5B48"/>
                </a:solidFill>
                <a:uFill>
                  <a:solidFill>
                    <a:srgbClr val="FF5B48"/>
                  </a:solidFill>
                </a:uFill>
                <a:latin typeface="Consolas"/>
                <a:cs typeface="Consolas"/>
              </a:rPr>
              <a:t>Main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886" y="617981"/>
            <a:ext cx="106622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AN</a:t>
            </a:r>
            <a:r>
              <a:rPr dirty="0" spc="-335"/>
              <a:t> </a:t>
            </a:r>
            <a:r>
              <a:rPr dirty="0" spc="65"/>
              <a:t>ABSTRACT</a:t>
            </a:r>
            <a:r>
              <a:rPr dirty="0" spc="5"/>
              <a:t> </a:t>
            </a:r>
            <a:r>
              <a:rPr dirty="0"/>
              <a:t>CLASS</a:t>
            </a:r>
            <a:r>
              <a:rPr dirty="0" spc="45"/>
              <a:t> </a:t>
            </a:r>
            <a:r>
              <a:rPr dirty="0" spc="305"/>
              <a:t>CAN</a:t>
            </a:r>
            <a:r>
              <a:rPr dirty="0"/>
              <a:t> HAVE</a:t>
            </a:r>
            <a:r>
              <a:rPr dirty="0" spc="-335"/>
              <a:t> </a:t>
            </a:r>
            <a:r>
              <a:rPr dirty="0" spc="210"/>
              <a:t>A</a:t>
            </a:r>
            <a:r>
              <a:rPr dirty="0" spc="-55"/>
              <a:t> </a:t>
            </a:r>
            <a:r>
              <a:rPr dirty="0" spc="145"/>
              <a:t>CONSTRUCTOR</a:t>
            </a:r>
            <a:r>
              <a:rPr dirty="0" spc="35"/>
              <a:t> </a:t>
            </a:r>
            <a:r>
              <a:rPr dirty="0"/>
              <a:t>BUT</a:t>
            </a:r>
            <a:r>
              <a:rPr dirty="0" spc="-10"/>
              <a:t> </a:t>
            </a:r>
            <a:r>
              <a:rPr dirty="0" spc="305"/>
              <a:t>CAN</a:t>
            </a:r>
            <a:r>
              <a:rPr dirty="0"/>
              <a:t> </a:t>
            </a:r>
            <a:r>
              <a:rPr dirty="0" spc="175"/>
              <a:t>NOT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3631" y="1117091"/>
            <a:ext cx="6091555" cy="74866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 marL="320675">
              <a:lnSpc>
                <a:spcPts val="2885"/>
              </a:lnSpc>
            </a:pP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CREATE</a:t>
            </a:r>
            <a:r>
              <a:rPr dirty="0" sz="2800" spc="-3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28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OBJECT.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55775" y="1865376"/>
            <a:ext cx="2848610" cy="1739264"/>
          </a:xfrm>
          <a:custGeom>
            <a:avLst/>
            <a:gdLst/>
            <a:ahLst/>
            <a:cxnLst/>
            <a:rect l="l" t="t" r="r" b="b"/>
            <a:pathLst>
              <a:path w="2848610" h="1739264">
                <a:moveTo>
                  <a:pt x="2848355" y="0"/>
                </a:moveTo>
                <a:lnTo>
                  <a:pt x="0" y="0"/>
                </a:lnTo>
                <a:lnTo>
                  <a:pt x="0" y="1738884"/>
                </a:lnTo>
                <a:lnTo>
                  <a:pt x="2848355" y="1738884"/>
                </a:lnTo>
                <a:lnTo>
                  <a:pt x="2848355" y="0"/>
                </a:lnTo>
                <a:close/>
              </a:path>
            </a:pathLst>
          </a:custGeom>
          <a:solidFill>
            <a:srgbClr val="638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47469" y="2012441"/>
            <a:ext cx="25577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parent{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j;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47469" y="3132835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06467" y="1865376"/>
            <a:ext cx="3685540" cy="3799840"/>
          </a:xfrm>
          <a:custGeom>
            <a:avLst/>
            <a:gdLst/>
            <a:ahLst/>
            <a:cxnLst/>
            <a:rect l="l" t="t" r="r" b="b"/>
            <a:pathLst>
              <a:path w="3685540" h="3799840">
                <a:moveTo>
                  <a:pt x="3685032" y="0"/>
                </a:moveTo>
                <a:lnTo>
                  <a:pt x="0" y="0"/>
                </a:lnTo>
                <a:lnTo>
                  <a:pt x="0" y="3799332"/>
                </a:lnTo>
                <a:lnTo>
                  <a:pt x="3685032" y="3799332"/>
                </a:lnTo>
                <a:lnTo>
                  <a:pt x="3685032" y="0"/>
                </a:lnTo>
                <a:close/>
              </a:path>
            </a:pathLst>
          </a:custGeom>
          <a:solidFill>
            <a:srgbClr val="638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585842" y="1807209"/>
            <a:ext cx="3152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parent{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5842" y="2081910"/>
            <a:ext cx="50545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m;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85842" y="2630551"/>
            <a:ext cx="315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Arial MT"/>
                <a:cs typeface="Arial MT"/>
              </a:rPr>
              <a:t>m,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n)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85842" y="2904871"/>
            <a:ext cx="6788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this.i=i;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this.j=j;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06467" y="3703192"/>
            <a:ext cx="3685540" cy="1961514"/>
          </a:xfrm>
          <a:prstGeom prst="rect">
            <a:avLst/>
          </a:prstGeom>
          <a:solidFill>
            <a:srgbClr val="638217"/>
          </a:solidFill>
        </p:spPr>
        <p:txBody>
          <a:bodyPr wrap="square" lIns="0" tIns="37465" rIns="0" bIns="0" rtlCol="0" vert="horz">
            <a:spAutoFit/>
          </a:bodyPr>
          <a:lstStyle/>
          <a:p>
            <a:pPr marL="92075" marR="2729230">
              <a:lnSpc>
                <a:spcPct val="100000"/>
              </a:lnSpc>
              <a:spcBef>
                <a:spcPts val="295"/>
              </a:spcBef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this.m=m;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this.n=n;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 marR="216535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c=new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child1(1,2,3,4);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ts val="213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ts val="213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AN</a:t>
            </a:r>
            <a:r>
              <a:rPr dirty="0" spc="-335"/>
              <a:t> </a:t>
            </a:r>
            <a:r>
              <a:rPr dirty="0" spc="65"/>
              <a:t>ABSTRACT</a:t>
            </a:r>
            <a:r>
              <a:rPr dirty="0" spc="5"/>
              <a:t> </a:t>
            </a:r>
            <a:r>
              <a:rPr dirty="0"/>
              <a:t>CLASS</a:t>
            </a:r>
            <a:r>
              <a:rPr dirty="0" spc="45"/>
              <a:t> </a:t>
            </a:r>
            <a:r>
              <a:rPr dirty="0" spc="305"/>
              <a:t>CAN</a:t>
            </a:r>
            <a:r>
              <a:rPr dirty="0"/>
              <a:t> HAVE</a:t>
            </a:r>
            <a:r>
              <a:rPr dirty="0" spc="-335"/>
              <a:t> </a:t>
            </a:r>
            <a:r>
              <a:rPr dirty="0" spc="210"/>
              <a:t>A</a:t>
            </a:r>
            <a:r>
              <a:rPr dirty="0" spc="-55"/>
              <a:t> </a:t>
            </a:r>
            <a:r>
              <a:rPr dirty="0" spc="145"/>
              <a:t>CONSTRUCTOR</a:t>
            </a:r>
            <a:r>
              <a:rPr dirty="0" spc="35"/>
              <a:t> </a:t>
            </a:r>
            <a:r>
              <a:rPr dirty="0"/>
              <a:t>BUT</a:t>
            </a:r>
            <a:r>
              <a:rPr dirty="0" spc="-10"/>
              <a:t> </a:t>
            </a:r>
            <a:r>
              <a:rPr dirty="0" spc="305"/>
              <a:t>CAN</a:t>
            </a:r>
            <a:r>
              <a:rPr dirty="0"/>
              <a:t> </a:t>
            </a:r>
            <a:r>
              <a:rPr dirty="0" spc="175"/>
              <a:t>NOT </a:t>
            </a:r>
            <a:r>
              <a:rPr dirty="0"/>
              <a:t>CREATE</a:t>
            </a:r>
            <a:r>
              <a:rPr dirty="0" spc="-390"/>
              <a:t> </a:t>
            </a:r>
            <a:r>
              <a:rPr dirty="0" spc="280"/>
              <a:t>AN</a:t>
            </a:r>
            <a:r>
              <a:rPr dirty="0" spc="-20"/>
              <a:t> </a:t>
            </a:r>
            <a:r>
              <a:rPr dirty="0" spc="-10"/>
              <a:t>OBJECT.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7972" y="1690116"/>
            <a:ext cx="2848610" cy="1739264"/>
          </a:xfrm>
          <a:prstGeom prst="rect">
            <a:avLst/>
          </a:prstGeom>
          <a:solidFill>
            <a:srgbClr val="638217"/>
          </a:solidFill>
        </p:spPr>
        <p:txBody>
          <a:bodyPr wrap="square" lIns="0" tIns="160020" rIns="0" bIns="0" rtlCol="0" vert="horz">
            <a:spAutoFit/>
          </a:bodyPr>
          <a:lstStyle/>
          <a:p>
            <a:pPr marL="91440" marR="804545">
              <a:lnSpc>
                <a:spcPct val="100000"/>
              </a:lnSpc>
              <a:spcBef>
                <a:spcPts val="1260"/>
              </a:spcBef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parent{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i;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j;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23132" y="1690116"/>
            <a:ext cx="3685540" cy="3799840"/>
          </a:xfrm>
          <a:prstGeom prst="rect">
            <a:avLst/>
          </a:prstGeom>
          <a:solidFill>
            <a:srgbClr val="638217"/>
          </a:solidFill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8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parent{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m;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n;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Arial MT"/>
                <a:cs typeface="Arial MT"/>
              </a:rPr>
              <a:t>m,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n)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075" marR="272923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this.i=i; this.j=j; </a:t>
            </a: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this.m=m;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this.n=n;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 marR="217804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c=new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child1(1,2,3,4);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ts val="213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ts val="213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6031" y="1690116"/>
            <a:ext cx="3685540" cy="3200400"/>
          </a:xfrm>
          <a:prstGeom prst="rect">
            <a:avLst/>
          </a:prstGeom>
          <a:solidFill>
            <a:srgbClr val="638217"/>
          </a:solidFill>
        </p:spPr>
        <p:txBody>
          <a:bodyPr wrap="square" lIns="0" tIns="67310" rIns="0" bIns="0" rtlCol="0" vert="horz">
            <a:spAutoFit/>
          </a:bodyPr>
          <a:lstStyle/>
          <a:p>
            <a:pPr marL="92075" marR="1056640">
              <a:lnSpc>
                <a:spcPct val="100000"/>
              </a:lnSpc>
              <a:spcBef>
                <a:spcPts val="530"/>
              </a:spcBef>
            </a:pP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child2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parent{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x;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y;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x,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y)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075" marR="280479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this.i=i; this.j=j;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this.x=x; this.y=y;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6834" y="5679744"/>
            <a:ext cx="20821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30" b="1">
                <a:solidFill>
                  <a:srgbClr val="FF0000"/>
                </a:solidFill>
                <a:latin typeface="Arial"/>
                <a:cs typeface="Arial"/>
              </a:rPr>
              <a:t>Duplicate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90" b="1">
                <a:solidFill>
                  <a:srgbClr val="FF0000"/>
                </a:solidFill>
                <a:latin typeface="Arial"/>
                <a:cs typeface="Arial"/>
              </a:rPr>
              <a:t>Waste</a:t>
            </a:r>
            <a:r>
              <a:rPr dirty="0" sz="1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800" spc="-1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0000"/>
                </a:solidFill>
                <a:latin typeface="Arial"/>
                <a:cs typeface="Arial"/>
              </a:rPr>
              <a:t>lot</a:t>
            </a:r>
            <a:r>
              <a:rPr dirty="0" sz="1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AN</a:t>
            </a:r>
            <a:r>
              <a:rPr dirty="0" spc="-335"/>
              <a:t> </a:t>
            </a:r>
            <a:r>
              <a:rPr dirty="0" spc="65"/>
              <a:t>ABSTRACT</a:t>
            </a:r>
            <a:r>
              <a:rPr dirty="0" spc="5"/>
              <a:t> </a:t>
            </a:r>
            <a:r>
              <a:rPr dirty="0"/>
              <a:t>CLASS</a:t>
            </a:r>
            <a:r>
              <a:rPr dirty="0" spc="45"/>
              <a:t> </a:t>
            </a:r>
            <a:r>
              <a:rPr dirty="0" spc="305"/>
              <a:t>CAN</a:t>
            </a:r>
            <a:r>
              <a:rPr dirty="0"/>
              <a:t> HAVE</a:t>
            </a:r>
            <a:r>
              <a:rPr dirty="0" spc="-335"/>
              <a:t> </a:t>
            </a:r>
            <a:r>
              <a:rPr dirty="0" spc="210"/>
              <a:t>A</a:t>
            </a:r>
            <a:r>
              <a:rPr dirty="0" spc="-55"/>
              <a:t> </a:t>
            </a:r>
            <a:r>
              <a:rPr dirty="0" spc="145"/>
              <a:t>CONSTRUCTOR</a:t>
            </a:r>
            <a:r>
              <a:rPr dirty="0" spc="35"/>
              <a:t> </a:t>
            </a:r>
            <a:r>
              <a:rPr dirty="0"/>
              <a:t>BUT</a:t>
            </a:r>
            <a:r>
              <a:rPr dirty="0" spc="-10"/>
              <a:t> </a:t>
            </a:r>
            <a:r>
              <a:rPr dirty="0" spc="305"/>
              <a:t>CAN</a:t>
            </a:r>
            <a:r>
              <a:rPr dirty="0"/>
              <a:t> </a:t>
            </a:r>
            <a:r>
              <a:rPr dirty="0" spc="175"/>
              <a:t>NOT </a:t>
            </a:r>
            <a:r>
              <a:rPr dirty="0"/>
              <a:t>CREATE</a:t>
            </a:r>
            <a:r>
              <a:rPr dirty="0" spc="-340"/>
              <a:t> </a:t>
            </a:r>
            <a:r>
              <a:rPr dirty="0" spc="285"/>
              <a:t>AN</a:t>
            </a:r>
            <a:r>
              <a:rPr dirty="0" spc="-25"/>
              <a:t> </a:t>
            </a:r>
            <a:r>
              <a:rPr dirty="0" spc="-135"/>
              <a:t>OBJECT.</a:t>
            </a:r>
            <a:r>
              <a:rPr dirty="0" spc="-325"/>
              <a:t> </a:t>
            </a:r>
            <a:r>
              <a:rPr dirty="0" spc="65"/>
              <a:t>(SOLUTION)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0644" y="1735835"/>
            <a:ext cx="2848610" cy="2205355"/>
          </a:xfrm>
          <a:prstGeom prst="rect">
            <a:avLst/>
          </a:prstGeom>
          <a:solidFill>
            <a:srgbClr val="638217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039"/>
              </a:lnSpc>
            </a:pP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parent{</a:t>
            </a:r>
            <a:endParaRPr sz="1800">
              <a:latin typeface="Arial MT"/>
              <a:cs typeface="Arial MT"/>
            </a:endParaRPr>
          </a:p>
          <a:p>
            <a:pPr marL="91440" marR="2361565">
              <a:lnSpc>
                <a:spcPct val="100000"/>
              </a:lnSpc>
              <a:spcBef>
                <a:spcPts val="35"/>
              </a:spcBef>
            </a:pP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i;</a:t>
            </a:r>
            <a:endParaRPr sz="1800">
              <a:latin typeface="Arial MT"/>
              <a:cs typeface="Arial MT"/>
            </a:endParaRPr>
          </a:p>
          <a:p>
            <a:pPr marL="91440" marR="2361565">
              <a:lnSpc>
                <a:spcPct val="100000"/>
              </a:lnSpc>
              <a:spcBef>
                <a:spcPts val="25"/>
              </a:spcBef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j;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parent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j)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1440" marR="2097405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this.i=i;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this.j=j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31335" y="1723644"/>
            <a:ext cx="3685540" cy="3797935"/>
          </a:xfrm>
          <a:prstGeom prst="rect">
            <a:avLst/>
          </a:prstGeom>
          <a:solidFill>
            <a:srgbClr val="638217"/>
          </a:solidFill>
        </p:spPr>
        <p:txBody>
          <a:bodyPr wrap="square" lIns="0" tIns="91440" rIns="0" bIns="0" rtlCol="0" vert="horz">
            <a:spAutoFit/>
          </a:bodyPr>
          <a:lstStyle/>
          <a:p>
            <a:pPr marL="92075" marR="459740">
              <a:lnSpc>
                <a:spcPct val="100000"/>
              </a:lnSpc>
              <a:spcBef>
                <a:spcPts val="720"/>
              </a:spcBef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parent{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m;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n;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int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Arial MT"/>
                <a:cs typeface="Arial MT"/>
              </a:rPr>
              <a:t>m,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n)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algn="just" marL="92075" marR="273050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super(i,j); </a:t>
            </a: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this.m=m;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this.n=n;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 marR="217804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static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void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Child1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c=new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child1(1,2,3,4);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18704" y="1723644"/>
            <a:ext cx="3685540" cy="3199130"/>
          </a:xfrm>
          <a:prstGeom prst="rect">
            <a:avLst/>
          </a:prstGeom>
          <a:solidFill>
            <a:srgbClr val="638217"/>
          </a:solidFill>
        </p:spPr>
        <p:txBody>
          <a:bodyPr wrap="square" lIns="0" tIns="927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 marR="45847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child2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extends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parent{ </a:t>
            </a:r>
            <a:r>
              <a:rPr dirty="0" sz="1800" spc="-12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x;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14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y;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child2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(int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i,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j,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x,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y)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algn="just" marL="92075" marR="2752725">
              <a:lnSpc>
                <a:spcPct val="100000"/>
              </a:lnSpc>
              <a:spcBef>
                <a:spcPts val="5"/>
              </a:spcBef>
            </a:pP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super(i,j);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this.x=x; this.y=y;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8216" y="672465"/>
            <a:ext cx="11666220" cy="4758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724660">
              <a:lnSpc>
                <a:spcPct val="100000"/>
              </a:lnSpc>
              <a:spcBef>
                <a:spcPts val="95"/>
              </a:spcBef>
            </a:pPr>
            <a:r>
              <a:rPr dirty="0" sz="2800" spc="245">
                <a:solidFill>
                  <a:srgbClr val="404040"/>
                </a:solidFill>
                <a:latin typeface="Trebuchet MS"/>
                <a:cs typeface="Trebuchet MS"/>
              </a:rPr>
              <a:t>MCQ</a:t>
            </a:r>
            <a:endParaRPr sz="2800">
              <a:latin typeface="Trebuchet MS"/>
              <a:cs typeface="Trebuchet MS"/>
            </a:endParaRPr>
          </a:p>
          <a:p>
            <a:pPr algn="just" marL="240029" marR="5080" indent="-227329">
              <a:lnSpc>
                <a:spcPct val="100000"/>
              </a:lnSpc>
              <a:spcBef>
                <a:spcPts val="3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functions.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those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member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functions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extends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extends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190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implements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member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functions</a:t>
            </a:r>
            <a:r>
              <a:rPr dirty="0" sz="2800" spc="5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5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Choose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09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correct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option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  <a:p>
            <a:pPr algn="just" marL="526415" indent="-5137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won’t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algn="just" marL="527050" indent="-51435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27050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won’t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inheriting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directly</a:t>
            </a:r>
            <a:endParaRPr sz="2800">
              <a:latin typeface="Times New Roman"/>
              <a:cs typeface="Times New Roman"/>
            </a:endParaRPr>
          </a:p>
          <a:p>
            <a:pPr algn="just" marL="527050" indent="-51435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7050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won’t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multiple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inheritance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  <a:p>
            <a:pPr algn="just" marL="526415" indent="-5137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correctly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8216" y="672465"/>
            <a:ext cx="11666220" cy="4758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724660">
              <a:lnSpc>
                <a:spcPct val="100000"/>
              </a:lnSpc>
              <a:spcBef>
                <a:spcPts val="95"/>
              </a:spcBef>
            </a:pPr>
            <a:r>
              <a:rPr dirty="0" sz="2800" spc="245">
                <a:solidFill>
                  <a:srgbClr val="404040"/>
                </a:solidFill>
                <a:latin typeface="Trebuchet MS"/>
                <a:cs typeface="Trebuchet MS"/>
              </a:rPr>
              <a:t>MCQ</a:t>
            </a:r>
            <a:endParaRPr sz="2800">
              <a:latin typeface="Trebuchet MS"/>
              <a:cs typeface="Trebuchet MS"/>
            </a:endParaRPr>
          </a:p>
          <a:p>
            <a:pPr algn="just" marL="240029" marR="5080" indent="-227329">
              <a:lnSpc>
                <a:spcPct val="100000"/>
              </a:lnSpc>
              <a:spcBef>
                <a:spcPts val="3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4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virtual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functions.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those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member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functions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extends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extends</a:t>
            </a:r>
            <a:r>
              <a:rPr dirty="0" sz="2800" spc="19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20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190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implements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member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functions</a:t>
            </a:r>
            <a:r>
              <a:rPr dirty="0" sz="2800" spc="5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5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A.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Choose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09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correct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option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below.</a:t>
            </a:r>
            <a:endParaRPr sz="2800">
              <a:latin typeface="Times New Roman"/>
              <a:cs typeface="Times New Roman"/>
            </a:endParaRPr>
          </a:p>
          <a:p>
            <a:pPr algn="just" marL="526415" indent="-5137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won’t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algn="just" marL="527050" indent="-51435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27050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won’t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inheriting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2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directly</a:t>
            </a:r>
            <a:endParaRPr sz="2800">
              <a:latin typeface="Times New Roman"/>
              <a:cs typeface="Times New Roman"/>
            </a:endParaRPr>
          </a:p>
          <a:p>
            <a:pPr algn="just" marL="527050" indent="-51435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27050" algn="l"/>
              </a:tabLst>
            </a:pP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won’t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multiple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inheritance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  <a:p>
            <a:pPr algn="just" marL="526415" indent="-51371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26415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dirty="0" sz="2800" spc="-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runs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correctly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Abstract</a:t>
            </a:r>
            <a:r>
              <a:rPr dirty="0" spc="-65"/>
              <a:t> </a:t>
            </a:r>
            <a:r>
              <a:rPr dirty="0" spc="-70"/>
              <a:t>Classes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21154" y="1500885"/>
            <a:ext cx="7612380" cy="234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Java allows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335"/>
              </a:lnSpc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modifier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abstract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declare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abstract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  <a:spcBef>
                <a:spcPts val="85"/>
              </a:spcBef>
            </a:pPr>
            <a:r>
              <a:rPr dirty="0" sz="2000" spc="-1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ts val="2345"/>
              </a:lnSpc>
            </a:pPr>
            <a:r>
              <a:rPr dirty="0" sz="2000">
                <a:latin typeface="Courier New"/>
                <a:cs typeface="Courier New"/>
              </a:rPr>
              <a:t>abstract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Vehicle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9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…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6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 marR="594360">
              <a:lnSpc>
                <a:spcPct val="100000"/>
              </a:lnSpc>
              <a:spcBef>
                <a:spcPts val="155"/>
              </a:spcBef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placeholder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hierarchy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generic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57800" y="47244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605"/>
              </a:spcBef>
            </a:pP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Vehicle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7000" y="6019800"/>
            <a:ext cx="13716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1800" spc="-25"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81600" y="60198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10"/>
              </a:spcBef>
            </a:pPr>
            <a:r>
              <a:rPr dirty="0" sz="1800" spc="-20">
                <a:latin typeface="Calibri"/>
                <a:cs typeface="Calibri"/>
              </a:rPr>
              <a:t>Boat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01000" y="60198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610"/>
              </a:spcBef>
            </a:pPr>
            <a:r>
              <a:rPr dirty="0" sz="1800" spc="-10">
                <a:latin typeface="Calibri"/>
                <a:cs typeface="Calibri"/>
              </a:rPr>
              <a:t>Plane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94050" y="5175250"/>
            <a:ext cx="5575300" cy="844550"/>
            <a:chOff x="3194050" y="5175250"/>
            <a:chExt cx="5575300" cy="844550"/>
          </a:xfrm>
        </p:grpSpPr>
        <p:sp>
          <p:nvSpPr>
            <p:cNvPr id="9" name="object 9" descr=""/>
            <p:cNvSpPr/>
            <p:nvPr/>
          </p:nvSpPr>
          <p:spPr>
            <a:xfrm>
              <a:off x="3200400" y="5715000"/>
              <a:ext cx="5562600" cy="304800"/>
            </a:xfrm>
            <a:custGeom>
              <a:avLst/>
              <a:gdLst/>
              <a:ahLst/>
              <a:cxnLst/>
              <a:rect l="l" t="t" r="r" b="b"/>
              <a:pathLst>
                <a:path w="5562600" h="304800">
                  <a:moveTo>
                    <a:pt x="0" y="0"/>
                  </a:moveTo>
                  <a:lnTo>
                    <a:pt x="5562600" y="0"/>
                  </a:lnTo>
                </a:path>
                <a:path w="5562600" h="304800">
                  <a:moveTo>
                    <a:pt x="0" y="0"/>
                  </a:moveTo>
                  <a:lnTo>
                    <a:pt x="0" y="304800"/>
                  </a:lnTo>
                </a:path>
                <a:path w="5562600" h="304800">
                  <a:moveTo>
                    <a:pt x="2667000" y="0"/>
                  </a:moveTo>
                  <a:lnTo>
                    <a:pt x="2667000" y="304800"/>
                  </a:lnTo>
                </a:path>
                <a:path w="5562600" h="304800">
                  <a:moveTo>
                    <a:pt x="5562600" y="0"/>
                  </a:moveTo>
                  <a:lnTo>
                    <a:pt x="556260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29300" y="51816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62000"/>
                  </a:lnTo>
                  <a:lnTo>
                    <a:pt x="44450" y="7620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15000" y="5181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15000" y="51816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3661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ABSTRACTION</a:t>
            </a:r>
            <a:r>
              <a:rPr dirty="0" spc="-90"/>
              <a:t> </a:t>
            </a:r>
            <a:r>
              <a:rPr dirty="0" spc="145"/>
              <a:t>IN</a:t>
            </a:r>
            <a:r>
              <a:rPr dirty="0" spc="-110"/>
              <a:t> </a:t>
            </a:r>
            <a:r>
              <a:rPr dirty="0" spc="-105"/>
              <a:t>JAVA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algn="just" marL="241300" marR="7620" indent="-228600">
              <a:lnSpc>
                <a:spcPts val="2800"/>
              </a:lnSpc>
              <a:spcBef>
                <a:spcPts val="46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Times New Roman"/>
                <a:cs typeface="Times New Roman"/>
              </a:rPr>
              <a:t>Abstraction</a:t>
            </a:r>
            <a:r>
              <a:rPr dirty="0" sz="2600" spc="114" b="1">
                <a:latin typeface="Times New Roman"/>
                <a:cs typeface="Times New Roman"/>
              </a:rPr>
              <a:t> </a:t>
            </a:r>
            <a:r>
              <a:rPr dirty="0" sz="2600"/>
              <a:t>is</a:t>
            </a:r>
            <a:r>
              <a:rPr dirty="0" sz="2600" spc="110"/>
              <a:t> </a:t>
            </a:r>
            <a:r>
              <a:rPr dirty="0" sz="2600"/>
              <a:t>a</a:t>
            </a:r>
            <a:r>
              <a:rPr dirty="0" sz="2600" spc="95"/>
              <a:t> </a:t>
            </a:r>
            <a:r>
              <a:rPr dirty="0" sz="2600"/>
              <a:t>process</a:t>
            </a:r>
            <a:r>
              <a:rPr dirty="0" sz="2600" spc="105"/>
              <a:t> </a:t>
            </a:r>
            <a:r>
              <a:rPr dirty="0" sz="2600"/>
              <a:t>of</a:t>
            </a:r>
            <a:r>
              <a:rPr dirty="0" sz="2600" spc="110"/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hiding</a:t>
            </a:r>
            <a:r>
              <a:rPr dirty="0" sz="2600" spc="1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1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dirty="0" sz="2600" spc="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details</a:t>
            </a:r>
            <a:r>
              <a:rPr dirty="0" sz="2600" spc="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and</a:t>
            </a:r>
            <a:r>
              <a:rPr dirty="0" sz="2600" spc="120"/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showing</a:t>
            </a:r>
            <a:r>
              <a:rPr dirty="0" sz="2600" spc="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functionality</a:t>
            </a: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to</a:t>
            </a:r>
            <a:r>
              <a:rPr dirty="0" sz="2600" spc="-20"/>
              <a:t> </a:t>
            </a:r>
            <a:r>
              <a:rPr dirty="0" sz="2600"/>
              <a:t>the</a:t>
            </a:r>
            <a:r>
              <a:rPr dirty="0" sz="2600" spc="-10"/>
              <a:t> </a:t>
            </a:r>
            <a:r>
              <a:rPr dirty="0" sz="2600" spc="-20"/>
              <a:t>user.</a:t>
            </a:r>
            <a:endParaRPr sz="26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ts val="28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/>
              <a:t>The</a:t>
            </a:r>
            <a:r>
              <a:rPr dirty="0" sz="2600" spc="155"/>
              <a:t> </a:t>
            </a:r>
            <a:r>
              <a:rPr dirty="0" sz="2600"/>
              <a:t>extent</a:t>
            </a:r>
            <a:r>
              <a:rPr dirty="0" sz="2600" spc="150"/>
              <a:t> </a:t>
            </a:r>
            <a:r>
              <a:rPr dirty="0" sz="2600"/>
              <a:t>to</a:t>
            </a:r>
            <a:r>
              <a:rPr dirty="0" sz="2600" spc="155"/>
              <a:t> </a:t>
            </a:r>
            <a:r>
              <a:rPr dirty="0" sz="2600"/>
              <a:t>which</a:t>
            </a:r>
            <a:r>
              <a:rPr dirty="0" sz="2600" spc="165"/>
              <a:t> </a:t>
            </a:r>
            <a:r>
              <a:rPr dirty="0" sz="2600"/>
              <a:t>a</a:t>
            </a:r>
            <a:r>
              <a:rPr dirty="0" sz="2600" spc="150"/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r>
              <a:rPr dirty="0" sz="2600" spc="1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hides</a:t>
            </a:r>
            <a:r>
              <a:rPr dirty="0" sz="2600" spc="1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dirty="0" sz="2600" spc="1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internal</a:t>
            </a:r>
            <a:r>
              <a:rPr dirty="0" sz="2600" spc="1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2600" spc="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600" spc="1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dirty="0" sz="2600" spc="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implementation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details</a:t>
            </a:r>
            <a:r>
              <a:rPr dirty="0" sz="2600" spc="4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from</a:t>
            </a:r>
            <a:r>
              <a:rPr dirty="0" sz="2600" spc="434"/>
              <a:t> </a:t>
            </a:r>
            <a:r>
              <a:rPr dirty="0" sz="2600"/>
              <a:t>the</a:t>
            </a:r>
            <a:r>
              <a:rPr dirty="0" sz="2600" spc="430"/>
              <a:t> </a:t>
            </a:r>
            <a:r>
              <a:rPr dirty="0" sz="2600"/>
              <a:t>other</a:t>
            </a:r>
            <a:r>
              <a:rPr dirty="0" sz="2600" spc="445"/>
              <a:t> </a:t>
            </a:r>
            <a:r>
              <a:rPr dirty="0" sz="2600"/>
              <a:t>modules</a:t>
            </a:r>
            <a:r>
              <a:rPr dirty="0" sz="2600" spc="434"/>
              <a:t> </a:t>
            </a:r>
            <a:r>
              <a:rPr dirty="0" sz="2600"/>
              <a:t>is</a:t>
            </a:r>
            <a:r>
              <a:rPr dirty="0" sz="2600" spc="440"/>
              <a:t> </a:t>
            </a:r>
            <a:r>
              <a:rPr dirty="0" sz="2600"/>
              <a:t>the</a:t>
            </a:r>
            <a:r>
              <a:rPr dirty="0" sz="2600" spc="434"/>
              <a:t> </a:t>
            </a:r>
            <a:r>
              <a:rPr dirty="0" sz="2600"/>
              <a:t>most</a:t>
            </a:r>
            <a:r>
              <a:rPr dirty="0" sz="2600" spc="430"/>
              <a:t> </a:t>
            </a:r>
            <a:r>
              <a:rPr dirty="0" sz="2600"/>
              <a:t>important</a:t>
            </a:r>
            <a:r>
              <a:rPr dirty="0" sz="2600" spc="445"/>
              <a:t> </a:t>
            </a:r>
            <a:r>
              <a:rPr dirty="0" sz="2600"/>
              <a:t>factor</a:t>
            </a:r>
            <a:r>
              <a:rPr dirty="0" sz="2600" spc="430"/>
              <a:t> </a:t>
            </a:r>
            <a:r>
              <a:rPr dirty="0" sz="2600"/>
              <a:t>that</a:t>
            </a:r>
            <a:r>
              <a:rPr dirty="0" sz="2600" spc="420"/>
              <a:t> </a:t>
            </a:r>
            <a:r>
              <a:rPr dirty="0" sz="2600"/>
              <a:t>distinguishes</a:t>
            </a:r>
            <a:r>
              <a:rPr dirty="0" sz="2600" spc="415"/>
              <a:t> </a:t>
            </a:r>
            <a:r>
              <a:rPr dirty="0" sz="2600" spc="-50"/>
              <a:t>a </a:t>
            </a:r>
            <a:r>
              <a:rPr dirty="0" sz="2600" spc="-10"/>
              <a:t>well-</a:t>
            </a:r>
            <a:r>
              <a:rPr dirty="0" sz="2600"/>
              <a:t>designed</a:t>
            </a:r>
            <a:r>
              <a:rPr dirty="0" sz="2600" spc="-55"/>
              <a:t> </a:t>
            </a:r>
            <a:r>
              <a:rPr dirty="0" sz="2600" spc="-10"/>
              <a:t>Object-</a:t>
            </a:r>
            <a:r>
              <a:rPr dirty="0" sz="2600"/>
              <a:t>Oriented</a:t>
            </a:r>
            <a:r>
              <a:rPr dirty="0" sz="2600" spc="-45"/>
              <a:t> </a:t>
            </a:r>
            <a:r>
              <a:rPr dirty="0" sz="2600"/>
              <a:t>module</a:t>
            </a:r>
            <a:r>
              <a:rPr dirty="0" sz="2600" spc="-50"/>
              <a:t> </a:t>
            </a:r>
            <a:r>
              <a:rPr dirty="0" sz="2600"/>
              <a:t>from</a:t>
            </a:r>
            <a:r>
              <a:rPr dirty="0" sz="2600" spc="-25"/>
              <a:t> </a:t>
            </a:r>
            <a:r>
              <a:rPr dirty="0" sz="2600"/>
              <a:t>other</a:t>
            </a:r>
            <a:r>
              <a:rPr dirty="0" sz="2600" spc="-40"/>
              <a:t> </a:t>
            </a:r>
            <a:r>
              <a:rPr dirty="0" sz="2600" spc="-10"/>
              <a:t>modules.</a:t>
            </a:r>
            <a:endParaRPr sz="260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/>
              <a:t>It</a:t>
            </a:r>
            <a:r>
              <a:rPr dirty="0" sz="2600" spc="-25"/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shows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dirty="0" sz="26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dirty="0" sz="26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things</a:t>
            </a:r>
            <a:r>
              <a:rPr dirty="0" sz="26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to</a:t>
            </a:r>
            <a:r>
              <a:rPr dirty="0" sz="2600" spc="-10"/>
              <a:t> </a:t>
            </a:r>
            <a:r>
              <a:rPr dirty="0" sz="2600"/>
              <a:t>the</a:t>
            </a:r>
            <a:r>
              <a:rPr dirty="0" sz="2600" spc="-20"/>
              <a:t> </a:t>
            </a:r>
            <a:r>
              <a:rPr dirty="0" sz="2600"/>
              <a:t>user</a:t>
            </a:r>
            <a:r>
              <a:rPr dirty="0" sz="2600" spc="-35"/>
              <a:t> </a:t>
            </a:r>
            <a:r>
              <a:rPr dirty="0" sz="2600"/>
              <a:t>and</a:t>
            </a:r>
            <a:r>
              <a:rPr dirty="0" sz="2600" spc="-30"/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hides</a:t>
            </a:r>
            <a:r>
              <a:rPr dirty="0" sz="26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internal</a:t>
            </a:r>
            <a:r>
              <a:rPr dirty="0" sz="26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details.</a:t>
            </a:r>
            <a:endParaRPr sz="2600">
              <a:latin typeface="Times New Roman"/>
              <a:cs typeface="Times New Roman"/>
            </a:endParaRPr>
          </a:p>
          <a:p>
            <a:pPr algn="just" marL="241300" marR="9525" indent="-228600">
              <a:lnSpc>
                <a:spcPts val="28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/>
              <a:t>This</a:t>
            </a:r>
            <a:r>
              <a:rPr dirty="0" sz="2600" spc="635"/>
              <a:t> </a:t>
            </a:r>
            <a:r>
              <a:rPr dirty="0" sz="2600"/>
              <a:t>is  basically</a:t>
            </a:r>
            <a:r>
              <a:rPr dirty="0" sz="2600" spc="10"/>
              <a:t> 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called</a:t>
            </a:r>
            <a:r>
              <a:rPr dirty="0" sz="2600" spc="6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Abstraction</a:t>
            </a:r>
            <a:r>
              <a:rPr dirty="0" sz="2600" spc="5" b="1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dirty="0" sz="2600"/>
              <a:t>in  which</a:t>
            </a:r>
            <a:r>
              <a:rPr dirty="0" sz="2600" spc="5"/>
              <a:t>  </a:t>
            </a:r>
            <a:r>
              <a:rPr dirty="0" sz="2600"/>
              <a:t>the 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complex  details</a:t>
            </a:r>
            <a:r>
              <a:rPr dirty="0" sz="2600" spc="6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600" spc="6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being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dirty="0" sz="26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/>
              <a:t>from</a:t>
            </a:r>
            <a:r>
              <a:rPr dirty="0" sz="2600" spc="-40"/>
              <a:t> </a:t>
            </a:r>
            <a:r>
              <a:rPr dirty="0" sz="2600"/>
              <a:t>the</a:t>
            </a:r>
            <a:r>
              <a:rPr dirty="0" sz="2600" spc="-30"/>
              <a:t> </a:t>
            </a:r>
            <a:r>
              <a:rPr dirty="0" sz="2600" spc="-10"/>
              <a:t>users.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754" y="778840"/>
            <a:ext cx="3502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Abstract</a:t>
            </a:r>
            <a:r>
              <a:rPr dirty="0" spc="-65"/>
              <a:t> </a:t>
            </a:r>
            <a:r>
              <a:rPr dirty="0" spc="-130"/>
              <a:t>Class:</a:t>
            </a:r>
            <a:r>
              <a:rPr dirty="0" spc="-50"/>
              <a:t> </a:t>
            </a:r>
            <a:r>
              <a:rPr dirty="0" spc="-140"/>
              <a:t>Example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6394" y="1465834"/>
            <a:ext cx="7412355" cy="462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05535" indent="-34290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85416"/>
              <a:buFont typeface="Wingdings"/>
              <a:buChar char=""/>
              <a:tabLst>
                <a:tab pos="355600" algn="l"/>
              </a:tabLst>
            </a:pPr>
            <a:r>
              <a:rPr dirty="0" sz="2400">
                <a:latin typeface="Comic Sans MS"/>
                <a:cs typeface="Comic Sans MS"/>
              </a:rPr>
              <a:t>An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abstract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class</a:t>
            </a:r>
            <a:r>
              <a:rPr dirty="0" sz="2400" spc="-5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often</a:t>
            </a:r>
            <a:r>
              <a:rPr dirty="0" sz="2400" spc="-4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contains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10" i="1">
                <a:latin typeface="Comic Sans MS"/>
                <a:cs typeface="Comic Sans MS"/>
              </a:rPr>
              <a:t>abstract </a:t>
            </a:r>
            <a:r>
              <a:rPr dirty="0" sz="2400" i="1">
                <a:latin typeface="Comic Sans MS"/>
                <a:cs typeface="Comic Sans MS"/>
              </a:rPr>
              <a:t>methods</a:t>
            </a:r>
            <a:r>
              <a:rPr dirty="0" sz="2400">
                <a:latin typeface="Comic Sans MS"/>
                <a:cs typeface="Comic Sans MS"/>
              </a:rPr>
              <a:t>,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though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it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doesn’t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have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to</a:t>
            </a:r>
            <a:endParaRPr sz="2400">
              <a:latin typeface="Comic Sans MS"/>
              <a:cs typeface="Comic Sans MS"/>
            </a:endParaRPr>
          </a:p>
          <a:p>
            <a:pPr lvl="1" marL="755650" indent="-285750">
              <a:lnSpc>
                <a:spcPct val="100000"/>
              </a:lnSpc>
              <a:spcBef>
                <a:spcPts val="495"/>
              </a:spcBef>
              <a:buClr>
                <a:srgbClr val="C0504D"/>
              </a:buClr>
              <a:buSzPct val="75000"/>
              <a:buFont typeface="Wingdings"/>
              <a:buChar char=""/>
              <a:tabLst>
                <a:tab pos="755650" algn="l"/>
              </a:tabLst>
            </a:pPr>
            <a:r>
              <a:rPr dirty="0" sz="2000">
                <a:latin typeface="Comic Sans MS"/>
                <a:cs typeface="Comic Sans MS"/>
              </a:rPr>
              <a:t>Abstract</a:t>
            </a:r>
            <a:r>
              <a:rPr dirty="0" sz="2000" spc="-4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methods</a:t>
            </a:r>
            <a:r>
              <a:rPr dirty="0" sz="2000" spc="-3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consist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of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only</a:t>
            </a:r>
            <a:r>
              <a:rPr dirty="0" sz="2000" spc="-2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methods</a:t>
            </a:r>
            <a:r>
              <a:rPr dirty="0" sz="2000" spc="-35">
                <a:latin typeface="Comic Sans MS"/>
                <a:cs typeface="Comic Sans MS"/>
              </a:rPr>
              <a:t> </a:t>
            </a:r>
            <a:r>
              <a:rPr dirty="0" sz="2000" spc="-10" i="1">
                <a:latin typeface="Comic Sans MS"/>
                <a:cs typeface="Comic Sans MS"/>
              </a:rPr>
              <a:t>declarations,</a:t>
            </a:r>
            <a:endParaRPr sz="20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latin typeface="Comic Sans MS"/>
                <a:cs typeface="Comic Sans MS"/>
              </a:rPr>
              <a:t>without</a:t>
            </a:r>
            <a:r>
              <a:rPr dirty="0" sz="2000" spc="-7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any</a:t>
            </a:r>
            <a:r>
              <a:rPr dirty="0" sz="2000" spc="-1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method</a:t>
            </a:r>
            <a:r>
              <a:rPr dirty="0" sz="2000" spc="-50">
                <a:latin typeface="Comic Sans MS"/>
                <a:cs typeface="Comic Sans MS"/>
              </a:rPr>
              <a:t> </a:t>
            </a:r>
            <a:r>
              <a:rPr dirty="0" sz="2000" spc="-20">
                <a:latin typeface="Comic Sans MS"/>
                <a:cs typeface="Comic Sans MS"/>
              </a:rPr>
              <a:t>body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Comic Sans MS"/>
              <a:cs typeface="Comic Sans MS"/>
            </a:endParaRPr>
          </a:p>
          <a:p>
            <a:pPr marL="378460">
              <a:lnSpc>
                <a:spcPts val="228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abstract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Vehicle</a:t>
            </a:r>
            <a:endParaRPr sz="2000">
              <a:latin typeface="Courier New"/>
              <a:cs typeface="Courier New"/>
            </a:endParaRPr>
          </a:p>
          <a:p>
            <a:pPr marL="37846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30860">
              <a:lnSpc>
                <a:spcPts val="2280"/>
              </a:lnSpc>
            </a:pPr>
            <a:r>
              <a:rPr dirty="0" sz="2000">
                <a:latin typeface="Courier New"/>
                <a:cs typeface="Courier New"/>
              </a:rPr>
              <a:t>String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name;</a:t>
            </a:r>
            <a:endParaRPr sz="2000">
              <a:latin typeface="Courier New"/>
              <a:cs typeface="Courier New"/>
            </a:endParaRPr>
          </a:p>
          <a:p>
            <a:pPr marL="1750060">
              <a:lnSpc>
                <a:spcPts val="2280"/>
              </a:lnSpc>
              <a:spcBef>
                <a:spcPts val="1920"/>
              </a:spcBef>
            </a:pP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String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getName()</a:t>
            </a:r>
            <a:endParaRPr sz="2000">
              <a:latin typeface="Courier New"/>
              <a:cs typeface="Courier New"/>
            </a:endParaRPr>
          </a:p>
          <a:p>
            <a:pPr algn="ctr" marL="2642235">
              <a:lnSpc>
                <a:spcPts val="228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return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name;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}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\\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method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body</a:t>
            </a:r>
            <a:endParaRPr sz="2000">
              <a:latin typeface="Courier New"/>
              <a:cs typeface="Courier New"/>
            </a:endParaRPr>
          </a:p>
          <a:p>
            <a:pPr marL="1750060">
              <a:lnSpc>
                <a:spcPts val="2280"/>
              </a:lnSpc>
              <a:spcBef>
                <a:spcPts val="1920"/>
              </a:spcBef>
            </a:pPr>
            <a:r>
              <a:rPr dirty="0" sz="2000">
                <a:latin typeface="Courier New"/>
                <a:cs typeface="Courier New"/>
              </a:rPr>
              <a:t>abstract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void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move();</a:t>
            </a:r>
            <a:endParaRPr sz="2000">
              <a:latin typeface="Courier New"/>
              <a:cs typeface="Courier New"/>
            </a:endParaRPr>
          </a:p>
          <a:p>
            <a:pPr marL="5713095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\\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no</a:t>
            </a:r>
            <a:r>
              <a:rPr dirty="0" sz="2000" spc="-10">
                <a:latin typeface="Courier New"/>
                <a:cs typeface="Courier New"/>
              </a:rPr>
              <a:t> body!</a:t>
            </a:r>
            <a:endParaRPr sz="2000">
              <a:latin typeface="Courier New"/>
              <a:cs typeface="Courier New"/>
            </a:endParaRPr>
          </a:p>
          <a:p>
            <a:pPr marL="378460">
              <a:lnSpc>
                <a:spcPts val="228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778840"/>
            <a:ext cx="2423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Abstract</a:t>
            </a:r>
            <a:r>
              <a:rPr dirty="0" spc="-65"/>
              <a:t> </a:t>
            </a:r>
            <a:r>
              <a:rPr dirty="0" spc="-70"/>
              <a:t>Classes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424685"/>
            <a:ext cx="7526655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55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abstract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methods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though </a:t>
            </a:r>
            <a:r>
              <a:rPr dirty="0" sz="2400" spc="-2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doesn’t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ts val="2400"/>
              </a:lnSpc>
              <a:spcBef>
                <a:spcPts val="40"/>
              </a:spcBef>
            </a:pPr>
            <a:r>
              <a:rPr dirty="0" sz="2000">
                <a:latin typeface="Calibri"/>
                <a:cs typeface="Calibri"/>
              </a:rPr>
              <a:t>Abstract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declarations,</a:t>
            </a:r>
            <a:r>
              <a:rPr dirty="0" sz="2000" spc="-6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any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body</a:t>
            </a:r>
            <a:endParaRPr sz="2000">
              <a:latin typeface="Calibri"/>
              <a:cs typeface="Calibri"/>
            </a:endParaRPr>
          </a:p>
          <a:p>
            <a:pPr marL="12700" marR="178435">
              <a:lnSpc>
                <a:spcPct val="100000"/>
              </a:lnSpc>
              <a:spcBef>
                <a:spcPts val="236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override</a:t>
            </a:r>
            <a:r>
              <a:rPr dirty="0" sz="2400" spc="-25">
                <a:latin typeface="Times New Roman"/>
                <a:cs typeface="Times New Roman"/>
              </a:rPr>
              <a:t> the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parent</a:t>
            </a:r>
            <a:endParaRPr sz="2400">
              <a:latin typeface="Times New Roman"/>
              <a:cs typeface="Times New Roman"/>
            </a:endParaRPr>
          </a:p>
          <a:p>
            <a:pPr marL="927100" marR="2711450" indent="-9144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instantiated (why?)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12700" marR="3524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 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decision;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us </a:t>
            </a:r>
            <a:r>
              <a:rPr dirty="0" sz="2400">
                <a:latin typeface="Times New Roman"/>
                <a:cs typeface="Times New Roman"/>
              </a:rPr>
              <a:t>establish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10">
                <a:latin typeface="Times New Roman"/>
                <a:cs typeface="Times New Roman"/>
              </a:rPr>
              <a:t>instantiate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024" rIns="0" bIns="0" rtlCol="0" vert="horz">
            <a:spAutoFit/>
          </a:bodyPr>
          <a:lstStyle/>
          <a:p>
            <a:pPr marL="204216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Recap:</a:t>
            </a:r>
            <a:r>
              <a:rPr dirty="0" spc="-70"/>
              <a:t> </a:t>
            </a:r>
            <a:r>
              <a:rPr dirty="0" spc="-114"/>
              <a:t>Object</a:t>
            </a:r>
            <a:r>
              <a:rPr dirty="0" spc="-60"/>
              <a:t> </a:t>
            </a:r>
            <a:r>
              <a:rPr dirty="0" spc="-125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624711"/>
            <a:ext cx="7477759" cy="1695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An object</a:t>
            </a:r>
            <a:r>
              <a:rPr dirty="0" sz="20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reference</a:t>
            </a:r>
            <a:r>
              <a:rPr dirty="0" sz="2000" spc="-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variable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holds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reference</a:t>
            </a:r>
            <a:r>
              <a:rPr dirty="0" sz="20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(address,</a:t>
            </a:r>
            <a:r>
              <a:rPr dirty="0" sz="20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location)</a:t>
            </a:r>
            <a:r>
              <a:rPr dirty="0" sz="20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of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an 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algn="ctr" marL="165100">
              <a:lnSpc>
                <a:spcPct val="100000"/>
              </a:lnSpc>
              <a:spcBef>
                <a:spcPts val="1140"/>
              </a:spcBef>
            </a:pPr>
            <a:r>
              <a:rPr dirty="0" sz="2000">
                <a:latin typeface="Courier New"/>
                <a:cs typeface="Courier New"/>
              </a:rPr>
              <a:t>ChessPiece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bishop1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ChessPiece();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87926" y="5528817"/>
            <a:ext cx="1343025" cy="391160"/>
            <a:chOff x="4487926" y="5528817"/>
            <a:chExt cx="1343025" cy="391160"/>
          </a:xfrm>
        </p:grpSpPr>
        <p:sp>
          <p:nvSpPr>
            <p:cNvPr id="5" name="object 5" descr=""/>
            <p:cNvSpPr/>
            <p:nvPr/>
          </p:nvSpPr>
          <p:spPr>
            <a:xfrm>
              <a:off x="4494276" y="5535167"/>
              <a:ext cx="443865" cy="378460"/>
            </a:xfrm>
            <a:custGeom>
              <a:avLst/>
              <a:gdLst/>
              <a:ahLst/>
              <a:cxnLst/>
              <a:rect l="l" t="t" r="r" b="b"/>
              <a:pathLst>
                <a:path w="443864" h="378460">
                  <a:moveTo>
                    <a:pt x="0" y="377952"/>
                  </a:moveTo>
                  <a:lnTo>
                    <a:pt x="443484" y="377952"/>
                  </a:lnTo>
                  <a:lnTo>
                    <a:pt x="443484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27448" y="5686043"/>
              <a:ext cx="1103630" cy="76200"/>
            </a:xfrm>
            <a:custGeom>
              <a:avLst/>
              <a:gdLst/>
              <a:ahLst/>
              <a:cxnLst/>
              <a:rect l="l" t="t" r="r" b="b"/>
              <a:pathLst>
                <a:path w="1103629" h="76200">
                  <a:moveTo>
                    <a:pt x="1052576" y="38099"/>
                  </a:moveTo>
                  <a:lnTo>
                    <a:pt x="1027176" y="76199"/>
                  </a:lnTo>
                  <a:lnTo>
                    <a:pt x="1090676" y="44449"/>
                  </a:lnTo>
                  <a:lnTo>
                    <a:pt x="1052576" y="44449"/>
                  </a:lnTo>
                  <a:lnTo>
                    <a:pt x="1052576" y="38099"/>
                  </a:lnTo>
                  <a:close/>
                </a:path>
                <a:path w="1103629" h="76200">
                  <a:moveTo>
                    <a:pt x="104834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1048342" y="44449"/>
                  </a:lnTo>
                  <a:lnTo>
                    <a:pt x="1052576" y="38099"/>
                  </a:lnTo>
                  <a:lnTo>
                    <a:pt x="1048342" y="31749"/>
                  </a:lnTo>
                  <a:close/>
                </a:path>
                <a:path w="1103629" h="76200">
                  <a:moveTo>
                    <a:pt x="1090676" y="31749"/>
                  </a:moveTo>
                  <a:lnTo>
                    <a:pt x="1052576" y="31749"/>
                  </a:lnTo>
                  <a:lnTo>
                    <a:pt x="1052576" y="44449"/>
                  </a:lnTo>
                  <a:lnTo>
                    <a:pt x="1090676" y="44449"/>
                  </a:lnTo>
                  <a:lnTo>
                    <a:pt x="1103376" y="38099"/>
                  </a:lnTo>
                  <a:lnTo>
                    <a:pt x="1090676" y="31749"/>
                  </a:lnTo>
                  <a:close/>
                </a:path>
                <a:path w="1103629" h="76200">
                  <a:moveTo>
                    <a:pt x="1027176" y="0"/>
                  </a:moveTo>
                  <a:lnTo>
                    <a:pt x="1052576" y="38099"/>
                  </a:lnTo>
                  <a:lnTo>
                    <a:pt x="1052576" y="31749"/>
                  </a:lnTo>
                  <a:lnTo>
                    <a:pt x="1090676" y="31749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194809" y="5112511"/>
            <a:ext cx="9823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bishop1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7270" y="5213350"/>
            <a:ext cx="521970" cy="812800"/>
            <a:chOff x="6097270" y="5213350"/>
            <a:chExt cx="521970" cy="81280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246" y="5213350"/>
              <a:ext cx="84327" cy="8432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193536" y="5253228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5" h="715010">
                  <a:moveTo>
                    <a:pt x="128269" y="0"/>
                  </a:moveTo>
                  <a:lnTo>
                    <a:pt x="0" y="714692"/>
                  </a:lnTo>
                  <a:lnTo>
                    <a:pt x="323088" y="714692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93536" y="5253228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5" h="715010">
                  <a:moveTo>
                    <a:pt x="128269" y="0"/>
                  </a:moveTo>
                  <a:lnTo>
                    <a:pt x="0" y="714692"/>
                  </a:lnTo>
                  <a:lnTo>
                    <a:pt x="323088" y="714692"/>
                  </a:lnTo>
                  <a:lnTo>
                    <a:pt x="128269" y="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99632" y="5259323"/>
              <a:ext cx="271780" cy="109855"/>
            </a:xfrm>
            <a:custGeom>
              <a:avLst/>
              <a:gdLst/>
              <a:ahLst/>
              <a:cxnLst/>
              <a:rect l="l" t="t" r="r" b="b"/>
              <a:pathLst>
                <a:path w="271779" h="109854">
                  <a:moveTo>
                    <a:pt x="128523" y="0"/>
                  </a:moveTo>
                  <a:lnTo>
                    <a:pt x="0" y="109600"/>
                  </a:lnTo>
                  <a:lnTo>
                    <a:pt x="271271" y="109600"/>
                  </a:lnTo>
                  <a:lnTo>
                    <a:pt x="12852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99632" y="5259323"/>
              <a:ext cx="271780" cy="109855"/>
            </a:xfrm>
            <a:custGeom>
              <a:avLst/>
              <a:gdLst/>
              <a:ahLst/>
              <a:cxnLst/>
              <a:rect l="l" t="t" r="r" b="b"/>
              <a:pathLst>
                <a:path w="271779" h="109854">
                  <a:moveTo>
                    <a:pt x="0" y="109600"/>
                  </a:moveTo>
                  <a:lnTo>
                    <a:pt x="271271" y="109600"/>
                  </a:lnTo>
                  <a:lnTo>
                    <a:pt x="128523" y="0"/>
                  </a:lnTo>
                  <a:lnTo>
                    <a:pt x="0" y="10960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03620" y="5910072"/>
              <a:ext cx="509270" cy="109855"/>
            </a:xfrm>
            <a:custGeom>
              <a:avLst/>
              <a:gdLst/>
              <a:ahLst/>
              <a:cxnLst/>
              <a:rect l="l" t="t" r="r" b="b"/>
              <a:pathLst>
                <a:path w="509270" h="109854">
                  <a:moveTo>
                    <a:pt x="50901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509016" y="109727"/>
                  </a:lnTo>
                  <a:lnTo>
                    <a:pt x="50901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03620" y="5910072"/>
              <a:ext cx="509270" cy="109855"/>
            </a:xfrm>
            <a:custGeom>
              <a:avLst/>
              <a:gdLst/>
              <a:ahLst/>
              <a:cxnLst/>
              <a:rect l="l" t="t" r="r" b="b"/>
              <a:pathLst>
                <a:path w="509270" h="109854">
                  <a:moveTo>
                    <a:pt x="0" y="109727"/>
                  </a:moveTo>
                  <a:lnTo>
                    <a:pt x="509016" y="109727"/>
                  </a:lnTo>
                  <a:lnTo>
                    <a:pt x="509016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695020"/>
            <a:ext cx="4104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Recap:</a:t>
            </a:r>
            <a:r>
              <a:rPr dirty="0" spc="-50"/>
              <a:t> </a:t>
            </a:r>
            <a:r>
              <a:rPr dirty="0" spc="-155"/>
              <a:t>Primitive</a:t>
            </a:r>
            <a:r>
              <a:rPr dirty="0" spc="-25"/>
              <a:t> </a:t>
            </a:r>
            <a:r>
              <a:rPr dirty="0" spc="-100"/>
              <a:t>Assignment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73707" y="1223594"/>
            <a:ext cx="6359525" cy="1346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variable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primitive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  <a:p>
            <a:pPr algn="ctr" marR="534670">
              <a:lnSpc>
                <a:spcPct val="100000"/>
              </a:lnSpc>
              <a:spcBef>
                <a:spcPts val="795"/>
              </a:spcBef>
            </a:pPr>
            <a:r>
              <a:rPr dirty="0" sz="2000">
                <a:latin typeface="Courier New"/>
                <a:cs typeface="Courier New"/>
              </a:rPr>
              <a:t>num2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num1;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75405" y="3765549"/>
            <a:ext cx="1797050" cy="116395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1700"/>
              </a:spcBef>
            </a:pP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1052195" algn="l"/>
              </a:tabLst>
            </a:pPr>
            <a:r>
              <a:rPr dirty="0" sz="2400" spc="-20">
                <a:latin typeface="Courier New"/>
                <a:cs typeface="Courier New"/>
              </a:rPr>
              <a:t>num1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0">
                <a:latin typeface="Courier New"/>
                <a:cs typeface="Courier New"/>
              </a:rPr>
              <a:t>num2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51276" y="5038344"/>
            <a:ext cx="767080" cy="6388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2400" spc="-5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90644" y="5038344"/>
            <a:ext cx="767080" cy="6388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930"/>
              </a:spcBef>
            </a:pPr>
            <a:r>
              <a:rPr dirty="0" sz="2400" spc="-25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84289" y="3765549"/>
            <a:ext cx="1797050" cy="1163955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1700"/>
              </a:spcBef>
            </a:pP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1052195" algn="l"/>
              </a:tabLst>
            </a:pPr>
            <a:r>
              <a:rPr dirty="0" sz="2400" spc="-20">
                <a:latin typeface="Courier New"/>
                <a:cs typeface="Courier New"/>
              </a:rPr>
              <a:t>num1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0">
                <a:latin typeface="Courier New"/>
                <a:cs typeface="Courier New"/>
              </a:rPr>
              <a:t>num2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9523" y="5038344"/>
            <a:ext cx="767080" cy="6388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2400" spc="-5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98892" y="5038344"/>
            <a:ext cx="767080" cy="6388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30"/>
              </a:spcBef>
            </a:pPr>
            <a:r>
              <a:rPr dirty="0" sz="2400" spc="-5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024" rIns="0" bIns="0" rtlCol="0" vert="horz">
            <a:spAutoFit/>
          </a:bodyPr>
          <a:lstStyle/>
          <a:p>
            <a:pPr marL="120396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Recap:</a:t>
            </a:r>
            <a:r>
              <a:rPr dirty="0" spc="-30"/>
              <a:t> </a:t>
            </a:r>
            <a:r>
              <a:rPr dirty="0" spc="-155"/>
              <a:t>Reference</a:t>
            </a:r>
            <a:r>
              <a:rPr dirty="0" spc="-40"/>
              <a:t> </a:t>
            </a:r>
            <a:r>
              <a:rPr dirty="0" spc="-95"/>
              <a:t>Assignment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11605" y="1592707"/>
            <a:ext cx="4660900" cy="614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15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copied:</a:t>
            </a:r>
            <a:endParaRPr sz="2000">
              <a:latin typeface="Times New Roman"/>
              <a:cs typeface="Times New Roman"/>
            </a:endParaRPr>
          </a:p>
          <a:p>
            <a:pPr marL="1536700">
              <a:lnSpc>
                <a:spcPts val="2315"/>
              </a:lnSpc>
            </a:pPr>
            <a:r>
              <a:rPr dirty="0" sz="2000">
                <a:latin typeface="Courier New"/>
                <a:cs typeface="Courier New"/>
              </a:rPr>
              <a:t>bishop2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bishop1;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40329" y="3145993"/>
            <a:ext cx="2477135" cy="96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884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  <a:tabLst>
                <a:tab pos="1506220" algn="l"/>
              </a:tabLst>
            </a:pPr>
            <a:r>
              <a:rPr dirty="0" sz="1800" spc="-10">
                <a:latin typeface="Courier New"/>
                <a:cs typeface="Courier New"/>
              </a:rPr>
              <a:t>bishop1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bishop2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933445" y="4231894"/>
            <a:ext cx="561975" cy="925830"/>
            <a:chOff x="2933445" y="4231894"/>
            <a:chExt cx="561975" cy="925830"/>
          </a:xfrm>
        </p:grpSpPr>
        <p:sp>
          <p:nvSpPr>
            <p:cNvPr id="6" name="object 6" descr=""/>
            <p:cNvSpPr/>
            <p:nvPr/>
          </p:nvSpPr>
          <p:spPr>
            <a:xfrm>
              <a:off x="2939795" y="4238244"/>
              <a:ext cx="443865" cy="378460"/>
            </a:xfrm>
            <a:custGeom>
              <a:avLst/>
              <a:gdLst/>
              <a:ahLst/>
              <a:cxnLst/>
              <a:rect l="l" t="t" r="r" b="b"/>
              <a:pathLst>
                <a:path w="443864" h="378460">
                  <a:moveTo>
                    <a:pt x="0" y="377951"/>
                  </a:moveTo>
                  <a:lnTo>
                    <a:pt x="443483" y="377951"/>
                  </a:lnTo>
                  <a:lnTo>
                    <a:pt x="44348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63569" y="4442206"/>
              <a:ext cx="332105" cy="715645"/>
            </a:xfrm>
            <a:custGeom>
              <a:avLst/>
              <a:gdLst/>
              <a:ahLst/>
              <a:cxnLst/>
              <a:rect l="l" t="t" r="r" b="b"/>
              <a:pathLst>
                <a:path w="332104" h="715645">
                  <a:moveTo>
                    <a:pt x="277451" y="689629"/>
                  </a:moveTo>
                  <a:lnTo>
                    <a:pt x="248284" y="715137"/>
                  </a:lnTo>
                  <a:lnTo>
                    <a:pt x="331724" y="698246"/>
                  </a:lnTo>
                  <a:lnTo>
                    <a:pt x="324876" y="692150"/>
                  </a:lnTo>
                  <a:lnTo>
                    <a:pt x="283718" y="692150"/>
                  </a:lnTo>
                  <a:lnTo>
                    <a:pt x="280543" y="691007"/>
                  </a:lnTo>
                  <a:lnTo>
                    <a:pt x="279272" y="690499"/>
                  </a:lnTo>
                  <a:lnTo>
                    <a:pt x="277451" y="689629"/>
                  </a:lnTo>
                  <a:close/>
                </a:path>
                <a:path w="332104" h="715645">
                  <a:moveTo>
                    <a:pt x="279934" y="676806"/>
                  </a:moveTo>
                  <a:lnTo>
                    <a:pt x="282702" y="685038"/>
                  </a:lnTo>
                  <a:lnTo>
                    <a:pt x="277451" y="689629"/>
                  </a:lnTo>
                  <a:lnTo>
                    <a:pt x="279272" y="690499"/>
                  </a:lnTo>
                  <a:lnTo>
                    <a:pt x="280543" y="691007"/>
                  </a:lnTo>
                  <a:lnTo>
                    <a:pt x="283718" y="692150"/>
                  </a:lnTo>
                  <a:lnTo>
                    <a:pt x="287401" y="690499"/>
                  </a:lnTo>
                  <a:lnTo>
                    <a:pt x="288670" y="687197"/>
                  </a:lnTo>
                  <a:lnTo>
                    <a:pt x="289814" y="683895"/>
                  </a:lnTo>
                  <a:lnTo>
                    <a:pt x="288163" y="680212"/>
                  </a:lnTo>
                  <a:lnTo>
                    <a:pt x="284860" y="679069"/>
                  </a:lnTo>
                  <a:lnTo>
                    <a:pt x="283591" y="678561"/>
                  </a:lnTo>
                  <a:lnTo>
                    <a:pt x="279934" y="676806"/>
                  </a:lnTo>
                  <a:close/>
                </a:path>
                <a:path w="332104" h="715645">
                  <a:moveTo>
                    <a:pt x="268096" y="641604"/>
                  </a:moveTo>
                  <a:lnTo>
                    <a:pt x="279934" y="676806"/>
                  </a:lnTo>
                  <a:lnTo>
                    <a:pt x="283591" y="678561"/>
                  </a:lnTo>
                  <a:lnTo>
                    <a:pt x="284860" y="679069"/>
                  </a:lnTo>
                  <a:lnTo>
                    <a:pt x="288163" y="680212"/>
                  </a:lnTo>
                  <a:lnTo>
                    <a:pt x="289814" y="683895"/>
                  </a:lnTo>
                  <a:lnTo>
                    <a:pt x="288670" y="687197"/>
                  </a:lnTo>
                  <a:lnTo>
                    <a:pt x="287401" y="690499"/>
                  </a:lnTo>
                  <a:lnTo>
                    <a:pt x="283718" y="692150"/>
                  </a:lnTo>
                  <a:lnTo>
                    <a:pt x="324876" y="692150"/>
                  </a:lnTo>
                  <a:lnTo>
                    <a:pt x="268096" y="641604"/>
                  </a:lnTo>
                  <a:close/>
                </a:path>
                <a:path w="332104" h="715645">
                  <a:moveTo>
                    <a:pt x="9779" y="0"/>
                  </a:moveTo>
                  <a:lnTo>
                    <a:pt x="2793" y="0"/>
                  </a:lnTo>
                  <a:lnTo>
                    <a:pt x="0" y="2921"/>
                  </a:lnTo>
                  <a:lnTo>
                    <a:pt x="0" y="6477"/>
                  </a:lnTo>
                  <a:lnTo>
                    <a:pt x="376" y="40259"/>
                  </a:lnTo>
                  <a:lnTo>
                    <a:pt x="3613" y="106807"/>
                  </a:lnTo>
                  <a:lnTo>
                    <a:pt x="6358" y="139446"/>
                  </a:lnTo>
                  <a:lnTo>
                    <a:pt x="6477" y="140843"/>
                  </a:lnTo>
                  <a:lnTo>
                    <a:pt x="14350" y="204978"/>
                  </a:lnTo>
                  <a:lnTo>
                    <a:pt x="25146" y="266827"/>
                  </a:lnTo>
                  <a:lnTo>
                    <a:pt x="38862" y="325882"/>
                  </a:lnTo>
                  <a:lnTo>
                    <a:pt x="54991" y="381889"/>
                  </a:lnTo>
                  <a:lnTo>
                    <a:pt x="73660" y="434467"/>
                  </a:lnTo>
                  <a:lnTo>
                    <a:pt x="94742" y="483489"/>
                  </a:lnTo>
                  <a:lnTo>
                    <a:pt x="117982" y="528447"/>
                  </a:lnTo>
                  <a:lnTo>
                    <a:pt x="143256" y="569214"/>
                  </a:lnTo>
                  <a:lnTo>
                    <a:pt x="170433" y="605409"/>
                  </a:lnTo>
                  <a:lnTo>
                    <a:pt x="199517" y="636524"/>
                  </a:lnTo>
                  <a:lnTo>
                    <a:pt x="230124" y="662305"/>
                  </a:lnTo>
                  <a:lnTo>
                    <a:pt x="262508" y="682498"/>
                  </a:lnTo>
                  <a:lnTo>
                    <a:pt x="277451" y="689629"/>
                  </a:lnTo>
                  <a:lnTo>
                    <a:pt x="282702" y="685038"/>
                  </a:lnTo>
                  <a:lnTo>
                    <a:pt x="279934" y="676806"/>
                  </a:lnTo>
                  <a:lnTo>
                    <a:pt x="267969" y="671068"/>
                  </a:lnTo>
                  <a:lnTo>
                    <a:pt x="252476" y="662178"/>
                  </a:lnTo>
                  <a:lnTo>
                    <a:pt x="207899" y="626999"/>
                  </a:lnTo>
                  <a:lnTo>
                    <a:pt x="179831" y="597027"/>
                  </a:lnTo>
                  <a:lnTo>
                    <a:pt x="153543" y="561848"/>
                  </a:lnTo>
                  <a:lnTo>
                    <a:pt x="128905" y="522097"/>
                  </a:lnTo>
                  <a:lnTo>
                    <a:pt x="106171" y="477901"/>
                  </a:lnTo>
                  <a:lnTo>
                    <a:pt x="85471" y="429768"/>
                  </a:lnTo>
                  <a:lnTo>
                    <a:pt x="67056" y="377952"/>
                  </a:lnTo>
                  <a:lnTo>
                    <a:pt x="51054" y="322580"/>
                  </a:lnTo>
                  <a:lnTo>
                    <a:pt x="37592" y="264160"/>
                  </a:lnTo>
                  <a:lnTo>
                    <a:pt x="26924" y="202946"/>
                  </a:lnTo>
                  <a:lnTo>
                    <a:pt x="19177" y="139446"/>
                  </a:lnTo>
                  <a:lnTo>
                    <a:pt x="14394" y="74549"/>
                  </a:lnTo>
                  <a:lnTo>
                    <a:pt x="14350" y="73787"/>
                  </a:lnTo>
                  <a:lnTo>
                    <a:pt x="13095" y="40640"/>
                  </a:lnTo>
                  <a:lnTo>
                    <a:pt x="12702" y="6477"/>
                  </a:lnTo>
                  <a:lnTo>
                    <a:pt x="12700" y="2921"/>
                  </a:lnTo>
                  <a:lnTo>
                    <a:pt x="12832" y="2921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576573" y="4772914"/>
            <a:ext cx="520700" cy="812800"/>
            <a:chOff x="3576573" y="4772914"/>
            <a:chExt cx="520700" cy="81280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549" y="4772914"/>
              <a:ext cx="84327" cy="8432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82923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507491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507491" y="108203"/>
                  </a:lnTo>
                  <a:lnTo>
                    <a:pt x="507491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82923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0" y="108203"/>
                  </a:moveTo>
                  <a:lnTo>
                    <a:pt x="507491" y="108203"/>
                  </a:lnTo>
                  <a:lnTo>
                    <a:pt x="507491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1269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71315" y="4812792"/>
              <a:ext cx="324485" cy="715010"/>
            </a:xfrm>
            <a:custGeom>
              <a:avLst/>
              <a:gdLst/>
              <a:ahLst/>
              <a:cxnLst/>
              <a:rect l="l" t="t" r="r" b="b"/>
              <a:pathLst>
                <a:path w="324485" h="715010">
                  <a:moveTo>
                    <a:pt x="128905" y="0"/>
                  </a:moveTo>
                  <a:lnTo>
                    <a:pt x="0" y="714628"/>
                  </a:lnTo>
                  <a:lnTo>
                    <a:pt x="324485" y="714628"/>
                  </a:lnTo>
                  <a:lnTo>
                    <a:pt x="128905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71315" y="4812792"/>
              <a:ext cx="324485" cy="715010"/>
            </a:xfrm>
            <a:custGeom>
              <a:avLst/>
              <a:gdLst/>
              <a:ahLst/>
              <a:cxnLst/>
              <a:rect l="l" t="t" r="r" b="b"/>
              <a:pathLst>
                <a:path w="324485" h="715010">
                  <a:moveTo>
                    <a:pt x="128905" y="0"/>
                  </a:moveTo>
                  <a:lnTo>
                    <a:pt x="0" y="714628"/>
                  </a:lnTo>
                  <a:lnTo>
                    <a:pt x="324485" y="714628"/>
                  </a:lnTo>
                  <a:lnTo>
                    <a:pt x="128905" y="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78935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128524" y="0"/>
                  </a:moveTo>
                  <a:lnTo>
                    <a:pt x="0" y="108204"/>
                  </a:lnTo>
                  <a:lnTo>
                    <a:pt x="271272" y="108204"/>
                  </a:lnTo>
                  <a:lnTo>
                    <a:pt x="1285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78935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0" y="108204"/>
                  </a:moveTo>
                  <a:lnTo>
                    <a:pt x="271272" y="108204"/>
                  </a:lnTo>
                  <a:lnTo>
                    <a:pt x="128524" y="0"/>
                  </a:lnTo>
                  <a:lnTo>
                    <a:pt x="0" y="10820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4426965" y="4231894"/>
            <a:ext cx="563245" cy="925830"/>
            <a:chOff x="4426965" y="4231894"/>
            <a:chExt cx="563245" cy="925830"/>
          </a:xfrm>
        </p:grpSpPr>
        <p:sp>
          <p:nvSpPr>
            <p:cNvPr id="17" name="object 17" descr=""/>
            <p:cNvSpPr/>
            <p:nvPr/>
          </p:nvSpPr>
          <p:spPr>
            <a:xfrm>
              <a:off x="4433315" y="4238244"/>
              <a:ext cx="443865" cy="378460"/>
            </a:xfrm>
            <a:custGeom>
              <a:avLst/>
              <a:gdLst/>
              <a:ahLst/>
              <a:cxnLst/>
              <a:rect l="l" t="t" r="r" b="b"/>
              <a:pathLst>
                <a:path w="443864" h="378460">
                  <a:moveTo>
                    <a:pt x="0" y="377951"/>
                  </a:moveTo>
                  <a:lnTo>
                    <a:pt x="443484" y="377951"/>
                  </a:lnTo>
                  <a:lnTo>
                    <a:pt x="443484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57089" y="4442206"/>
              <a:ext cx="333375" cy="715645"/>
            </a:xfrm>
            <a:custGeom>
              <a:avLst/>
              <a:gdLst/>
              <a:ahLst/>
              <a:cxnLst/>
              <a:rect l="l" t="t" r="r" b="b"/>
              <a:pathLst>
                <a:path w="333375" h="715645">
                  <a:moveTo>
                    <a:pt x="278773" y="689715"/>
                  </a:moveTo>
                  <a:lnTo>
                    <a:pt x="249682" y="715264"/>
                  </a:lnTo>
                  <a:lnTo>
                    <a:pt x="333121" y="698246"/>
                  </a:lnTo>
                  <a:lnTo>
                    <a:pt x="326415" y="692277"/>
                  </a:lnTo>
                  <a:lnTo>
                    <a:pt x="285242" y="692277"/>
                  </a:lnTo>
                  <a:lnTo>
                    <a:pt x="281939" y="691007"/>
                  </a:lnTo>
                  <a:lnTo>
                    <a:pt x="280415" y="690499"/>
                  </a:lnTo>
                  <a:lnTo>
                    <a:pt x="278773" y="689715"/>
                  </a:lnTo>
                  <a:close/>
                </a:path>
                <a:path w="333375" h="715645">
                  <a:moveTo>
                    <a:pt x="281361" y="676895"/>
                  </a:moveTo>
                  <a:lnTo>
                    <a:pt x="284099" y="685038"/>
                  </a:lnTo>
                  <a:lnTo>
                    <a:pt x="278773" y="689715"/>
                  </a:lnTo>
                  <a:lnTo>
                    <a:pt x="280415" y="690499"/>
                  </a:lnTo>
                  <a:lnTo>
                    <a:pt x="281939" y="691007"/>
                  </a:lnTo>
                  <a:lnTo>
                    <a:pt x="285242" y="692277"/>
                  </a:lnTo>
                  <a:lnTo>
                    <a:pt x="288798" y="690499"/>
                  </a:lnTo>
                  <a:lnTo>
                    <a:pt x="290068" y="687197"/>
                  </a:lnTo>
                  <a:lnTo>
                    <a:pt x="291211" y="683895"/>
                  </a:lnTo>
                  <a:lnTo>
                    <a:pt x="289560" y="680339"/>
                  </a:lnTo>
                  <a:lnTo>
                    <a:pt x="286258" y="679069"/>
                  </a:lnTo>
                  <a:lnTo>
                    <a:pt x="284861" y="678561"/>
                  </a:lnTo>
                  <a:lnTo>
                    <a:pt x="281361" y="676895"/>
                  </a:lnTo>
                  <a:close/>
                </a:path>
                <a:path w="333375" h="715645">
                  <a:moveTo>
                    <a:pt x="269494" y="641604"/>
                  </a:moveTo>
                  <a:lnTo>
                    <a:pt x="281361" y="676895"/>
                  </a:lnTo>
                  <a:lnTo>
                    <a:pt x="284861" y="678561"/>
                  </a:lnTo>
                  <a:lnTo>
                    <a:pt x="286258" y="679069"/>
                  </a:lnTo>
                  <a:lnTo>
                    <a:pt x="289560" y="680339"/>
                  </a:lnTo>
                  <a:lnTo>
                    <a:pt x="291211" y="683895"/>
                  </a:lnTo>
                  <a:lnTo>
                    <a:pt x="290068" y="687197"/>
                  </a:lnTo>
                  <a:lnTo>
                    <a:pt x="288798" y="690499"/>
                  </a:lnTo>
                  <a:lnTo>
                    <a:pt x="285242" y="692277"/>
                  </a:lnTo>
                  <a:lnTo>
                    <a:pt x="326415" y="692277"/>
                  </a:lnTo>
                  <a:lnTo>
                    <a:pt x="269494" y="641604"/>
                  </a:lnTo>
                  <a:close/>
                </a:path>
                <a:path w="333375" h="715645">
                  <a:moveTo>
                    <a:pt x="9779" y="0"/>
                  </a:moveTo>
                  <a:lnTo>
                    <a:pt x="2794" y="0"/>
                  </a:lnTo>
                  <a:lnTo>
                    <a:pt x="0" y="2921"/>
                  </a:lnTo>
                  <a:lnTo>
                    <a:pt x="0" y="6477"/>
                  </a:lnTo>
                  <a:lnTo>
                    <a:pt x="376" y="40259"/>
                  </a:lnTo>
                  <a:lnTo>
                    <a:pt x="1622" y="73787"/>
                  </a:lnTo>
                  <a:lnTo>
                    <a:pt x="1650" y="74549"/>
                  </a:lnTo>
                  <a:lnTo>
                    <a:pt x="3613" y="106807"/>
                  </a:lnTo>
                  <a:lnTo>
                    <a:pt x="3683" y="107950"/>
                  </a:lnTo>
                  <a:lnTo>
                    <a:pt x="6358" y="139446"/>
                  </a:lnTo>
                  <a:lnTo>
                    <a:pt x="6476" y="140843"/>
                  </a:lnTo>
                  <a:lnTo>
                    <a:pt x="10160" y="173228"/>
                  </a:lnTo>
                  <a:lnTo>
                    <a:pt x="19558" y="236220"/>
                  </a:lnTo>
                  <a:lnTo>
                    <a:pt x="31750" y="296799"/>
                  </a:lnTo>
                  <a:lnTo>
                    <a:pt x="46862" y="354330"/>
                  </a:lnTo>
                  <a:lnTo>
                    <a:pt x="64388" y="408686"/>
                  </a:lnTo>
                  <a:lnTo>
                    <a:pt x="84327" y="459613"/>
                  </a:lnTo>
                  <a:lnTo>
                    <a:pt x="106552" y="506603"/>
                  </a:lnTo>
                  <a:lnTo>
                    <a:pt x="130937" y="549529"/>
                  </a:lnTo>
                  <a:lnTo>
                    <a:pt x="157352" y="587883"/>
                  </a:lnTo>
                  <a:lnTo>
                    <a:pt x="185547" y="621538"/>
                  </a:lnTo>
                  <a:lnTo>
                    <a:pt x="215646" y="650113"/>
                  </a:lnTo>
                  <a:lnTo>
                    <a:pt x="247269" y="673227"/>
                  </a:lnTo>
                  <a:lnTo>
                    <a:pt x="278773" y="689715"/>
                  </a:lnTo>
                  <a:lnTo>
                    <a:pt x="284099" y="685038"/>
                  </a:lnTo>
                  <a:lnTo>
                    <a:pt x="281361" y="676895"/>
                  </a:lnTo>
                  <a:lnTo>
                    <a:pt x="269113" y="671068"/>
                  </a:lnTo>
                  <a:lnTo>
                    <a:pt x="253492" y="662178"/>
                  </a:lnTo>
                  <a:lnTo>
                    <a:pt x="208787" y="626999"/>
                  </a:lnTo>
                  <a:lnTo>
                    <a:pt x="180594" y="596900"/>
                  </a:lnTo>
                  <a:lnTo>
                    <a:pt x="154177" y="561848"/>
                  </a:lnTo>
                  <a:lnTo>
                    <a:pt x="129286" y="521970"/>
                  </a:lnTo>
                  <a:lnTo>
                    <a:pt x="106552" y="477901"/>
                  </a:lnTo>
                  <a:lnTo>
                    <a:pt x="85725" y="429768"/>
                  </a:lnTo>
                  <a:lnTo>
                    <a:pt x="67310" y="377825"/>
                  </a:lnTo>
                  <a:lnTo>
                    <a:pt x="51181" y="322453"/>
                  </a:lnTo>
                  <a:lnTo>
                    <a:pt x="37846" y="264160"/>
                  </a:lnTo>
                  <a:lnTo>
                    <a:pt x="27050" y="202946"/>
                  </a:lnTo>
                  <a:lnTo>
                    <a:pt x="19176" y="139446"/>
                  </a:lnTo>
                  <a:lnTo>
                    <a:pt x="14394" y="74549"/>
                  </a:lnTo>
                  <a:lnTo>
                    <a:pt x="12702" y="6477"/>
                  </a:lnTo>
                  <a:lnTo>
                    <a:pt x="12700" y="2921"/>
                  </a:lnTo>
                  <a:lnTo>
                    <a:pt x="12832" y="2921"/>
                  </a:lnTo>
                  <a:lnTo>
                    <a:pt x="9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070094" y="4772914"/>
            <a:ext cx="521970" cy="812800"/>
            <a:chOff x="5070094" y="4772914"/>
            <a:chExt cx="521970" cy="812800"/>
          </a:xfrm>
        </p:grpSpPr>
        <p:sp>
          <p:nvSpPr>
            <p:cNvPr id="20" name="object 20" descr=""/>
            <p:cNvSpPr/>
            <p:nvPr/>
          </p:nvSpPr>
          <p:spPr>
            <a:xfrm>
              <a:off x="5166360" y="4812792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4" h="715010">
                  <a:moveTo>
                    <a:pt x="128269" y="0"/>
                  </a:moveTo>
                  <a:lnTo>
                    <a:pt x="0" y="714628"/>
                  </a:lnTo>
                  <a:lnTo>
                    <a:pt x="323088" y="714628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66360" y="4812792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4" h="715010">
                  <a:moveTo>
                    <a:pt x="128269" y="0"/>
                  </a:moveTo>
                  <a:lnTo>
                    <a:pt x="0" y="714628"/>
                  </a:lnTo>
                  <a:lnTo>
                    <a:pt x="323088" y="714628"/>
                  </a:lnTo>
                  <a:lnTo>
                    <a:pt x="128269" y="0"/>
                  </a:lnTo>
                </a:path>
              </a:pathLst>
            </a:custGeom>
            <a:ln w="1269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172456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128524" y="0"/>
                  </a:moveTo>
                  <a:lnTo>
                    <a:pt x="0" y="108204"/>
                  </a:lnTo>
                  <a:lnTo>
                    <a:pt x="271272" y="108204"/>
                  </a:lnTo>
                  <a:lnTo>
                    <a:pt x="128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72456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0" y="108204"/>
                  </a:moveTo>
                  <a:lnTo>
                    <a:pt x="271272" y="108204"/>
                  </a:lnTo>
                  <a:lnTo>
                    <a:pt x="128524" y="0"/>
                  </a:lnTo>
                  <a:lnTo>
                    <a:pt x="0" y="10820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76444" y="5471160"/>
              <a:ext cx="509270" cy="108585"/>
            </a:xfrm>
            <a:custGeom>
              <a:avLst/>
              <a:gdLst/>
              <a:ahLst/>
              <a:cxnLst/>
              <a:rect l="l" t="t" r="r" b="b"/>
              <a:pathLst>
                <a:path w="509270" h="108585">
                  <a:moveTo>
                    <a:pt x="509015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509015" y="108203"/>
                  </a:lnTo>
                  <a:lnTo>
                    <a:pt x="5090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76444" y="5471160"/>
              <a:ext cx="509270" cy="108585"/>
            </a:xfrm>
            <a:custGeom>
              <a:avLst/>
              <a:gdLst/>
              <a:ahLst/>
              <a:cxnLst/>
              <a:rect l="l" t="t" r="r" b="b"/>
              <a:pathLst>
                <a:path w="509270" h="108585">
                  <a:moveTo>
                    <a:pt x="0" y="108203"/>
                  </a:moveTo>
                  <a:lnTo>
                    <a:pt x="509015" y="108203"/>
                  </a:lnTo>
                  <a:lnTo>
                    <a:pt x="509015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9070" y="4772914"/>
              <a:ext cx="84327" cy="84328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386066" y="3145993"/>
            <a:ext cx="6527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812026" y="4231894"/>
            <a:ext cx="561975" cy="925830"/>
            <a:chOff x="6812026" y="4231894"/>
            <a:chExt cx="561975" cy="925830"/>
          </a:xfrm>
        </p:grpSpPr>
        <p:sp>
          <p:nvSpPr>
            <p:cNvPr id="29" name="object 29" descr=""/>
            <p:cNvSpPr/>
            <p:nvPr/>
          </p:nvSpPr>
          <p:spPr>
            <a:xfrm>
              <a:off x="6818376" y="4238244"/>
              <a:ext cx="443865" cy="378460"/>
            </a:xfrm>
            <a:custGeom>
              <a:avLst/>
              <a:gdLst/>
              <a:ahLst/>
              <a:cxnLst/>
              <a:rect l="l" t="t" r="r" b="b"/>
              <a:pathLst>
                <a:path w="443865" h="378460">
                  <a:moveTo>
                    <a:pt x="0" y="377951"/>
                  </a:moveTo>
                  <a:lnTo>
                    <a:pt x="443483" y="377951"/>
                  </a:lnTo>
                  <a:lnTo>
                    <a:pt x="44348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042150" y="4442206"/>
              <a:ext cx="332105" cy="715645"/>
            </a:xfrm>
            <a:custGeom>
              <a:avLst/>
              <a:gdLst/>
              <a:ahLst/>
              <a:cxnLst/>
              <a:rect l="l" t="t" r="r" b="b"/>
              <a:pathLst>
                <a:path w="332104" h="715645">
                  <a:moveTo>
                    <a:pt x="277451" y="689629"/>
                  </a:moveTo>
                  <a:lnTo>
                    <a:pt x="248284" y="715137"/>
                  </a:lnTo>
                  <a:lnTo>
                    <a:pt x="331724" y="698246"/>
                  </a:lnTo>
                  <a:lnTo>
                    <a:pt x="324876" y="692150"/>
                  </a:lnTo>
                  <a:lnTo>
                    <a:pt x="283718" y="692150"/>
                  </a:lnTo>
                  <a:lnTo>
                    <a:pt x="280543" y="691007"/>
                  </a:lnTo>
                  <a:lnTo>
                    <a:pt x="279273" y="690499"/>
                  </a:lnTo>
                  <a:lnTo>
                    <a:pt x="277451" y="689629"/>
                  </a:lnTo>
                  <a:close/>
                </a:path>
                <a:path w="332104" h="715645">
                  <a:moveTo>
                    <a:pt x="279934" y="676806"/>
                  </a:moveTo>
                  <a:lnTo>
                    <a:pt x="282701" y="685038"/>
                  </a:lnTo>
                  <a:lnTo>
                    <a:pt x="277451" y="689629"/>
                  </a:lnTo>
                  <a:lnTo>
                    <a:pt x="279273" y="690499"/>
                  </a:lnTo>
                  <a:lnTo>
                    <a:pt x="280543" y="691007"/>
                  </a:lnTo>
                  <a:lnTo>
                    <a:pt x="283718" y="692150"/>
                  </a:lnTo>
                  <a:lnTo>
                    <a:pt x="287400" y="690499"/>
                  </a:lnTo>
                  <a:lnTo>
                    <a:pt x="288671" y="687197"/>
                  </a:lnTo>
                  <a:lnTo>
                    <a:pt x="289814" y="683895"/>
                  </a:lnTo>
                  <a:lnTo>
                    <a:pt x="288163" y="680212"/>
                  </a:lnTo>
                  <a:lnTo>
                    <a:pt x="284860" y="679069"/>
                  </a:lnTo>
                  <a:lnTo>
                    <a:pt x="283591" y="678561"/>
                  </a:lnTo>
                  <a:lnTo>
                    <a:pt x="279934" y="676806"/>
                  </a:lnTo>
                  <a:close/>
                </a:path>
                <a:path w="332104" h="715645">
                  <a:moveTo>
                    <a:pt x="268097" y="641604"/>
                  </a:moveTo>
                  <a:lnTo>
                    <a:pt x="279934" y="676806"/>
                  </a:lnTo>
                  <a:lnTo>
                    <a:pt x="283591" y="678561"/>
                  </a:lnTo>
                  <a:lnTo>
                    <a:pt x="284860" y="679069"/>
                  </a:lnTo>
                  <a:lnTo>
                    <a:pt x="288163" y="680212"/>
                  </a:lnTo>
                  <a:lnTo>
                    <a:pt x="289814" y="683895"/>
                  </a:lnTo>
                  <a:lnTo>
                    <a:pt x="288671" y="687197"/>
                  </a:lnTo>
                  <a:lnTo>
                    <a:pt x="287400" y="690499"/>
                  </a:lnTo>
                  <a:lnTo>
                    <a:pt x="283718" y="692150"/>
                  </a:lnTo>
                  <a:lnTo>
                    <a:pt x="324876" y="692150"/>
                  </a:lnTo>
                  <a:lnTo>
                    <a:pt x="268097" y="641604"/>
                  </a:lnTo>
                  <a:close/>
                </a:path>
                <a:path w="332104" h="715645">
                  <a:moveTo>
                    <a:pt x="9778" y="0"/>
                  </a:moveTo>
                  <a:lnTo>
                    <a:pt x="2794" y="0"/>
                  </a:lnTo>
                  <a:lnTo>
                    <a:pt x="0" y="2921"/>
                  </a:lnTo>
                  <a:lnTo>
                    <a:pt x="0" y="6477"/>
                  </a:lnTo>
                  <a:lnTo>
                    <a:pt x="376" y="40259"/>
                  </a:lnTo>
                  <a:lnTo>
                    <a:pt x="1622" y="73787"/>
                  </a:lnTo>
                  <a:lnTo>
                    <a:pt x="1650" y="74549"/>
                  </a:lnTo>
                  <a:lnTo>
                    <a:pt x="3613" y="106807"/>
                  </a:lnTo>
                  <a:lnTo>
                    <a:pt x="3682" y="107950"/>
                  </a:lnTo>
                  <a:lnTo>
                    <a:pt x="10032" y="173228"/>
                  </a:lnTo>
                  <a:lnTo>
                    <a:pt x="19430" y="236220"/>
                  </a:lnTo>
                  <a:lnTo>
                    <a:pt x="31750" y="296799"/>
                  </a:lnTo>
                  <a:lnTo>
                    <a:pt x="46608" y="354330"/>
                  </a:lnTo>
                  <a:lnTo>
                    <a:pt x="64007" y="408686"/>
                  </a:lnTo>
                  <a:lnTo>
                    <a:pt x="83947" y="459613"/>
                  </a:lnTo>
                  <a:lnTo>
                    <a:pt x="106045" y="506603"/>
                  </a:lnTo>
                  <a:lnTo>
                    <a:pt x="130301" y="549529"/>
                  </a:lnTo>
                  <a:lnTo>
                    <a:pt x="156591" y="587883"/>
                  </a:lnTo>
                  <a:lnTo>
                    <a:pt x="184657" y="621538"/>
                  </a:lnTo>
                  <a:lnTo>
                    <a:pt x="214629" y="650113"/>
                  </a:lnTo>
                  <a:lnTo>
                    <a:pt x="246125" y="673227"/>
                  </a:lnTo>
                  <a:lnTo>
                    <a:pt x="277451" y="689629"/>
                  </a:lnTo>
                  <a:lnTo>
                    <a:pt x="282701" y="685038"/>
                  </a:lnTo>
                  <a:lnTo>
                    <a:pt x="279934" y="676806"/>
                  </a:lnTo>
                  <a:lnTo>
                    <a:pt x="267970" y="671068"/>
                  </a:lnTo>
                  <a:lnTo>
                    <a:pt x="252475" y="662178"/>
                  </a:lnTo>
                  <a:lnTo>
                    <a:pt x="207899" y="626999"/>
                  </a:lnTo>
                  <a:lnTo>
                    <a:pt x="179831" y="597027"/>
                  </a:lnTo>
                  <a:lnTo>
                    <a:pt x="153543" y="561848"/>
                  </a:lnTo>
                  <a:lnTo>
                    <a:pt x="128904" y="522097"/>
                  </a:lnTo>
                  <a:lnTo>
                    <a:pt x="106172" y="477901"/>
                  </a:lnTo>
                  <a:lnTo>
                    <a:pt x="85471" y="429768"/>
                  </a:lnTo>
                  <a:lnTo>
                    <a:pt x="67055" y="377952"/>
                  </a:lnTo>
                  <a:lnTo>
                    <a:pt x="51053" y="322580"/>
                  </a:lnTo>
                  <a:lnTo>
                    <a:pt x="37592" y="264160"/>
                  </a:lnTo>
                  <a:lnTo>
                    <a:pt x="26924" y="202946"/>
                  </a:lnTo>
                  <a:lnTo>
                    <a:pt x="19176" y="139446"/>
                  </a:lnTo>
                  <a:lnTo>
                    <a:pt x="14394" y="74549"/>
                  </a:lnTo>
                  <a:lnTo>
                    <a:pt x="14350" y="73787"/>
                  </a:lnTo>
                  <a:lnTo>
                    <a:pt x="13095" y="40640"/>
                  </a:lnTo>
                  <a:lnTo>
                    <a:pt x="12702" y="6477"/>
                  </a:lnTo>
                  <a:lnTo>
                    <a:pt x="12700" y="2921"/>
                  </a:lnTo>
                  <a:lnTo>
                    <a:pt x="12832" y="2921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519164" y="3814648"/>
            <a:ext cx="982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bishop1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520685" y="4772914"/>
            <a:ext cx="520700" cy="812800"/>
            <a:chOff x="7520685" y="4772914"/>
            <a:chExt cx="520700" cy="812800"/>
          </a:xfrm>
        </p:grpSpPr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9661" y="4772914"/>
              <a:ext cx="82804" cy="8432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527035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507492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507492" y="108203"/>
                  </a:lnTo>
                  <a:lnTo>
                    <a:pt x="50749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27035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0" y="108203"/>
                  </a:moveTo>
                  <a:lnTo>
                    <a:pt x="507492" y="108203"/>
                  </a:lnTo>
                  <a:lnTo>
                    <a:pt x="507492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1269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615427" y="4812792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5" h="715010">
                  <a:moveTo>
                    <a:pt x="128270" y="0"/>
                  </a:moveTo>
                  <a:lnTo>
                    <a:pt x="0" y="714628"/>
                  </a:lnTo>
                  <a:lnTo>
                    <a:pt x="323088" y="714628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615427" y="4812792"/>
              <a:ext cx="323215" cy="715010"/>
            </a:xfrm>
            <a:custGeom>
              <a:avLst/>
              <a:gdLst/>
              <a:ahLst/>
              <a:cxnLst/>
              <a:rect l="l" t="t" r="r" b="b"/>
              <a:pathLst>
                <a:path w="323215" h="715010">
                  <a:moveTo>
                    <a:pt x="128270" y="0"/>
                  </a:moveTo>
                  <a:lnTo>
                    <a:pt x="0" y="714628"/>
                  </a:lnTo>
                  <a:lnTo>
                    <a:pt x="323088" y="714628"/>
                  </a:lnTo>
                  <a:lnTo>
                    <a:pt x="128270" y="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621523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128524" y="0"/>
                  </a:moveTo>
                  <a:lnTo>
                    <a:pt x="0" y="108204"/>
                  </a:lnTo>
                  <a:lnTo>
                    <a:pt x="271272" y="108204"/>
                  </a:lnTo>
                  <a:lnTo>
                    <a:pt x="1285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21523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0" y="108204"/>
                  </a:moveTo>
                  <a:lnTo>
                    <a:pt x="271272" y="108204"/>
                  </a:lnTo>
                  <a:lnTo>
                    <a:pt x="128524" y="0"/>
                  </a:lnTo>
                  <a:lnTo>
                    <a:pt x="0" y="10820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8221471" y="4231894"/>
            <a:ext cx="540385" cy="922019"/>
            <a:chOff x="8221471" y="4231894"/>
            <a:chExt cx="540385" cy="922019"/>
          </a:xfrm>
        </p:grpSpPr>
        <p:sp>
          <p:nvSpPr>
            <p:cNvPr id="41" name="object 41" descr=""/>
            <p:cNvSpPr/>
            <p:nvPr/>
          </p:nvSpPr>
          <p:spPr>
            <a:xfrm>
              <a:off x="8311895" y="4238244"/>
              <a:ext cx="443865" cy="378460"/>
            </a:xfrm>
            <a:custGeom>
              <a:avLst/>
              <a:gdLst/>
              <a:ahLst/>
              <a:cxnLst/>
              <a:rect l="l" t="t" r="r" b="b"/>
              <a:pathLst>
                <a:path w="443865" h="378460">
                  <a:moveTo>
                    <a:pt x="0" y="377951"/>
                  </a:moveTo>
                  <a:lnTo>
                    <a:pt x="443483" y="377951"/>
                  </a:lnTo>
                  <a:lnTo>
                    <a:pt x="443483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221471" y="4439158"/>
              <a:ext cx="330200" cy="714375"/>
            </a:xfrm>
            <a:custGeom>
              <a:avLst/>
              <a:gdLst/>
              <a:ahLst/>
              <a:cxnLst/>
              <a:rect l="l" t="t" r="r" b="b"/>
              <a:pathLst>
                <a:path w="330200" h="714375">
                  <a:moveTo>
                    <a:pt x="62992" y="640969"/>
                  </a:moveTo>
                  <a:lnTo>
                    <a:pt x="0" y="698246"/>
                  </a:lnTo>
                  <a:lnTo>
                    <a:pt x="83566" y="714375"/>
                  </a:lnTo>
                  <a:lnTo>
                    <a:pt x="57157" y="691642"/>
                  </a:lnTo>
                  <a:lnTo>
                    <a:pt x="47878" y="691642"/>
                  </a:lnTo>
                  <a:lnTo>
                    <a:pt x="44196" y="689991"/>
                  </a:lnTo>
                  <a:lnTo>
                    <a:pt x="42925" y="686816"/>
                  </a:lnTo>
                  <a:lnTo>
                    <a:pt x="41655" y="683514"/>
                  </a:lnTo>
                  <a:lnTo>
                    <a:pt x="43306" y="679831"/>
                  </a:lnTo>
                  <a:lnTo>
                    <a:pt x="47244" y="678307"/>
                  </a:lnTo>
                  <a:lnTo>
                    <a:pt x="51575" y="676245"/>
                  </a:lnTo>
                  <a:lnTo>
                    <a:pt x="62992" y="640969"/>
                  </a:lnTo>
                  <a:close/>
                </a:path>
                <a:path w="330200" h="714375">
                  <a:moveTo>
                    <a:pt x="51575" y="676245"/>
                  </a:moveTo>
                  <a:lnTo>
                    <a:pt x="47244" y="678307"/>
                  </a:lnTo>
                  <a:lnTo>
                    <a:pt x="43306" y="679831"/>
                  </a:lnTo>
                  <a:lnTo>
                    <a:pt x="41655" y="683514"/>
                  </a:lnTo>
                  <a:lnTo>
                    <a:pt x="42925" y="686816"/>
                  </a:lnTo>
                  <a:lnTo>
                    <a:pt x="44094" y="689737"/>
                  </a:lnTo>
                  <a:lnTo>
                    <a:pt x="44196" y="689991"/>
                  </a:lnTo>
                  <a:lnTo>
                    <a:pt x="47878" y="691642"/>
                  </a:lnTo>
                  <a:lnTo>
                    <a:pt x="51053" y="690499"/>
                  </a:lnTo>
                  <a:lnTo>
                    <a:pt x="52831" y="689737"/>
                  </a:lnTo>
                  <a:lnTo>
                    <a:pt x="54191" y="689088"/>
                  </a:lnTo>
                  <a:lnTo>
                    <a:pt x="48895" y="684530"/>
                  </a:lnTo>
                  <a:lnTo>
                    <a:pt x="51575" y="676245"/>
                  </a:lnTo>
                  <a:close/>
                </a:path>
                <a:path w="330200" h="714375">
                  <a:moveTo>
                    <a:pt x="54191" y="689088"/>
                  </a:moveTo>
                  <a:lnTo>
                    <a:pt x="52831" y="689737"/>
                  </a:lnTo>
                  <a:lnTo>
                    <a:pt x="51053" y="690499"/>
                  </a:lnTo>
                  <a:lnTo>
                    <a:pt x="47878" y="691642"/>
                  </a:lnTo>
                  <a:lnTo>
                    <a:pt x="57157" y="691642"/>
                  </a:lnTo>
                  <a:lnTo>
                    <a:pt x="54191" y="689088"/>
                  </a:lnTo>
                  <a:close/>
                </a:path>
                <a:path w="330200" h="714375">
                  <a:moveTo>
                    <a:pt x="320167" y="0"/>
                  </a:moveTo>
                  <a:lnTo>
                    <a:pt x="317246" y="3048"/>
                  </a:lnTo>
                  <a:lnTo>
                    <a:pt x="317244" y="6477"/>
                  </a:lnTo>
                  <a:lnTo>
                    <a:pt x="316860" y="40513"/>
                  </a:lnTo>
                  <a:lnTo>
                    <a:pt x="313689" y="106807"/>
                  </a:lnTo>
                  <a:lnTo>
                    <a:pt x="307339" y="171323"/>
                  </a:lnTo>
                  <a:lnTo>
                    <a:pt x="298069" y="233553"/>
                  </a:lnTo>
                  <a:lnTo>
                    <a:pt x="286003" y="293116"/>
                  </a:lnTo>
                  <a:lnTo>
                    <a:pt x="271399" y="350012"/>
                  </a:lnTo>
                  <a:lnTo>
                    <a:pt x="254380" y="403479"/>
                  </a:lnTo>
                  <a:lnTo>
                    <a:pt x="234823" y="453517"/>
                  </a:lnTo>
                  <a:lnTo>
                    <a:pt x="213232" y="499745"/>
                  </a:lnTo>
                  <a:lnTo>
                    <a:pt x="189610" y="541782"/>
                  </a:lnTo>
                  <a:lnTo>
                    <a:pt x="164083" y="579374"/>
                  </a:lnTo>
                  <a:lnTo>
                    <a:pt x="137032" y="612013"/>
                  </a:lnTo>
                  <a:lnTo>
                    <a:pt x="108330" y="639699"/>
                  </a:lnTo>
                  <a:lnTo>
                    <a:pt x="62992" y="670814"/>
                  </a:lnTo>
                  <a:lnTo>
                    <a:pt x="51575" y="676245"/>
                  </a:lnTo>
                  <a:lnTo>
                    <a:pt x="48895" y="684530"/>
                  </a:lnTo>
                  <a:lnTo>
                    <a:pt x="85598" y="672338"/>
                  </a:lnTo>
                  <a:lnTo>
                    <a:pt x="116839" y="648970"/>
                  </a:lnTo>
                  <a:lnTo>
                    <a:pt x="146557" y="620395"/>
                  </a:lnTo>
                  <a:lnTo>
                    <a:pt x="174498" y="586613"/>
                  </a:lnTo>
                  <a:lnTo>
                    <a:pt x="200532" y="548259"/>
                  </a:lnTo>
                  <a:lnTo>
                    <a:pt x="224662" y="505333"/>
                  </a:lnTo>
                  <a:lnTo>
                    <a:pt x="246633" y="458343"/>
                  </a:lnTo>
                  <a:lnTo>
                    <a:pt x="266319" y="407543"/>
                  </a:lnTo>
                  <a:lnTo>
                    <a:pt x="283591" y="353314"/>
                  </a:lnTo>
                  <a:lnTo>
                    <a:pt x="298450" y="295783"/>
                  </a:lnTo>
                  <a:lnTo>
                    <a:pt x="310642" y="235585"/>
                  </a:lnTo>
                  <a:lnTo>
                    <a:pt x="319912" y="172720"/>
                  </a:lnTo>
                  <a:lnTo>
                    <a:pt x="326262" y="107569"/>
                  </a:lnTo>
                  <a:lnTo>
                    <a:pt x="329564" y="40513"/>
                  </a:lnTo>
                  <a:lnTo>
                    <a:pt x="329946" y="6477"/>
                  </a:lnTo>
                  <a:lnTo>
                    <a:pt x="329946" y="3048"/>
                  </a:lnTo>
                  <a:lnTo>
                    <a:pt x="327151" y="127"/>
                  </a:lnTo>
                  <a:lnTo>
                    <a:pt x="323723" y="127"/>
                  </a:lnTo>
                  <a:lnTo>
                    <a:pt x="320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013318" y="3814648"/>
            <a:ext cx="982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bishop2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8948673" y="4772914"/>
            <a:ext cx="520700" cy="812800"/>
            <a:chOff x="8948673" y="4772914"/>
            <a:chExt cx="520700" cy="812800"/>
          </a:xfrm>
        </p:grpSpPr>
        <p:sp>
          <p:nvSpPr>
            <p:cNvPr id="45" name="object 45" descr=""/>
            <p:cNvSpPr/>
            <p:nvPr/>
          </p:nvSpPr>
          <p:spPr>
            <a:xfrm>
              <a:off x="9043415" y="4812792"/>
              <a:ext cx="324485" cy="715010"/>
            </a:xfrm>
            <a:custGeom>
              <a:avLst/>
              <a:gdLst/>
              <a:ahLst/>
              <a:cxnLst/>
              <a:rect l="l" t="t" r="r" b="b"/>
              <a:pathLst>
                <a:path w="324484" h="715010">
                  <a:moveTo>
                    <a:pt x="128904" y="0"/>
                  </a:moveTo>
                  <a:lnTo>
                    <a:pt x="0" y="714628"/>
                  </a:lnTo>
                  <a:lnTo>
                    <a:pt x="324484" y="714628"/>
                  </a:lnTo>
                  <a:lnTo>
                    <a:pt x="128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043415" y="4812792"/>
              <a:ext cx="324485" cy="715010"/>
            </a:xfrm>
            <a:custGeom>
              <a:avLst/>
              <a:gdLst/>
              <a:ahLst/>
              <a:cxnLst/>
              <a:rect l="l" t="t" r="r" b="b"/>
              <a:pathLst>
                <a:path w="324484" h="715010">
                  <a:moveTo>
                    <a:pt x="128904" y="0"/>
                  </a:moveTo>
                  <a:lnTo>
                    <a:pt x="0" y="714628"/>
                  </a:lnTo>
                  <a:lnTo>
                    <a:pt x="324484" y="714628"/>
                  </a:lnTo>
                  <a:lnTo>
                    <a:pt x="128904" y="0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051035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128524" y="0"/>
                  </a:moveTo>
                  <a:lnTo>
                    <a:pt x="0" y="108204"/>
                  </a:lnTo>
                  <a:lnTo>
                    <a:pt x="271272" y="108204"/>
                  </a:lnTo>
                  <a:lnTo>
                    <a:pt x="128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051035" y="4820412"/>
              <a:ext cx="271780" cy="108585"/>
            </a:xfrm>
            <a:custGeom>
              <a:avLst/>
              <a:gdLst/>
              <a:ahLst/>
              <a:cxnLst/>
              <a:rect l="l" t="t" r="r" b="b"/>
              <a:pathLst>
                <a:path w="271779" h="108585">
                  <a:moveTo>
                    <a:pt x="0" y="108204"/>
                  </a:moveTo>
                  <a:lnTo>
                    <a:pt x="271272" y="108204"/>
                  </a:lnTo>
                  <a:lnTo>
                    <a:pt x="128524" y="0"/>
                  </a:lnTo>
                  <a:lnTo>
                    <a:pt x="0" y="10820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955023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507492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507492" y="108203"/>
                  </a:lnTo>
                  <a:lnTo>
                    <a:pt x="50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955023" y="5471160"/>
              <a:ext cx="508000" cy="108585"/>
            </a:xfrm>
            <a:custGeom>
              <a:avLst/>
              <a:gdLst/>
              <a:ahLst/>
              <a:cxnLst/>
              <a:rect l="l" t="t" r="r" b="b"/>
              <a:pathLst>
                <a:path w="508000" h="108585">
                  <a:moveTo>
                    <a:pt x="0" y="108203"/>
                  </a:moveTo>
                  <a:lnTo>
                    <a:pt x="507492" y="108203"/>
                  </a:lnTo>
                  <a:lnTo>
                    <a:pt x="507492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12699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7649" y="4772914"/>
              <a:ext cx="84327" cy="84328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49" y="624966"/>
            <a:ext cx="77482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265"/>
              <a:t>Recap:</a:t>
            </a:r>
            <a:r>
              <a:rPr dirty="0" sz="3600" spc="-65"/>
              <a:t> </a:t>
            </a:r>
            <a:r>
              <a:rPr dirty="0" sz="3600" spc="-180"/>
              <a:t>Relationship</a:t>
            </a:r>
            <a:r>
              <a:rPr dirty="0" sz="3600" spc="-65"/>
              <a:t> </a:t>
            </a:r>
            <a:r>
              <a:rPr dirty="0" sz="3600" spc="-175"/>
              <a:t>Between</a:t>
            </a:r>
            <a:r>
              <a:rPr dirty="0" sz="3600" spc="-65"/>
              <a:t> </a:t>
            </a:r>
            <a:r>
              <a:rPr dirty="0" sz="3600" spc="-140"/>
              <a:t>Objects</a:t>
            </a:r>
            <a:r>
              <a:rPr dirty="0" sz="3600" spc="-60"/>
              <a:t> </a:t>
            </a:r>
            <a:r>
              <a:rPr dirty="0" sz="3600" spc="-165"/>
              <a:t>and </a:t>
            </a:r>
            <a:r>
              <a:rPr dirty="0" sz="3600" spc="-145"/>
              <a:t>Object</a:t>
            </a:r>
            <a:r>
              <a:rPr dirty="0" sz="3600" spc="-120"/>
              <a:t> </a:t>
            </a:r>
            <a:r>
              <a:rPr dirty="0" sz="3600" spc="-80"/>
              <a:t>References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65149" y="2005964"/>
            <a:ext cx="6855459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8201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refer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object;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these </a:t>
            </a:r>
            <a:r>
              <a:rPr dirty="0" sz="2000">
                <a:latin typeface="Times New Roman"/>
                <a:cs typeface="Times New Roman"/>
              </a:rPr>
              <a:t>references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aliases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other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029" y="824941"/>
            <a:ext cx="3934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References</a:t>
            </a:r>
            <a:r>
              <a:rPr dirty="0" spc="-60"/>
              <a:t> </a:t>
            </a:r>
            <a:r>
              <a:rPr dirty="0" spc="-185"/>
              <a:t>and</a:t>
            </a:r>
            <a:r>
              <a:rPr dirty="0" spc="-25"/>
              <a:t> </a:t>
            </a:r>
            <a:r>
              <a:rPr dirty="0" spc="-140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72311"/>
            <a:ext cx="7877809" cy="153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5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inheritance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Holiday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child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called </a:t>
            </a:r>
            <a:r>
              <a:rPr dirty="0" sz="2000">
                <a:latin typeface="Courier New"/>
                <a:cs typeface="Courier New"/>
              </a:rPr>
              <a:t>Christmas</a:t>
            </a:r>
            <a:r>
              <a:rPr dirty="0" sz="2000">
                <a:latin typeface="Times New Roman"/>
                <a:cs typeface="Times New Roman"/>
              </a:rPr>
              <a:t>, 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Holiday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Courier New"/>
                <a:cs typeface="Courier New"/>
              </a:rPr>
              <a:t>Christmas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70828" y="3849370"/>
            <a:ext cx="30302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Holiday();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Christmas();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736850" y="3684778"/>
          <a:ext cx="2222500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235585">
                <a:tc>
                  <a:txBody>
                    <a:bodyPr/>
                    <a:lstStyle/>
                    <a:p>
                      <a:pPr algn="ctr" marL="1270">
                        <a:lnSpc>
                          <a:spcPts val="1490"/>
                        </a:lnSpc>
                        <a:spcBef>
                          <a:spcPts val="27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Holiday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736850" y="4696714"/>
          <a:ext cx="22225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283210"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Christmas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3690873" y="4308094"/>
            <a:ext cx="238760" cy="394970"/>
            <a:chOff x="3690873" y="4308094"/>
            <a:chExt cx="238760" cy="394970"/>
          </a:xfrm>
        </p:grpSpPr>
        <p:sp>
          <p:nvSpPr>
            <p:cNvPr id="8" name="object 8" descr=""/>
            <p:cNvSpPr/>
            <p:nvPr/>
          </p:nvSpPr>
          <p:spPr>
            <a:xfrm>
              <a:off x="3771899" y="4314444"/>
              <a:ext cx="76200" cy="388620"/>
            </a:xfrm>
            <a:custGeom>
              <a:avLst/>
              <a:gdLst/>
              <a:ahLst/>
              <a:cxnLst/>
              <a:rect l="l" t="t" r="r" b="b"/>
              <a:pathLst>
                <a:path w="76200" h="388620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88619"/>
                  </a:lnTo>
                  <a:lnTo>
                    <a:pt x="44450" y="388619"/>
                  </a:lnTo>
                  <a:lnTo>
                    <a:pt x="44450" y="63499"/>
                  </a:lnTo>
                  <a:close/>
                </a:path>
                <a:path w="76200" h="388620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88620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0873" y="4308094"/>
              <a:ext cx="238251" cy="13004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229" y="824941"/>
            <a:ext cx="3934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References</a:t>
            </a:r>
            <a:r>
              <a:rPr dirty="0" spc="-60"/>
              <a:t> </a:t>
            </a:r>
            <a:r>
              <a:rPr dirty="0" spc="-185"/>
              <a:t>and</a:t>
            </a:r>
            <a:r>
              <a:rPr dirty="0" spc="-25"/>
              <a:t> </a:t>
            </a:r>
            <a:r>
              <a:rPr dirty="0" spc="-140"/>
              <a:t>Inheritance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70786"/>
            <a:ext cx="7981950" cy="434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Assigning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>
                <a:solidFill>
                  <a:srgbClr val="4F81BC"/>
                </a:solidFill>
                <a:latin typeface="Times New Roman"/>
                <a:cs typeface="Times New Roman"/>
              </a:rPr>
              <a:t>object</a:t>
            </a:r>
            <a:r>
              <a:rPr dirty="0" sz="2400" spc="-25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F81BC"/>
                </a:solidFill>
                <a:latin typeface="Times New Roman"/>
                <a:cs typeface="Times New Roman"/>
              </a:rPr>
              <a:t>ancestor</a:t>
            </a:r>
            <a:r>
              <a:rPr dirty="0" sz="2400" spc="-25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F81BC"/>
                </a:solidFill>
                <a:latin typeface="Times New Roman"/>
                <a:cs typeface="Times New Roman"/>
              </a:rPr>
              <a:t>reference</a:t>
            </a:r>
            <a:r>
              <a:rPr dirty="0" sz="2400" spc="-15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widening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conversion,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performed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10">
                <a:latin typeface="Times New Roman"/>
                <a:cs typeface="Times New Roman"/>
              </a:rPr>
              <a:t>simple assignment</a:t>
            </a:r>
            <a:endParaRPr sz="2400">
              <a:latin typeface="Times New Roman"/>
              <a:cs typeface="Times New Roman"/>
            </a:endParaRPr>
          </a:p>
          <a:p>
            <a:pPr marL="1536065">
              <a:lnSpc>
                <a:spcPts val="2105"/>
              </a:lnSpc>
              <a:spcBef>
                <a:spcPts val="825"/>
              </a:spcBef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Christmas();</a:t>
            </a:r>
            <a:endParaRPr sz="1800">
              <a:latin typeface="Courier New"/>
              <a:cs typeface="Courier New"/>
            </a:endParaRPr>
          </a:p>
          <a:p>
            <a:pPr marL="12700" marR="80010">
              <a:lnSpc>
                <a:spcPts val="2880"/>
              </a:lnSpc>
              <a:spcBef>
                <a:spcPts val="45"/>
              </a:spcBef>
            </a:pPr>
            <a:r>
              <a:rPr dirty="0" sz="2400">
                <a:latin typeface="Times New Roman"/>
                <a:cs typeface="Times New Roman"/>
              </a:rPr>
              <a:t>Assigning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ancestor</a:t>
            </a: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object</a:t>
            </a: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reference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done,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but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narrowing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conversion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done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20">
                <a:latin typeface="Times New Roman"/>
                <a:cs typeface="Times New Roman"/>
              </a:rPr>
              <a:t>cast</a:t>
            </a:r>
            <a:endParaRPr sz="2400">
              <a:latin typeface="Times New Roman"/>
              <a:cs typeface="Times New Roman"/>
            </a:endParaRPr>
          </a:p>
          <a:p>
            <a:pPr marL="1231265" marR="2500630">
              <a:lnSpc>
                <a:spcPct val="100000"/>
              </a:lnSpc>
              <a:spcBef>
                <a:spcPts val="2505"/>
              </a:spcBef>
            </a:pPr>
            <a:r>
              <a:rPr dirty="0" sz="1800" b="1">
                <a:latin typeface="Courier New"/>
                <a:cs typeface="Courier New"/>
              </a:rPr>
              <a:t>Christmas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c1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Christmas(); </a:t>
            </a: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c1;</a:t>
            </a:r>
            <a:endParaRPr sz="1800">
              <a:latin typeface="Courier New"/>
              <a:cs typeface="Courier New"/>
            </a:endParaRPr>
          </a:p>
          <a:p>
            <a:pPr marL="1231265">
              <a:lnSpc>
                <a:spcPts val="1989"/>
              </a:lnSpc>
            </a:pPr>
            <a:r>
              <a:rPr dirty="0" sz="1800" b="1">
                <a:latin typeface="Courier New"/>
                <a:cs typeface="Courier New"/>
              </a:rPr>
              <a:t>Christmas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c2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(Christmas)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685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widening conversion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useful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380"/>
              </a:lnSpc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implementing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polymorphism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820369"/>
            <a:ext cx="64039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65"/>
              <a:t>Recap:</a:t>
            </a:r>
            <a:r>
              <a:rPr dirty="0" sz="3600" spc="-75"/>
              <a:t> </a:t>
            </a:r>
            <a:r>
              <a:rPr dirty="0" sz="3600" spc="-185"/>
              <a:t>References</a:t>
            </a:r>
            <a:r>
              <a:rPr dirty="0" sz="3600" spc="-60"/>
              <a:t> </a:t>
            </a:r>
            <a:r>
              <a:rPr dirty="0" sz="3600" spc="-235"/>
              <a:t>and</a:t>
            </a:r>
            <a:r>
              <a:rPr dirty="0" sz="3600" spc="-55"/>
              <a:t> </a:t>
            </a:r>
            <a:r>
              <a:rPr dirty="0" sz="3600" spc="-170"/>
              <a:t>Inheritance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72311"/>
            <a:ext cx="7023734" cy="1167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object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instantiated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own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class,</a:t>
            </a:r>
            <a:r>
              <a:rPr dirty="0" sz="1800" spc="-25">
                <a:latin typeface="Calibri"/>
                <a:cs typeface="Calibri"/>
              </a:rPr>
              <a:t> or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20"/>
              </a:lnSpc>
            </a:pP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derived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inheritance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example,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96788" y="3876802"/>
            <a:ext cx="3952875" cy="252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  <a:p>
            <a:pPr marL="28321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Holiday();</a:t>
            </a:r>
            <a:endParaRPr sz="1800">
              <a:latin typeface="Courier New"/>
              <a:cs typeface="Courier New"/>
            </a:endParaRPr>
          </a:p>
          <a:p>
            <a:pPr marL="28321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283210">
              <a:lnSpc>
                <a:spcPct val="100000"/>
              </a:lnSpc>
            </a:pPr>
            <a:r>
              <a:rPr dirty="0" sz="1800" b="1">
                <a:solidFill>
                  <a:srgbClr val="CC0000"/>
                </a:solidFill>
                <a:latin typeface="Courier New"/>
                <a:cs typeface="Courier New"/>
              </a:rPr>
              <a:t>day</a:t>
            </a:r>
            <a:r>
              <a:rPr dirty="0" sz="1800" spc="-25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dirty="0" sz="1800" spc="-20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Courier New"/>
                <a:cs typeface="Courier New"/>
              </a:rPr>
              <a:t>Christmas();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800">
              <a:latin typeface="Courier New"/>
              <a:cs typeface="Courier New"/>
            </a:endParaRPr>
          </a:p>
          <a:p>
            <a:pPr algn="ctr" marL="12065" marR="5080" indent="-3175">
              <a:lnSpc>
                <a:spcPct val="100000"/>
              </a:lnSpc>
            </a:pP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assignment</a:t>
            </a:r>
            <a:r>
              <a:rPr dirty="0" sz="1800" spc="-6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object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0">
                <a:latin typeface="Comic Sans MS"/>
                <a:cs typeface="Comic Sans MS"/>
              </a:rPr>
              <a:t>a </a:t>
            </a:r>
            <a:r>
              <a:rPr dirty="0" sz="1800">
                <a:latin typeface="Comic Sans MS"/>
                <a:cs typeface="Comic Sans MS"/>
              </a:rPr>
              <a:t>derived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to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reference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variable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base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be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considered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widening</a:t>
            </a:r>
            <a:r>
              <a:rPr dirty="0" sz="1800" spc="-45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conversion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736850" y="3879850"/>
          <a:ext cx="2222500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235585">
                <a:tc>
                  <a:txBody>
                    <a:bodyPr/>
                    <a:lstStyle/>
                    <a:p>
                      <a:pPr algn="ctr" marL="1270">
                        <a:lnSpc>
                          <a:spcPts val="1485"/>
                        </a:lnSpc>
                        <a:spcBef>
                          <a:spcPts val="2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Holiday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736850" y="4893309"/>
          <a:ext cx="2222500" cy="73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281305"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Christmas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3690873" y="4503165"/>
            <a:ext cx="238760" cy="396875"/>
            <a:chOff x="3690873" y="4503165"/>
            <a:chExt cx="238760" cy="396875"/>
          </a:xfrm>
        </p:grpSpPr>
        <p:sp>
          <p:nvSpPr>
            <p:cNvPr id="8" name="object 8" descr=""/>
            <p:cNvSpPr/>
            <p:nvPr/>
          </p:nvSpPr>
          <p:spPr>
            <a:xfrm>
              <a:off x="3771899" y="4509515"/>
              <a:ext cx="76200" cy="390525"/>
            </a:xfrm>
            <a:custGeom>
              <a:avLst/>
              <a:gdLst/>
              <a:ahLst/>
              <a:cxnLst/>
              <a:rect l="l" t="t" r="r" b="b"/>
              <a:pathLst>
                <a:path w="76200" h="39052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90143"/>
                  </a:lnTo>
                  <a:lnTo>
                    <a:pt x="44450" y="390143"/>
                  </a:lnTo>
                  <a:lnTo>
                    <a:pt x="44450" y="63499"/>
                  </a:lnTo>
                  <a:close/>
                </a:path>
                <a:path w="76200" h="39052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9052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0873" y="4503165"/>
              <a:ext cx="238251" cy="13004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629" y="824941"/>
            <a:ext cx="3934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References</a:t>
            </a:r>
            <a:r>
              <a:rPr dirty="0" spc="-60"/>
              <a:t> </a:t>
            </a:r>
            <a:r>
              <a:rPr dirty="0" spc="-185"/>
              <a:t>and</a:t>
            </a:r>
            <a:r>
              <a:rPr dirty="0" spc="-25"/>
              <a:t> </a:t>
            </a:r>
            <a:r>
              <a:rPr dirty="0" spc="-140"/>
              <a:t>Inheritance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72311"/>
            <a:ext cx="77660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invoke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methods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50594" y="4237101"/>
            <a:ext cx="386524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we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do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following</a:t>
            </a:r>
            <a:r>
              <a:rPr dirty="0" sz="1800" spc="-55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statements:</a:t>
            </a:r>
            <a:endParaRPr sz="1800">
              <a:latin typeface="Comic Sans MS"/>
              <a:cs typeface="Comic Sans MS"/>
            </a:endParaRPr>
          </a:p>
          <a:p>
            <a:pPr marL="286385">
              <a:lnSpc>
                <a:spcPts val="2100"/>
              </a:lnSpc>
            </a:pPr>
            <a:r>
              <a:rPr dirty="0" sz="1800" spc="-10">
                <a:latin typeface="Courier New"/>
                <a:cs typeface="Courier New"/>
              </a:rPr>
              <a:t>day.celebrate();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04770" y="3343147"/>
            <a:ext cx="30302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CC0000"/>
                </a:solidFill>
                <a:latin typeface="Courier New"/>
                <a:cs typeface="Courier New"/>
              </a:rPr>
              <a:t>day</a:t>
            </a:r>
            <a:r>
              <a:rPr dirty="0" sz="1800" spc="-30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CC0000"/>
                </a:solidFill>
                <a:latin typeface="Courier New"/>
                <a:cs typeface="Courier New"/>
              </a:rPr>
              <a:t>=</a:t>
            </a:r>
            <a:r>
              <a:rPr dirty="0" sz="1800" spc="-30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Courier New"/>
                <a:cs typeface="Courier New"/>
              </a:rPr>
              <a:t>Christmas();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1975" y="2491562"/>
            <a:ext cx="380746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urier New"/>
                <a:cs typeface="Courier New"/>
              </a:rPr>
              <a:t>class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Holiday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public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void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celebrate()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25">
                <a:latin typeface="Courier New"/>
                <a:cs typeface="Courier New"/>
              </a:rPr>
              <a:t>{…}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class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Christmas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extends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Holiday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public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void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celebrate()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25">
                <a:latin typeface="Courier New"/>
                <a:cs typeface="Courier New"/>
              </a:rPr>
              <a:t>{…}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07989" y="4687061"/>
            <a:ext cx="44196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urier New"/>
                <a:cs typeface="Courier New"/>
              </a:rPr>
              <a:t>public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void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listenToChristmasSongs()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Courier New"/>
                <a:cs typeface="Courier New"/>
              </a:rPr>
              <a:t>{…}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4914" y="4624784"/>
            <a:ext cx="4064635" cy="81915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10">
                <a:latin typeface="Courier New"/>
                <a:cs typeface="Courier New"/>
              </a:rPr>
              <a:t>day.listenToChristmasSongs();</a:t>
            </a:r>
            <a:endParaRPr sz="1800">
              <a:latin typeface="Courier New"/>
              <a:cs typeface="Courier New"/>
            </a:endParaRPr>
          </a:p>
          <a:p>
            <a:pPr marL="3929379">
              <a:lnSpc>
                <a:spcPct val="100000"/>
              </a:lnSpc>
              <a:spcBef>
                <a:spcPts val="1015"/>
              </a:spcBef>
            </a:pPr>
            <a:r>
              <a:rPr dirty="0" sz="1600" spc="-5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19" rIns="0" bIns="0" rtlCol="0" vert="horz">
            <a:spAutoFit/>
          </a:bodyPr>
          <a:lstStyle/>
          <a:p>
            <a:pPr marL="372681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611" y="1616786"/>
            <a:ext cx="11666220" cy="23450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just" marL="240665" marR="5080" indent="-2286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600">
                <a:latin typeface="Times New Roman"/>
                <a:cs typeface="Times New Roman"/>
              </a:rPr>
              <a:t>Consider</a:t>
            </a:r>
            <a:r>
              <a:rPr dirty="0" sz="2600" spc="5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example</a:t>
            </a:r>
            <a:r>
              <a:rPr dirty="0" sz="2600" spc="5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53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dirty="0" sz="2600" spc="6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email,</a:t>
            </a:r>
            <a:r>
              <a:rPr dirty="0" sz="2600" spc="5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user</a:t>
            </a:r>
            <a:r>
              <a:rPr dirty="0" sz="2600" spc="535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dirty="0" sz="2600" spc="5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600" spc="5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know</a:t>
            </a:r>
            <a:r>
              <a:rPr dirty="0" sz="2600" spc="5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about</a:t>
            </a:r>
            <a:r>
              <a:rPr dirty="0" sz="2600" spc="5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5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complex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details</a:t>
            </a:r>
            <a:r>
              <a:rPr dirty="0" sz="2600" spc="1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such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what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happens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just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after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sending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email,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dirty="0" sz="2600" spc="1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r>
              <a:rPr dirty="0" sz="2600" spc="1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600" spc="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dirty="0" sz="2600" spc="1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dirty="0" sz="26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send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message.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Therefore,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just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need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mention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address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the receiver,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content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click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send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button.</a:t>
            </a:r>
            <a:endParaRPr sz="2600">
              <a:latin typeface="Times New Roman"/>
              <a:cs typeface="Times New Roman"/>
            </a:endParaRPr>
          </a:p>
          <a:p>
            <a:pPr algn="just" marL="240665" marR="9525" indent="-228600">
              <a:lnSpc>
                <a:spcPts val="2810"/>
              </a:lnSpc>
              <a:spcBef>
                <a:spcPts val="113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example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sending</a:t>
            </a:r>
            <a:r>
              <a:rPr dirty="0" sz="26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sms,</a:t>
            </a:r>
            <a:r>
              <a:rPr dirty="0" sz="26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you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just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6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dirty="0" sz="2600" spc="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600" spc="2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dirty="0" sz="2600" spc="2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600" spc="1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message.</a:t>
            </a:r>
            <a:r>
              <a:rPr dirty="0" sz="26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You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don't </a:t>
            </a:r>
            <a:r>
              <a:rPr dirty="0" sz="2600">
                <a:latin typeface="Times New Roman"/>
                <a:cs typeface="Times New Roman"/>
              </a:rPr>
              <a:t>know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internal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processing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about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message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delivery.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429" y="824941"/>
            <a:ext cx="3934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References</a:t>
            </a:r>
            <a:r>
              <a:rPr dirty="0" spc="-60"/>
              <a:t> </a:t>
            </a:r>
            <a:r>
              <a:rPr dirty="0" spc="-185"/>
              <a:t>and</a:t>
            </a:r>
            <a:r>
              <a:rPr dirty="0" spc="-25"/>
              <a:t> </a:t>
            </a:r>
            <a:r>
              <a:rPr dirty="0" spc="-140"/>
              <a:t>Inheritance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37029" y="1472311"/>
            <a:ext cx="73482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“promote”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 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explicit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narrowing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cast</a:t>
            </a:r>
            <a:r>
              <a:rPr dirty="0" sz="2000" spc="-2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1794" y="3328542"/>
            <a:ext cx="413004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Christmas(); day.celebrate();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Christmas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(Christmas)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day; </a:t>
            </a:r>
            <a:r>
              <a:rPr dirty="0" sz="1800" spc="-10" b="1">
                <a:latin typeface="Courier New"/>
                <a:cs typeface="Courier New"/>
              </a:rPr>
              <a:t>c.listenToChristmasSongs();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44445" y="5976924"/>
            <a:ext cx="5125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2335" marR="5080" indent="-890269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Question: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celebrate()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invoked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line: day.celebrate();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229" y="824941"/>
            <a:ext cx="34410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135"/>
              <a:t> </a:t>
            </a:r>
            <a:r>
              <a:rPr dirty="0" spc="-110"/>
              <a:t>is</a:t>
            </a:r>
            <a:r>
              <a:rPr dirty="0" spc="-100"/>
              <a:t> </a:t>
            </a:r>
            <a:r>
              <a:rPr dirty="0" spc="-105"/>
              <a:t>Polymorphism?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73707" y="1185494"/>
            <a:ext cx="702881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polymorphic</a:t>
            </a:r>
            <a:r>
              <a:rPr dirty="0" sz="24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reference</a:t>
            </a:r>
            <a:r>
              <a:rPr dirty="0" sz="24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can</a:t>
            </a: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refer</a:t>
            </a:r>
            <a:r>
              <a:rPr dirty="0" sz="2400" spc="-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different</a:t>
            </a: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types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objects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at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different</a:t>
            </a:r>
            <a:r>
              <a:rPr dirty="0" sz="24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CC0000"/>
                </a:solidFill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  <a:p>
            <a:pPr marL="469900" marR="1069975">
              <a:lnSpc>
                <a:spcPts val="2160"/>
              </a:lnSpc>
              <a:spcBef>
                <a:spcPts val="130"/>
              </a:spcBef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polymorphic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except</a:t>
            </a:r>
            <a:r>
              <a:rPr dirty="0" sz="2000" spc="-25">
                <a:latin typeface="Calibri"/>
                <a:cs typeface="Calibri"/>
              </a:rPr>
              <a:t> of </a:t>
            </a:r>
            <a:r>
              <a:rPr dirty="0" sz="2000">
                <a:latin typeface="Calibri"/>
                <a:cs typeface="Calibri"/>
              </a:rPr>
              <a:t>references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885"/>
              </a:spcBef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referenced,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89300"/>
              </a:lnSpc>
              <a:spcBef>
                <a:spcPts val="165"/>
              </a:spcBef>
            </a:pPr>
            <a:r>
              <a:rPr dirty="0" sz="2400">
                <a:latin typeface="Times New Roman"/>
                <a:cs typeface="Times New Roman"/>
              </a:rPr>
              <a:t>reference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determines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invoked </a:t>
            </a:r>
            <a:r>
              <a:rPr dirty="0" sz="2000">
                <a:latin typeface="Calibri"/>
                <a:cs typeface="Calibri"/>
              </a:rPr>
              <a:t>Polymorphic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therefore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resolved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run-</a:t>
            </a:r>
            <a:r>
              <a:rPr dirty="0" sz="2000">
                <a:latin typeface="Calibri"/>
                <a:cs typeface="Calibri"/>
              </a:rPr>
              <a:t>time,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not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compilation;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CC0000"/>
                </a:solidFill>
                <a:latin typeface="Calibri"/>
                <a:cs typeface="Calibri"/>
              </a:rPr>
              <a:t>dynamic</a:t>
            </a:r>
            <a:r>
              <a:rPr dirty="0" sz="2000" spc="-35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CC0000"/>
                </a:solidFill>
                <a:latin typeface="Calibri"/>
                <a:cs typeface="Calibri"/>
              </a:rPr>
              <a:t>binding</a:t>
            </a:r>
            <a:endParaRPr sz="2000">
              <a:latin typeface="Calibri"/>
              <a:cs typeface="Calibri"/>
            </a:endParaRPr>
          </a:p>
          <a:p>
            <a:pPr marL="12700" marR="930910">
              <a:lnSpc>
                <a:spcPts val="2590"/>
              </a:lnSpc>
              <a:spcBef>
                <a:spcPts val="2245"/>
              </a:spcBef>
            </a:pPr>
            <a:r>
              <a:rPr dirty="0" sz="2400">
                <a:latin typeface="Times New Roman"/>
                <a:cs typeface="Times New Roman"/>
              </a:rPr>
              <a:t>Careful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polymorphic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references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elegant,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robust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10">
                <a:latin typeface="Times New Roman"/>
                <a:cs typeface="Times New Roman"/>
              </a:rPr>
              <a:t> designs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Polymorphism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78609"/>
            <a:ext cx="79876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Polymorphism: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polymorphic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unless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C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 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any </a:t>
            </a:r>
            <a:r>
              <a:rPr dirty="0" sz="2000" i="1">
                <a:latin typeface="Times New Roman"/>
                <a:cs typeface="Times New Roman"/>
              </a:rPr>
              <a:t>class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derived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v.&lt;method_name&gt;(&lt;args&gt;)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invokes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44954" y="2798191"/>
            <a:ext cx="4325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 (not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necessarily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44954" y="4931740"/>
            <a:ext cx="760475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78325" algn="l"/>
              </a:tabLst>
            </a:pP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very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common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usage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polymorphism: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If</a:t>
            </a:r>
            <a:r>
              <a:rPr dirty="0" sz="2000" spc="-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classes</a:t>
            </a:r>
            <a:r>
              <a:rPr dirty="0" sz="2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C1,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C2,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....,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Cn are</a:t>
            </a:r>
            <a:r>
              <a:rPr dirty="0" sz="2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derived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from</a:t>
            </a:r>
            <a:r>
              <a:rPr dirty="0" sz="2000" spc="-4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C,</a:t>
            </a:r>
            <a:r>
              <a:rPr dirty="0" sz="2000" spc="-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define</a:t>
            </a:r>
            <a:r>
              <a:rPr dirty="0" sz="2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an</a:t>
            </a:r>
            <a:r>
              <a:rPr dirty="0" sz="2000" spc="-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array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 of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elements</a:t>
            </a:r>
            <a:r>
              <a:rPr dirty="0" sz="2000" spc="-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The entries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A[i]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then</a:t>
            </a:r>
            <a:r>
              <a:rPr dirty="0" sz="2000" spc="-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refer</a:t>
            </a:r>
            <a:r>
              <a:rPr dirty="0" sz="2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objects</a:t>
            </a:r>
            <a:r>
              <a:rPr dirty="0" sz="20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classes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C1, ....,</a:t>
            </a:r>
            <a:r>
              <a:rPr dirty="0" sz="2000" spc="-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Cn.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67355" y="3406140"/>
            <a:ext cx="3295015" cy="1478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dirty="0" sz="1800" spc="-20" b="1">
                <a:latin typeface="Courier New"/>
                <a:cs typeface="Courier New"/>
              </a:rPr>
              <a:t>Ex1: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Holiday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50" b="1">
                <a:latin typeface="Courier New"/>
                <a:cs typeface="Courier New"/>
              </a:rPr>
              <a:t> =</a:t>
            </a:r>
            <a:endParaRPr sz="1800">
              <a:latin typeface="Courier New"/>
              <a:cs typeface="Courier New"/>
            </a:endParaRPr>
          </a:p>
          <a:p>
            <a:pPr marL="90805" marR="95885" indent="9144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Christmas(); day.celebrate();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54140" y="2855976"/>
            <a:ext cx="3610610" cy="2028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55"/>
              </a:spcBef>
            </a:pPr>
            <a:r>
              <a:rPr dirty="0" sz="1800" spc="-20" b="1">
                <a:latin typeface="Courier New"/>
                <a:cs typeface="Courier New"/>
              </a:rPr>
              <a:t>Ex2: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process(Holiday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day)</a:t>
            </a:r>
            <a:endParaRPr sz="1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{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day.celebrate();</a:t>
            </a:r>
            <a:endParaRPr sz="18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  <a:tabLst>
                <a:tab pos="911860" algn="l"/>
              </a:tabLst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" marR="77914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Christmas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day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...; </a:t>
            </a:r>
            <a:r>
              <a:rPr dirty="0" sz="1800" spc="-10" b="1">
                <a:latin typeface="Courier New"/>
                <a:cs typeface="Courier New"/>
              </a:rPr>
              <a:t>process(day)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15100" y="1981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44450" y="63500"/>
                </a:moveTo>
                <a:lnTo>
                  <a:pt x="31750" y="63500"/>
                </a:lnTo>
                <a:lnTo>
                  <a:pt x="31750" y="1143000"/>
                </a:lnTo>
                <a:lnTo>
                  <a:pt x="44450" y="1143000"/>
                </a:lnTo>
                <a:lnTo>
                  <a:pt x="44450" y="63500"/>
                </a:lnTo>
                <a:close/>
              </a:path>
              <a:path w="76200" h="1143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43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299450" y="4565650"/>
            <a:ext cx="317500" cy="463550"/>
            <a:chOff x="8299450" y="4565650"/>
            <a:chExt cx="317500" cy="463550"/>
          </a:xfrm>
        </p:grpSpPr>
        <p:sp>
          <p:nvSpPr>
            <p:cNvPr id="7" name="object 7" descr=""/>
            <p:cNvSpPr/>
            <p:nvPr/>
          </p:nvSpPr>
          <p:spPr>
            <a:xfrm>
              <a:off x="8420100" y="457200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57200"/>
                  </a:lnTo>
                  <a:lnTo>
                    <a:pt x="44450" y="457200"/>
                  </a:lnTo>
                  <a:lnTo>
                    <a:pt x="44450" y="63500"/>
                  </a:lnTo>
                  <a:close/>
                </a:path>
                <a:path w="76200" h="4572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72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05800" y="4572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05800" y="4572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870450" y="3117850"/>
          <a:ext cx="5041900" cy="150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914400"/>
                <a:gridCol w="1066800"/>
                <a:gridCol w="838200"/>
                <a:gridCol w="1371600"/>
              </a:tblGrid>
              <a:tr h="228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Employee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0665">
                <a:tc gridSpan="2" rowSpan="2"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Volunteer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5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2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socialSecurityNumber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:</a:t>
                      </a:r>
                      <a:r>
                        <a:rPr dirty="0" sz="12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payRate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9265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5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92075">
                        <a:lnSpc>
                          <a:spcPts val="143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toString()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pay()</a:t>
                      </a:r>
                      <a:r>
                        <a:rPr dirty="0" sz="1200" spc="-1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6865">
                <a:tc gridSpan="2"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pay()</a:t>
                      </a:r>
                      <a:r>
                        <a:rPr dirty="0" sz="1200" spc="-1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5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5175250" y="5022850"/>
          <a:ext cx="54229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990600"/>
                <a:gridCol w="228600"/>
                <a:gridCol w="1447800"/>
                <a:gridCol w="914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Executive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Hourly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800">
                <a:tc gridSpan="2"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bonus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hoursWorked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7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addHours(moreHours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int)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void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toString()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pay()</a:t>
                      </a:r>
                      <a:r>
                        <a:rPr dirty="0" sz="1200" spc="-1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 gridSpan="2">
                  <a:txBody>
                    <a:bodyPr/>
                    <a:lstStyle/>
                    <a:p>
                      <a:pPr marL="92075">
                        <a:lnSpc>
                          <a:spcPts val="144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awardBonus(execBonus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double)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void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pay()</a:t>
                      </a:r>
                      <a:r>
                        <a:rPr dirty="0" sz="1200" spc="-1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 descr=""/>
          <p:cNvGrpSpPr/>
          <p:nvPr/>
        </p:nvGrpSpPr>
        <p:grpSpPr>
          <a:xfrm>
            <a:off x="6394450" y="1898650"/>
            <a:ext cx="317500" cy="241300"/>
            <a:chOff x="6394450" y="1898650"/>
            <a:chExt cx="317500" cy="241300"/>
          </a:xfrm>
        </p:grpSpPr>
        <p:sp>
          <p:nvSpPr>
            <p:cNvPr id="13" name="object 13" descr=""/>
            <p:cNvSpPr/>
            <p:nvPr/>
          </p:nvSpPr>
          <p:spPr>
            <a:xfrm>
              <a:off x="6400800" y="1905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00800" y="19050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847342" y="1232408"/>
            <a:ext cx="1885314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staffList: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staffMemeber[]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79850" y="1136650"/>
            <a:ext cx="317500" cy="317500"/>
            <a:chOff x="3879850" y="1136650"/>
            <a:chExt cx="317500" cy="317500"/>
          </a:xfrm>
        </p:grpSpPr>
        <p:sp>
          <p:nvSpPr>
            <p:cNvPr id="17" name="object 17" descr=""/>
            <p:cNvSpPr/>
            <p:nvPr/>
          </p:nvSpPr>
          <p:spPr>
            <a:xfrm>
              <a:off x="3886200" y="114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86200" y="114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1822450" y="679450"/>
          <a:ext cx="57277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05000"/>
                <a:gridCol w="16764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20" b="1">
                          <a:latin typeface="Calibri"/>
                          <a:cs typeface="Calibri"/>
                        </a:rPr>
                        <a:t>Staff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 b="1" i="1">
                          <a:latin typeface="Calibri"/>
                          <a:cs typeface="Calibri"/>
                        </a:rPr>
                        <a:t>StaffMember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dirty="0" sz="1200" spc="-10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staffList</a:t>
                      </a:r>
                      <a:r>
                        <a:rPr dirty="0" sz="1200" spc="-20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5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StaffMemeber[]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ts val="131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 marR="51371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address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String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phone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payday()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void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3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toString()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pay()</a:t>
                      </a:r>
                      <a:r>
                        <a:rPr dirty="0" sz="1200" spc="-1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5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i="1">
                          <a:solidFill>
                            <a:srgbClr val="CC0000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215376" y="246379"/>
            <a:ext cx="19653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00"/>
                </a:solidFill>
                <a:latin typeface="Calibri"/>
                <a:cs typeface="Calibri"/>
              </a:rPr>
              <a:t>pay-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roll</a:t>
            </a:r>
            <a:r>
              <a:rPr dirty="0" sz="18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0000"/>
                </a:solidFill>
                <a:latin typeface="Calibri"/>
                <a:cs typeface="Calibri"/>
              </a:rPr>
              <a:t>firm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50492" y="4267200"/>
            <a:ext cx="3150235" cy="23380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075" marR="58229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payday()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calls </a:t>
            </a:r>
            <a:r>
              <a:rPr dirty="0" sz="1800">
                <a:latin typeface="Calibri"/>
                <a:cs typeface="Calibri"/>
              </a:rPr>
              <a:t>println(s)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because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println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214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1660"/>
              </a:lnSpc>
            </a:pPr>
            <a:r>
              <a:rPr dirty="0" sz="1400">
                <a:latin typeface="Courier New"/>
                <a:cs typeface="Courier New"/>
              </a:rPr>
              <a:t>void</a:t>
            </a:r>
            <a:r>
              <a:rPr dirty="0" sz="1400" spc="-6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println(Object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 spc="-25">
                <a:latin typeface="Courier New"/>
                <a:cs typeface="Courier New"/>
              </a:rPr>
              <a:t>o)</a:t>
            </a:r>
            <a:endParaRPr sz="1400">
              <a:latin typeface="Courier New"/>
              <a:cs typeface="Courier New"/>
            </a:endParaRPr>
          </a:p>
          <a:p>
            <a:pPr marL="305435" marR="276860" indent="-107314">
              <a:lnSpc>
                <a:spcPct val="100000"/>
              </a:lnSpc>
            </a:pPr>
            <a:r>
              <a:rPr dirty="0" sz="1400">
                <a:latin typeface="Courier New"/>
                <a:cs typeface="Courier New"/>
              </a:rPr>
              <a:t>{String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s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=o.toString()); OutStream.out(s);</a:t>
            </a:r>
            <a:endParaRPr sz="1400">
              <a:latin typeface="Courier New"/>
              <a:cs typeface="Courier New"/>
            </a:endParaRPr>
          </a:p>
          <a:p>
            <a:pPr marL="198755">
              <a:lnSpc>
                <a:spcPct val="100000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676400" y="1905000"/>
            <a:ext cx="2819400" cy="2362200"/>
            <a:chOff x="1676400" y="1905000"/>
            <a:chExt cx="2819400" cy="2362200"/>
          </a:xfrm>
        </p:grpSpPr>
        <p:sp>
          <p:nvSpPr>
            <p:cNvPr id="23" name="object 23" descr=""/>
            <p:cNvSpPr/>
            <p:nvPr/>
          </p:nvSpPr>
          <p:spPr>
            <a:xfrm>
              <a:off x="2400300" y="1904999"/>
              <a:ext cx="228600" cy="2362200"/>
            </a:xfrm>
            <a:custGeom>
              <a:avLst/>
              <a:gdLst/>
              <a:ahLst/>
              <a:cxnLst/>
              <a:rect l="l" t="t" r="r" b="b"/>
              <a:pathLst>
                <a:path w="228600" h="23622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33400"/>
                  </a:lnTo>
                  <a:lnTo>
                    <a:pt x="44450" y="5334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28600" h="2362200">
                  <a:moveTo>
                    <a:pt x="228600" y="76200"/>
                  </a:moveTo>
                  <a:lnTo>
                    <a:pt x="222250" y="63500"/>
                  </a:lnTo>
                  <a:lnTo>
                    <a:pt x="190500" y="0"/>
                  </a:lnTo>
                  <a:lnTo>
                    <a:pt x="152400" y="76200"/>
                  </a:lnTo>
                  <a:lnTo>
                    <a:pt x="184150" y="76200"/>
                  </a:lnTo>
                  <a:lnTo>
                    <a:pt x="184150" y="2362200"/>
                  </a:lnTo>
                  <a:lnTo>
                    <a:pt x="196850" y="2362200"/>
                  </a:lnTo>
                  <a:lnTo>
                    <a:pt x="196850" y="76200"/>
                  </a:lnTo>
                  <a:lnTo>
                    <a:pt x="2286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76400" y="2438400"/>
              <a:ext cx="2819400" cy="923925"/>
            </a:xfrm>
            <a:custGeom>
              <a:avLst/>
              <a:gdLst/>
              <a:ahLst/>
              <a:cxnLst/>
              <a:rect l="l" t="t" r="r" b="b"/>
              <a:pathLst>
                <a:path w="2819400" h="923925">
                  <a:moveTo>
                    <a:pt x="2819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2819400" y="923544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76400" y="2438400"/>
            <a:ext cx="2819400" cy="923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1440" marR="23749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payday()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iterates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elements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staffList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s.pay()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1721485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Single</a:t>
            </a:r>
            <a:r>
              <a:rPr dirty="0" spc="-35"/>
              <a:t> </a:t>
            </a:r>
            <a:r>
              <a:rPr dirty="0" spc="-225"/>
              <a:t>vs.</a:t>
            </a:r>
            <a:r>
              <a:rPr dirty="0" spc="-35"/>
              <a:t> </a:t>
            </a:r>
            <a:r>
              <a:rPr dirty="0" spc="-145"/>
              <a:t>Multiple</a:t>
            </a:r>
            <a:r>
              <a:rPr dirty="0" spc="-30"/>
              <a:t> </a:t>
            </a:r>
            <a:r>
              <a:rPr dirty="0" spc="-135"/>
              <a:t>Inheritance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77085"/>
            <a:ext cx="7607934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431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object-oriented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CC0000"/>
                </a:solidFill>
                <a:latin typeface="Times New Roman"/>
                <a:cs typeface="Times New Roman"/>
              </a:rPr>
              <a:t>multiple</a:t>
            </a:r>
            <a:r>
              <a:rPr dirty="0" sz="2400" spc="-45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solidFill>
                  <a:srgbClr val="CC0000"/>
                </a:solidFill>
                <a:latin typeface="Times New Roman"/>
                <a:cs typeface="Times New Roman"/>
              </a:rPr>
              <a:t>inheritance,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 </a:t>
            </a:r>
            <a:r>
              <a:rPr dirty="0" sz="2400" spc="-10">
                <a:latin typeface="Times New Roman"/>
                <a:cs typeface="Times New Roman"/>
              </a:rPr>
              <a:t>classes, </a:t>
            </a:r>
            <a:r>
              <a:rPr dirty="0" sz="2400">
                <a:latin typeface="Times New Roman"/>
                <a:cs typeface="Times New Roman"/>
              </a:rPr>
              <a:t>inheriting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members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parents</a:t>
            </a:r>
            <a:endParaRPr sz="2400">
              <a:latin typeface="Times New Roman"/>
              <a:cs typeface="Times New Roman"/>
            </a:endParaRPr>
          </a:p>
          <a:p>
            <a:pPr marL="12700" marR="34734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price: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collisions,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 variable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name, </a:t>
            </a:r>
            <a:r>
              <a:rPr dirty="0" sz="2400" spc="-20">
                <a:latin typeface="Times New Roman"/>
                <a:cs typeface="Times New Roman"/>
              </a:rPr>
              <a:t>same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resolved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decision: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CC0000"/>
                </a:solidFill>
                <a:latin typeface="Times New Roman"/>
                <a:cs typeface="Times New Roman"/>
              </a:rPr>
              <a:t>single</a:t>
            </a:r>
            <a:r>
              <a:rPr dirty="0" sz="2400" spc="-25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CC0000"/>
                </a:solidFill>
                <a:latin typeface="Times New Roman"/>
                <a:cs typeface="Times New Roman"/>
              </a:rPr>
              <a:t>inheritance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derived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parent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Java</a:t>
            </a:r>
            <a:r>
              <a:rPr dirty="0" spc="-55"/>
              <a:t> </a:t>
            </a:r>
            <a:r>
              <a:rPr dirty="0" spc="-165"/>
              <a:t>Interface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78609"/>
            <a:ext cx="7962265" cy="20078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69900" marR="553085" indent="-457200">
              <a:lnSpc>
                <a:spcPct val="97200"/>
              </a:lnSpc>
              <a:spcBef>
                <a:spcPts val="170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CC0000"/>
                </a:solidFill>
                <a:latin typeface="Times New Roman"/>
                <a:cs typeface="Times New Roman"/>
              </a:rPr>
              <a:t>interface</a:t>
            </a:r>
            <a:r>
              <a:rPr dirty="0" sz="2000" spc="-35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constants</a:t>
            </a:r>
            <a:r>
              <a:rPr dirty="0" sz="2000" spc="46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abstract</a:t>
            </a:r>
            <a:r>
              <a:rPr dirty="0" sz="2000" spc="-3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CC0000"/>
                </a:solidFill>
                <a:latin typeface="Times New Roman"/>
                <a:cs typeface="Times New Roman"/>
              </a:rPr>
              <a:t>methods </a:t>
            </a:r>
            <a:r>
              <a:rPr dirty="0" sz="1800">
                <a:latin typeface="Calibri"/>
                <a:cs typeface="Calibri"/>
              </a:rPr>
              <a:t>abstract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header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body;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declare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 </a:t>
            </a:r>
            <a:r>
              <a:rPr dirty="0" sz="1800">
                <a:latin typeface="Calibri"/>
                <a:cs typeface="Calibri"/>
              </a:rPr>
              <a:t>abstract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modifier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abstract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ts val="223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since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interface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abstract,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ourier New"/>
                <a:cs typeface="Courier New"/>
              </a:rPr>
              <a:t>abstract</a:t>
            </a:r>
            <a:r>
              <a:rPr dirty="0" sz="1800" spc="-710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modifier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usually </a:t>
            </a:r>
            <a:r>
              <a:rPr dirty="0" sz="1800">
                <a:latin typeface="Calibri"/>
                <a:cs typeface="Calibri"/>
              </a:rPr>
              <a:t>left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0">
                <a:latin typeface="Times New Roman"/>
                <a:cs typeface="Times New Roman"/>
              </a:rPr>
              <a:t>default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778840"/>
            <a:ext cx="2409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Interface:</a:t>
            </a:r>
            <a:r>
              <a:rPr dirty="0" spc="25"/>
              <a:t> </a:t>
            </a:r>
            <a:r>
              <a:rPr dirty="0" spc="-114"/>
              <a:t>Syntax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123" y="1488760"/>
            <a:ext cx="2619074" cy="18260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236211" y="1799082"/>
            <a:ext cx="63500" cy="381000"/>
          </a:xfrm>
          <a:custGeom>
            <a:avLst/>
            <a:gdLst/>
            <a:ahLst/>
            <a:cxnLst/>
            <a:rect l="l" t="t" r="r" b="b"/>
            <a:pathLst>
              <a:path w="63500" h="381000">
                <a:moveTo>
                  <a:pt x="15875" y="317500"/>
                </a:moveTo>
                <a:lnTo>
                  <a:pt x="0" y="317500"/>
                </a:lnTo>
                <a:lnTo>
                  <a:pt x="31750" y="381000"/>
                </a:lnTo>
                <a:lnTo>
                  <a:pt x="55562" y="333375"/>
                </a:lnTo>
                <a:lnTo>
                  <a:pt x="15875" y="333375"/>
                </a:lnTo>
                <a:lnTo>
                  <a:pt x="15875" y="317500"/>
                </a:lnTo>
                <a:close/>
              </a:path>
              <a:path w="63500" h="381000">
                <a:moveTo>
                  <a:pt x="47625" y="0"/>
                </a:moveTo>
                <a:lnTo>
                  <a:pt x="15875" y="0"/>
                </a:lnTo>
                <a:lnTo>
                  <a:pt x="15875" y="333375"/>
                </a:lnTo>
                <a:lnTo>
                  <a:pt x="47625" y="333375"/>
                </a:lnTo>
                <a:lnTo>
                  <a:pt x="47625" y="0"/>
                </a:lnTo>
                <a:close/>
              </a:path>
              <a:path w="63500" h="381000">
                <a:moveTo>
                  <a:pt x="63500" y="317500"/>
                </a:moveTo>
                <a:lnTo>
                  <a:pt x="47625" y="317500"/>
                </a:lnTo>
                <a:lnTo>
                  <a:pt x="47625" y="333375"/>
                </a:lnTo>
                <a:lnTo>
                  <a:pt x="55562" y="333375"/>
                </a:lnTo>
                <a:lnTo>
                  <a:pt x="63500" y="317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016752" y="6139988"/>
            <a:ext cx="3335654" cy="648970"/>
            <a:chOff x="6016752" y="6139988"/>
            <a:chExt cx="3335654" cy="64897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7302" y="6139988"/>
              <a:ext cx="1578735" cy="1780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752" y="6277360"/>
              <a:ext cx="3335274" cy="51128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205728" y="5297223"/>
            <a:ext cx="3006090" cy="653415"/>
            <a:chOff x="6205728" y="5297223"/>
            <a:chExt cx="3006090" cy="65341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308" y="5297223"/>
              <a:ext cx="2407405" cy="2191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5728" y="5439156"/>
              <a:ext cx="3006089" cy="51128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593594" y="1406144"/>
            <a:ext cx="6609715" cy="522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277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interface</a:t>
            </a:r>
            <a:r>
              <a:rPr dirty="0" sz="18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18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a reserved</a:t>
            </a:r>
            <a:r>
              <a:rPr dirty="0" sz="1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interface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static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final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String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doThis();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doThat();</a:t>
            </a:r>
            <a:endParaRPr sz="1800">
              <a:latin typeface="Courier New"/>
              <a:cs typeface="Courier New"/>
            </a:endParaRPr>
          </a:p>
          <a:p>
            <a:pPr marL="422275" marR="31115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doThis2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(float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value,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char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ch); </a:t>
            </a: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boolean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doTheOther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(int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800">
              <a:latin typeface="Courier New"/>
              <a:cs typeface="Courier New"/>
            </a:endParaRPr>
          </a:p>
          <a:p>
            <a:pPr marL="3756025" marR="145415" indent="15240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semicolon</a:t>
            </a:r>
            <a:r>
              <a:rPr dirty="0" sz="18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immediately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follows</a:t>
            </a:r>
            <a:r>
              <a:rPr dirty="0" sz="18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dirty="0" sz="18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dirty="0" sz="1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Calibri"/>
              <a:cs typeface="Calibri"/>
            </a:endParaRPr>
          </a:p>
          <a:p>
            <a:pPr marL="3568065" marR="5080" indent="720725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dirty="0" sz="18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dirty="0" sz="18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interface</a:t>
            </a:r>
            <a:r>
              <a:rPr dirty="0" sz="18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has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a definition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(body)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919719" y="4481321"/>
            <a:ext cx="545465" cy="620395"/>
          </a:xfrm>
          <a:custGeom>
            <a:avLst/>
            <a:gdLst/>
            <a:ahLst/>
            <a:cxnLst/>
            <a:rect l="l" t="t" r="r" b="b"/>
            <a:pathLst>
              <a:path w="545465" h="620395">
                <a:moveTo>
                  <a:pt x="491583" y="37340"/>
                </a:moveTo>
                <a:lnTo>
                  <a:pt x="0" y="599185"/>
                </a:lnTo>
                <a:lnTo>
                  <a:pt x="23875" y="620013"/>
                </a:lnTo>
                <a:lnTo>
                  <a:pt x="515489" y="58258"/>
                </a:lnTo>
                <a:lnTo>
                  <a:pt x="491583" y="37340"/>
                </a:lnTo>
                <a:close/>
              </a:path>
              <a:path w="545465" h="620395">
                <a:moveTo>
                  <a:pt x="538718" y="25400"/>
                </a:moveTo>
                <a:lnTo>
                  <a:pt x="502030" y="25400"/>
                </a:lnTo>
                <a:lnTo>
                  <a:pt x="525906" y="46354"/>
                </a:lnTo>
                <a:lnTo>
                  <a:pt x="515489" y="58258"/>
                </a:lnTo>
                <a:lnTo>
                  <a:pt x="527430" y="68706"/>
                </a:lnTo>
                <a:lnTo>
                  <a:pt x="538718" y="25400"/>
                </a:lnTo>
                <a:close/>
              </a:path>
              <a:path w="545465" h="620395">
                <a:moveTo>
                  <a:pt x="502030" y="25400"/>
                </a:moveTo>
                <a:lnTo>
                  <a:pt x="491583" y="37340"/>
                </a:lnTo>
                <a:lnTo>
                  <a:pt x="515489" y="58258"/>
                </a:lnTo>
                <a:lnTo>
                  <a:pt x="525906" y="46354"/>
                </a:lnTo>
                <a:lnTo>
                  <a:pt x="502030" y="25400"/>
                </a:lnTo>
                <a:close/>
              </a:path>
              <a:path w="545465" h="620395">
                <a:moveTo>
                  <a:pt x="545337" y="0"/>
                </a:moveTo>
                <a:lnTo>
                  <a:pt x="479678" y="26923"/>
                </a:lnTo>
                <a:lnTo>
                  <a:pt x="491583" y="37340"/>
                </a:lnTo>
                <a:lnTo>
                  <a:pt x="502030" y="25400"/>
                </a:lnTo>
                <a:lnTo>
                  <a:pt x="538718" y="25400"/>
                </a:lnTo>
                <a:lnTo>
                  <a:pt x="5453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102485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Implementing</a:t>
            </a:r>
            <a:r>
              <a:rPr dirty="0" spc="-50"/>
              <a:t> </a:t>
            </a:r>
            <a:r>
              <a:rPr dirty="0" spc="-210"/>
              <a:t>an</a:t>
            </a:r>
            <a:r>
              <a:rPr dirty="0" spc="-30"/>
              <a:t> </a:t>
            </a:r>
            <a:r>
              <a:rPr dirty="0" spc="-160"/>
              <a:t>Interface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78609"/>
            <a:ext cx="7823834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stating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header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ourier New"/>
                <a:cs typeface="Courier New"/>
              </a:rPr>
              <a:t>implements</a:t>
            </a:r>
            <a:r>
              <a:rPr dirty="0" sz="1800" spc="-745">
                <a:latin typeface="Courier New"/>
                <a:cs typeface="Courier New"/>
              </a:rPr>
              <a:t> </a:t>
            </a:r>
            <a:r>
              <a:rPr dirty="0" sz="1800" spc="-10">
                <a:latin typeface="Calibri"/>
                <a:cs typeface="Calibri"/>
              </a:rPr>
              <a:t>clause</a:t>
            </a:r>
            <a:endParaRPr sz="1800">
              <a:latin typeface="Calibri"/>
              <a:cs typeface="Calibri"/>
            </a:endParaRPr>
          </a:p>
          <a:p>
            <a:pPr marL="469900" marR="60261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listed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implements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clause,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separated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compiler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254885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Implementing</a:t>
            </a:r>
            <a:r>
              <a:rPr dirty="0" spc="-20"/>
              <a:t> </a:t>
            </a:r>
            <a:r>
              <a:rPr dirty="0" spc="-150"/>
              <a:t>Interfaces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03194" y="1819478"/>
            <a:ext cx="5487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class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Something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CC0000"/>
                </a:solidFill>
                <a:latin typeface="Courier New"/>
                <a:cs typeface="Courier New"/>
              </a:rPr>
              <a:t>implements</a:t>
            </a:r>
            <a:r>
              <a:rPr dirty="0" sz="1800" spc="-90" b="1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13530" y="2368677"/>
            <a:ext cx="28917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doThis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//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whatever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13530" y="3740657"/>
            <a:ext cx="28917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doThat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//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whatever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76170" y="5112511"/>
            <a:ext cx="7668259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4942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//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  <a:p>
            <a:pPr marL="1339215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public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class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ManyThings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CC0000"/>
                </a:solidFill>
                <a:latin typeface="Courier New"/>
                <a:cs typeface="Courier New"/>
              </a:rPr>
              <a:t>implements</a:t>
            </a:r>
            <a:r>
              <a:rPr dirty="0" sz="1800" spc="-65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Doable,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AnotherDoable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947659" y="2493076"/>
            <a:ext cx="1674495" cy="653415"/>
            <a:chOff x="7947659" y="2493076"/>
            <a:chExt cx="1674495" cy="65341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2081" y="2493076"/>
              <a:ext cx="1485269" cy="2191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7659" y="2635008"/>
              <a:ext cx="1674113" cy="51128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019415" y="2410459"/>
            <a:ext cx="15157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implements</a:t>
            </a:r>
            <a:r>
              <a:rPr dirty="0" sz="18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reserved</a:t>
            </a:r>
            <a:r>
              <a:rPr dirty="0" sz="1800" spc="-9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315961" y="2052320"/>
            <a:ext cx="768350" cy="325755"/>
          </a:xfrm>
          <a:custGeom>
            <a:avLst/>
            <a:gdLst/>
            <a:ahLst/>
            <a:cxnLst/>
            <a:rect l="l" t="t" r="r" b="b"/>
            <a:pathLst>
              <a:path w="768350" h="325755">
                <a:moveTo>
                  <a:pt x="64868" y="14645"/>
                </a:moveTo>
                <a:lnTo>
                  <a:pt x="53057" y="44108"/>
                </a:lnTo>
                <a:lnTo>
                  <a:pt x="756158" y="325374"/>
                </a:lnTo>
                <a:lnTo>
                  <a:pt x="767842" y="295909"/>
                </a:lnTo>
                <a:lnTo>
                  <a:pt x="64868" y="14645"/>
                </a:lnTo>
                <a:close/>
              </a:path>
              <a:path w="768350" h="325755">
                <a:moveTo>
                  <a:pt x="70739" y="0"/>
                </a:moveTo>
                <a:lnTo>
                  <a:pt x="0" y="5841"/>
                </a:lnTo>
                <a:lnTo>
                  <a:pt x="47117" y="58927"/>
                </a:lnTo>
                <a:lnTo>
                  <a:pt x="53057" y="44108"/>
                </a:lnTo>
                <a:lnTo>
                  <a:pt x="38354" y="38226"/>
                </a:lnTo>
                <a:lnTo>
                  <a:pt x="50165" y="8762"/>
                </a:lnTo>
                <a:lnTo>
                  <a:pt x="67226" y="8762"/>
                </a:lnTo>
                <a:lnTo>
                  <a:pt x="70739" y="0"/>
                </a:lnTo>
                <a:close/>
              </a:path>
              <a:path w="768350" h="325755">
                <a:moveTo>
                  <a:pt x="50165" y="8762"/>
                </a:moveTo>
                <a:lnTo>
                  <a:pt x="38354" y="38226"/>
                </a:lnTo>
                <a:lnTo>
                  <a:pt x="53057" y="44108"/>
                </a:lnTo>
                <a:lnTo>
                  <a:pt x="64868" y="14645"/>
                </a:lnTo>
                <a:lnTo>
                  <a:pt x="50165" y="8762"/>
                </a:lnTo>
                <a:close/>
              </a:path>
              <a:path w="768350" h="325755">
                <a:moveTo>
                  <a:pt x="67226" y="8762"/>
                </a:moveTo>
                <a:lnTo>
                  <a:pt x="50165" y="8762"/>
                </a:lnTo>
                <a:lnTo>
                  <a:pt x="64868" y="14645"/>
                </a:lnTo>
                <a:lnTo>
                  <a:pt x="67226" y="8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7778495" y="3957640"/>
            <a:ext cx="1954530" cy="927735"/>
            <a:chOff x="7778495" y="3957640"/>
            <a:chExt cx="1954530" cy="92773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0618" y="3957640"/>
              <a:ext cx="1794851" cy="17803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2815" y="4099572"/>
              <a:ext cx="1407414" cy="51128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8495" y="4373892"/>
              <a:ext cx="1954529" cy="51128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833486" y="3874770"/>
            <a:ext cx="1828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dirty="0" sz="18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dirty="0" sz="18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listed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dirty="0" sz="18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Doable</a:t>
            </a:r>
            <a:r>
              <a:rPr dirty="0" sz="18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given</a:t>
            </a:r>
            <a:r>
              <a:rPr dirty="0" sz="1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dirty="0" sz="1800" spc="-10" b="1">
                <a:solidFill>
                  <a:srgbClr val="0000FF"/>
                </a:solidFill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163181" y="3718686"/>
            <a:ext cx="473709" cy="1339215"/>
          </a:xfrm>
          <a:custGeom>
            <a:avLst/>
            <a:gdLst/>
            <a:ahLst/>
            <a:cxnLst/>
            <a:rect l="l" t="t" r="r" b="b"/>
            <a:pathLst>
              <a:path w="473709" h="1339214">
                <a:moveTo>
                  <a:pt x="61595" y="1275333"/>
                </a:moveTo>
                <a:lnTo>
                  <a:pt x="380" y="1311275"/>
                </a:lnTo>
                <a:lnTo>
                  <a:pt x="65913" y="1338707"/>
                </a:lnTo>
                <a:lnTo>
                  <a:pt x="64900" y="1323848"/>
                </a:lnTo>
                <a:lnTo>
                  <a:pt x="49149" y="1323848"/>
                </a:lnTo>
                <a:lnTo>
                  <a:pt x="46731" y="1293749"/>
                </a:lnTo>
                <a:lnTo>
                  <a:pt x="46609" y="1292225"/>
                </a:lnTo>
                <a:lnTo>
                  <a:pt x="62665" y="1291047"/>
                </a:lnTo>
                <a:lnTo>
                  <a:pt x="61776" y="1278001"/>
                </a:lnTo>
                <a:lnTo>
                  <a:pt x="61655" y="1276223"/>
                </a:lnTo>
                <a:lnTo>
                  <a:pt x="61595" y="1275333"/>
                </a:lnTo>
                <a:close/>
              </a:path>
              <a:path w="473709" h="1339214">
                <a:moveTo>
                  <a:pt x="62665" y="1291047"/>
                </a:moveTo>
                <a:lnTo>
                  <a:pt x="46609" y="1292225"/>
                </a:lnTo>
                <a:lnTo>
                  <a:pt x="49006" y="1322070"/>
                </a:lnTo>
                <a:lnTo>
                  <a:pt x="49047" y="1322580"/>
                </a:lnTo>
                <a:lnTo>
                  <a:pt x="49149" y="1323848"/>
                </a:lnTo>
                <a:lnTo>
                  <a:pt x="64814" y="1322580"/>
                </a:lnTo>
                <a:lnTo>
                  <a:pt x="62849" y="1293749"/>
                </a:lnTo>
                <a:lnTo>
                  <a:pt x="62745" y="1292225"/>
                </a:lnTo>
                <a:lnTo>
                  <a:pt x="62665" y="1291047"/>
                </a:lnTo>
                <a:close/>
              </a:path>
              <a:path w="473709" h="1339214">
                <a:moveTo>
                  <a:pt x="64814" y="1322580"/>
                </a:moveTo>
                <a:lnTo>
                  <a:pt x="49149" y="1323848"/>
                </a:lnTo>
                <a:lnTo>
                  <a:pt x="64900" y="1323848"/>
                </a:lnTo>
                <a:lnTo>
                  <a:pt x="64814" y="1322580"/>
                </a:lnTo>
                <a:close/>
              </a:path>
              <a:path w="473709" h="1339214">
                <a:moveTo>
                  <a:pt x="240834" y="1225677"/>
                </a:moveTo>
                <a:lnTo>
                  <a:pt x="206121" y="1225677"/>
                </a:lnTo>
                <a:lnTo>
                  <a:pt x="205357" y="1226668"/>
                </a:lnTo>
                <a:lnTo>
                  <a:pt x="204724" y="1227836"/>
                </a:lnTo>
                <a:lnTo>
                  <a:pt x="204460" y="1227836"/>
                </a:lnTo>
                <a:lnTo>
                  <a:pt x="168275" y="1258570"/>
                </a:lnTo>
                <a:lnTo>
                  <a:pt x="122809" y="1278001"/>
                </a:lnTo>
                <a:lnTo>
                  <a:pt x="85851" y="1287271"/>
                </a:lnTo>
                <a:lnTo>
                  <a:pt x="62665" y="1291047"/>
                </a:lnTo>
                <a:lnTo>
                  <a:pt x="64779" y="1322070"/>
                </a:lnTo>
                <a:lnTo>
                  <a:pt x="64814" y="1322580"/>
                </a:lnTo>
                <a:lnTo>
                  <a:pt x="71120" y="1322070"/>
                </a:lnTo>
                <a:lnTo>
                  <a:pt x="92837" y="1318260"/>
                </a:lnTo>
                <a:lnTo>
                  <a:pt x="133476" y="1307845"/>
                </a:lnTo>
                <a:lnTo>
                  <a:pt x="169291" y="1293749"/>
                </a:lnTo>
                <a:lnTo>
                  <a:pt x="212471" y="1266189"/>
                </a:lnTo>
                <a:lnTo>
                  <a:pt x="231775" y="1244473"/>
                </a:lnTo>
                <a:lnTo>
                  <a:pt x="232283" y="1243838"/>
                </a:lnTo>
                <a:lnTo>
                  <a:pt x="232664" y="1242949"/>
                </a:lnTo>
                <a:lnTo>
                  <a:pt x="238251" y="1232662"/>
                </a:lnTo>
                <a:lnTo>
                  <a:pt x="238760" y="1231773"/>
                </a:lnTo>
                <a:lnTo>
                  <a:pt x="239141" y="1230883"/>
                </a:lnTo>
                <a:lnTo>
                  <a:pt x="239395" y="1229995"/>
                </a:lnTo>
                <a:lnTo>
                  <a:pt x="240114" y="1227836"/>
                </a:lnTo>
                <a:lnTo>
                  <a:pt x="204724" y="1227836"/>
                </a:lnTo>
                <a:lnTo>
                  <a:pt x="205479" y="1226668"/>
                </a:lnTo>
                <a:lnTo>
                  <a:pt x="240503" y="1226668"/>
                </a:lnTo>
                <a:lnTo>
                  <a:pt x="240834" y="1225677"/>
                </a:lnTo>
                <a:close/>
              </a:path>
              <a:path w="473709" h="1339214">
                <a:moveTo>
                  <a:pt x="210261" y="1217676"/>
                </a:moveTo>
                <a:lnTo>
                  <a:pt x="209760" y="1218564"/>
                </a:lnTo>
                <a:lnTo>
                  <a:pt x="205357" y="1226668"/>
                </a:lnTo>
                <a:lnTo>
                  <a:pt x="206121" y="1225677"/>
                </a:lnTo>
                <a:lnTo>
                  <a:pt x="240834" y="1225677"/>
                </a:lnTo>
                <a:lnTo>
                  <a:pt x="242697" y="1220089"/>
                </a:lnTo>
                <a:lnTo>
                  <a:pt x="209296" y="1220089"/>
                </a:lnTo>
                <a:lnTo>
                  <a:pt x="210261" y="1217676"/>
                </a:lnTo>
                <a:close/>
              </a:path>
              <a:path w="473709" h="1339214">
                <a:moveTo>
                  <a:pt x="243332" y="1217676"/>
                </a:moveTo>
                <a:lnTo>
                  <a:pt x="210261" y="1217676"/>
                </a:lnTo>
                <a:lnTo>
                  <a:pt x="209785" y="1218564"/>
                </a:lnTo>
                <a:lnTo>
                  <a:pt x="209296" y="1220089"/>
                </a:lnTo>
                <a:lnTo>
                  <a:pt x="242697" y="1220089"/>
                </a:lnTo>
                <a:lnTo>
                  <a:pt x="243204" y="1218564"/>
                </a:lnTo>
                <a:lnTo>
                  <a:pt x="243332" y="1217676"/>
                </a:lnTo>
                <a:close/>
              </a:path>
              <a:path w="473709" h="1339214">
                <a:moveTo>
                  <a:pt x="244612" y="1209420"/>
                </a:moveTo>
                <a:lnTo>
                  <a:pt x="212725" y="1209420"/>
                </a:lnTo>
                <a:lnTo>
                  <a:pt x="212661" y="1209675"/>
                </a:lnTo>
                <a:lnTo>
                  <a:pt x="212364" y="1210542"/>
                </a:lnTo>
                <a:lnTo>
                  <a:pt x="212090" y="1211961"/>
                </a:lnTo>
                <a:lnTo>
                  <a:pt x="211908" y="1211961"/>
                </a:lnTo>
                <a:lnTo>
                  <a:pt x="209785" y="1218564"/>
                </a:lnTo>
                <a:lnTo>
                  <a:pt x="210243" y="1217676"/>
                </a:lnTo>
                <a:lnTo>
                  <a:pt x="243332" y="1217676"/>
                </a:lnTo>
                <a:lnTo>
                  <a:pt x="243586" y="1216787"/>
                </a:lnTo>
                <a:lnTo>
                  <a:pt x="244275" y="1211961"/>
                </a:lnTo>
                <a:lnTo>
                  <a:pt x="212090" y="1211961"/>
                </a:lnTo>
                <a:lnTo>
                  <a:pt x="212444" y="1210542"/>
                </a:lnTo>
                <a:lnTo>
                  <a:pt x="244478" y="1210542"/>
                </a:lnTo>
                <a:lnTo>
                  <a:pt x="244601" y="1209675"/>
                </a:lnTo>
                <a:lnTo>
                  <a:pt x="244612" y="1209420"/>
                </a:lnTo>
                <a:close/>
              </a:path>
              <a:path w="473709" h="1339214">
                <a:moveTo>
                  <a:pt x="336439" y="663608"/>
                </a:moveTo>
                <a:lnTo>
                  <a:pt x="289687" y="680593"/>
                </a:lnTo>
                <a:lnTo>
                  <a:pt x="246761" y="707644"/>
                </a:lnTo>
                <a:lnTo>
                  <a:pt x="225298" y="731901"/>
                </a:lnTo>
                <a:lnTo>
                  <a:pt x="219710" y="742314"/>
                </a:lnTo>
                <a:lnTo>
                  <a:pt x="219201" y="743076"/>
                </a:lnTo>
                <a:lnTo>
                  <a:pt x="218821" y="743965"/>
                </a:lnTo>
                <a:lnTo>
                  <a:pt x="218567" y="744855"/>
                </a:lnTo>
                <a:lnTo>
                  <a:pt x="215011" y="755523"/>
                </a:lnTo>
                <a:lnTo>
                  <a:pt x="214744" y="756500"/>
                </a:lnTo>
                <a:lnTo>
                  <a:pt x="214587" y="757427"/>
                </a:lnTo>
                <a:lnTo>
                  <a:pt x="214375" y="758063"/>
                </a:lnTo>
                <a:lnTo>
                  <a:pt x="213700" y="763015"/>
                </a:lnTo>
                <a:lnTo>
                  <a:pt x="213577" y="764159"/>
                </a:lnTo>
                <a:lnTo>
                  <a:pt x="213105" y="770763"/>
                </a:lnTo>
                <a:lnTo>
                  <a:pt x="213105" y="1203325"/>
                </a:lnTo>
                <a:lnTo>
                  <a:pt x="212851" y="1208024"/>
                </a:lnTo>
                <a:lnTo>
                  <a:pt x="212364" y="1210542"/>
                </a:lnTo>
                <a:lnTo>
                  <a:pt x="212661" y="1209675"/>
                </a:lnTo>
                <a:lnTo>
                  <a:pt x="212725" y="1209420"/>
                </a:lnTo>
                <a:lnTo>
                  <a:pt x="244612" y="1209420"/>
                </a:lnTo>
                <a:lnTo>
                  <a:pt x="244855" y="1203325"/>
                </a:lnTo>
                <a:lnTo>
                  <a:pt x="244909" y="770763"/>
                </a:lnTo>
                <a:lnTo>
                  <a:pt x="244983" y="768476"/>
                </a:lnTo>
                <a:lnTo>
                  <a:pt x="245458" y="765556"/>
                </a:lnTo>
                <a:lnTo>
                  <a:pt x="245237" y="765556"/>
                </a:lnTo>
                <a:lnTo>
                  <a:pt x="245685" y="764159"/>
                </a:lnTo>
                <a:lnTo>
                  <a:pt x="245713" y="763651"/>
                </a:lnTo>
                <a:lnTo>
                  <a:pt x="245872" y="763015"/>
                </a:lnTo>
                <a:lnTo>
                  <a:pt x="246053" y="763015"/>
                </a:lnTo>
                <a:lnTo>
                  <a:pt x="247849" y="757427"/>
                </a:lnTo>
                <a:lnTo>
                  <a:pt x="247650" y="757427"/>
                </a:lnTo>
                <a:lnTo>
                  <a:pt x="248147" y="756500"/>
                </a:lnTo>
                <a:lnTo>
                  <a:pt x="248412" y="755523"/>
                </a:lnTo>
                <a:lnTo>
                  <a:pt x="248666" y="754888"/>
                </a:lnTo>
                <a:lnTo>
                  <a:pt x="249012" y="754888"/>
                </a:lnTo>
                <a:lnTo>
                  <a:pt x="252011" y="749300"/>
                </a:lnTo>
                <a:lnTo>
                  <a:pt x="251841" y="749300"/>
                </a:lnTo>
                <a:lnTo>
                  <a:pt x="252455" y="748472"/>
                </a:lnTo>
                <a:lnTo>
                  <a:pt x="253238" y="747013"/>
                </a:lnTo>
                <a:lnTo>
                  <a:pt x="253538" y="747013"/>
                </a:lnTo>
                <a:lnTo>
                  <a:pt x="258064" y="740918"/>
                </a:lnTo>
                <a:lnTo>
                  <a:pt x="266446" y="732663"/>
                </a:lnTo>
                <a:lnTo>
                  <a:pt x="302133" y="709802"/>
                </a:lnTo>
                <a:lnTo>
                  <a:pt x="352171" y="692150"/>
                </a:lnTo>
                <a:lnTo>
                  <a:pt x="391541" y="684149"/>
                </a:lnTo>
                <a:lnTo>
                  <a:pt x="434594" y="679957"/>
                </a:lnTo>
                <a:lnTo>
                  <a:pt x="457199" y="679466"/>
                </a:lnTo>
                <a:lnTo>
                  <a:pt x="457829" y="679466"/>
                </a:lnTo>
                <a:lnTo>
                  <a:pt x="433070" y="678814"/>
                </a:lnTo>
                <a:lnTo>
                  <a:pt x="409575" y="677163"/>
                </a:lnTo>
                <a:lnTo>
                  <a:pt x="386842" y="674369"/>
                </a:lnTo>
                <a:lnTo>
                  <a:pt x="365125" y="670560"/>
                </a:lnTo>
                <a:lnTo>
                  <a:pt x="344297" y="665861"/>
                </a:lnTo>
                <a:lnTo>
                  <a:pt x="336439" y="663608"/>
                </a:lnTo>
                <a:close/>
              </a:path>
              <a:path w="473709" h="1339214">
                <a:moveTo>
                  <a:pt x="245685" y="764159"/>
                </a:moveTo>
                <a:lnTo>
                  <a:pt x="245237" y="765556"/>
                </a:lnTo>
                <a:lnTo>
                  <a:pt x="245458" y="765556"/>
                </a:lnTo>
                <a:lnTo>
                  <a:pt x="245685" y="764159"/>
                </a:lnTo>
                <a:close/>
              </a:path>
              <a:path w="473709" h="1339214">
                <a:moveTo>
                  <a:pt x="245872" y="763015"/>
                </a:moveTo>
                <a:lnTo>
                  <a:pt x="245586" y="764159"/>
                </a:lnTo>
                <a:lnTo>
                  <a:pt x="245849" y="763651"/>
                </a:lnTo>
                <a:lnTo>
                  <a:pt x="245872" y="763015"/>
                </a:lnTo>
                <a:close/>
              </a:path>
              <a:path w="473709" h="1339214">
                <a:moveTo>
                  <a:pt x="246053" y="763015"/>
                </a:moveTo>
                <a:lnTo>
                  <a:pt x="245872" y="763015"/>
                </a:lnTo>
                <a:lnTo>
                  <a:pt x="245768" y="763651"/>
                </a:lnTo>
                <a:lnTo>
                  <a:pt x="246053" y="763015"/>
                </a:lnTo>
                <a:close/>
              </a:path>
              <a:path w="473709" h="1339214">
                <a:moveTo>
                  <a:pt x="248147" y="756500"/>
                </a:moveTo>
                <a:lnTo>
                  <a:pt x="247650" y="757427"/>
                </a:lnTo>
                <a:lnTo>
                  <a:pt x="247849" y="757427"/>
                </a:lnTo>
                <a:lnTo>
                  <a:pt x="248147" y="756500"/>
                </a:lnTo>
                <a:close/>
              </a:path>
              <a:path w="473709" h="1339214">
                <a:moveTo>
                  <a:pt x="249012" y="754888"/>
                </a:moveTo>
                <a:lnTo>
                  <a:pt x="248666" y="754888"/>
                </a:lnTo>
                <a:lnTo>
                  <a:pt x="248147" y="756500"/>
                </a:lnTo>
                <a:lnTo>
                  <a:pt x="249012" y="754888"/>
                </a:lnTo>
                <a:close/>
              </a:path>
              <a:path w="473709" h="1339214">
                <a:moveTo>
                  <a:pt x="252455" y="748472"/>
                </a:moveTo>
                <a:lnTo>
                  <a:pt x="251841" y="749300"/>
                </a:lnTo>
                <a:lnTo>
                  <a:pt x="252011" y="749300"/>
                </a:lnTo>
                <a:lnTo>
                  <a:pt x="252455" y="748472"/>
                </a:lnTo>
                <a:close/>
              </a:path>
              <a:path w="473709" h="1339214">
                <a:moveTo>
                  <a:pt x="253538" y="747013"/>
                </a:moveTo>
                <a:lnTo>
                  <a:pt x="253238" y="747013"/>
                </a:lnTo>
                <a:lnTo>
                  <a:pt x="252455" y="748472"/>
                </a:lnTo>
                <a:lnTo>
                  <a:pt x="253538" y="747013"/>
                </a:lnTo>
                <a:close/>
              </a:path>
              <a:path w="473709" h="1339214">
                <a:moveTo>
                  <a:pt x="457200" y="647700"/>
                </a:moveTo>
                <a:lnTo>
                  <a:pt x="410337" y="649986"/>
                </a:lnTo>
                <a:lnTo>
                  <a:pt x="365887" y="656463"/>
                </a:lnTo>
                <a:lnTo>
                  <a:pt x="336439" y="663608"/>
                </a:lnTo>
                <a:lnTo>
                  <a:pt x="344297" y="665861"/>
                </a:lnTo>
                <a:lnTo>
                  <a:pt x="386842" y="674369"/>
                </a:lnTo>
                <a:lnTo>
                  <a:pt x="433070" y="678814"/>
                </a:lnTo>
                <a:lnTo>
                  <a:pt x="457829" y="679466"/>
                </a:lnTo>
                <a:lnTo>
                  <a:pt x="457200" y="679466"/>
                </a:lnTo>
                <a:lnTo>
                  <a:pt x="457200" y="647700"/>
                </a:lnTo>
                <a:close/>
              </a:path>
              <a:path w="473709" h="1339214">
                <a:moveTo>
                  <a:pt x="457962" y="647700"/>
                </a:moveTo>
                <a:lnTo>
                  <a:pt x="457200" y="647700"/>
                </a:lnTo>
                <a:lnTo>
                  <a:pt x="457200" y="679466"/>
                </a:lnTo>
                <a:lnTo>
                  <a:pt x="466598" y="679195"/>
                </a:lnTo>
                <a:lnTo>
                  <a:pt x="473455" y="672211"/>
                </a:lnTo>
                <a:lnTo>
                  <a:pt x="473455" y="654938"/>
                </a:lnTo>
                <a:lnTo>
                  <a:pt x="466598" y="647954"/>
                </a:lnTo>
                <a:lnTo>
                  <a:pt x="457962" y="647700"/>
                </a:lnTo>
                <a:close/>
              </a:path>
              <a:path w="473709" h="1339214">
                <a:moveTo>
                  <a:pt x="244261" y="115315"/>
                </a:moveTo>
                <a:lnTo>
                  <a:pt x="212090" y="115315"/>
                </a:lnTo>
                <a:lnTo>
                  <a:pt x="212248" y="115950"/>
                </a:lnTo>
                <a:lnTo>
                  <a:pt x="212276" y="116459"/>
                </a:lnTo>
                <a:lnTo>
                  <a:pt x="212725" y="117856"/>
                </a:lnTo>
                <a:lnTo>
                  <a:pt x="212503" y="117856"/>
                </a:lnTo>
                <a:lnTo>
                  <a:pt x="212978" y="120776"/>
                </a:lnTo>
                <a:lnTo>
                  <a:pt x="213105" y="555625"/>
                </a:lnTo>
                <a:lnTo>
                  <a:pt x="214629" y="569976"/>
                </a:lnTo>
                <a:lnTo>
                  <a:pt x="214757" y="570864"/>
                </a:lnTo>
                <a:lnTo>
                  <a:pt x="218567" y="582294"/>
                </a:lnTo>
                <a:lnTo>
                  <a:pt x="218821" y="583183"/>
                </a:lnTo>
                <a:lnTo>
                  <a:pt x="219201" y="584073"/>
                </a:lnTo>
                <a:lnTo>
                  <a:pt x="219710" y="584962"/>
                </a:lnTo>
                <a:lnTo>
                  <a:pt x="225298" y="595249"/>
                </a:lnTo>
                <a:lnTo>
                  <a:pt x="225678" y="596138"/>
                </a:lnTo>
                <a:lnTo>
                  <a:pt x="226187" y="596773"/>
                </a:lnTo>
                <a:lnTo>
                  <a:pt x="258191" y="628523"/>
                </a:lnTo>
                <a:lnTo>
                  <a:pt x="305943" y="653542"/>
                </a:lnTo>
                <a:lnTo>
                  <a:pt x="336439" y="663608"/>
                </a:lnTo>
                <a:lnTo>
                  <a:pt x="345059" y="661162"/>
                </a:lnTo>
                <a:lnTo>
                  <a:pt x="365887" y="656463"/>
                </a:lnTo>
                <a:lnTo>
                  <a:pt x="387603" y="652652"/>
                </a:lnTo>
                <a:lnTo>
                  <a:pt x="410337" y="649986"/>
                </a:lnTo>
                <a:lnTo>
                  <a:pt x="433832" y="648335"/>
                </a:lnTo>
                <a:lnTo>
                  <a:pt x="457200" y="647700"/>
                </a:lnTo>
                <a:lnTo>
                  <a:pt x="457962" y="647700"/>
                </a:lnTo>
                <a:lnTo>
                  <a:pt x="435228" y="647192"/>
                </a:lnTo>
                <a:lnTo>
                  <a:pt x="392302" y="643127"/>
                </a:lnTo>
                <a:lnTo>
                  <a:pt x="352933" y="635254"/>
                </a:lnTo>
                <a:lnTo>
                  <a:pt x="303275" y="617855"/>
                </a:lnTo>
                <a:lnTo>
                  <a:pt x="267716" y="595757"/>
                </a:lnTo>
                <a:lnTo>
                  <a:pt x="253501" y="580136"/>
                </a:lnTo>
                <a:lnTo>
                  <a:pt x="253238" y="580136"/>
                </a:lnTo>
                <a:lnTo>
                  <a:pt x="252604" y="578968"/>
                </a:lnTo>
                <a:lnTo>
                  <a:pt x="251841" y="577976"/>
                </a:lnTo>
                <a:lnTo>
                  <a:pt x="252065" y="577976"/>
                </a:lnTo>
                <a:lnTo>
                  <a:pt x="249029" y="572388"/>
                </a:lnTo>
                <a:lnTo>
                  <a:pt x="248666" y="572388"/>
                </a:lnTo>
                <a:lnTo>
                  <a:pt x="248176" y="570864"/>
                </a:lnTo>
                <a:lnTo>
                  <a:pt x="247700" y="569976"/>
                </a:lnTo>
                <a:lnTo>
                  <a:pt x="247890" y="569976"/>
                </a:lnTo>
                <a:lnTo>
                  <a:pt x="246053" y="564261"/>
                </a:lnTo>
                <a:lnTo>
                  <a:pt x="245872" y="564261"/>
                </a:lnTo>
                <a:lnTo>
                  <a:pt x="245597" y="562842"/>
                </a:lnTo>
                <a:lnTo>
                  <a:pt x="245300" y="561975"/>
                </a:lnTo>
                <a:lnTo>
                  <a:pt x="245237" y="561720"/>
                </a:lnTo>
                <a:lnTo>
                  <a:pt x="245380" y="561720"/>
                </a:lnTo>
                <a:lnTo>
                  <a:pt x="245110" y="560324"/>
                </a:lnTo>
                <a:lnTo>
                  <a:pt x="244855" y="555625"/>
                </a:lnTo>
                <a:lnTo>
                  <a:pt x="244855" y="123062"/>
                </a:lnTo>
                <a:lnTo>
                  <a:pt x="244484" y="117856"/>
                </a:lnTo>
                <a:lnTo>
                  <a:pt x="212725" y="117856"/>
                </a:lnTo>
                <a:lnTo>
                  <a:pt x="212375" y="116459"/>
                </a:lnTo>
                <a:lnTo>
                  <a:pt x="244384" y="116459"/>
                </a:lnTo>
                <a:lnTo>
                  <a:pt x="244261" y="115315"/>
                </a:lnTo>
                <a:close/>
              </a:path>
              <a:path w="473709" h="1339214">
                <a:moveTo>
                  <a:pt x="252604" y="578968"/>
                </a:moveTo>
                <a:lnTo>
                  <a:pt x="253238" y="580136"/>
                </a:lnTo>
                <a:lnTo>
                  <a:pt x="253501" y="580136"/>
                </a:lnTo>
                <a:lnTo>
                  <a:pt x="252604" y="578968"/>
                </a:lnTo>
                <a:close/>
              </a:path>
              <a:path w="473709" h="1339214">
                <a:moveTo>
                  <a:pt x="252065" y="577976"/>
                </a:moveTo>
                <a:lnTo>
                  <a:pt x="251841" y="577976"/>
                </a:lnTo>
                <a:lnTo>
                  <a:pt x="252604" y="578968"/>
                </a:lnTo>
                <a:lnTo>
                  <a:pt x="252065" y="577976"/>
                </a:lnTo>
                <a:close/>
              </a:path>
              <a:path w="473709" h="1339214">
                <a:moveTo>
                  <a:pt x="247718" y="569976"/>
                </a:moveTo>
                <a:lnTo>
                  <a:pt x="248666" y="572388"/>
                </a:lnTo>
                <a:lnTo>
                  <a:pt x="249029" y="572388"/>
                </a:lnTo>
                <a:lnTo>
                  <a:pt x="247718" y="569976"/>
                </a:lnTo>
                <a:close/>
              </a:path>
              <a:path w="473709" h="1339214">
                <a:moveTo>
                  <a:pt x="247890" y="569976"/>
                </a:moveTo>
                <a:lnTo>
                  <a:pt x="247718" y="569976"/>
                </a:lnTo>
                <a:lnTo>
                  <a:pt x="248201" y="570864"/>
                </a:lnTo>
                <a:lnTo>
                  <a:pt x="247890" y="569976"/>
                </a:lnTo>
                <a:close/>
              </a:path>
              <a:path w="473709" h="1339214">
                <a:moveTo>
                  <a:pt x="245597" y="562842"/>
                </a:moveTo>
                <a:lnTo>
                  <a:pt x="245872" y="564261"/>
                </a:lnTo>
                <a:lnTo>
                  <a:pt x="246053" y="564261"/>
                </a:lnTo>
                <a:lnTo>
                  <a:pt x="245597" y="562842"/>
                </a:lnTo>
                <a:close/>
              </a:path>
              <a:path w="473709" h="1339214">
                <a:moveTo>
                  <a:pt x="245380" y="561720"/>
                </a:moveTo>
                <a:lnTo>
                  <a:pt x="245300" y="561975"/>
                </a:lnTo>
                <a:lnTo>
                  <a:pt x="245517" y="562842"/>
                </a:lnTo>
                <a:lnTo>
                  <a:pt x="245429" y="561975"/>
                </a:lnTo>
                <a:lnTo>
                  <a:pt x="245237" y="561720"/>
                </a:lnTo>
                <a:lnTo>
                  <a:pt x="245380" y="561720"/>
                </a:lnTo>
                <a:close/>
              </a:path>
              <a:path w="473709" h="1339214">
                <a:moveTo>
                  <a:pt x="242739" y="107187"/>
                </a:moveTo>
                <a:lnTo>
                  <a:pt x="209296" y="107187"/>
                </a:lnTo>
                <a:lnTo>
                  <a:pt x="209550" y="107823"/>
                </a:lnTo>
                <a:lnTo>
                  <a:pt x="209814" y="108800"/>
                </a:lnTo>
                <a:lnTo>
                  <a:pt x="210312" y="109727"/>
                </a:lnTo>
                <a:lnTo>
                  <a:pt x="210112" y="109727"/>
                </a:lnTo>
                <a:lnTo>
                  <a:pt x="212276" y="116459"/>
                </a:lnTo>
                <a:lnTo>
                  <a:pt x="212248" y="115950"/>
                </a:lnTo>
                <a:lnTo>
                  <a:pt x="212090" y="115315"/>
                </a:lnTo>
                <a:lnTo>
                  <a:pt x="244261" y="115315"/>
                </a:lnTo>
                <a:lnTo>
                  <a:pt x="243586" y="110362"/>
                </a:lnTo>
                <a:lnTo>
                  <a:pt x="243374" y="109727"/>
                </a:lnTo>
                <a:lnTo>
                  <a:pt x="210312" y="109727"/>
                </a:lnTo>
                <a:lnTo>
                  <a:pt x="209940" y="108800"/>
                </a:lnTo>
                <a:lnTo>
                  <a:pt x="243217" y="108800"/>
                </a:lnTo>
                <a:lnTo>
                  <a:pt x="242950" y="107823"/>
                </a:lnTo>
                <a:lnTo>
                  <a:pt x="242739" y="107187"/>
                </a:lnTo>
                <a:close/>
              </a:path>
              <a:path w="473709" h="1339214">
                <a:moveTo>
                  <a:pt x="240114" y="99313"/>
                </a:moveTo>
                <a:lnTo>
                  <a:pt x="204724" y="99313"/>
                </a:lnTo>
                <a:lnTo>
                  <a:pt x="205506" y="100772"/>
                </a:lnTo>
                <a:lnTo>
                  <a:pt x="206121" y="101600"/>
                </a:lnTo>
                <a:lnTo>
                  <a:pt x="205950" y="101600"/>
                </a:lnTo>
                <a:lnTo>
                  <a:pt x="209814" y="108800"/>
                </a:lnTo>
                <a:lnTo>
                  <a:pt x="209296" y="107187"/>
                </a:lnTo>
                <a:lnTo>
                  <a:pt x="242739" y="107187"/>
                </a:lnTo>
                <a:lnTo>
                  <a:pt x="240876" y="101600"/>
                </a:lnTo>
                <a:lnTo>
                  <a:pt x="206121" y="101600"/>
                </a:lnTo>
                <a:lnTo>
                  <a:pt x="205615" y="100772"/>
                </a:lnTo>
                <a:lnTo>
                  <a:pt x="240600" y="100772"/>
                </a:lnTo>
                <a:lnTo>
                  <a:pt x="240114" y="99313"/>
                </a:lnTo>
                <a:close/>
              </a:path>
              <a:path w="473709" h="1339214">
                <a:moveTo>
                  <a:pt x="762" y="0"/>
                </a:moveTo>
                <a:lnTo>
                  <a:pt x="0" y="31750"/>
                </a:lnTo>
                <a:lnTo>
                  <a:pt x="23368" y="32257"/>
                </a:lnTo>
                <a:lnTo>
                  <a:pt x="45339" y="33908"/>
                </a:lnTo>
                <a:lnTo>
                  <a:pt x="86614" y="40005"/>
                </a:lnTo>
                <a:lnTo>
                  <a:pt x="123825" y="49656"/>
                </a:lnTo>
                <a:lnTo>
                  <a:pt x="169418" y="69342"/>
                </a:lnTo>
                <a:lnTo>
                  <a:pt x="199898" y="93218"/>
                </a:lnTo>
                <a:lnTo>
                  <a:pt x="205506" y="100772"/>
                </a:lnTo>
                <a:lnTo>
                  <a:pt x="204724" y="99313"/>
                </a:lnTo>
                <a:lnTo>
                  <a:pt x="240114" y="99313"/>
                </a:lnTo>
                <a:lnTo>
                  <a:pt x="239395" y="97155"/>
                </a:lnTo>
                <a:lnTo>
                  <a:pt x="239141" y="96265"/>
                </a:lnTo>
                <a:lnTo>
                  <a:pt x="238760" y="95376"/>
                </a:lnTo>
                <a:lnTo>
                  <a:pt x="238251" y="94614"/>
                </a:lnTo>
                <a:lnTo>
                  <a:pt x="232664" y="84200"/>
                </a:lnTo>
                <a:lnTo>
                  <a:pt x="198374" y="50037"/>
                </a:lnTo>
                <a:lnTo>
                  <a:pt x="151129" y="25526"/>
                </a:lnTo>
                <a:lnTo>
                  <a:pt x="112902" y="13462"/>
                </a:lnTo>
                <a:lnTo>
                  <a:pt x="70358" y="4952"/>
                </a:lnTo>
                <a:lnTo>
                  <a:pt x="24129" y="635"/>
                </a:lnTo>
                <a:lnTo>
                  <a:pt x="7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842250" y="3498850"/>
            <a:ext cx="317500" cy="1454150"/>
            <a:chOff x="7842250" y="3498850"/>
            <a:chExt cx="317500" cy="1454150"/>
          </a:xfrm>
        </p:grpSpPr>
        <p:sp>
          <p:nvSpPr>
            <p:cNvPr id="3" name="object 3" descr=""/>
            <p:cNvSpPr/>
            <p:nvPr/>
          </p:nvSpPr>
          <p:spPr>
            <a:xfrm>
              <a:off x="7962900" y="3581400"/>
              <a:ext cx="76200" cy="1371600"/>
            </a:xfrm>
            <a:custGeom>
              <a:avLst/>
              <a:gdLst/>
              <a:ahLst/>
              <a:cxnLst/>
              <a:rect l="l" t="t" r="r" b="b"/>
              <a:pathLst>
                <a:path w="76200" h="1371600">
                  <a:moveTo>
                    <a:pt x="44450" y="1320800"/>
                  </a:moveTo>
                  <a:lnTo>
                    <a:pt x="31750" y="1320800"/>
                  </a:lnTo>
                  <a:lnTo>
                    <a:pt x="31750" y="1371600"/>
                  </a:lnTo>
                  <a:lnTo>
                    <a:pt x="44450" y="1371600"/>
                  </a:lnTo>
                  <a:lnTo>
                    <a:pt x="44450" y="1320800"/>
                  </a:lnTo>
                  <a:close/>
                </a:path>
                <a:path w="76200" h="1371600">
                  <a:moveTo>
                    <a:pt x="44450" y="1231900"/>
                  </a:moveTo>
                  <a:lnTo>
                    <a:pt x="31750" y="1231900"/>
                  </a:lnTo>
                  <a:lnTo>
                    <a:pt x="31750" y="1282700"/>
                  </a:lnTo>
                  <a:lnTo>
                    <a:pt x="44450" y="1282700"/>
                  </a:lnTo>
                  <a:lnTo>
                    <a:pt x="44450" y="1231900"/>
                  </a:lnTo>
                  <a:close/>
                </a:path>
                <a:path w="76200" h="1371600">
                  <a:moveTo>
                    <a:pt x="44450" y="1143000"/>
                  </a:moveTo>
                  <a:lnTo>
                    <a:pt x="31750" y="1143000"/>
                  </a:lnTo>
                  <a:lnTo>
                    <a:pt x="31750" y="1193800"/>
                  </a:lnTo>
                  <a:lnTo>
                    <a:pt x="44450" y="1193800"/>
                  </a:lnTo>
                  <a:lnTo>
                    <a:pt x="44450" y="1143000"/>
                  </a:lnTo>
                  <a:close/>
                </a:path>
                <a:path w="76200" h="1371600">
                  <a:moveTo>
                    <a:pt x="44450" y="1054100"/>
                  </a:moveTo>
                  <a:lnTo>
                    <a:pt x="31750" y="1054100"/>
                  </a:lnTo>
                  <a:lnTo>
                    <a:pt x="31750" y="1104900"/>
                  </a:lnTo>
                  <a:lnTo>
                    <a:pt x="44450" y="1104900"/>
                  </a:lnTo>
                  <a:lnTo>
                    <a:pt x="44450" y="1054100"/>
                  </a:lnTo>
                  <a:close/>
                </a:path>
                <a:path w="76200" h="1371600">
                  <a:moveTo>
                    <a:pt x="44450" y="965200"/>
                  </a:moveTo>
                  <a:lnTo>
                    <a:pt x="31750" y="965200"/>
                  </a:lnTo>
                  <a:lnTo>
                    <a:pt x="31750" y="1016000"/>
                  </a:lnTo>
                  <a:lnTo>
                    <a:pt x="44450" y="1016000"/>
                  </a:lnTo>
                  <a:lnTo>
                    <a:pt x="44450" y="965200"/>
                  </a:lnTo>
                  <a:close/>
                </a:path>
                <a:path w="76200" h="1371600">
                  <a:moveTo>
                    <a:pt x="44450" y="876300"/>
                  </a:moveTo>
                  <a:lnTo>
                    <a:pt x="31750" y="876300"/>
                  </a:lnTo>
                  <a:lnTo>
                    <a:pt x="31750" y="927100"/>
                  </a:lnTo>
                  <a:lnTo>
                    <a:pt x="44450" y="927100"/>
                  </a:lnTo>
                  <a:lnTo>
                    <a:pt x="44450" y="876300"/>
                  </a:lnTo>
                  <a:close/>
                </a:path>
                <a:path w="76200" h="1371600">
                  <a:moveTo>
                    <a:pt x="44450" y="787400"/>
                  </a:moveTo>
                  <a:lnTo>
                    <a:pt x="31750" y="787400"/>
                  </a:lnTo>
                  <a:lnTo>
                    <a:pt x="31750" y="838200"/>
                  </a:lnTo>
                  <a:lnTo>
                    <a:pt x="44450" y="838200"/>
                  </a:lnTo>
                  <a:lnTo>
                    <a:pt x="44450" y="787400"/>
                  </a:lnTo>
                  <a:close/>
                </a:path>
                <a:path w="76200" h="1371600">
                  <a:moveTo>
                    <a:pt x="44450" y="698500"/>
                  </a:moveTo>
                  <a:lnTo>
                    <a:pt x="31750" y="698500"/>
                  </a:lnTo>
                  <a:lnTo>
                    <a:pt x="31750" y="749300"/>
                  </a:lnTo>
                  <a:lnTo>
                    <a:pt x="44450" y="749300"/>
                  </a:lnTo>
                  <a:lnTo>
                    <a:pt x="44450" y="698500"/>
                  </a:lnTo>
                  <a:close/>
                </a:path>
                <a:path w="76200" h="1371600">
                  <a:moveTo>
                    <a:pt x="44450" y="609600"/>
                  </a:moveTo>
                  <a:lnTo>
                    <a:pt x="31750" y="609600"/>
                  </a:lnTo>
                  <a:lnTo>
                    <a:pt x="31750" y="660400"/>
                  </a:lnTo>
                  <a:lnTo>
                    <a:pt x="44450" y="660400"/>
                  </a:lnTo>
                  <a:lnTo>
                    <a:pt x="44450" y="609600"/>
                  </a:lnTo>
                  <a:close/>
                </a:path>
                <a:path w="76200" h="1371600">
                  <a:moveTo>
                    <a:pt x="44450" y="520700"/>
                  </a:moveTo>
                  <a:lnTo>
                    <a:pt x="31750" y="520700"/>
                  </a:lnTo>
                  <a:lnTo>
                    <a:pt x="31750" y="571500"/>
                  </a:lnTo>
                  <a:lnTo>
                    <a:pt x="44450" y="571500"/>
                  </a:lnTo>
                  <a:lnTo>
                    <a:pt x="44450" y="520700"/>
                  </a:lnTo>
                  <a:close/>
                </a:path>
                <a:path w="76200" h="1371600">
                  <a:moveTo>
                    <a:pt x="44450" y="431800"/>
                  </a:moveTo>
                  <a:lnTo>
                    <a:pt x="31750" y="431800"/>
                  </a:lnTo>
                  <a:lnTo>
                    <a:pt x="31750" y="482600"/>
                  </a:lnTo>
                  <a:lnTo>
                    <a:pt x="44450" y="482600"/>
                  </a:lnTo>
                  <a:lnTo>
                    <a:pt x="44450" y="431800"/>
                  </a:lnTo>
                  <a:close/>
                </a:path>
                <a:path w="76200" h="1371600">
                  <a:moveTo>
                    <a:pt x="44450" y="342900"/>
                  </a:moveTo>
                  <a:lnTo>
                    <a:pt x="31750" y="342900"/>
                  </a:lnTo>
                  <a:lnTo>
                    <a:pt x="31750" y="393700"/>
                  </a:lnTo>
                  <a:lnTo>
                    <a:pt x="44450" y="393700"/>
                  </a:lnTo>
                  <a:lnTo>
                    <a:pt x="44450" y="342900"/>
                  </a:lnTo>
                  <a:close/>
                </a:path>
                <a:path w="76200" h="1371600">
                  <a:moveTo>
                    <a:pt x="44450" y="254000"/>
                  </a:moveTo>
                  <a:lnTo>
                    <a:pt x="31750" y="254000"/>
                  </a:lnTo>
                  <a:lnTo>
                    <a:pt x="31750" y="304800"/>
                  </a:lnTo>
                  <a:lnTo>
                    <a:pt x="44450" y="304800"/>
                  </a:lnTo>
                  <a:lnTo>
                    <a:pt x="44450" y="254000"/>
                  </a:lnTo>
                  <a:close/>
                </a:path>
                <a:path w="76200" h="1371600">
                  <a:moveTo>
                    <a:pt x="44450" y="165100"/>
                  </a:moveTo>
                  <a:lnTo>
                    <a:pt x="31750" y="165100"/>
                  </a:lnTo>
                  <a:lnTo>
                    <a:pt x="31750" y="215900"/>
                  </a:lnTo>
                  <a:lnTo>
                    <a:pt x="44450" y="215900"/>
                  </a:lnTo>
                  <a:lnTo>
                    <a:pt x="44450" y="165100"/>
                  </a:lnTo>
                  <a:close/>
                </a:path>
                <a:path w="76200" h="137160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127000"/>
                  </a:lnTo>
                  <a:lnTo>
                    <a:pt x="44450" y="127000"/>
                  </a:lnTo>
                  <a:lnTo>
                    <a:pt x="44450" y="76200"/>
                  </a:lnTo>
                  <a:close/>
                </a:path>
                <a:path w="76200" h="13716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848600" y="35052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400" y="0"/>
                  </a:moveTo>
                  <a:lnTo>
                    <a:pt x="0" y="228600"/>
                  </a:lnTo>
                  <a:lnTo>
                    <a:pt x="304800" y="228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48600" y="3505200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927850" y="2051050"/>
          <a:ext cx="2298700" cy="144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362585">
                <a:tc>
                  <a:txBody>
                    <a:bodyPr/>
                    <a:lstStyle/>
                    <a:p>
                      <a:pPr marL="607695">
                        <a:lnSpc>
                          <a:spcPts val="13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&lt;&lt;interface&gt;&gt;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7070">
                        <a:lnSpc>
                          <a:spcPts val="1420"/>
                        </a:lnSpc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Complexity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getComplexity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()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int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setComplexity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(int)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void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851650" y="4946650"/>
          <a:ext cx="24511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getQuestion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()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getAnswer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()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answerCorrect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(String)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boolean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toString()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889250" y="2889250"/>
          <a:ext cx="21463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MiniQuiz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main(args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String[])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void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4953000" y="3733800"/>
            <a:ext cx="1905000" cy="1447800"/>
          </a:xfrm>
          <a:custGeom>
            <a:avLst/>
            <a:gdLst/>
            <a:ahLst/>
            <a:cxnLst/>
            <a:rect l="l" t="t" r="r" b="b"/>
            <a:pathLst>
              <a:path w="1905000" h="1447800">
                <a:moveTo>
                  <a:pt x="0" y="0"/>
                </a:moveTo>
                <a:lnTo>
                  <a:pt x="1905000" y="1447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34788" y="346176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6558788" y="495579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UML</a:t>
            </a:r>
            <a:r>
              <a:rPr dirty="0" spc="-70"/>
              <a:t> </a:t>
            </a:r>
            <a:r>
              <a:rPr dirty="0" spc="-100"/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3611" y="791336"/>
            <a:ext cx="9315450" cy="4770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8885"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800" spc="-4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18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2800" spc="-22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3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25">
                <a:solidFill>
                  <a:srgbClr val="404040"/>
                </a:solidFill>
                <a:latin typeface="Trebuchet MS"/>
                <a:cs typeface="Trebuchet MS"/>
              </a:rPr>
              <a:t>CH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15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12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2800" spc="39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STR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2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15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2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Trebuchet MS"/>
                <a:cs typeface="Trebuchet MS"/>
              </a:rPr>
              <a:t>JAVA?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two ways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achieve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8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(0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8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100%).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(partial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complete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abstraction)</a:t>
            </a:r>
            <a:endParaRPr sz="2800">
              <a:latin typeface="Times New Roman"/>
              <a:cs typeface="Times New Roman"/>
            </a:endParaRPr>
          </a:p>
          <a:p>
            <a:pPr marL="12700" marR="98425">
              <a:lnSpc>
                <a:spcPts val="3000"/>
              </a:lnSpc>
              <a:spcBef>
                <a:spcPts val="1050"/>
              </a:spcBef>
            </a:pPr>
            <a:r>
              <a:rPr dirty="0" sz="2800" spc="-10" b="1">
                <a:latin typeface="Times New Roman"/>
                <a:cs typeface="Times New Roman"/>
              </a:rPr>
              <a:t>--</a:t>
            </a:r>
            <a:r>
              <a:rPr dirty="0" sz="2800" b="1">
                <a:latin typeface="Times New Roman"/>
                <a:cs typeface="Times New Roman"/>
              </a:rPr>
              <a:t>abstract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classes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contain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concrete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methods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that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have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the </a:t>
            </a:r>
            <a:r>
              <a:rPr dirty="0" sz="2800" spc="-10" b="1">
                <a:latin typeface="Times New Roman"/>
                <a:cs typeface="Times New Roman"/>
              </a:rPr>
              <a:t>implementation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which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results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partial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abstraction.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r>
              <a:rPr dirty="0" sz="28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(100%</a:t>
            </a:r>
            <a:r>
              <a:rPr dirty="0" sz="28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(complete</a:t>
            </a:r>
            <a:r>
              <a:rPr dirty="0" sz="28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abstraction))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10">
                <a:latin typeface="Times New Roman"/>
                <a:cs typeface="Times New Roman"/>
              </a:rPr>
              <a:t>--</a:t>
            </a:r>
            <a:r>
              <a:rPr dirty="0" sz="2800">
                <a:latin typeface="Times New Roman"/>
                <a:cs typeface="Times New Roman"/>
              </a:rPr>
              <a:t>Interfaces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allow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abstract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implementation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completely.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954" y="775792"/>
            <a:ext cx="4466590" cy="10026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220"/>
              <a:t>Interfaces:</a:t>
            </a:r>
            <a:r>
              <a:rPr dirty="0" sz="3200" spc="-55"/>
              <a:t> </a:t>
            </a:r>
            <a:r>
              <a:rPr dirty="0" sz="3200" spc="-185"/>
              <a:t>Examples</a:t>
            </a:r>
            <a:r>
              <a:rPr dirty="0" sz="3200" spc="-40"/>
              <a:t> </a:t>
            </a:r>
            <a:r>
              <a:rPr dirty="0" sz="3200" spc="-20"/>
              <a:t>from </a:t>
            </a:r>
            <a:r>
              <a:rPr dirty="0" sz="3200" spc="-390"/>
              <a:t>Java</a:t>
            </a:r>
            <a:r>
              <a:rPr dirty="0" sz="3200" spc="-90"/>
              <a:t> </a:t>
            </a:r>
            <a:r>
              <a:rPr dirty="0" sz="3200" spc="-185"/>
              <a:t>Standard</a:t>
            </a:r>
            <a:r>
              <a:rPr dirty="0" sz="3200" spc="-90"/>
              <a:t> </a:t>
            </a:r>
            <a:r>
              <a:rPr dirty="0" sz="3200" spc="-60"/>
              <a:t>Class</a:t>
            </a:r>
            <a:r>
              <a:rPr dirty="0" sz="3200" spc="-75"/>
              <a:t> </a:t>
            </a:r>
            <a:r>
              <a:rPr dirty="0" sz="3200" spc="-125"/>
              <a:t>Library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15414" y="2187066"/>
            <a:ext cx="7079615" cy="3301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469900" marR="83185" indent="-457200">
              <a:lnSpc>
                <a:spcPct val="99100"/>
              </a:lnSpc>
              <a:spcBef>
                <a:spcPts val="12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interfaces: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80">
                <a:latin typeface="Courier New"/>
                <a:cs typeface="Courier New"/>
              </a:rPr>
              <a:t>Iterator</a:t>
            </a:r>
            <a:r>
              <a:rPr dirty="0" sz="2000" spc="-22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contains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user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through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collection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easily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070"/>
              </a:lnSpc>
            </a:pPr>
            <a:r>
              <a:rPr dirty="0" sz="1800">
                <a:latin typeface="Courier New"/>
                <a:cs typeface="Courier New"/>
              </a:rPr>
              <a:t>hasNext(),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next(),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remove()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Comparable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contains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abstract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called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compareTo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395"/>
              </a:spcBef>
            </a:pPr>
            <a:r>
              <a:rPr dirty="0" sz="1800">
                <a:latin typeface="Courier New"/>
                <a:cs typeface="Courier New"/>
              </a:rPr>
              <a:t>if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(obj1.compareTo(obj2)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&lt;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0)</a:t>
            </a:r>
            <a:endParaRPr sz="1800">
              <a:latin typeface="Courier New"/>
              <a:cs typeface="Courier New"/>
            </a:endParaRPr>
          </a:p>
          <a:p>
            <a:pPr marL="927100" marR="821055" indent="27432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System.out.println(“obj1</a:t>
            </a:r>
            <a:r>
              <a:rPr dirty="0" sz="1800" spc="-10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is</a:t>
            </a:r>
            <a:r>
              <a:rPr dirty="0" sz="1800" spc="-10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less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than </a:t>
            </a:r>
            <a:r>
              <a:rPr dirty="0" sz="1800" spc="-10">
                <a:latin typeface="Courier New"/>
                <a:cs typeface="Courier New"/>
              </a:rPr>
              <a:t>obj2”);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102485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Polymorphism</a:t>
            </a:r>
            <a:r>
              <a:rPr dirty="0" spc="-75"/>
              <a:t> </a:t>
            </a:r>
            <a:r>
              <a:rPr dirty="0" spc="-215"/>
              <a:t>via</a:t>
            </a:r>
            <a:r>
              <a:rPr dirty="0" spc="-60"/>
              <a:t> </a:t>
            </a:r>
            <a:r>
              <a:rPr dirty="0" spc="-150"/>
              <a:t>Interfaces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1957781"/>
            <a:ext cx="7220584" cy="311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Define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polymorphism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reference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380"/>
              </a:lnSpc>
            </a:pPr>
            <a:r>
              <a:rPr dirty="0" sz="2000">
                <a:latin typeface="Calibri"/>
                <a:cs typeface="Calibri"/>
              </a:rPr>
              <a:t>declare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interface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65"/>
              </a:spcBef>
            </a:pPr>
            <a:r>
              <a:rPr dirty="0" sz="1800">
                <a:latin typeface="Courier New"/>
                <a:cs typeface="Courier New"/>
              </a:rPr>
              <a:t>Doable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obj;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obj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reference 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point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implements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Doable</a:t>
            </a:r>
            <a:r>
              <a:rPr dirty="0" sz="2000" spc="-750">
                <a:latin typeface="Courier New"/>
                <a:cs typeface="Courier New"/>
              </a:rPr>
              <a:t> </a:t>
            </a:r>
            <a:r>
              <a:rPr dirty="0" sz="2000" spc="-1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version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doThis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depends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obj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2345"/>
              </a:lnSpc>
              <a:spcBef>
                <a:spcPts val="85"/>
              </a:spcBef>
            </a:pP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referring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algn="ctr" marL="5080">
              <a:lnSpc>
                <a:spcPts val="2345"/>
              </a:lnSpc>
            </a:pPr>
            <a:r>
              <a:rPr dirty="0" sz="2000" spc="-10">
                <a:latin typeface="Courier New"/>
                <a:cs typeface="Courier New"/>
              </a:rPr>
              <a:t>obj.doThis();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39576" y="6351219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517" y="778840"/>
            <a:ext cx="2254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More</a:t>
            </a:r>
            <a:r>
              <a:rPr dirty="0" spc="-10"/>
              <a:t> </a:t>
            </a:r>
            <a:r>
              <a:rPr dirty="0" spc="-140"/>
              <a:t>Examples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248400" y="1524000"/>
            <a:ext cx="3810000" cy="502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76835">
              <a:lnSpc>
                <a:spcPts val="1510"/>
              </a:lnSpc>
              <a:spcBef>
                <a:spcPts val="185"/>
              </a:spcBef>
            </a:pPr>
            <a:r>
              <a:rPr dirty="0" sz="1400">
                <a:latin typeface="Courier New"/>
                <a:cs typeface="Courier New"/>
              </a:rPr>
              <a:t>public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interface</a:t>
            </a:r>
            <a:r>
              <a:rPr dirty="0" sz="1400" spc="-5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Speaker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public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void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speak();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510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6835" marR="425450">
              <a:lnSpc>
                <a:spcPts val="1340"/>
              </a:lnSpc>
              <a:spcBef>
                <a:spcPts val="1340"/>
              </a:spcBef>
            </a:pPr>
            <a:r>
              <a:rPr dirty="0" sz="1400">
                <a:latin typeface="Courier New"/>
                <a:cs typeface="Courier New"/>
              </a:rPr>
              <a:t>class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Philosopher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extends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 spc="-20">
                <a:latin typeface="Courier New"/>
                <a:cs typeface="Courier New"/>
              </a:rPr>
              <a:t>Human </a:t>
            </a:r>
            <a:r>
              <a:rPr dirty="0" sz="1400">
                <a:latin typeface="Courier New"/>
                <a:cs typeface="Courier New"/>
              </a:rPr>
              <a:t>implements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Speaker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190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 spc="-25">
                <a:latin typeface="Courier New"/>
                <a:cs typeface="Courier New"/>
              </a:rPr>
              <a:t>//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public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void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speak()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345"/>
              </a:lnSpc>
            </a:pPr>
            <a:r>
              <a:rPr dirty="0" sz="1400" spc="-25">
                <a:latin typeface="Courier New"/>
                <a:cs typeface="Courier New"/>
              </a:rPr>
              <a:t>{…}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public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void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pontificate()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 spc="-25">
                <a:latin typeface="Courier New"/>
                <a:cs typeface="Courier New"/>
              </a:rPr>
              <a:t>{…}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515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340"/>
              </a:lnSpc>
              <a:spcBef>
                <a:spcPts val="1335"/>
              </a:spcBef>
            </a:pPr>
            <a:r>
              <a:rPr dirty="0" sz="1400">
                <a:latin typeface="Courier New"/>
                <a:cs typeface="Courier New"/>
              </a:rPr>
              <a:t>class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Dog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extends</a:t>
            </a:r>
            <a:r>
              <a:rPr dirty="0" sz="1400" spc="-3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Animal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implements Speaker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190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 spc="-25">
                <a:latin typeface="Courier New"/>
                <a:cs typeface="Courier New"/>
              </a:rPr>
              <a:t>//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>
                <a:latin typeface="Courier New"/>
                <a:cs typeface="Courier New"/>
              </a:rPr>
              <a:t>public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void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speak()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396875">
              <a:lnSpc>
                <a:spcPts val="1345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ts val="1510"/>
              </a:lnSpc>
            </a:pPr>
            <a:r>
              <a:rPr dirty="0"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5000" y="1600200"/>
            <a:ext cx="4038600" cy="160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6200">
              <a:lnSpc>
                <a:spcPts val="1265"/>
              </a:lnSpc>
            </a:pPr>
            <a:r>
              <a:rPr dirty="0" sz="1400">
                <a:latin typeface="Courier New"/>
                <a:cs typeface="Courier New"/>
              </a:rPr>
              <a:t>Speaker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guest;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ts val="1510"/>
              </a:lnSpc>
              <a:spcBef>
                <a:spcPts val="1005"/>
              </a:spcBef>
            </a:pPr>
            <a:r>
              <a:rPr dirty="0" sz="1400">
                <a:latin typeface="Courier New"/>
                <a:cs typeface="Courier New"/>
              </a:rPr>
              <a:t>guest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new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Philosopher();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ts val="1510"/>
              </a:lnSpc>
            </a:pPr>
            <a:r>
              <a:rPr dirty="0" sz="1400" spc="-10">
                <a:latin typeface="Courier New"/>
                <a:cs typeface="Courier New"/>
              </a:rPr>
              <a:t>guest.speak();</a:t>
            </a:r>
            <a:endParaRPr sz="1400">
              <a:latin typeface="Courier New"/>
              <a:cs typeface="Courier New"/>
            </a:endParaRPr>
          </a:p>
          <a:p>
            <a:pPr marL="76200" marR="2463165">
              <a:lnSpc>
                <a:spcPts val="1370"/>
              </a:lnSpc>
              <a:spcBef>
                <a:spcPts val="1315"/>
              </a:spcBef>
            </a:pPr>
            <a:r>
              <a:rPr dirty="0" sz="1400">
                <a:latin typeface="Courier New"/>
                <a:cs typeface="Courier New"/>
              </a:rPr>
              <a:t>guest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Dog(); guest.speak();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5000" y="3429000"/>
            <a:ext cx="4038600" cy="1066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dirty="0" sz="1400">
                <a:latin typeface="Courier New"/>
                <a:cs typeface="Courier New"/>
              </a:rPr>
              <a:t>Speaker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special;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ourier New"/>
                <a:cs typeface="Courier New"/>
              </a:rPr>
              <a:t>special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new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Philosopher();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baseline="1984" sz="2100" spc="-15">
                <a:latin typeface="Courier New"/>
                <a:cs typeface="Courier New"/>
              </a:rPr>
              <a:t>special.pontificate();</a:t>
            </a:r>
            <a:r>
              <a:rPr dirty="0" baseline="1984" sz="2100" spc="-772"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CC0000"/>
                </a:solidFill>
                <a:latin typeface="Calibri"/>
                <a:cs typeface="Calibri"/>
              </a:rPr>
              <a:t>//</a:t>
            </a:r>
            <a:r>
              <a:rPr dirty="0" sz="1400" spc="-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CC0000"/>
                </a:solidFill>
                <a:latin typeface="Calibri"/>
                <a:cs typeface="Calibri"/>
              </a:rPr>
              <a:t>compiler</a:t>
            </a:r>
            <a:r>
              <a:rPr dirty="0" sz="1400" spc="-10">
                <a:solidFill>
                  <a:srgbClr val="CC0000"/>
                </a:solidFill>
                <a:latin typeface="Calibri"/>
                <a:cs typeface="Calibri"/>
              </a:rPr>
              <a:t> error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05000" y="4953000"/>
            <a:ext cx="4038600" cy="1143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dirty="0" sz="1400">
                <a:latin typeface="Courier New"/>
                <a:cs typeface="Courier New"/>
              </a:rPr>
              <a:t>Speaker</a:t>
            </a:r>
            <a:r>
              <a:rPr dirty="0" sz="1400" spc="-4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special;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ourier New"/>
                <a:cs typeface="Courier New"/>
              </a:rPr>
              <a:t>special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new</a:t>
            </a:r>
            <a:r>
              <a:rPr dirty="0" sz="1400" spc="-4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Philosopher();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 spc="-10">
                <a:latin typeface="Courier New"/>
                <a:cs typeface="Courier New"/>
              </a:rPr>
              <a:t>((Philosopher)special).pontificate();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71966" y="6616700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53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Interface</a:t>
            </a:r>
            <a:r>
              <a:rPr dirty="0"/>
              <a:t> </a:t>
            </a:r>
            <a:r>
              <a:rPr dirty="0" spc="-100"/>
              <a:t>Hierarchies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31289" y="1729181"/>
            <a:ext cx="6981190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Inheritance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applied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 well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  <a:p>
            <a:pPr marL="12700" marR="3886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another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inherits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abstract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 of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parent</a:t>
            </a:r>
            <a:endParaRPr sz="2400">
              <a:latin typeface="Times New Roman"/>
              <a:cs typeface="Times New Roman"/>
            </a:endParaRPr>
          </a:p>
          <a:p>
            <a:pPr marL="12700" marR="15113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all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both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parent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12700" marR="2438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Note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hierarchies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hierarchies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distinct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(they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overlap)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Interfaces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79598" y="2502154"/>
            <a:ext cx="368300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interface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Doable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void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doThis();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doThat();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79598" y="3721734"/>
            <a:ext cx="7035800" cy="188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void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doThis2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(float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value,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char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20" b="1">
                <a:latin typeface="Courier New"/>
                <a:cs typeface="Courier New"/>
              </a:rPr>
              <a:t>ch); </a:t>
            </a: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boolean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doTheOther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00">
              <a:latin typeface="Courier New"/>
              <a:cs typeface="Courier New"/>
            </a:endParaRPr>
          </a:p>
          <a:p>
            <a:pPr algn="ctr" marL="319913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semicolon</a:t>
            </a:r>
            <a:r>
              <a:rPr dirty="0" sz="2000" spc="-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immediately</a:t>
            </a:r>
            <a:endParaRPr sz="2000">
              <a:latin typeface="Calibri"/>
              <a:cs typeface="Calibri"/>
            </a:endParaRPr>
          </a:p>
          <a:p>
            <a:pPr algn="ctr" marL="319659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follows</a:t>
            </a:r>
            <a:r>
              <a:rPr dirty="0" sz="2000" spc="-7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dirty="0" sz="2000" spc="-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dirty="0" sz="2000" spc="-7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62071" y="1540890"/>
            <a:ext cx="2950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interface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20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0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reserved</a:t>
            </a:r>
            <a:r>
              <a:rPr dirty="0" sz="20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05578" y="1951482"/>
            <a:ext cx="158750" cy="381000"/>
          </a:xfrm>
          <a:custGeom>
            <a:avLst/>
            <a:gdLst/>
            <a:ahLst/>
            <a:cxnLst/>
            <a:rect l="l" t="t" r="r" b="b"/>
            <a:pathLst>
              <a:path w="158750" h="381000">
                <a:moveTo>
                  <a:pt x="63500" y="285750"/>
                </a:moveTo>
                <a:lnTo>
                  <a:pt x="0" y="285750"/>
                </a:lnTo>
                <a:lnTo>
                  <a:pt x="79375" y="381000"/>
                </a:lnTo>
                <a:lnTo>
                  <a:pt x="145520" y="301625"/>
                </a:lnTo>
                <a:lnTo>
                  <a:pt x="63500" y="301625"/>
                </a:lnTo>
                <a:lnTo>
                  <a:pt x="63500" y="285750"/>
                </a:lnTo>
                <a:close/>
              </a:path>
              <a:path w="158750" h="381000">
                <a:moveTo>
                  <a:pt x="95250" y="0"/>
                </a:moveTo>
                <a:lnTo>
                  <a:pt x="63500" y="0"/>
                </a:lnTo>
                <a:lnTo>
                  <a:pt x="63500" y="301625"/>
                </a:lnTo>
                <a:lnTo>
                  <a:pt x="95250" y="301625"/>
                </a:lnTo>
                <a:lnTo>
                  <a:pt x="95250" y="0"/>
                </a:lnTo>
                <a:close/>
              </a:path>
              <a:path w="158750" h="381000">
                <a:moveTo>
                  <a:pt x="158750" y="285750"/>
                </a:moveTo>
                <a:lnTo>
                  <a:pt x="95250" y="285750"/>
                </a:lnTo>
                <a:lnTo>
                  <a:pt x="95250" y="301625"/>
                </a:lnTo>
                <a:lnTo>
                  <a:pt x="145520" y="301625"/>
                </a:lnTo>
                <a:lnTo>
                  <a:pt x="158750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463408" y="1845386"/>
            <a:ext cx="252158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None</a:t>
            </a:r>
            <a:r>
              <a:rPr dirty="0" sz="20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0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methods</a:t>
            </a:r>
            <a:r>
              <a:rPr dirty="0" sz="20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281940" marR="114935" indent="-16002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dirty="0" sz="20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interface</a:t>
            </a:r>
            <a:r>
              <a:rPr dirty="0" sz="20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0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definition</a:t>
            </a:r>
            <a:r>
              <a:rPr dirty="0" sz="2000" spc="-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(body)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444610" y="4496561"/>
            <a:ext cx="264160" cy="464184"/>
          </a:xfrm>
          <a:custGeom>
            <a:avLst/>
            <a:gdLst/>
            <a:ahLst/>
            <a:cxnLst/>
            <a:rect l="l" t="t" r="r" b="b"/>
            <a:pathLst>
              <a:path w="264159" h="464185">
                <a:moveTo>
                  <a:pt x="178257" y="79032"/>
                </a:moveTo>
                <a:lnTo>
                  <a:pt x="0" y="450342"/>
                </a:lnTo>
                <a:lnTo>
                  <a:pt x="28702" y="464057"/>
                </a:lnTo>
                <a:lnTo>
                  <a:pt x="206883" y="92774"/>
                </a:lnTo>
                <a:lnTo>
                  <a:pt x="178257" y="79032"/>
                </a:lnTo>
                <a:close/>
              </a:path>
              <a:path w="264159" h="464185">
                <a:moveTo>
                  <a:pt x="250121" y="64643"/>
                </a:moveTo>
                <a:lnTo>
                  <a:pt x="185166" y="64643"/>
                </a:lnTo>
                <a:lnTo>
                  <a:pt x="213741" y="78486"/>
                </a:lnTo>
                <a:lnTo>
                  <a:pt x="206883" y="92774"/>
                </a:lnTo>
                <a:lnTo>
                  <a:pt x="264160" y="120268"/>
                </a:lnTo>
                <a:lnTo>
                  <a:pt x="250121" y="64643"/>
                </a:lnTo>
                <a:close/>
              </a:path>
              <a:path w="264159" h="464185">
                <a:moveTo>
                  <a:pt x="185166" y="64643"/>
                </a:moveTo>
                <a:lnTo>
                  <a:pt x="178257" y="79032"/>
                </a:lnTo>
                <a:lnTo>
                  <a:pt x="206883" y="92774"/>
                </a:lnTo>
                <a:lnTo>
                  <a:pt x="213741" y="78486"/>
                </a:lnTo>
                <a:lnTo>
                  <a:pt x="185166" y="64643"/>
                </a:lnTo>
                <a:close/>
              </a:path>
              <a:path w="264159" h="464185">
                <a:moveTo>
                  <a:pt x="233807" y="0"/>
                </a:moveTo>
                <a:lnTo>
                  <a:pt x="121031" y="51562"/>
                </a:lnTo>
                <a:lnTo>
                  <a:pt x="178257" y="79032"/>
                </a:lnTo>
                <a:lnTo>
                  <a:pt x="185166" y="64643"/>
                </a:lnTo>
                <a:lnTo>
                  <a:pt x="250121" y="64643"/>
                </a:lnTo>
                <a:lnTo>
                  <a:pt x="2338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1721485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Comparison</a:t>
            </a:r>
            <a:r>
              <a:rPr dirty="0" spc="-110"/>
              <a:t> </a:t>
            </a:r>
            <a:r>
              <a:rPr dirty="0" spc="-160"/>
              <a:t>with</a:t>
            </a:r>
            <a:r>
              <a:rPr dirty="0" spc="-60"/>
              <a:t> </a:t>
            </a:r>
            <a:r>
              <a:rPr dirty="0" spc="-135"/>
              <a:t>Inheritance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47927" y="1883105"/>
            <a:ext cx="7163434" cy="1856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Interfaces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don’t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actions…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12700" marR="11995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essentially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hierarchy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Important: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“fake”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inheritance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354" y="1092835"/>
            <a:ext cx="5201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75"/>
              <a:t> </a:t>
            </a:r>
            <a:r>
              <a:rPr dirty="0" spc="-80"/>
              <a:t>The</a:t>
            </a:r>
            <a:r>
              <a:rPr dirty="0" spc="-60"/>
              <a:t> </a:t>
            </a:r>
            <a:r>
              <a:rPr dirty="0" spc="-114"/>
              <a:t>Comparable</a:t>
            </a:r>
            <a:r>
              <a:rPr dirty="0" spc="-30"/>
              <a:t> </a:t>
            </a:r>
            <a:r>
              <a:rPr dirty="0" spc="-145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2155672"/>
            <a:ext cx="8169275" cy="324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Comparable</a:t>
            </a:r>
            <a:r>
              <a:rPr dirty="0" sz="2000" spc="-71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mechanism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comparing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spcBef>
                <a:spcPts val="1545"/>
              </a:spcBef>
            </a:pPr>
            <a:r>
              <a:rPr dirty="0" sz="2000">
                <a:latin typeface="Times New Roman"/>
                <a:cs typeface="Times New Roman"/>
              </a:rPr>
              <a:t>Specifically,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Comparable</a:t>
            </a:r>
            <a:r>
              <a:rPr dirty="0" sz="2000" spc="-71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means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dirty="0" sz="2000" spc="-10">
                <a:latin typeface="Courier New"/>
                <a:cs typeface="Courier New"/>
              </a:rPr>
              <a:t>CompareTo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2000">
              <a:latin typeface="Courier New"/>
              <a:cs typeface="Courier New"/>
            </a:endParaRPr>
          </a:p>
          <a:p>
            <a:pPr marL="484505">
              <a:lnSpc>
                <a:spcPct val="100000"/>
              </a:lnSpc>
            </a:pPr>
            <a:r>
              <a:rPr dirty="0" sz="2600">
                <a:latin typeface="Courier New"/>
                <a:cs typeface="Courier New"/>
              </a:rPr>
              <a:t>if</a:t>
            </a:r>
            <a:r>
              <a:rPr dirty="0" sz="2600" spc="-5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(obj1.compareTo(obj2)</a:t>
            </a:r>
            <a:r>
              <a:rPr dirty="0" sz="2600" spc="-4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&lt;</a:t>
            </a:r>
            <a:r>
              <a:rPr dirty="0" sz="2600" spc="-50">
                <a:latin typeface="Courier New"/>
                <a:cs typeface="Courier New"/>
              </a:rPr>
              <a:t> </a:t>
            </a:r>
            <a:r>
              <a:rPr dirty="0" sz="2600" spc="-25">
                <a:latin typeface="Courier New"/>
                <a:cs typeface="Courier New"/>
              </a:rPr>
              <a:t>0)</a:t>
            </a:r>
            <a:endParaRPr sz="2600">
              <a:latin typeface="Courier New"/>
              <a:cs typeface="Courier New"/>
            </a:endParaRPr>
          </a:p>
          <a:p>
            <a:pPr marL="827405" marR="535940" indent="25146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urier New"/>
                <a:cs typeface="Courier New"/>
              </a:rPr>
              <a:t>System.out.println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("obj1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is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 spc="-20">
                <a:latin typeface="Courier New"/>
                <a:cs typeface="Courier New"/>
              </a:rPr>
              <a:t>less </a:t>
            </a:r>
            <a:r>
              <a:rPr dirty="0" sz="2600">
                <a:latin typeface="Courier New"/>
                <a:cs typeface="Courier New"/>
              </a:rPr>
              <a:t>than</a:t>
            </a:r>
            <a:r>
              <a:rPr dirty="0" sz="2600" spc="-25">
                <a:latin typeface="Courier New"/>
                <a:cs typeface="Courier New"/>
              </a:rPr>
              <a:t> </a:t>
            </a:r>
            <a:r>
              <a:rPr dirty="0" sz="2600" spc="-10">
                <a:latin typeface="Courier New"/>
                <a:cs typeface="Courier New"/>
              </a:rPr>
              <a:t>obj2");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178685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95"/>
              <a:t> </a:t>
            </a:r>
            <a:r>
              <a:rPr dirty="0" spc="-114"/>
              <a:t>Comparable</a:t>
            </a:r>
            <a:r>
              <a:rPr dirty="0" spc="-60"/>
              <a:t> </a:t>
            </a:r>
            <a:r>
              <a:rPr dirty="0" spc="-155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753" y="1928825"/>
            <a:ext cx="6980555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It's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less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1500"/>
              </a:lnSpc>
              <a:spcBef>
                <a:spcPts val="1570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Courier New"/>
                <a:cs typeface="Courier New"/>
              </a:rPr>
              <a:t>compareTo</a:t>
            </a:r>
            <a:r>
              <a:rPr dirty="0" sz="2000" spc="-71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Courier New"/>
                <a:cs typeface="Courier New"/>
              </a:rPr>
              <a:t>Employee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employees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(alphabetically)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employee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  <a:p>
            <a:pPr marL="12700" marR="273050">
              <a:lnSpc>
                <a:spcPts val="2160"/>
              </a:lnSpc>
              <a:spcBef>
                <a:spcPts val="1714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straightforward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as </a:t>
            </a:r>
            <a:r>
              <a:rPr dirty="0" sz="2000">
                <a:latin typeface="Times New Roman"/>
                <a:cs typeface="Times New Roman"/>
              </a:rPr>
              <a:t>complex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situation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Requiring</a:t>
            </a:r>
            <a:r>
              <a:rPr dirty="0" spc="-45"/>
              <a:t> </a:t>
            </a:r>
            <a:r>
              <a:rPr dirty="0" spc="-155"/>
              <a:t>Interfaces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578609"/>
            <a:ext cx="7143115" cy="3806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parameters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passed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770"/>
              </a:lnSpc>
            </a:pPr>
            <a:r>
              <a:rPr dirty="0" sz="2400">
                <a:latin typeface="Courier New"/>
                <a:cs typeface="Courier New"/>
              </a:rPr>
              <a:t>public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boolean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isLess(Comparable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a,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Comparable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b)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400" spc="-5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return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a.compareTo(b)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400" spc="-5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“implements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Courier New"/>
                <a:cs typeface="Courier New"/>
              </a:rPr>
              <a:t>Comparable</a:t>
            </a:r>
            <a:r>
              <a:rPr dirty="0" sz="2000">
                <a:latin typeface="Times New Roman"/>
                <a:cs typeface="Times New Roman"/>
              </a:rPr>
              <a:t>”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Times New Roman"/>
                <a:cs typeface="Times New Roman"/>
              </a:rPr>
              <a:t>arguments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Interfaces</a:t>
            </a:r>
            <a:r>
              <a:rPr dirty="0" spc="-15"/>
              <a:t> </a:t>
            </a:r>
            <a:r>
              <a:rPr dirty="0" spc="-170"/>
              <a:t>in</a:t>
            </a:r>
            <a:r>
              <a:rPr dirty="0" spc="-10"/>
              <a:t> </a:t>
            </a:r>
            <a:r>
              <a:rPr dirty="0" spc="70"/>
              <a:t>UML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578609"/>
            <a:ext cx="4467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Interfaces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2409819"/>
            <a:ext cx="7162800" cy="29428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3611" y="791336"/>
            <a:ext cx="11633200" cy="2181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12160">
              <a:lnSpc>
                <a:spcPct val="100000"/>
              </a:lnSpc>
              <a:spcBef>
                <a:spcPts val="95"/>
              </a:spcBef>
            </a:pPr>
            <a:r>
              <a:rPr dirty="0" sz="2800" spc="60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r>
              <a:rPr dirty="0" sz="28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70">
                <a:solidFill>
                  <a:srgbClr val="404040"/>
                </a:solidFill>
                <a:latin typeface="Trebuchet MS"/>
                <a:cs typeface="Trebuchet MS"/>
              </a:rPr>
              <a:t>KEYWORD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800">
              <a:latin typeface="Trebuchet MS"/>
              <a:cs typeface="Trebuchet MS"/>
            </a:endParaRPr>
          </a:p>
          <a:p>
            <a:pPr marL="239395" marR="5080" indent="-227329">
              <a:lnSpc>
                <a:spcPts val="3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 b="1">
                <a:latin typeface="Times New Roman"/>
                <a:cs typeface="Times New Roman"/>
              </a:rPr>
              <a:t>Abstract</a:t>
            </a:r>
            <a:r>
              <a:rPr dirty="0" sz="2800" spc="15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keyword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means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not</a:t>
            </a:r>
            <a:r>
              <a:rPr dirty="0" sz="2800" spc="1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complete</a:t>
            </a:r>
            <a:r>
              <a:rPr dirty="0" sz="2800" spc="1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/</a:t>
            </a:r>
            <a:r>
              <a:rPr dirty="0" sz="2800" spc="1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partial</a:t>
            </a:r>
            <a:r>
              <a:rPr dirty="0" sz="2800" spc="19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implementation</a:t>
            </a:r>
            <a:r>
              <a:rPr dirty="0" sz="2800" spc="-10">
                <a:latin typeface="Times New Roman"/>
                <a:cs typeface="Times New Roman"/>
              </a:rPr>
              <a:t>)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(having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declaration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definition)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0029" algn="l"/>
                <a:tab pos="3013075" algn="l"/>
                <a:tab pos="535432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applicable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for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8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Interfaces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753" y="1524126"/>
            <a:ext cx="7223759" cy="375157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636905">
              <a:lnSpc>
                <a:spcPct val="97500"/>
              </a:lnSpc>
              <a:spcBef>
                <a:spcPts val="180"/>
              </a:spcBef>
            </a:pPr>
            <a:r>
              <a:rPr dirty="0" sz="2600">
                <a:latin typeface="Times New Roman"/>
                <a:cs typeface="Times New Roman"/>
              </a:rPr>
              <a:t>You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could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write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implements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certain </a:t>
            </a:r>
            <a:r>
              <a:rPr dirty="0" sz="2600">
                <a:latin typeface="Times New Roman"/>
                <a:cs typeface="Times New Roman"/>
              </a:rPr>
              <a:t>methods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(such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Courier New"/>
                <a:cs typeface="Courier New"/>
              </a:rPr>
              <a:t>compareTo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without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formally </a:t>
            </a:r>
            <a:r>
              <a:rPr dirty="0" sz="2600">
                <a:latin typeface="Times New Roman"/>
                <a:cs typeface="Times New Roman"/>
              </a:rPr>
              <a:t>implementing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</a:t>
            </a:r>
            <a:r>
              <a:rPr dirty="0" sz="2600" spc="-10">
                <a:latin typeface="Courier New"/>
                <a:cs typeface="Courier New"/>
              </a:rPr>
              <a:t>Comparable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379095">
              <a:lnSpc>
                <a:spcPct val="100000"/>
              </a:lnSpc>
              <a:spcBef>
                <a:spcPts val="2340"/>
              </a:spcBef>
            </a:pPr>
            <a:r>
              <a:rPr dirty="0" sz="2600">
                <a:latin typeface="Times New Roman"/>
                <a:cs typeface="Times New Roman"/>
              </a:rPr>
              <a:t>However,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formally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establishing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relationship </a:t>
            </a:r>
            <a:r>
              <a:rPr dirty="0" sz="2600">
                <a:latin typeface="Times New Roman"/>
                <a:cs typeface="Times New Roman"/>
              </a:rPr>
              <a:t>between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class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interface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allows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deal </a:t>
            </a:r>
            <a:r>
              <a:rPr dirty="0" sz="2600">
                <a:latin typeface="Times New Roman"/>
                <a:cs typeface="Times New Roman"/>
              </a:rPr>
              <a:t>with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object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certain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ways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85"/>
              </a:spcBef>
            </a:pPr>
            <a:r>
              <a:rPr dirty="0" sz="2600">
                <a:latin typeface="Times New Roman"/>
                <a:cs typeface="Times New Roman"/>
              </a:rPr>
              <a:t>Interfaces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aspect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object-</a:t>
            </a:r>
            <a:r>
              <a:rPr dirty="0" sz="2600">
                <a:latin typeface="Times New Roman"/>
                <a:cs typeface="Times New Roman"/>
              </a:rPr>
              <a:t>oriented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design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in </a:t>
            </a:r>
            <a:r>
              <a:rPr dirty="0" sz="2600" spc="-20">
                <a:latin typeface="Times New Roman"/>
                <a:cs typeface="Times New Roman"/>
              </a:rPr>
              <a:t>Java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Built-</a:t>
            </a:r>
            <a:r>
              <a:rPr dirty="0" spc="-170"/>
              <a:t>in</a:t>
            </a:r>
            <a:r>
              <a:rPr dirty="0" spc="-15"/>
              <a:t> </a:t>
            </a:r>
            <a:r>
              <a:rPr dirty="0" spc="-155"/>
              <a:t>Interfaces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0190" rIns="0" bIns="0" rtlCol="0" vert="horz">
            <a:spAutoFit/>
          </a:bodyPr>
          <a:lstStyle/>
          <a:p>
            <a:pPr marL="576580">
              <a:lnSpc>
                <a:spcPts val="2375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/>
              <a:t>Java</a:t>
            </a:r>
            <a:r>
              <a:rPr dirty="0" spc="-10"/>
              <a:t> </a:t>
            </a:r>
            <a:r>
              <a:rPr dirty="0"/>
              <a:t>standard</a:t>
            </a:r>
            <a:r>
              <a:rPr dirty="0" spc="-35"/>
              <a:t> </a:t>
            </a:r>
            <a:r>
              <a:rPr dirty="0"/>
              <a:t>library</a:t>
            </a:r>
            <a:r>
              <a:rPr dirty="0" spc="-30"/>
              <a:t> </a:t>
            </a:r>
            <a:r>
              <a:rPr dirty="0"/>
              <a:t>includes</a:t>
            </a:r>
            <a:r>
              <a:rPr dirty="0" spc="-35"/>
              <a:t> </a:t>
            </a:r>
            <a:r>
              <a:rPr dirty="0"/>
              <a:t>lots</a:t>
            </a:r>
            <a:r>
              <a:rPr dirty="0" spc="-25"/>
              <a:t> </a:t>
            </a:r>
            <a:r>
              <a:rPr dirty="0"/>
              <a:t>more</a:t>
            </a:r>
            <a:r>
              <a:rPr dirty="0" spc="5"/>
              <a:t> </a:t>
            </a:r>
            <a:r>
              <a:rPr dirty="0" spc="-10"/>
              <a:t>built-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10"/>
              <a:t>interfaces</a:t>
            </a:r>
          </a:p>
          <a:p>
            <a:pPr marL="103378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listed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  <a:p>
            <a:pPr marL="576580">
              <a:lnSpc>
                <a:spcPts val="2340"/>
              </a:lnSpc>
              <a:spcBef>
                <a:spcPts val="55"/>
              </a:spcBef>
            </a:pPr>
            <a:r>
              <a:rPr dirty="0" spc="-10"/>
              <a:t>Examples:</a:t>
            </a:r>
          </a:p>
          <a:p>
            <a:pPr marL="1033780">
              <a:lnSpc>
                <a:spcPts val="2100"/>
              </a:lnSpc>
            </a:pPr>
            <a:r>
              <a:rPr dirty="0" sz="1800" spc="-10">
                <a:latin typeface="Courier New"/>
                <a:cs typeface="Courier New"/>
              </a:rPr>
              <a:t>Clonable</a:t>
            </a:r>
            <a:r>
              <a:rPr dirty="0" sz="1800" spc="-710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clone()</a:t>
            </a:r>
            <a:r>
              <a:rPr dirty="0" sz="1800" spc="-700">
                <a:latin typeface="Courier New"/>
                <a:cs typeface="Courier New"/>
              </a:rPr>
              <a:t> </a:t>
            </a:r>
            <a:r>
              <a:rPr dirty="0" sz="1800" spc="-1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Formattable</a:t>
            </a:r>
            <a:r>
              <a:rPr dirty="0" sz="1800" spc="-685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 be </a:t>
            </a:r>
            <a:r>
              <a:rPr dirty="0" sz="1800" spc="-10">
                <a:latin typeface="Calibri"/>
                <a:cs typeface="Calibri"/>
              </a:rPr>
              <a:t>formatted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printf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10"/>
              <a:t> </a:t>
            </a:r>
            <a:r>
              <a:rPr dirty="0" spc="-105"/>
              <a:t>Iterator</a:t>
            </a:r>
            <a:r>
              <a:rPr dirty="0" spc="-65"/>
              <a:t> </a:t>
            </a:r>
            <a:r>
              <a:rPr dirty="0" spc="-160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40154" y="1610614"/>
            <a:ext cx="6972300" cy="353758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435609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latin typeface="Times New Roman"/>
                <a:cs typeface="Times New Roman"/>
              </a:rPr>
              <a:t>An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iterator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object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that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provides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means of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processing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a </a:t>
            </a:r>
            <a:r>
              <a:rPr dirty="0" sz="2100">
                <a:latin typeface="Times New Roman"/>
                <a:cs typeface="Times New Roman"/>
              </a:rPr>
              <a:t>collection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objects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one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at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20">
                <a:latin typeface="Times New Roman"/>
                <a:cs typeface="Times New Roman"/>
              </a:rPr>
              <a:t> time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30"/>
              </a:lnSpc>
              <a:spcBef>
                <a:spcPts val="1405"/>
              </a:spcBef>
            </a:pPr>
            <a:r>
              <a:rPr dirty="0" sz="2100">
                <a:latin typeface="Times New Roman"/>
                <a:cs typeface="Times New Roman"/>
              </a:rPr>
              <a:t>An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iterator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created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formally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by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implementing the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Iterator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430"/>
              </a:lnSpc>
            </a:pPr>
            <a:r>
              <a:rPr dirty="0" sz="2100">
                <a:latin typeface="Times New Roman"/>
                <a:cs typeface="Times New Roman"/>
              </a:rPr>
              <a:t>interface,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which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contains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three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methods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340"/>
              </a:lnSpc>
              <a:spcBef>
                <a:spcPts val="1675"/>
              </a:spcBef>
            </a:pP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hasNext</a:t>
            </a:r>
            <a:r>
              <a:rPr dirty="0" sz="2100" spc="-725">
                <a:latin typeface="Courier New"/>
                <a:cs typeface="Courier New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returns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boolean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result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–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true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if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there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are </a:t>
            </a:r>
            <a:r>
              <a:rPr dirty="0" sz="2100">
                <a:latin typeface="Times New Roman"/>
                <a:cs typeface="Times New Roman"/>
              </a:rPr>
              <a:t>items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left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process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next</a:t>
            </a:r>
            <a:r>
              <a:rPr dirty="0" sz="2100" spc="-735">
                <a:latin typeface="Courier New"/>
                <a:cs typeface="Courier New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returns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next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object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iteration</a:t>
            </a:r>
            <a:endParaRPr sz="2100">
              <a:latin typeface="Times New Roman"/>
              <a:cs typeface="Times New Roman"/>
            </a:endParaRPr>
          </a:p>
          <a:p>
            <a:pPr marL="12700" marR="84455">
              <a:lnSpc>
                <a:spcPts val="2270"/>
              </a:lnSpc>
              <a:spcBef>
                <a:spcPts val="1800"/>
              </a:spcBef>
            </a:pP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remove</a:t>
            </a:r>
            <a:r>
              <a:rPr dirty="0" sz="2100" spc="-725">
                <a:latin typeface="Courier New"/>
                <a:cs typeface="Courier New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method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removes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object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most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recently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returned </a:t>
            </a:r>
            <a:r>
              <a:rPr dirty="0" sz="2100">
                <a:latin typeface="Times New Roman"/>
                <a:cs typeface="Times New Roman"/>
              </a:rPr>
              <a:t>by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next</a:t>
            </a:r>
            <a:r>
              <a:rPr dirty="0" sz="2100" spc="-725">
                <a:latin typeface="Courier New"/>
                <a:cs typeface="Courier New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method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10"/>
              <a:t> </a:t>
            </a:r>
            <a:r>
              <a:rPr dirty="0" spc="-105"/>
              <a:t>Iterator</a:t>
            </a:r>
            <a:r>
              <a:rPr dirty="0" spc="-65"/>
              <a:t> </a:t>
            </a:r>
            <a:r>
              <a:rPr dirty="0" spc="-160"/>
              <a:t>Interface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47927" y="1622215"/>
            <a:ext cx="7099934" cy="23152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Courier New"/>
                <a:cs typeface="Courier New"/>
              </a:rPr>
              <a:t>Iterator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formally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latin typeface="Times New Roman"/>
                <a:cs typeface="Times New Roman"/>
              </a:rPr>
              <a:t>establishes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iterators</a:t>
            </a:r>
            <a:endParaRPr sz="2000">
              <a:latin typeface="Times New Roman"/>
              <a:cs typeface="Times New Roman"/>
            </a:endParaRPr>
          </a:p>
          <a:p>
            <a:pPr marL="12700" marR="539115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iterator functions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for-each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for</a:t>
            </a:r>
            <a:r>
              <a:rPr dirty="0" sz="2000" spc="-71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5">
                <a:latin typeface="Times New Roman"/>
                <a:cs typeface="Times New Roman"/>
              </a:rPr>
              <a:t> 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items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iterator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Collections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6804" y="1773646"/>
            <a:ext cx="6699884" cy="177863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000" spc="-10">
                <a:latin typeface="Courier New"/>
                <a:cs typeface="Courier New"/>
              </a:rPr>
              <a:t>Collection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spcBef>
                <a:spcPts val="135"/>
              </a:spcBef>
            </a:pP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25"/>
              </a:lnSpc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Collections</a:t>
            </a:r>
            <a:r>
              <a:rPr dirty="0" sz="2000" spc="-700">
                <a:latin typeface="Courier New"/>
                <a:cs typeface="Courier New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469265" marR="4719320">
              <a:lnSpc>
                <a:spcPts val="2160"/>
              </a:lnSpc>
              <a:spcBef>
                <a:spcPts val="65"/>
              </a:spcBef>
            </a:pPr>
            <a:r>
              <a:rPr dirty="0" sz="1800" spc="-10">
                <a:latin typeface="Courier New"/>
                <a:cs typeface="Courier New"/>
              </a:rPr>
              <a:t>c.add(e) c.remove(e) c.size()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102485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Collection</a:t>
            </a:r>
            <a:r>
              <a:rPr dirty="0"/>
              <a:t> </a:t>
            </a:r>
            <a:r>
              <a:rPr dirty="0" spc="-135"/>
              <a:t>Sub-</a:t>
            </a:r>
            <a:r>
              <a:rPr dirty="0" spc="-150"/>
              <a:t>Interfaces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554" y="2248026"/>
            <a:ext cx="5012055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Interfaces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Collection </a:t>
            </a:r>
            <a:r>
              <a:rPr dirty="0" sz="2000">
                <a:latin typeface="Courier New"/>
                <a:cs typeface="Courier New"/>
              </a:rPr>
              <a:t>Set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unordered,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can’t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twice </a:t>
            </a:r>
            <a:r>
              <a:rPr dirty="0" sz="2000">
                <a:latin typeface="Courier New"/>
                <a:cs typeface="Courier New"/>
              </a:rPr>
              <a:t>List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ordered,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get(i):</a:t>
            </a:r>
            <a:r>
              <a:rPr dirty="0" sz="1800" spc="-710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get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baseline="25462" sz="1800">
                <a:latin typeface="Calibri"/>
                <a:cs typeface="Calibri"/>
              </a:rPr>
              <a:t>th</a:t>
            </a:r>
            <a:r>
              <a:rPr dirty="0" baseline="25462" sz="1800" spc="1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set(i,e):</a:t>
            </a:r>
            <a:r>
              <a:rPr dirty="0" sz="1800" spc="-690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i</a:t>
            </a:r>
            <a:r>
              <a:rPr dirty="0" baseline="25462" sz="1800">
                <a:latin typeface="Calibri"/>
                <a:cs typeface="Calibri"/>
              </a:rPr>
              <a:t>th</a:t>
            </a:r>
            <a:r>
              <a:rPr dirty="0" baseline="25462" sz="1800" spc="187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element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026285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Collection</a:t>
            </a:r>
            <a:r>
              <a:rPr dirty="0" spc="-35"/>
              <a:t> </a:t>
            </a:r>
            <a:r>
              <a:rPr dirty="0" spc="-150"/>
              <a:t>Implementations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1553" y="2036191"/>
            <a:ext cx="6875780" cy="2122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0383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library: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these interfaces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70"/>
              </a:lnSpc>
            </a:pPr>
            <a:r>
              <a:rPr dirty="0" sz="2000">
                <a:latin typeface="Times New Roman"/>
                <a:cs typeface="Times New Roman"/>
              </a:rPr>
              <a:t>List: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Courier New"/>
                <a:cs typeface="Courier New"/>
              </a:rPr>
              <a:t>ArrayList,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Stack,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LinkedList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Sets: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Courier New"/>
                <a:cs typeface="Courier New"/>
              </a:rPr>
              <a:t>HashSet,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TreeSet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differences…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particular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dirty="0" sz="2000" spc="-10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e.g.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additional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different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restrictions,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778840"/>
            <a:ext cx="2096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15"/>
              <a:t> </a:t>
            </a:r>
            <a:r>
              <a:rPr dirty="0" spc="-105"/>
              <a:t>Pairs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693284" y="3818980"/>
          <a:ext cx="3829050" cy="58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515"/>
                <a:gridCol w="321309"/>
                <a:gridCol w="640714"/>
                <a:gridCol w="1716405"/>
              </a:tblGrid>
              <a:tr h="294640">
                <a:tc>
                  <a:txBody>
                    <a:bodyPr/>
                    <a:lstStyle/>
                    <a:p>
                      <a:pPr algn="ctr" marR="41275">
                        <a:lnSpc>
                          <a:spcPts val="2170"/>
                        </a:lnSpc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this.x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dirty="0" sz="2100" spc="-5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70"/>
                        </a:lnSpc>
                      </a:pPr>
                      <a:r>
                        <a:rPr dirty="0" sz="2100" spc="-25">
                          <a:latin typeface="Courier New"/>
                          <a:cs typeface="Courier New"/>
                        </a:rPr>
                        <a:t>new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70"/>
                        </a:lnSpc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Double(x);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4640">
                <a:tc>
                  <a:txBody>
                    <a:bodyPr/>
                    <a:lstStyle/>
                    <a:p>
                      <a:pPr algn="ctr" marR="41275">
                        <a:lnSpc>
                          <a:spcPts val="2115"/>
                        </a:lnSpc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this.y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dirty="0" sz="2100" spc="-50"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15"/>
                        </a:lnSpc>
                      </a:pPr>
                      <a:r>
                        <a:rPr dirty="0" sz="2100" spc="-25">
                          <a:latin typeface="Courier New"/>
                          <a:cs typeface="Courier New"/>
                        </a:rPr>
                        <a:t>new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15"/>
                        </a:lnSpc>
                      </a:pPr>
                      <a:r>
                        <a:rPr dirty="0" sz="2100" spc="-10">
                          <a:latin typeface="Courier New"/>
                          <a:cs typeface="Courier New"/>
                        </a:rPr>
                        <a:t>Double(y);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968754" y="1470405"/>
            <a:ext cx="6823709" cy="3500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6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class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represent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pair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(x,y)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values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15"/>
              </a:lnSpc>
            </a:pPr>
            <a:r>
              <a:rPr dirty="0" sz="2100">
                <a:latin typeface="Times New Roman"/>
                <a:cs typeface="Times New Roman"/>
              </a:rPr>
              <a:t>Both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values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represented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with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Double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250"/>
              </a:lnSpc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20">
                <a:latin typeface="Courier New"/>
                <a:cs typeface="Courier New"/>
              </a:rPr>
              <a:t>Pair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270"/>
              </a:lnSpc>
            </a:pPr>
            <a:r>
              <a:rPr dirty="0" sz="2100" spc="-5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1841500">
              <a:lnSpc>
                <a:spcPts val="2395"/>
              </a:lnSpc>
            </a:pPr>
            <a:r>
              <a:rPr dirty="0" sz="2100">
                <a:latin typeface="Courier New"/>
                <a:cs typeface="Courier New"/>
              </a:rPr>
              <a:t>Double</a:t>
            </a:r>
            <a:r>
              <a:rPr dirty="0" sz="2100" spc="-6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x,</a:t>
            </a:r>
            <a:r>
              <a:rPr dirty="0" sz="2100" spc="-5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y;</a:t>
            </a:r>
            <a:endParaRPr sz="2100">
              <a:latin typeface="Courier New"/>
              <a:cs typeface="Courier New"/>
            </a:endParaRPr>
          </a:p>
          <a:p>
            <a:pPr marL="1841500">
              <a:lnSpc>
                <a:spcPts val="2395"/>
              </a:lnSpc>
              <a:spcBef>
                <a:spcPts val="2014"/>
              </a:spcBef>
            </a:pPr>
            <a:r>
              <a:rPr dirty="0" sz="2100">
                <a:latin typeface="Courier New"/>
                <a:cs typeface="Courier New"/>
              </a:rPr>
              <a:t>public</a:t>
            </a:r>
            <a:r>
              <a:rPr dirty="0" sz="2100" spc="-8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Pair(double</a:t>
            </a:r>
            <a:r>
              <a:rPr dirty="0" sz="2100" spc="-8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x,</a:t>
            </a:r>
            <a:r>
              <a:rPr dirty="0" sz="2100" spc="-9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double</a:t>
            </a:r>
            <a:r>
              <a:rPr dirty="0" sz="2100" spc="-9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y)</a:t>
            </a:r>
            <a:endParaRPr sz="2100">
              <a:latin typeface="Courier New"/>
              <a:cs typeface="Courier New"/>
            </a:endParaRPr>
          </a:p>
          <a:p>
            <a:pPr marL="1841500">
              <a:lnSpc>
                <a:spcPts val="2395"/>
              </a:lnSpc>
            </a:pPr>
            <a:r>
              <a:rPr dirty="0" sz="2100" spc="-5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2100">
              <a:latin typeface="Courier New"/>
              <a:cs typeface="Courier New"/>
            </a:endParaRPr>
          </a:p>
          <a:p>
            <a:pPr marL="1841500">
              <a:lnSpc>
                <a:spcPts val="2395"/>
              </a:lnSpc>
            </a:pPr>
            <a:r>
              <a:rPr dirty="0" sz="2100" spc="-5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ts val="2395"/>
              </a:lnSpc>
            </a:pPr>
            <a:r>
              <a:rPr dirty="0" sz="2100" spc="-5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517" y="778840"/>
            <a:ext cx="2096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15"/>
              <a:t> </a:t>
            </a:r>
            <a:r>
              <a:rPr dirty="0" spc="-105"/>
              <a:t>Pairs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92554" y="1435212"/>
            <a:ext cx="6732270" cy="40855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600">
                <a:latin typeface="Times New Roman"/>
                <a:cs typeface="Times New Roman"/>
              </a:rPr>
              <a:t>Want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 be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able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 </a:t>
            </a:r>
            <a:r>
              <a:rPr dirty="0" sz="2600" spc="-10">
                <a:latin typeface="Times New Roman"/>
                <a:cs typeface="Times New Roman"/>
              </a:rPr>
              <a:t>compare..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ts val="2365"/>
              </a:lnSpc>
              <a:spcBef>
                <a:spcPts val="155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Pair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implements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Comparable&lt;Pair&gt;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45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25">
                <a:latin typeface="Courier New"/>
                <a:cs typeface="Courier New"/>
              </a:rPr>
              <a:t>….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public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compareTo(Pair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other)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160"/>
              </a:lnSpc>
            </a:pPr>
            <a:r>
              <a:rPr dirty="0" sz="2000" spc="-5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55900">
              <a:lnSpc>
                <a:spcPts val="2160"/>
              </a:lnSpc>
            </a:pPr>
            <a:r>
              <a:rPr dirty="0" sz="2000" spc="-10">
                <a:latin typeface="Courier New"/>
                <a:cs typeface="Courier New"/>
              </a:rPr>
              <a:t>if(this.x.equals(other.x))</a:t>
            </a:r>
            <a:endParaRPr sz="2000">
              <a:latin typeface="Courier New"/>
              <a:cs typeface="Courier New"/>
            </a:endParaRPr>
          </a:p>
          <a:p>
            <a:pPr marL="3670300">
              <a:lnSpc>
                <a:spcPts val="2160"/>
              </a:lnSpc>
            </a:pPr>
            <a:r>
              <a:rPr dirty="0" sz="2000" spc="-1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2000" spc="-10">
                <a:latin typeface="Courier New"/>
                <a:cs typeface="Courier New"/>
              </a:rPr>
              <a:t>this.y.compareTo(other.y);</a:t>
            </a:r>
            <a:endParaRPr sz="2000">
              <a:latin typeface="Courier New"/>
              <a:cs typeface="Courier New"/>
            </a:endParaRPr>
          </a:p>
          <a:p>
            <a:pPr marL="2755900">
              <a:lnSpc>
                <a:spcPts val="2160"/>
              </a:lnSpc>
            </a:pPr>
            <a:r>
              <a:rPr dirty="0" sz="2000" spc="-2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2700" marR="2139950" indent="3657600">
              <a:lnSpc>
                <a:spcPts val="2160"/>
              </a:lnSpc>
              <a:spcBef>
                <a:spcPts val="155"/>
              </a:spcBef>
            </a:pPr>
            <a:r>
              <a:rPr dirty="0" sz="2000" spc="-10">
                <a:latin typeface="Courier New"/>
                <a:cs typeface="Courier New"/>
              </a:rPr>
              <a:t>return this.x.compareTo(other.x);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ts val="201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ts val="2280"/>
              </a:lnSpc>
            </a:pPr>
            <a:r>
              <a:rPr dirty="0" sz="2000" spc="-5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1797685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Implementing</a:t>
            </a:r>
            <a:r>
              <a:rPr dirty="0" spc="-65"/>
              <a:t> </a:t>
            </a:r>
            <a:r>
              <a:rPr dirty="0" spc="-100"/>
              <a:t>versus</a:t>
            </a:r>
            <a:r>
              <a:rPr dirty="0" spc="-45"/>
              <a:t> </a:t>
            </a:r>
            <a:r>
              <a:rPr dirty="0" spc="-125"/>
              <a:t>Inheriting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84275" rIns="0" bIns="0" rtlCol="0" vert="horz">
            <a:spAutoFit/>
          </a:bodyPr>
          <a:lstStyle/>
          <a:p>
            <a:pPr marL="1490980">
              <a:lnSpc>
                <a:spcPts val="2290"/>
              </a:lnSpc>
              <a:spcBef>
                <a:spcPts val="105"/>
              </a:spcBef>
            </a:pPr>
            <a:r>
              <a:rPr dirty="0"/>
              <a:t>Implementing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/>
              <a:t>Interface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very</a:t>
            </a:r>
            <a:r>
              <a:rPr dirty="0" spc="-25"/>
              <a:t> </a:t>
            </a:r>
            <a:r>
              <a:rPr dirty="0"/>
              <a:t>similar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inheriting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10"/>
              <a:t> class</a:t>
            </a:r>
          </a:p>
          <a:p>
            <a:pPr marL="1948180">
              <a:lnSpc>
                <a:spcPts val="2770"/>
              </a:lnSpc>
            </a:pPr>
            <a:r>
              <a:rPr dirty="0" sz="2400">
                <a:latin typeface="Courier New"/>
                <a:cs typeface="Courier New"/>
              </a:rPr>
              <a:t>class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MyClass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implements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MyInterface</a:t>
            </a:r>
            <a:endParaRPr sz="2400">
              <a:latin typeface="Courier New"/>
              <a:cs typeface="Courier New"/>
            </a:endParaRPr>
          </a:p>
          <a:p>
            <a:pPr marL="194818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  <a:p>
            <a:pPr marL="1948180">
              <a:lnSpc>
                <a:spcPct val="100000"/>
              </a:lnSpc>
              <a:spcBef>
                <a:spcPts val="165"/>
              </a:spcBef>
            </a:pPr>
            <a:r>
              <a:rPr dirty="0" sz="1800">
                <a:latin typeface="Calibri"/>
                <a:cs typeface="Calibri"/>
              </a:rPr>
              <a:t>Takes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everything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MyInterface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MyClass</a:t>
            </a:r>
            <a:endParaRPr sz="1800">
              <a:latin typeface="Calibri"/>
              <a:cs typeface="Calibri"/>
            </a:endParaRPr>
          </a:p>
          <a:p>
            <a:pPr marL="19481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Except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all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implemented</a:t>
            </a:r>
            <a:r>
              <a:rPr dirty="0" sz="1800" spc="-20">
                <a:latin typeface="Calibri"/>
                <a:cs typeface="Calibri"/>
              </a:rPr>
              <a:t> here</a:t>
            </a:r>
            <a:endParaRPr sz="1800">
              <a:latin typeface="Calibri"/>
              <a:cs typeface="Calibri"/>
            </a:endParaRPr>
          </a:p>
          <a:p>
            <a:pPr marL="19481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previous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implementations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19" rIns="0" bIns="0" rtlCol="0" vert="horz">
            <a:spAutoFit/>
          </a:bodyPr>
          <a:lstStyle/>
          <a:p>
            <a:pPr marL="324231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ABSTRACT</a:t>
            </a:r>
            <a:r>
              <a:rPr dirty="0" spc="-190"/>
              <a:t> </a:t>
            </a:r>
            <a:r>
              <a:rPr dirty="0" spc="16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611" y="1599946"/>
            <a:ext cx="11630025" cy="24307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39395" marR="17780" indent="-227329">
              <a:lnSpc>
                <a:spcPts val="27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8411845" algn="l"/>
              </a:tabLst>
            </a:pPr>
            <a:r>
              <a:rPr dirty="0" sz="2400" b="1">
                <a:latin typeface="Times New Roman"/>
                <a:cs typeface="Times New Roman"/>
              </a:rPr>
              <a:t>Abstract</a:t>
            </a:r>
            <a:r>
              <a:rPr dirty="0" sz="2400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methods</a:t>
            </a:r>
            <a:r>
              <a:rPr dirty="0" sz="2400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are</a:t>
            </a:r>
            <a:r>
              <a:rPr dirty="0" sz="2400" spc="3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methods</a:t>
            </a:r>
            <a:r>
              <a:rPr dirty="0" sz="2400" spc="2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</a:t>
            </a:r>
            <a:r>
              <a:rPr dirty="0" sz="2400" spc="31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dirty="0" sz="2400" spc="3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dirty="0" sz="2400" spc="2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without</a:t>
            </a:r>
            <a:r>
              <a:rPr dirty="0" sz="2400" spc="3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3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body</a:t>
            </a:r>
            <a:r>
              <a:rPr dirty="0" sz="2400" spc="-50" b="1">
                <a:latin typeface="Times New Roman"/>
                <a:cs typeface="Times New Roman"/>
              </a:rPr>
              <a:t>. </a:t>
            </a:r>
            <a:r>
              <a:rPr dirty="0" sz="2400" spc="-5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They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contain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any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abstract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declared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keyword</a:t>
            </a:r>
            <a:r>
              <a:rPr dirty="0" sz="2400" spc="-10" b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declaration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abstract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semicolon</a:t>
            </a:r>
            <a:r>
              <a:rPr dirty="0" sz="24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39395" marR="5080" indent="-227329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2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dirty="0" sz="2400" spc="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dirty="0" sz="2400" spc="2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dirty="0" sz="2400" spc="20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inherit</a:t>
            </a:r>
            <a:r>
              <a:rPr dirty="0" sz="2400" spc="1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2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1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dirty="0" sz="2400" spc="2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provide</a:t>
            </a:r>
            <a:r>
              <a:rPr dirty="0" sz="2400" spc="2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dirty="0" sz="2400" spc="1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these</a:t>
            </a:r>
            <a:r>
              <a:rPr dirty="0" sz="24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inherited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0532" y="4579620"/>
            <a:ext cx="7556500" cy="779145"/>
          </a:xfrm>
          <a:prstGeom prst="rect">
            <a:avLst/>
          </a:prstGeom>
          <a:solidFill>
            <a:srgbClr val="EBD55A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30"/>
              </a:spcBef>
            </a:pPr>
            <a:r>
              <a:rPr dirty="0" sz="1800" spc="-190" b="1">
                <a:latin typeface="Arial"/>
                <a:cs typeface="Arial"/>
              </a:rPr>
              <a:t>access-</a:t>
            </a:r>
            <a:r>
              <a:rPr dirty="0" sz="1800" spc="-150" b="1">
                <a:latin typeface="Arial"/>
                <a:cs typeface="Arial"/>
              </a:rPr>
              <a:t>specifier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55" b="1">
                <a:latin typeface="Arial"/>
                <a:cs typeface="Arial"/>
              </a:rPr>
              <a:t>abstract</a:t>
            </a:r>
            <a:r>
              <a:rPr dirty="0" sz="1800" spc="55" b="1">
                <a:latin typeface="Arial"/>
                <a:cs typeface="Arial"/>
              </a:rPr>
              <a:t> </a:t>
            </a:r>
            <a:r>
              <a:rPr dirty="0" sz="1800" spc="-130" b="1">
                <a:latin typeface="Arial"/>
                <a:cs typeface="Arial"/>
              </a:rPr>
              <a:t>return-type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spc="-150" b="1">
                <a:latin typeface="Arial"/>
                <a:cs typeface="Arial"/>
              </a:rPr>
              <a:t>method-</a:t>
            </a:r>
            <a:r>
              <a:rPr dirty="0" sz="1800" spc="-10" b="1">
                <a:latin typeface="Arial"/>
                <a:cs typeface="Arial"/>
              </a:rPr>
              <a:t>name();</a:t>
            </a:r>
            <a:endParaRPr sz="18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</a:pPr>
            <a:r>
              <a:rPr dirty="0" sz="1800" spc="-220" b="1">
                <a:latin typeface="Arial"/>
                <a:cs typeface="Arial"/>
              </a:rPr>
              <a:t>For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35" b="1">
                <a:latin typeface="Arial"/>
                <a:cs typeface="Arial"/>
              </a:rPr>
              <a:t>ex: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40" b="1">
                <a:latin typeface="Arial"/>
                <a:cs typeface="Arial"/>
              </a:rPr>
              <a:t>public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155" b="1">
                <a:latin typeface="Arial"/>
                <a:cs typeface="Arial"/>
              </a:rPr>
              <a:t>abstract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int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40" b="1">
                <a:latin typeface="Arial"/>
                <a:cs typeface="Arial"/>
              </a:rPr>
              <a:t>myMethod(int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85" b="1">
                <a:latin typeface="Arial"/>
                <a:cs typeface="Arial"/>
              </a:rPr>
              <a:t>n1,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10" b="1">
                <a:latin typeface="Arial"/>
                <a:cs typeface="Arial"/>
              </a:rPr>
              <a:t>int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n2);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155" b="1">
                <a:latin typeface="Arial"/>
                <a:cs typeface="Arial"/>
              </a:rPr>
              <a:t>//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60" b="1">
                <a:latin typeface="Arial"/>
                <a:cs typeface="Arial"/>
              </a:rPr>
              <a:t>no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1645285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Interfaces</a:t>
            </a:r>
            <a:r>
              <a:rPr dirty="0" spc="-30"/>
              <a:t> </a:t>
            </a:r>
            <a:r>
              <a:rPr dirty="0" spc="-225"/>
              <a:t>vs.</a:t>
            </a:r>
            <a:r>
              <a:rPr dirty="0" spc="-25"/>
              <a:t> </a:t>
            </a:r>
            <a:r>
              <a:rPr dirty="0" spc="-105"/>
              <a:t>Abstract</a:t>
            </a:r>
            <a:r>
              <a:rPr dirty="0" spc="-20"/>
              <a:t> </a:t>
            </a:r>
            <a:r>
              <a:rPr dirty="0" spc="-55"/>
              <a:t>Classes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84275" rIns="0" bIns="0" rtlCol="0" vert="horz">
            <a:spAutoFit/>
          </a:bodyPr>
          <a:lstStyle/>
          <a:p>
            <a:pPr marL="881380">
              <a:lnSpc>
                <a:spcPts val="2375"/>
              </a:lnSpc>
              <a:spcBef>
                <a:spcPts val="105"/>
              </a:spcBef>
            </a:pPr>
            <a:r>
              <a:rPr dirty="0" spc="-10"/>
              <a:t>Similarities</a:t>
            </a:r>
          </a:p>
          <a:p>
            <a:pPr marL="133858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neither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instantiated</a:t>
            </a:r>
            <a:endParaRPr sz="1800">
              <a:latin typeface="Calibri"/>
              <a:cs typeface="Calibri"/>
            </a:endParaRPr>
          </a:p>
          <a:p>
            <a:pPr marL="13385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881380">
              <a:lnSpc>
                <a:spcPts val="2375"/>
              </a:lnSpc>
              <a:spcBef>
                <a:spcPts val="50"/>
              </a:spcBef>
            </a:pPr>
            <a:r>
              <a:rPr dirty="0" spc="-10"/>
              <a:t>Differences</a:t>
            </a:r>
          </a:p>
          <a:p>
            <a:pPr marL="133858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abstract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implementations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13385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implement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interfaces,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923" rIns="0" bIns="0" rtlCol="0" vert="horz">
            <a:spAutoFit/>
          </a:bodyPr>
          <a:lstStyle/>
          <a:p>
            <a:pPr marL="298323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Comparison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59153" y="1654810"/>
            <a:ext cx="3868420" cy="2794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“abstractness”: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135"/>
              </a:lnSpc>
            </a:pPr>
            <a:r>
              <a:rPr dirty="0" sz="1800" spc="-1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implementations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can’t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instantiated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Abstract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implementations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can’t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instantiated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Non-</a:t>
            </a:r>
            <a:r>
              <a:rPr dirty="0" sz="1800">
                <a:latin typeface="Calibri"/>
                <a:cs typeface="Calibri"/>
              </a:rPr>
              <a:t>abstract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927100" marR="54292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implemented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instantiated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688" y="2728086"/>
            <a:ext cx="201612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490"/>
              <a:t> </a:t>
            </a:r>
            <a:r>
              <a:rPr dirty="0" spc="105"/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19" rIns="0" bIns="0" rtlCol="0" vert="horz">
            <a:spAutoFit/>
          </a:bodyPr>
          <a:lstStyle/>
          <a:p>
            <a:pPr marL="324231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NEED</a:t>
            </a:r>
            <a:r>
              <a:rPr dirty="0" spc="-70"/>
              <a:t> </a:t>
            </a:r>
            <a:r>
              <a:rPr dirty="0" spc="100"/>
              <a:t>OF</a:t>
            </a:r>
            <a:r>
              <a:rPr dirty="0" spc="-360"/>
              <a:t> </a:t>
            </a:r>
            <a:r>
              <a:rPr dirty="0" spc="65"/>
              <a:t>ABSTRACT</a:t>
            </a:r>
            <a:r>
              <a:rPr dirty="0" spc="-45"/>
              <a:t> </a:t>
            </a:r>
            <a:r>
              <a:rPr dirty="0" spc="155"/>
              <a:t>METHOD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28971" y="3651503"/>
            <a:ext cx="1703705" cy="394335"/>
            <a:chOff x="4728971" y="3651503"/>
            <a:chExt cx="1703705" cy="394335"/>
          </a:xfrm>
        </p:grpSpPr>
        <p:sp>
          <p:nvSpPr>
            <p:cNvPr id="4" name="object 4" descr=""/>
            <p:cNvSpPr/>
            <p:nvPr/>
          </p:nvSpPr>
          <p:spPr>
            <a:xfrm>
              <a:off x="4739639" y="3662171"/>
              <a:ext cx="1680845" cy="371475"/>
            </a:xfrm>
            <a:custGeom>
              <a:avLst/>
              <a:gdLst/>
              <a:ahLst/>
              <a:cxnLst/>
              <a:rect l="l" t="t" r="r" b="b"/>
              <a:pathLst>
                <a:path w="1680845" h="371475">
                  <a:moveTo>
                    <a:pt x="1495552" y="0"/>
                  </a:moveTo>
                  <a:lnTo>
                    <a:pt x="1495552" y="92836"/>
                  </a:lnTo>
                  <a:lnTo>
                    <a:pt x="0" y="92836"/>
                  </a:lnTo>
                  <a:lnTo>
                    <a:pt x="0" y="278510"/>
                  </a:lnTo>
                  <a:lnTo>
                    <a:pt x="1495552" y="278510"/>
                  </a:lnTo>
                  <a:lnTo>
                    <a:pt x="1495552" y="371347"/>
                  </a:lnTo>
                  <a:lnTo>
                    <a:pt x="1680845" y="185673"/>
                  </a:lnTo>
                  <a:lnTo>
                    <a:pt x="1495552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40401" y="3662933"/>
              <a:ext cx="1680845" cy="371475"/>
            </a:xfrm>
            <a:custGeom>
              <a:avLst/>
              <a:gdLst/>
              <a:ahLst/>
              <a:cxnLst/>
              <a:rect l="l" t="t" r="r" b="b"/>
              <a:pathLst>
                <a:path w="1680845" h="371475">
                  <a:moveTo>
                    <a:pt x="0" y="92837"/>
                  </a:moveTo>
                  <a:lnTo>
                    <a:pt x="1495552" y="92837"/>
                  </a:lnTo>
                  <a:lnTo>
                    <a:pt x="1495552" y="0"/>
                  </a:lnTo>
                  <a:lnTo>
                    <a:pt x="1680845" y="185674"/>
                  </a:lnTo>
                  <a:lnTo>
                    <a:pt x="1495552" y="371348"/>
                  </a:lnTo>
                  <a:lnTo>
                    <a:pt x="1495552" y="278511"/>
                  </a:lnTo>
                  <a:lnTo>
                    <a:pt x="0" y="278511"/>
                  </a:lnTo>
                  <a:lnTo>
                    <a:pt x="0" y="92837"/>
                  </a:lnTo>
                  <a:close/>
                </a:path>
              </a:pathLst>
            </a:custGeom>
            <a:ln w="22860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667500" y="2566416"/>
            <a:ext cx="3598545" cy="2533015"/>
          </a:xfrm>
          <a:prstGeom prst="rect">
            <a:avLst/>
          </a:prstGeom>
          <a:solidFill>
            <a:srgbClr val="6382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8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covid19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vaccine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5" b="1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70" b="1">
                <a:solidFill>
                  <a:srgbClr val="FFFFFF"/>
                </a:solidFill>
                <a:latin typeface="Arial"/>
                <a:cs typeface="Arial"/>
              </a:rPr>
              <a:t>ends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</a:pPr>
            <a:r>
              <a:rPr dirty="0" sz="1800" spc="155" b="1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60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20411" y="2566416"/>
            <a:ext cx="1348740" cy="1127760"/>
          </a:xfrm>
          <a:prstGeom prst="rect">
            <a:avLst/>
          </a:prstGeom>
          <a:solidFill>
            <a:srgbClr val="EBD55A"/>
          </a:solidFill>
        </p:spPr>
        <p:txBody>
          <a:bodyPr wrap="square" lIns="0" tIns="127635" rIns="0" bIns="0" rtlCol="0" vert="horz">
            <a:spAutoFit/>
          </a:bodyPr>
          <a:lstStyle/>
          <a:p>
            <a:pPr algn="ctr" marL="118110" marR="98425" indent="-1270">
              <a:lnSpc>
                <a:spcPct val="100000"/>
              </a:lnSpc>
              <a:spcBef>
                <a:spcPts val="1005"/>
              </a:spcBef>
            </a:pPr>
            <a:r>
              <a:rPr dirty="0" sz="1800" spc="-170" b="1">
                <a:latin typeface="Arial"/>
                <a:cs typeface="Arial"/>
              </a:rPr>
              <a:t>Don’t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know </a:t>
            </a:r>
            <a:r>
              <a:rPr dirty="0" sz="1800" spc="-125" b="1">
                <a:latin typeface="Arial"/>
                <a:cs typeface="Arial"/>
              </a:rPr>
              <a:t>implementa </a:t>
            </a:r>
            <a:r>
              <a:rPr dirty="0" sz="1800" spc="-20" b="1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09744" y="4021835"/>
            <a:ext cx="1469390" cy="1127760"/>
          </a:xfrm>
          <a:prstGeom prst="rect">
            <a:avLst/>
          </a:prstGeom>
          <a:solidFill>
            <a:srgbClr val="EBD55A"/>
          </a:solidFill>
        </p:spPr>
        <p:txBody>
          <a:bodyPr wrap="square" lIns="0" tIns="130175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025"/>
              </a:spcBef>
            </a:pPr>
            <a:r>
              <a:rPr dirty="0" sz="1800" spc="-20" b="1">
                <a:latin typeface="Arial"/>
                <a:cs typeface="Arial"/>
              </a:rPr>
              <a:t>Know</a:t>
            </a:r>
            <a:endParaRPr sz="1800">
              <a:latin typeface="Arial"/>
              <a:cs typeface="Arial"/>
            </a:endParaRPr>
          </a:p>
          <a:p>
            <a:pPr marL="203835" marR="193675" indent="321310">
              <a:lnSpc>
                <a:spcPct val="100000"/>
              </a:lnSpc>
            </a:pPr>
            <a:r>
              <a:rPr dirty="0" sz="1800" spc="-20" b="1">
                <a:latin typeface="Arial"/>
                <a:cs typeface="Arial"/>
              </a:rPr>
              <a:t>only </a:t>
            </a:r>
            <a:r>
              <a:rPr dirty="0" sz="1800" spc="-120" b="1"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98252" y="2566416"/>
            <a:ext cx="1679575" cy="2533015"/>
          </a:xfrm>
          <a:prstGeom prst="rect">
            <a:avLst/>
          </a:prstGeom>
          <a:solidFill>
            <a:srgbClr val="EBD55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18745" marR="100330" indent="-635">
              <a:lnSpc>
                <a:spcPct val="100000"/>
              </a:lnSpc>
            </a:pPr>
            <a:r>
              <a:rPr dirty="0" sz="1800" spc="-35" b="1">
                <a:latin typeface="Arial"/>
                <a:cs typeface="Arial"/>
              </a:rPr>
              <a:t>Abstract </a:t>
            </a:r>
            <a:r>
              <a:rPr dirty="0" sz="1800" spc="-150" b="1">
                <a:latin typeface="Arial"/>
                <a:cs typeface="Arial"/>
              </a:rPr>
              <a:t>Methods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are </a:t>
            </a:r>
            <a:r>
              <a:rPr dirty="0" sz="1800" spc="-145" b="1">
                <a:latin typeface="Arial"/>
                <a:cs typeface="Arial"/>
              </a:rPr>
              <a:t>implemented</a:t>
            </a:r>
            <a:r>
              <a:rPr dirty="0" sz="1800" spc="-75" b="1">
                <a:latin typeface="Arial"/>
                <a:cs typeface="Arial"/>
              </a:rPr>
              <a:t> in </a:t>
            </a:r>
            <a:r>
              <a:rPr dirty="0" sz="1800" spc="-150" b="1">
                <a:latin typeface="Arial"/>
                <a:cs typeface="Arial"/>
              </a:rPr>
              <a:t>the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30" b="1">
                <a:latin typeface="Arial"/>
                <a:cs typeface="Arial"/>
              </a:rPr>
              <a:t>child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5944" y="2566416"/>
            <a:ext cx="3598545" cy="2533015"/>
          </a:xfrm>
          <a:prstGeom prst="rect">
            <a:avLst/>
          </a:prstGeom>
          <a:solidFill>
            <a:srgbClr val="638217"/>
          </a:solidFill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75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covid19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FFFFFF"/>
                </a:solidFill>
                <a:latin typeface="Arial"/>
                <a:cs typeface="Arial"/>
              </a:rPr>
              <a:t>vaccine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5419" rIns="0" bIns="0" rtlCol="0" vert="horz">
            <a:spAutoFit/>
          </a:bodyPr>
          <a:lstStyle/>
          <a:p>
            <a:pPr marL="3242310">
              <a:lnSpc>
                <a:spcPct val="100000"/>
              </a:lnSpc>
              <a:spcBef>
                <a:spcPts val="95"/>
              </a:spcBef>
            </a:pPr>
            <a:r>
              <a:rPr dirty="0" spc="204"/>
              <a:t>WHICH</a:t>
            </a:r>
            <a:r>
              <a:rPr dirty="0" spc="-60"/>
              <a:t> </a:t>
            </a:r>
            <a:r>
              <a:rPr dirty="0" spc="215"/>
              <a:t>ONE</a:t>
            </a:r>
            <a:r>
              <a:rPr dirty="0" spc="-75"/>
              <a:t> </a:t>
            </a:r>
            <a:r>
              <a:rPr dirty="0" spc="-100"/>
              <a:t>IS</a:t>
            </a:r>
            <a:r>
              <a:rPr dirty="0" spc="-480"/>
              <a:t> </a:t>
            </a:r>
            <a:r>
              <a:rPr dirty="0" spc="-10"/>
              <a:t>VALID?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611" y="1577224"/>
            <a:ext cx="3759200" cy="184340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public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abstract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m1(){}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public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m1();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public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abstract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m1();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b="1">
                <a:latin typeface="Times New Roman"/>
                <a:cs typeface="Times New Roman"/>
              </a:rPr>
              <a:t>public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void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m1(){}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2025-03-16T05:42:06Z</dcterms:created>
  <dcterms:modified xsi:type="dcterms:W3CDTF">2025-03-16T05:42:06Z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