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7420" y="609676"/>
            <a:ext cx="57194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0342" y="1463157"/>
            <a:ext cx="5449570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30365" y="1217168"/>
            <a:ext cx="5228590" cy="4660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46" y="427685"/>
            <a:ext cx="11649379" cy="103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35" y="1713992"/>
            <a:ext cx="10114915" cy="330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276" y="498474"/>
            <a:ext cx="878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DEFAULT</a:t>
            </a:r>
            <a:r>
              <a:rPr dirty="0" spc="-120"/>
              <a:t> </a:t>
            </a:r>
            <a:r>
              <a:rPr dirty="0" spc="105"/>
              <a:t>EXCEPTIONAL</a:t>
            </a:r>
            <a:r>
              <a:rPr dirty="0" spc="-75"/>
              <a:t> </a:t>
            </a:r>
            <a:r>
              <a:rPr dirty="0" spc="185"/>
              <a:t>HANDLING</a:t>
            </a:r>
            <a:r>
              <a:rPr dirty="0" spc="-45"/>
              <a:t> </a:t>
            </a:r>
            <a:r>
              <a:rPr dirty="0" spc="150"/>
              <a:t>IN</a:t>
            </a:r>
            <a:r>
              <a:rPr dirty="0" spc="-100"/>
              <a:t> </a:t>
            </a:r>
            <a:r>
              <a:rPr dirty="0" spc="-150"/>
              <a:t>JAVA</a:t>
            </a:r>
            <a:r>
              <a:rPr dirty="0" spc="-185"/>
              <a:t> </a:t>
            </a:r>
            <a:r>
              <a:rPr dirty="0" spc="-10"/>
              <a:t>(PROCESS)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8208" y="956818"/>
            <a:ext cx="5946140" cy="5818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dirty="0" sz="20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 MT"/>
                <a:cs typeface="Arial MT"/>
              </a:rPr>
              <a:t>raised,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method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which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it’s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raised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 </a:t>
            </a:r>
            <a:r>
              <a:rPr dirty="0" sz="2000" spc="-45">
                <a:latin typeface="Arial MT"/>
                <a:cs typeface="Arial MT"/>
              </a:rPr>
              <a:t>responsible</a:t>
            </a:r>
            <a:r>
              <a:rPr dirty="0" sz="2000" spc="3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36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3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creation</a:t>
            </a:r>
            <a:r>
              <a:rPr dirty="0" sz="2000" spc="3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000" spc="4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FF0000"/>
                </a:solidFill>
                <a:latin typeface="Arial MT"/>
                <a:cs typeface="Arial MT"/>
              </a:rPr>
              <a:t>Exceptions</a:t>
            </a:r>
            <a:r>
              <a:rPr dirty="0" sz="2000" spc="3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000" spc="3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by </a:t>
            </a:r>
            <a:r>
              <a:rPr dirty="0" sz="2000" spc="-125">
                <a:latin typeface="Arial MT"/>
                <a:cs typeface="Arial MT"/>
              </a:rPr>
              <a:t>including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following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information:</a:t>
            </a:r>
            <a:endParaRPr sz="2000">
              <a:latin typeface="Arial MT"/>
              <a:cs typeface="Arial MT"/>
            </a:endParaRPr>
          </a:p>
          <a:p>
            <a:pPr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000" spc="-155">
                <a:solidFill>
                  <a:srgbClr val="FF0000"/>
                </a:solidFill>
                <a:latin typeface="Arial MT"/>
                <a:cs typeface="Arial MT"/>
              </a:rPr>
              <a:t>Name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000" spc="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2000">
              <a:latin typeface="Arial MT"/>
              <a:cs typeface="Arial MT"/>
            </a:endParaRPr>
          </a:p>
          <a:p>
            <a:pPr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Description</a:t>
            </a:r>
            <a:r>
              <a:rPr dirty="0" sz="20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000" spc="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2000">
              <a:latin typeface="Arial MT"/>
              <a:cs typeface="Arial MT"/>
            </a:endParaRPr>
          </a:p>
          <a:p>
            <a:pPr marL="1213485" indent="-286385">
              <a:lnSpc>
                <a:spcPct val="100000"/>
              </a:lnSpc>
              <a:buChar char="•"/>
              <a:tabLst>
                <a:tab pos="1213485" algn="l"/>
              </a:tabLst>
            </a:pPr>
            <a:r>
              <a:rPr dirty="0" sz="2000" spc="-140">
                <a:solidFill>
                  <a:srgbClr val="FF0000"/>
                </a:solidFill>
                <a:latin typeface="Arial MT"/>
                <a:cs typeface="Arial MT"/>
              </a:rPr>
              <a:t>Stack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Trace</a:t>
            </a:r>
            <a:endParaRPr sz="2000">
              <a:latin typeface="Arial MT"/>
              <a:cs typeface="Arial MT"/>
            </a:endParaRPr>
          </a:p>
          <a:p>
            <a:pPr marL="299085" marR="134620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20">
                <a:latin typeface="Arial MT"/>
                <a:cs typeface="Arial MT"/>
              </a:rPr>
              <a:t>After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creating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Exception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object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method </a:t>
            </a:r>
            <a:r>
              <a:rPr dirty="0" sz="2000" spc="-120">
                <a:solidFill>
                  <a:srgbClr val="FF0000"/>
                </a:solidFill>
                <a:latin typeface="Arial MT"/>
                <a:cs typeface="Arial MT"/>
              </a:rPr>
              <a:t>handover</a:t>
            </a:r>
            <a:r>
              <a:rPr dirty="0" sz="2000" spc="-1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JVM</a:t>
            </a:r>
            <a:r>
              <a:rPr dirty="0" sz="2000" spc="-2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165">
                <a:solidFill>
                  <a:srgbClr val="FF0000"/>
                </a:solidFill>
                <a:latin typeface="Arial MT"/>
                <a:cs typeface="Arial MT"/>
              </a:rPr>
              <a:t>JVM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95">
                <a:solidFill>
                  <a:srgbClr val="FF0000"/>
                </a:solidFill>
                <a:latin typeface="Arial MT"/>
                <a:cs typeface="Arial MT"/>
              </a:rPr>
              <a:t>checks</a:t>
            </a:r>
            <a:r>
              <a:rPr dirty="0" sz="20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000" spc="-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FF0000"/>
                </a:solidFill>
                <a:latin typeface="Arial MT"/>
                <a:cs typeface="Arial MT"/>
              </a:rPr>
              <a:t>Handling</a:t>
            </a:r>
            <a:r>
              <a:rPr dirty="0" sz="20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000" spc="-1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algn="just" marL="12700" marR="52069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dirty="0" sz="2000" spc="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0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FF0000"/>
                </a:solidFill>
                <a:latin typeface="Arial MT"/>
                <a:cs typeface="Arial MT"/>
              </a:rPr>
              <a:t>doesn’t</a:t>
            </a:r>
            <a:r>
              <a:rPr dirty="0" sz="20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contain</a:t>
            </a:r>
            <a:r>
              <a:rPr dirty="0" sz="20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5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0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FF0000"/>
                </a:solidFill>
                <a:latin typeface="Arial MT"/>
                <a:cs typeface="Arial MT"/>
              </a:rPr>
              <a:t>handling</a:t>
            </a:r>
            <a:r>
              <a:rPr dirty="0" sz="20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 MT"/>
                <a:cs typeface="Arial MT"/>
              </a:rPr>
              <a:t>code </a:t>
            </a:r>
            <a:r>
              <a:rPr dirty="0" sz="2000" spc="-150">
                <a:solidFill>
                  <a:srgbClr val="FF0000"/>
                </a:solidFill>
                <a:latin typeface="Arial MT"/>
                <a:cs typeface="Arial MT"/>
              </a:rPr>
              <a:t>then</a:t>
            </a:r>
            <a:r>
              <a:rPr dirty="0" sz="20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FF0000"/>
                </a:solidFill>
                <a:latin typeface="Arial MT"/>
                <a:cs typeface="Arial MT"/>
              </a:rPr>
              <a:t>JVM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Arial MT"/>
                <a:cs typeface="Arial MT"/>
              </a:rPr>
              <a:t>terminates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abnormally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Arial MT"/>
                <a:cs typeface="Arial MT"/>
              </a:rPr>
              <a:t>removes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Arial MT"/>
                <a:cs typeface="Arial MT"/>
              </a:rPr>
              <a:t>corresponding</a:t>
            </a:r>
            <a:r>
              <a:rPr dirty="0" sz="2000" spc="-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entry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stack.</a:t>
            </a:r>
            <a:endParaRPr sz="2000">
              <a:latin typeface="Arial MT"/>
              <a:cs typeface="Arial MT"/>
            </a:endParaRPr>
          </a:p>
          <a:p>
            <a:pPr marL="299085" marR="22161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000" spc="-165">
                <a:solidFill>
                  <a:srgbClr val="FF0000"/>
                </a:solidFill>
                <a:latin typeface="Arial MT"/>
                <a:cs typeface="Arial MT"/>
              </a:rPr>
              <a:t>JVM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Arial MT"/>
                <a:cs typeface="Arial MT"/>
              </a:rPr>
              <a:t>identify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caller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5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95">
                <a:solidFill>
                  <a:srgbClr val="FF0000"/>
                </a:solidFill>
                <a:latin typeface="Arial MT"/>
                <a:cs typeface="Arial MT"/>
              </a:rPr>
              <a:t>checks</a:t>
            </a:r>
            <a:r>
              <a:rPr dirty="0" sz="2000" spc="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for </a:t>
            </a:r>
            <a:r>
              <a:rPr dirty="0" sz="2000" spc="-15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0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FF0000"/>
                </a:solidFill>
                <a:latin typeface="Arial MT"/>
                <a:cs typeface="Arial MT"/>
              </a:rPr>
              <a:t>Handling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0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FF0000"/>
                </a:solidFill>
                <a:latin typeface="Arial MT"/>
                <a:cs typeface="Arial MT"/>
              </a:rPr>
              <a:t>method.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caller </a:t>
            </a:r>
            <a:r>
              <a:rPr dirty="0" sz="2000" spc="-140">
                <a:latin typeface="Arial MT"/>
                <a:cs typeface="Arial MT"/>
              </a:rPr>
              <a:t>doesn’t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contain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any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exception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5">
                <a:latin typeface="Arial MT"/>
                <a:cs typeface="Arial MT"/>
              </a:rPr>
              <a:t>handling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code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then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FF0000"/>
                </a:solidFill>
                <a:latin typeface="Arial MT"/>
                <a:cs typeface="Arial MT"/>
              </a:rPr>
              <a:t>JVM </a:t>
            </a:r>
            <a:r>
              <a:rPr dirty="0" sz="2000" spc="-120">
                <a:solidFill>
                  <a:srgbClr val="FF0000"/>
                </a:solidFill>
                <a:latin typeface="Arial MT"/>
                <a:cs typeface="Arial MT"/>
              </a:rPr>
              <a:t>terminates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abnormally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75">
                <a:solidFill>
                  <a:srgbClr val="FF0000"/>
                </a:solidFill>
                <a:latin typeface="Arial MT"/>
                <a:cs typeface="Arial MT"/>
              </a:rPr>
              <a:t>removes</a:t>
            </a:r>
            <a:r>
              <a:rPr dirty="0" sz="20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000" spc="-120">
                <a:solidFill>
                  <a:srgbClr val="FF0000"/>
                </a:solidFill>
                <a:latin typeface="Arial MT"/>
                <a:cs typeface="Arial MT"/>
              </a:rPr>
              <a:t>corresponding</a:t>
            </a:r>
            <a:r>
              <a:rPr dirty="0" sz="2000" spc="-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FF0000"/>
                </a:solidFill>
                <a:latin typeface="Arial MT"/>
                <a:cs typeface="Arial MT"/>
              </a:rPr>
              <a:t>entry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stack.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dirty="0" sz="2000" spc="-245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dirty="0" sz="20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75">
                <a:solidFill>
                  <a:srgbClr val="FF0000"/>
                </a:solidFill>
                <a:latin typeface="Arial MT"/>
                <a:cs typeface="Arial MT"/>
              </a:rPr>
              <a:t>process</a:t>
            </a:r>
            <a:r>
              <a:rPr dirty="0" sz="2000" spc="-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be</a:t>
            </a:r>
            <a:r>
              <a:rPr dirty="0" sz="20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60">
                <a:solidFill>
                  <a:srgbClr val="FF0000"/>
                </a:solidFill>
                <a:latin typeface="Arial MT"/>
                <a:cs typeface="Arial MT"/>
              </a:rPr>
              <a:t>continue</a:t>
            </a:r>
            <a:r>
              <a:rPr dirty="0" sz="20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Arial MT"/>
                <a:cs typeface="Arial MT"/>
              </a:rPr>
              <a:t>until</a:t>
            </a:r>
            <a:r>
              <a:rPr dirty="0" sz="20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50">
                <a:solidFill>
                  <a:srgbClr val="FF0000"/>
                </a:solidFill>
                <a:latin typeface="Arial MT"/>
                <a:cs typeface="Arial MT"/>
              </a:rPr>
              <a:t>main()</a:t>
            </a:r>
            <a:r>
              <a:rPr dirty="0" sz="20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method.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718554" y="1072133"/>
            <a:ext cx="0" cy="5788025"/>
          </a:xfrm>
          <a:custGeom>
            <a:avLst/>
            <a:gdLst/>
            <a:ahLst/>
            <a:cxnLst/>
            <a:rect l="l" t="t" r="r" b="b"/>
            <a:pathLst>
              <a:path w="0" h="5788025">
                <a:moveTo>
                  <a:pt x="0" y="0"/>
                </a:moveTo>
                <a:lnTo>
                  <a:pt x="0" y="5787710"/>
                </a:lnTo>
              </a:path>
            </a:pathLst>
          </a:custGeom>
          <a:ln w="38100">
            <a:solidFill>
              <a:srgbClr val="DC6C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295910" marR="6350" indent="-28384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>
                <a:solidFill>
                  <a:srgbClr val="000000"/>
                </a:solidFill>
              </a:rPr>
              <a:t>If</a:t>
            </a:r>
            <a:r>
              <a:rPr dirty="0" spc="-1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-5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main()</a:t>
            </a:r>
            <a:r>
              <a:rPr dirty="0" spc="-1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method</a:t>
            </a:r>
            <a:r>
              <a:rPr dirty="0" spc="-1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also</a:t>
            </a:r>
            <a:r>
              <a:rPr dirty="0" spc="-5">
                <a:solidFill>
                  <a:srgbClr val="000000"/>
                </a:solidFill>
              </a:rPr>
              <a:t>  </a:t>
            </a:r>
            <a:r>
              <a:rPr dirty="0"/>
              <a:t>doesn’t</a:t>
            </a:r>
            <a:r>
              <a:rPr dirty="0" spc="-15"/>
              <a:t>  </a:t>
            </a:r>
            <a:r>
              <a:rPr dirty="0" spc="-90"/>
              <a:t>contain </a:t>
            </a:r>
            <a:r>
              <a:rPr dirty="0" spc="-90"/>
              <a:t>	</a:t>
            </a:r>
            <a:r>
              <a:rPr dirty="0" spc="-30"/>
              <a:t>exception</a:t>
            </a:r>
            <a:r>
              <a:rPr dirty="0" spc="110"/>
              <a:t> </a:t>
            </a:r>
            <a:r>
              <a:rPr dirty="0" spc="-10"/>
              <a:t>handling</a:t>
            </a:r>
            <a:r>
              <a:rPr dirty="0" spc="114"/>
              <a:t> </a:t>
            </a:r>
            <a:r>
              <a:rPr dirty="0"/>
              <a:t>code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170"/>
              <a:t> </a:t>
            </a:r>
            <a:r>
              <a:rPr dirty="0"/>
              <a:t>JVM</a:t>
            </a:r>
            <a:r>
              <a:rPr dirty="0" spc="165"/>
              <a:t> </a:t>
            </a:r>
            <a:r>
              <a:rPr dirty="0" spc="-105"/>
              <a:t>terminates </a:t>
            </a:r>
            <a:r>
              <a:rPr dirty="0" spc="-105"/>
              <a:t>	</a:t>
            </a:r>
            <a:r>
              <a:rPr dirty="0"/>
              <a:t>that</a:t>
            </a:r>
            <a:r>
              <a:rPr dirty="0" spc="390"/>
              <a:t>  </a:t>
            </a:r>
            <a:r>
              <a:rPr dirty="0"/>
              <a:t>main()</a:t>
            </a:r>
            <a:r>
              <a:rPr dirty="0" spc="390"/>
              <a:t>  </a:t>
            </a:r>
            <a:r>
              <a:rPr dirty="0"/>
              <a:t>method</a:t>
            </a:r>
            <a:r>
              <a:rPr dirty="0" spc="390"/>
              <a:t>  </a:t>
            </a:r>
            <a:r>
              <a:rPr dirty="0"/>
              <a:t>and</a:t>
            </a:r>
            <a:r>
              <a:rPr dirty="0" spc="390"/>
              <a:t>  </a:t>
            </a:r>
            <a:r>
              <a:rPr dirty="0"/>
              <a:t>removes</a:t>
            </a:r>
            <a:r>
              <a:rPr dirty="0" spc="385"/>
              <a:t>  </a:t>
            </a:r>
            <a:r>
              <a:rPr dirty="0" spc="-60"/>
              <a:t>the </a:t>
            </a:r>
            <a:r>
              <a:rPr dirty="0" spc="-60"/>
              <a:t>	</a:t>
            </a:r>
            <a:r>
              <a:rPr dirty="0" spc="-120"/>
              <a:t>corresponding</a:t>
            </a:r>
            <a:r>
              <a:rPr dirty="0" spc="-85"/>
              <a:t> </a:t>
            </a:r>
            <a:r>
              <a:rPr dirty="0" spc="-70"/>
              <a:t>entry</a:t>
            </a:r>
            <a:r>
              <a:rPr dirty="0" spc="-15"/>
              <a:t> </a:t>
            </a:r>
            <a:r>
              <a:rPr dirty="0" spc="-95"/>
              <a:t>from</a:t>
            </a:r>
            <a:r>
              <a:rPr dirty="0" spc="-55"/>
              <a:t> </a:t>
            </a:r>
            <a:r>
              <a:rPr dirty="0" spc="-130"/>
              <a:t>the</a:t>
            </a:r>
            <a:r>
              <a:rPr dirty="0" spc="-5"/>
              <a:t> </a:t>
            </a:r>
            <a:r>
              <a:rPr dirty="0" spc="-10"/>
              <a:t>stack</a:t>
            </a:r>
            <a:r>
              <a:rPr dirty="0" spc="-10">
                <a:solidFill>
                  <a:srgbClr val="000000"/>
                </a:solidFill>
              </a:rPr>
              <a:t>.</a:t>
            </a:r>
          </a:p>
          <a:p>
            <a:pPr algn="just" marL="295910" marR="5080" indent="-28384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pc="-195">
                <a:solidFill>
                  <a:srgbClr val="000000"/>
                </a:solidFill>
              </a:rPr>
              <a:t>Just</a:t>
            </a:r>
            <a:r>
              <a:rPr dirty="0" spc="5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before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80">
                <a:solidFill>
                  <a:srgbClr val="000000"/>
                </a:solidFill>
              </a:rPr>
              <a:t>terminating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80">
                <a:solidFill>
                  <a:srgbClr val="000000"/>
                </a:solidFill>
              </a:rPr>
              <a:t>the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75">
                <a:solidFill>
                  <a:srgbClr val="000000"/>
                </a:solidFill>
              </a:rPr>
              <a:t>program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65">
                <a:solidFill>
                  <a:srgbClr val="000000"/>
                </a:solidFill>
              </a:rPr>
              <a:t>abnormally </a:t>
            </a:r>
            <a:r>
              <a:rPr dirty="0" spc="-65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0000"/>
                </a:solidFill>
              </a:rPr>
              <a:t>JVM</a:t>
            </a:r>
            <a:r>
              <a:rPr dirty="0" spc="100">
                <a:solidFill>
                  <a:srgbClr val="000000"/>
                </a:solidFill>
              </a:rPr>
              <a:t> </a:t>
            </a:r>
            <a:r>
              <a:rPr dirty="0" spc="-100">
                <a:solidFill>
                  <a:srgbClr val="000000"/>
                </a:solidFill>
              </a:rPr>
              <a:t>handovers</a:t>
            </a:r>
            <a:r>
              <a:rPr dirty="0" spc="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dirty="0" spc="95">
                <a:solidFill>
                  <a:srgbClr val="000000"/>
                </a:solidFill>
              </a:rPr>
              <a:t> </a:t>
            </a:r>
            <a:r>
              <a:rPr dirty="0" spc="-60"/>
              <a:t>responsibility</a:t>
            </a:r>
            <a:r>
              <a:rPr dirty="0" spc="100"/>
              <a:t> </a:t>
            </a:r>
            <a:r>
              <a:rPr dirty="0"/>
              <a:t>of</a:t>
            </a:r>
            <a:r>
              <a:rPr dirty="0" spc="90"/>
              <a:t> </a:t>
            </a:r>
            <a:r>
              <a:rPr dirty="0" spc="-90"/>
              <a:t>exception </a:t>
            </a:r>
            <a:r>
              <a:rPr dirty="0" spc="-90"/>
              <a:t>	</a:t>
            </a:r>
            <a:r>
              <a:rPr dirty="0" spc="-95"/>
              <a:t>handling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95"/>
              <a:t>the</a:t>
            </a:r>
            <a:r>
              <a:rPr dirty="0" spc="-30"/>
              <a:t> </a:t>
            </a:r>
            <a:r>
              <a:rPr dirty="0" spc="-50"/>
              <a:t>Default</a:t>
            </a:r>
            <a:r>
              <a:rPr dirty="0" spc="-20"/>
              <a:t> </a:t>
            </a:r>
            <a:r>
              <a:rPr dirty="0" spc="-145"/>
              <a:t>Exception</a:t>
            </a:r>
            <a:r>
              <a:rPr dirty="0" spc="10"/>
              <a:t> </a:t>
            </a:r>
            <a:r>
              <a:rPr dirty="0" spc="-80"/>
              <a:t>Handler</a:t>
            </a:r>
            <a:r>
              <a:rPr dirty="0" spc="-10"/>
              <a:t> </a:t>
            </a:r>
            <a:r>
              <a:rPr dirty="0" spc="-110">
                <a:solidFill>
                  <a:srgbClr val="000000"/>
                </a:solidFill>
              </a:rPr>
              <a:t>which </a:t>
            </a:r>
            <a:r>
              <a:rPr dirty="0" spc="-110">
                <a:solidFill>
                  <a:srgbClr val="000000"/>
                </a:solidFill>
              </a:rPr>
              <a:t>	</a:t>
            </a:r>
            <a:r>
              <a:rPr dirty="0" spc="-180">
                <a:solidFill>
                  <a:srgbClr val="000000"/>
                </a:solidFill>
              </a:rPr>
              <a:t>is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125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160">
                <a:solidFill>
                  <a:srgbClr val="000000"/>
                </a:solidFill>
              </a:rPr>
              <a:t>component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dirty="0" spc="3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JVM.</a:t>
            </a:r>
          </a:p>
          <a:p>
            <a:pPr algn="just" marL="295910" marR="6350" indent="-28384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/>
              <a:t>Default</a:t>
            </a:r>
            <a:r>
              <a:rPr dirty="0" spc="-15"/>
              <a:t> </a:t>
            </a:r>
            <a:r>
              <a:rPr dirty="0" spc="-95"/>
              <a:t>Exception</a:t>
            </a:r>
            <a:r>
              <a:rPr dirty="0" spc="-25"/>
              <a:t> </a:t>
            </a:r>
            <a:r>
              <a:rPr dirty="0" spc="-10"/>
              <a:t>Handler</a:t>
            </a:r>
            <a:r>
              <a:rPr dirty="0" spc="-30"/>
              <a:t> </a:t>
            </a:r>
            <a:r>
              <a:rPr dirty="0" spc="-10"/>
              <a:t>just</a:t>
            </a:r>
            <a:r>
              <a:rPr dirty="0" spc="-25"/>
              <a:t> </a:t>
            </a:r>
            <a:r>
              <a:rPr dirty="0"/>
              <a:t>print</a:t>
            </a:r>
            <a:r>
              <a:rPr dirty="0" spc="-25"/>
              <a:t> </a:t>
            </a:r>
            <a:r>
              <a:rPr dirty="0" spc="-85"/>
              <a:t>exception </a:t>
            </a:r>
            <a:r>
              <a:rPr dirty="0" spc="-85"/>
              <a:t>	</a:t>
            </a:r>
            <a:r>
              <a:rPr dirty="0"/>
              <a:t>information</a:t>
            </a:r>
            <a:r>
              <a:rPr dirty="0" spc="420"/>
              <a:t> </a:t>
            </a:r>
            <a:r>
              <a:rPr dirty="0"/>
              <a:t>to</a:t>
            </a:r>
            <a:r>
              <a:rPr dirty="0" spc="415"/>
              <a:t> </a:t>
            </a:r>
            <a:r>
              <a:rPr dirty="0"/>
              <a:t>the</a:t>
            </a:r>
            <a:r>
              <a:rPr dirty="0" spc="430"/>
              <a:t> </a:t>
            </a:r>
            <a:r>
              <a:rPr dirty="0" spc="-25"/>
              <a:t>console</a:t>
            </a:r>
            <a:r>
              <a:rPr dirty="0" spc="415"/>
              <a:t> </a:t>
            </a:r>
            <a:r>
              <a:rPr dirty="0"/>
              <a:t>in</a:t>
            </a:r>
            <a:r>
              <a:rPr dirty="0" spc="415"/>
              <a:t> </a:t>
            </a:r>
            <a:r>
              <a:rPr dirty="0"/>
              <a:t>the</a:t>
            </a:r>
            <a:r>
              <a:rPr dirty="0" spc="475"/>
              <a:t> </a:t>
            </a:r>
            <a:r>
              <a:rPr dirty="0" spc="-50"/>
              <a:t>following </a:t>
            </a:r>
            <a:r>
              <a:rPr dirty="0" spc="-50"/>
              <a:t>	</a:t>
            </a:r>
            <a:r>
              <a:rPr dirty="0" spc="-10"/>
              <a:t>format:</a:t>
            </a:r>
          </a:p>
          <a:p>
            <a:pPr>
              <a:lnSpc>
                <a:spcPct val="100000"/>
              </a:lnSpc>
              <a:spcBef>
                <a:spcPts val="34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130" b="1">
                <a:latin typeface="Arial"/>
                <a:cs typeface="Arial"/>
              </a:rPr>
              <a:t>Name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of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spc="-185" b="1">
                <a:latin typeface="Arial"/>
                <a:cs typeface="Arial"/>
              </a:rPr>
              <a:t>Exception: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70" b="1">
                <a:latin typeface="Arial"/>
                <a:cs typeface="Arial"/>
              </a:rPr>
              <a:t>Description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225" b="1">
                <a:latin typeface="Arial"/>
                <a:cs typeface="Arial"/>
              </a:rPr>
              <a:t>Stack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210" b="1">
                <a:latin typeface="Arial"/>
                <a:cs typeface="Arial"/>
              </a:rPr>
              <a:t>Trace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175" b="1">
                <a:latin typeface="Arial"/>
                <a:cs typeface="Arial"/>
              </a:rPr>
              <a:t>(Location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of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spc="-165" b="1">
                <a:latin typeface="Arial"/>
                <a:cs typeface="Arial"/>
              </a:rPr>
              <a:t>the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spc="-55" b="1">
                <a:latin typeface="Arial"/>
                <a:cs typeface="Arial"/>
              </a:rPr>
              <a:t>Exception)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014" rIns="0" bIns="0" rtlCol="0" vert="horz">
            <a:spAutoFit/>
          </a:bodyPr>
          <a:lstStyle/>
          <a:p>
            <a:pPr marL="49745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344167"/>
            <a:ext cx="5320284" cy="5010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014" rIns="0" bIns="0" rtlCol="0" vert="horz">
            <a:spAutoFit/>
          </a:bodyPr>
          <a:lstStyle/>
          <a:p>
            <a:pPr marL="49745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07491" y="1344167"/>
            <a:ext cx="11684635" cy="5514340"/>
            <a:chOff x="507491" y="1344167"/>
            <a:chExt cx="11684635" cy="55143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91" y="1344167"/>
              <a:ext cx="5320284" cy="50109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2183" y="5541263"/>
              <a:ext cx="10719816" cy="13167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014" rIns="0" bIns="0" rtlCol="0" vert="horz">
            <a:spAutoFit/>
          </a:bodyPr>
          <a:lstStyle/>
          <a:p>
            <a:pPr marL="38354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PREDICT</a:t>
            </a:r>
            <a:r>
              <a:rPr dirty="0" spc="-38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35"/>
              <a:t>OUTPUT??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59" y="1050036"/>
            <a:ext cx="5067300" cy="5315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014" rIns="0" bIns="0" rtlCol="0" vert="horz">
            <a:spAutoFit/>
          </a:bodyPr>
          <a:lstStyle/>
          <a:p>
            <a:pPr marL="38354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PREDICT</a:t>
            </a:r>
            <a:r>
              <a:rPr dirty="0" spc="-38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35"/>
              <a:t>OUTPUT??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12420" y="1101852"/>
            <a:ext cx="11879580" cy="5434965"/>
            <a:chOff x="312420" y="1101852"/>
            <a:chExt cx="11879580" cy="5434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" y="1101852"/>
              <a:ext cx="5065776" cy="53157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168" y="5681472"/>
              <a:ext cx="11609832" cy="854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9052" y="635635"/>
            <a:ext cx="11502390" cy="2666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2606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NOTE: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800">
              <a:latin typeface="Trebuchet MS"/>
              <a:cs typeface="Trebuchet MS"/>
            </a:endParaRPr>
          </a:p>
          <a:p>
            <a:pPr marL="318770" indent="-306070">
              <a:lnSpc>
                <a:spcPts val="3275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  <a:tab pos="6909434" algn="l"/>
              </a:tabLst>
            </a:pP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800" spc="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35">
                <a:solidFill>
                  <a:srgbClr val="FF0000"/>
                </a:solidFill>
                <a:latin typeface="Arial MT"/>
                <a:cs typeface="Arial MT"/>
              </a:rPr>
              <a:t>least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0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terminates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abnormally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Arial MT"/>
                <a:cs typeface="Arial MT"/>
              </a:rPr>
              <a:t>termination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endParaRPr sz="2800">
              <a:latin typeface="Arial MT"/>
              <a:cs typeface="Arial MT"/>
            </a:endParaRPr>
          </a:p>
          <a:p>
            <a:pPr marL="318770">
              <a:lnSpc>
                <a:spcPts val="3275"/>
              </a:lnSpc>
            </a:pPr>
            <a:r>
              <a:rPr dirty="0" sz="2800" spc="-65" b="1">
                <a:solidFill>
                  <a:srgbClr val="FF0000"/>
                </a:solidFill>
                <a:latin typeface="Arial"/>
                <a:cs typeface="Arial"/>
              </a:rPr>
              <a:t>abnormal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318770" marR="1186180" indent="-306705">
              <a:lnSpc>
                <a:spcPts val="3000"/>
              </a:lnSpc>
              <a:spcBef>
                <a:spcPts val="135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  <a:tab pos="5941695" algn="l"/>
              </a:tabLst>
            </a:pP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satisfied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dirty="0" sz="2800" spc="-1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go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 b="1">
                <a:solidFill>
                  <a:srgbClr val="FF0000"/>
                </a:solidFill>
                <a:latin typeface="Arial"/>
                <a:cs typeface="Arial"/>
              </a:rPr>
              <a:t>customised </a:t>
            </a:r>
            <a:r>
              <a:rPr dirty="0" sz="2800" spc="-225" b="1">
                <a:solidFill>
                  <a:srgbClr val="FF0000"/>
                </a:solidFill>
                <a:latin typeface="Arial"/>
                <a:cs typeface="Arial"/>
              </a:rPr>
              <a:t>exceptional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handling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014" rIns="0" bIns="0" rtlCol="0" vert="horz">
            <a:spAutoFit/>
          </a:bodyPr>
          <a:lstStyle/>
          <a:p>
            <a:pPr marL="239649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HIERARCHY</a:t>
            </a:r>
            <a:r>
              <a:rPr dirty="0" spc="-95"/>
              <a:t> </a:t>
            </a:r>
            <a:r>
              <a:rPr dirty="0" spc="110"/>
              <a:t>OF</a:t>
            </a:r>
            <a:r>
              <a:rPr dirty="0" spc="-90"/>
              <a:t> </a:t>
            </a:r>
            <a:r>
              <a:rPr dirty="0" spc="-150"/>
              <a:t>JAVA</a:t>
            </a:r>
            <a:r>
              <a:rPr dirty="0" spc="-185"/>
              <a:t> </a:t>
            </a:r>
            <a:r>
              <a:rPr dirty="0" spc="110"/>
              <a:t>EXCEPTION</a:t>
            </a:r>
            <a:r>
              <a:rPr dirty="0" spc="-70"/>
              <a:t> </a:t>
            </a:r>
            <a:r>
              <a:rPr dirty="0" spc="-10"/>
              <a:t>CLASSES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4" y="1394460"/>
            <a:ext cx="5134356" cy="4800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060694" y="1783791"/>
            <a:ext cx="5874385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dirty="0" sz="1800" spc="-65">
                <a:solidFill>
                  <a:srgbClr val="272727"/>
                </a:solidFill>
                <a:latin typeface="Arial MT"/>
                <a:cs typeface="Arial MT"/>
              </a:rPr>
              <a:t>Object</a:t>
            </a:r>
            <a:r>
              <a:rPr dirty="0" sz="1800" spc="-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70">
                <a:solidFill>
                  <a:srgbClr val="272727"/>
                </a:solidFill>
                <a:latin typeface="Arial MT"/>
                <a:cs typeface="Arial MT"/>
              </a:rPr>
              <a:t>class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272727"/>
                </a:solidFill>
                <a:latin typeface="Arial MT"/>
                <a:cs typeface="Arial MT"/>
              </a:rPr>
              <a:t>is</a:t>
            </a:r>
            <a:r>
              <a:rPr dirty="0" sz="1800" spc="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parent</a:t>
            </a:r>
            <a:r>
              <a:rPr dirty="0" sz="1800" spc="-3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70">
                <a:solidFill>
                  <a:srgbClr val="272727"/>
                </a:solidFill>
                <a:latin typeface="Arial MT"/>
                <a:cs typeface="Arial MT"/>
              </a:rPr>
              <a:t>class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of</a:t>
            </a:r>
            <a:r>
              <a:rPr dirty="0" sz="1800" spc="1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all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85">
                <a:solidFill>
                  <a:srgbClr val="272727"/>
                </a:solidFill>
                <a:latin typeface="Arial MT"/>
                <a:cs typeface="Arial MT"/>
              </a:rPr>
              <a:t>classes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272727"/>
                </a:solidFill>
                <a:latin typeface="Arial MT"/>
                <a:cs typeface="Arial MT"/>
              </a:rPr>
              <a:t>in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java</a:t>
            </a:r>
            <a:endParaRPr sz="1800">
              <a:latin typeface="Arial MT"/>
              <a:cs typeface="Arial MT"/>
            </a:endParaRPr>
          </a:p>
          <a:p>
            <a:pPr marL="299085" marR="105727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dirty="0" sz="1800" spc="-165">
                <a:solidFill>
                  <a:srgbClr val="272727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20">
                <a:solidFill>
                  <a:srgbClr val="272727"/>
                </a:solidFill>
                <a:latin typeface="Arial MT"/>
                <a:cs typeface="Arial MT"/>
              </a:rPr>
              <a:t>Java,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all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errors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272727"/>
                </a:solidFill>
                <a:latin typeface="Arial MT"/>
                <a:cs typeface="Arial MT"/>
              </a:rPr>
              <a:t>and</a:t>
            </a:r>
            <a:r>
              <a:rPr dirty="0" sz="1800" spc="-4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272727"/>
                </a:solidFill>
                <a:latin typeface="Arial MT"/>
                <a:cs typeface="Arial MT"/>
              </a:rPr>
              <a:t>exceptions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are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272727"/>
                </a:solidFill>
                <a:latin typeface="Arial MT"/>
                <a:cs typeface="Arial MT"/>
              </a:rPr>
              <a:t>represented with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0" b="1">
                <a:solidFill>
                  <a:srgbClr val="272727"/>
                </a:solidFill>
                <a:latin typeface="Arial"/>
                <a:cs typeface="Arial"/>
              </a:rPr>
              <a:t>Throwable</a:t>
            </a:r>
            <a:r>
              <a:rPr dirty="0" sz="1800" spc="-75" b="1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class.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120">
                <a:solidFill>
                  <a:srgbClr val="272727"/>
                </a:solidFill>
                <a:latin typeface="Arial MT"/>
                <a:cs typeface="Arial MT"/>
              </a:rPr>
              <a:t>When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272727"/>
                </a:solidFill>
                <a:latin typeface="Arial MT"/>
                <a:cs typeface="Arial MT"/>
              </a:rPr>
              <a:t>an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error</a:t>
            </a:r>
            <a:r>
              <a:rPr dirty="0" sz="1800" spc="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85">
                <a:solidFill>
                  <a:srgbClr val="272727"/>
                </a:solidFill>
                <a:latin typeface="Arial MT"/>
                <a:cs typeface="Arial MT"/>
              </a:rPr>
              <a:t>occurs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272727"/>
                </a:solidFill>
                <a:latin typeface="Arial MT"/>
                <a:cs typeface="Arial MT"/>
              </a:rPr>
              <a:t>within</a:t>
            </a:r>
            <a:r>
              <a:rPr dirty="0" sz="1800" spc="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272727"/>
                </a:solidFill>
                <a:latin typeface="Arial MT"/>
                <a:cs typeface="Arial MT"/>
              </a:rPr>
              <a:t>method,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5">
                <a:solidFill>
                  <a:srgbClr val="272727"/>
                </a:solidFill>
                <a:latin typeface="Arial MT"/>
                <a:cs typeface="Arial MT"/>
              </a:rPr>
              <a:t>method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272727"/>
                </a:solidFill>
                <a:latin typeface="Arial MT"/>
                <a:cs typeface="Arial MT"/>
              </a:rPr>
              <a:t>creates</a:t>
            </a:r>
            <a:r>
              <a:rPr dirty="0" sz="1800" spc="-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an </a:t>
            </a:r>
            <a:r>
              <a:rPr dirty="0" sz="1800" spc="-75">
                <a:solidFill>
                  <a:srgbClr val="272727"/>
                </a:solidFill>
                <a:latin typeface="Arial MT"/>
                <a:cs typeface="Arial MT"/>
              </a:rPr>
              <a:t>object</a:t>
            </a:r>
            <a:r>
              <a:rPr dirty="0" sz="1800" spc="-4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(of</a:t>
            </a:r>
            <a:r>
              <a:rPr dirty="0" sz="1800" spc="10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any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272727"/>
                </a:solidFill>
                <a:latin typeface="Arial MT"/>
                <a:cs typeface="Arial MT"/>
              </a:rPr>
              <a:t>subtype</a:t>
            </a:r>
            <a:r>
              <a:rPr dirty="0" sz="1800" spc="-4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of</a:t>
            </a:r>
            <a:r>
              <a:rPr dirty="0" sz="1800" spc="10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37464F"/>
                </a:solidFill>
                <a:latin typeface="Arial MT"/>
                <a:cs typeface="Arial MT"/>
              </a:rPr>
              <a:t>Throwable</a:t>
            </a:r>
            <a:r>
              <a:rPr dirty="0" sz="1800" spc="-130">
                <a:solidFill>
                  <a:srgbClr val="272727"/>
                </a:solidFill>
                <a:latin typeface="Arial MT"/>
                <a:cs typeface="Arial MT"/>
              </a:rPr>
              <a:t>)</a:t>
            </a:r>
            <a:r>
              <a:rPr dirty="0" sz="1800" spc="-6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0">
                <a:solidFill>
                  <a:srgbClr val="272727"/>
                </a:solidFill>
                <a:latin typeface="Arial MT"/>
                <a:cs typeface="Arial MT"/>
              </a:rPr>
              <a:t>and</a:t>
            </a:r>
            <a:r>
              <a:rPr dirty="0" sz="1800" spc="-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60">
                <a:solidFill>
                  <a:srgbClr val="272727"/>
                </a:solidFill>
                <a:latin typeface="Arial MT"/>
                <a:cs typeface="Arial MT"/>
              </a:rPr>
              <a:t>hands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it off</a:t>
            </a:r>
            <a:r>
              <a:rPr dirty="0" sz="1800" spc="10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the </a:t>
            </a:r>
            <a:r>
              <a:rPr dirty="0" sz="1800" spc="-120">
                <a:solidFill>
                  <a:srgbClr val="272727"/>
                </a:solidFill>
                <a:latin typeface="Arial MT"/>
                <a:cs typeface="Arial MT"/>
              </a:rPr>
              <a:t>runtime</a:t>
            </a:r>
            <a:r>
              <a:rPr dirty="0" sz="1800" spc="3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272727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225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272727"/>
                </a:solidFill>
                <a:latin typeface="Arial MT"/>
                <a:cs typeface="Arial MT"/>
              </a:rPr>
              <a:t>object,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272727"/>
                </a:solidFill>
                <a:latin typeface="Arial MT"/>
                <a:cs typeface="Arial MT"/>
              </a:rPr>
              <a:t>called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an</a:t>
            </a:r>
            <a:r>
              <a:rPr dirty="0" sz="1800" spc="-3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272727"/>
                </a:solidFill>
                <a:latin typeface="Arial MT"/>
                <a:cs typeface="Arial MT"/>
              </a:rPr>
              <a:t>exception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object.</a:t>
            </a:r>
            <a:endParaRPr sz="1800">
              <a:latin typeface="Arial MT"/>
              <a:cs typeface="Arial MT"/>
            </a:endParaRPr>
          </a:p>
          <a:p>
            <a:pPr marL="299085" marR="483234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135">
                <a:solidFill>
                  <a:srgbClr val="272727"/>
                </a:solidFill>
                <a:latin typeface="Arial MT"/>
                <a:cs typeface="Arial MT"/>
              </a:rPr>
              <a:t>Exception</a:t>
            </a:r>
            <a:r>
              <a:rPr dirty="0" sz="1800" spc="-3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272727"/>
                </a:solidFill>
                <a:latin typeface="Arial MT"/>
                <a:cs typeface="Arial MT"/>
              </a:rPr>
              <a:t>object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45">
                <a:solidFill>
                  <a:srgbClr val="272727"/>
                </a:solidFill>
                <a:latin typeface="Arial MT"/>
                <a:cs typeface="Arial MT"/>
              </a:rPr>
              <a:t>contains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272727"/>
                </a:solidFill>
                <a:latin typeface="Arial MT"/>
                <a:cs typeface="Arial MT"/>
              </a:rPr>
              <a:t>information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272727"/>
                </a:solidFill>
                <a:latin typeface="Arial MT"/>
                <a:cs typeface="Arial MT"/>
              </a:rPr>
              <a:t>about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error,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including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272727"/>
                </a:solidFill>
                <a:latin typeface="Arial MT"/>
                <a:cs typeface="Arial MT"/>
              </a:rPr>
              <a:t>its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type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90">
                <a:solidFill>
                  <a:srgbClr val="272727"/>
                </a:solidFill>
                <a:latin typeface="Arial MT"/>
                <a:cs typeface="Arial MT"/>
              </a:rPr>
              <a:t>state</a:t>
            </a:r>
            <a:r>
              <a:rPr dirty="0" sz="1800" spc="-2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of</a:t>
            </a:r>
            <a:r>
              <a:rPr dirty="0" sz="1800" spc="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272727"/>
                </a:solidFill>
                <a:latin typeface="Arial MT"/>
                <a:cs typeface="Arial MT"/>
              </a:rPr>
              <a:t>program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70">
                <a:solidFill>
                  <a:srgbClr val="272727"/>
                </a:solidFill>
                <a:latin typeface="Arial MT"/>
                <a:cs typeface="Arial MT"/>
              </a:rPr>
              <a:t>when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272727"/>
                </a:solidFill>
                <a:latin typeface="Arial MT"/>
                <a:cs typeface="Arial MT"/>
              </a:rPr>
              <a:t>the 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error</a:t>
            </a:r>
            <a:r>
              <a:rPr dirty="0" sz="1800" spc="-5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occurred.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 spc="-80">
                <a:solidFill>
                  <a:srgbClr val="272727"/>
                </a:solidFill>
                <a:latin typeface="Arial MT"/>
                <a:cs typeface="Arial MT"/>
              </a:rPr>
              <a:t>Creating</a:t>
            </a:r>
            <a:r>
              <a:rPr dirty="0" sz="1800" spc="-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an</a:t>
            </a:r>
            <a:r>
              <a:rPr dirty="0" sz="1800" spc="-3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exception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272727"/>
                </a:solidFill>
                <a:latin typeface="Arial MT"/>
                <a:cs typeface="Arial MT"/>
              </a:rPr>
              <a:t>object</a:t>
            </a:r>
            <a:r>
              <a:rPr dirty="0" sz="1800" spc="-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60">
                <a:solidFill>
                  <a:srgbClr val="272727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272727"/>
                </a:solidFill>
                <a:latin typeface="Arial MT"/>
                <a:cs typeface="Arial MT"/>
              </a:rPr>
              <a:t>handing</a:t>
            </a:r>
            <a:r>
              <a:rPr dirty="0" sz="1800" spc="-2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it</a:t>
            </a:r>
            <a:r>
              <a:rPr dirty="0" sz="1800" spc="-5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72727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272727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2727"/>
                </a:solidFill>
                <a:latin typeface="Arial MT"/>
                <a:cs typeface="Arial MT"/>
              </a:rPr>
              <a:t>runtime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800" spc="-180">
                <a:solidFill>
                  <a:srgbClr val="272727"/>
                </a:solidFill>
                <a:latin typeface="Arial MT"/>
                <a:cs typeface="Arial MT"/>
              </a:rPr>
              <a:t>system</a:t>
            </a:r>
            <a:r>
              <a:rPr dirty="0" sz="1800" spc="10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272727"/>
                </a:solidFill>
                <a:latin typeface="Arial MT"/>
                <a:cs typeface="Arial MT"/>
              </a:rPr>
              <a:t>is</a:t>
            </a:r>
            <a:r>
              <a:rPr dirty="0" sz="1800" spc="4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70">
                <a:solidFill>
                  <a:srgbClr val="272727"/>
                </a:solidFill>
                <a:latin typeface="Arial MT"/>
                <a:cs typeface="Arial MT"/>
              </a:rPr>
              <a:t>called</a:t>
            </a:r>
            <a:r>
              <a:rPr dirty="0" sz="1800" spc="-15">
                <a:solidFill>
                  <a:srgbClr val="272727"/>
                </a:solidFill>
                <a:latin typeface="Arial MT"/>
                <a:cs typeface="Arial MT"/>
              </a:rPr>
              <a:t> </a:t>
            </a:r>
            <a:r>
              <a:rPr dirty="0" sz="1800" spc="-130" b="1">
                <a:solidFill>
                  <a:srgbClr val="272727"/>
                </a:solidFill>
                <a:latin typeface="Arial"/>
                <a:cs typeface="Arial"/>
              </a:rPr>
              <a:t>throwing</a:t>
            </a:r>
            <a:r>
              <a:rPr dirty="0" sz="1800" spc="-95" b="1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272727"/>
                </a:solidFill>
                <a:latin typeface="Arial"/>
                <a:cs typeface="Arial"/>
              </a:rPr>
              <a:t>an</a:t>
            </a:r>
            <a:r>
              <a:rPr dirty="0" sz="1800" spc="-5" b="1">
                <a:solidFill>
                  <a:srgbClr val="272727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272727"/>
                </a:solidFill>
                <a:latin typeface="Arial"/>
                <a:cs typeface="Arial"/>
              </a:rPr>
              <a:t>exception</a:t>
            </a:r>
            <a:r>
              <a:rPr dirty="0" sz="1800" spc="-50">
                <a:solidFill>
                  <a:srgbClr val="272727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026" y="635635"/>
            <a:ext cx="35325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EXCEPTIONVS</a:t>
            </a:r>
            <a:r>
              <a:rPr dirty="0" spc="-85"/>
              <a:t> </a:t>
            </a:r>
            <a:r>
              <a:rPr dirty="0" spc="-10"/>
              <a:t>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7217" y="1035811"/>
            <a:ext cx="10323195" cy="131953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10" b="1">
                <a:solidFill>
                  <a:srgbClr val="404040"/>
                </a:solidFill>
                <a:latin typeface="Arial"/>
                <a:cs typeface="Arial"/>
              </a:rPr>
              <a:t>Most</a:t>
            </a:r>
            <a:r>
              <a:rPr dirty="0" sz="24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1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404040"/>
                </a:solidFill>
                <a:latin typeface="Arial"/>
                <a:cs typeface="Arial"/>
              </a:rPr>
              <a:t>Exceptions</a:t>
            </a:r>
            <a:r>
              <a:rPr dirty="0" sz="24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 MT"/>
                <a:cs typeface="Arial MT"/>
              </a:rPr>
              <a:t>caused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dirty="0" sz="24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programs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 b="1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dirty="0" sz="24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recoverable.</a:t>
            </a:r>
            <a:endParaRPr sz="2400">
              <a:latin typeface="Arial"/>
              <a:cs typeface="Arial"/>
            </a:endParaRPr>
          </a:p>
          <a:p>
            <a:pPr marL="318770" marR="5080" indent="-306705">
              <a:lnSpc>
                <a:spcPts val="2600"/>
              </a:lnSpc>
              <a:spcBef>
                <a:spcPts val="123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Most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caused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our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 b="1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dirty="0" sz="24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FF0000"/>
                </a:solidFill>
                <a:latin typeface="Arial"/>
                <a:cs typeface="Arial"/>
              </a:rPr>
              <a:t>due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lack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400" spc="22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0000"/>
                </a:solidFill>
                <a:latin typeface="Arial"/>
                <a:cs typeface="Arial"/>
              </a:rPr>
              <a:t>resources</a:t>
            </a:r>
            <a:r>
              <a:rPr dirty="0" sz="2400" spc="-23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4" b="1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irrecoverable.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95244"/>
            <a:ext cx="12192000" cy="3091180"/>
            <a:chOff x="0" y="3095244"/>
            <a:chExt cx="12192000" cy="30911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" y="3223260"/>
              <a:ext cx="4136136" cy="24399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63183"/>
              <a:ext cx="5928359" cy="52273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6140" y="3095244"/>
              <a:ext cx="4637532" cy="19278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9507" y="4824983"/>
              <a:ext cx="6222492" cy="48768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873757" y="2806953"/>
            <a:ext cx="158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Error</a:t>
            </a:r>
            <a:r>
              <a:rPr dirty="0" sz="1800" spc="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438768" y="2742691"/>
            <a:ext cx="2077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r>
              <a:rPr dirty="0" sz="1800" spc="-1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982" y="528269"/>
            <a:ext cx="3512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TYPES</a:t>
            </a:r>
            <a:r>
              <a:rPr dirty="0" spc="-150"/>
              <a:t> </a:t>
            </a:r>
            <a:r>
              <a:rPr dirty="0" spc="110"/>
              <a:t>OF</a:t>
            </a:r>
            <a:r>
              <a:rPr dirty="0" spc="-160"/>
              <a:t> </a:t>
            </a:r>
            <a:r>
              <a:rPr dirty="0" spc="105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3397" y="1260246"/>
            <a:ext cx="6810375" cy="42329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200" spc="-19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2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2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404040"/>
                </a:solidFill>
                <a:latin typeface="Arial MT"/>
                <a:cs typeface="Arial MT"/>
              </a:rPr>
              <a:t>mainly</a:t>
            </a:r>
            <a:r>
              <a:rPr dirty="0" sz="22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dirty="0" sz="2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dirty="0" sz="2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2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exceptions: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5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60">
                <a:solidFill>
                  <a:srgbClr val="FF0000"/>
                </a:solidFill>
                <a:latin typeface="Arial MT"/>
                <a:cs typeface="Arial MT"/>
              </a:rPr>
              <a:t>checked</a:t>
            </a:r>
            <a:r>
              <a:rPr dirty="0" sz="2200" spc="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2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FF0000"/>
                </a:solidFill>
                <a:latin typeface="Arial MT"/>
                <a:cs typeface="Arial MT"/>
              </a:rPr>
              <a:t>unchecked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3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dirty="0" sz="22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dirty="0" sz="22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2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4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dirty="0" sz="22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1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2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90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2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200" spc="-27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310">
                <a:solidFill>
                  <a:srgbClr val="404040"/>
                </a:solidFill>
                <a:latin typeface="Arial MT"/>
                <a:cs typeface="Arial MT"/>
              </a:rPr>
              <a:t>sun</a:t>
            </a:r>
            <a:r>
              <a:rPr dirty="0" sz="22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15">
                <a:solidFill>
                  <a:srgbClr val="404040"/>
                </a:solidFill>
                <a:latin typeface="Arial MT"/>
                <a:cs typeface="Arial MT"/>
              </a:rPr>
              <a:t>microsystem</a:t>
            </a:r>
            <a:r>
              <a:rPr dirty="0" sz="22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25">
                <a:solidFill>
                  <a:srgbClr val="404040"/>
                </a:solidFill>
                <a:latin typeface="Arial MT"/>
                <a:cs typeface="Arial MT"/>
              </a:rPr>
              <a:t>says</a:t>
            </a:r>
            <a:r>
              <a:rPr dirty="0" sz="22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2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 of</a:t>
            </a:r>
            <a:r>
              <a:rPr dirty="0" sz="22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404040"/>
                </a:solidFill>
                <a:latin typeface="Arial MT"/>
                <a:cs typeface="Arial MT"/>
              </a:rPr>
              <a:t>exceptions: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8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90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200" spc="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600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75"/>
              </a:spcBef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dirty="0" sz="22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95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z="22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54" b="1">
                <a:solidFill>
                  <a:srgbClr val="FF0000"/>
                </a:solidFill>
                <a:latin typeface="Arial"/>
                <a:cs typeface="Arial"/>
              </a:rPr>
              <a:t>occur</a:t>
            </a:r>
            <a:r>
              <a:rPr dirty="0" sz="22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0000"/>
                </a:solidFill>
                <a:latin typeface="Arial"/>
                <a:cs typeface="Arial"/>
              </a:rPr>
              <a:t>runtime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046" y="528269"/>
            <a:ext cx="4014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1)</a:t>
            </a:r>
            <a:r>
              <a:rPr dirty="0" spc="-145"/>
              <a:t> </a:t>
            </a:r>
            <a:r>
              <a:rPr dirty="0" spc="155"/>
              <a:t>CHECKED</a:t>
            </a:r>
            <a:r>
              <a:rPr dirty="0" spc="-85"/>
              <a:t> </a:t>
            </a:r>
            <a:r>
              <a:rPr dirty="0" spc="105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2229" y="1016253"/>
            <a:ext cx="10963910" cy="267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206375" indent="-306705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45">
                <a:solidFill>
                  <a:srgbClr val="404040"/>
                </a:solidFill>
                <a:latin typeface="Arial MT"/>
                <a:cs typeface="Arial MT"/>
              </a:rPr>
              <a:t>smooth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during 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runtime.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extend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 MT"/>
                <a:cs typeface="Arial MT"/>
              </a:rPr>
              <a:t>Throwable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29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except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404040"/>
                </a:solidFill>
                <a:latin typeface="Arial MT"/>
                <a:cs typeface="Arial MT"/>
              </a:rPr>
              <a:t>RuntimeException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4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as</a:t>
            </a:r>
            <a:endParaRPr sz="24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</a:pP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400">
              <a:latin typeface="Arial MT"/>
              <a:cs typeface="Arial MT"/>
            </a:endParaRPr>
          </a:p>
          <a:p>
            <a:pPr marL="402590" indent="-38989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402590" algn="l"/>
              </a:tabLst>
            </a:pP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e.g.IOException,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compile-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3672839"/>
            <a:ext cx="6601967" cy="3185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3288538"/>
            <a:ext cx="141605" cy="1480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650" spc="-520">
                <a:solidFill>
                  <a:srgbClr val="E77929"/>
                </a:solidFill>
                <a:latin typeface="Cambria"/>
                <a:cs typeface="Cambria"/>
              </a:rPr>
              <a:t>◾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9403" y="1936749"/>
            <a:ext cx="3183890" cy="283654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Introduction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Exceptional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handler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endParaRPr sz="18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catch</a:t>
            </a:r>
            <a:endParaRPr sz="1800">
              <a:latin typeface="Trebuchet MS"/>
              <a:cs typeface="Trebuchet MS"/>
            </a:endParaRPr>
          </a:p>
          <a:p>
            <a:pPr algn="just" marL="622300" marR="1908810">
              <a:lnSpc>
                <a:spcPct val="146100"/>
              </a:lnSpc>
              <a:spcBef>
                <a:spcPts val="15"/>
              </a:spcBef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finally throw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throws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046" y="528269"/>
            <a:ext cx="40144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1)</a:t>
            </a:r>
            <a:r>
              <a:rPr dirty="0" spc="-145"/>
              <a:t> </a:t>
            </a:r>
            <a:r>
              <a:rPr dirty="0" spc="155"/>
              <a:t>CHECKED</a:t>
            </a:r>
            <a:r>
              <a:rPr dirty="0" spc="-85"/>
              <a:t> </a:t>
            </a:r>
            <a:r>
              <a:rPr dirty="0" spc="105"/>
              <a:t>EXCEPTION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3672839"/>
            <a:ext cx="6601967" cy="318515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2229" y="1016253"/>
            <a:ext cx="11584305" cy="537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826769" indent="-306705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45">
                <a:solidFill>
                  <a:srgbClr val="404040"/>
                </a:solidFill>
                <a:latin typeface="Arial MT"/>
                <a:cs typeface="Arial MT"/>
              </a:rPr>
              <a:t>smooth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during 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runtime.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extend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FF0000"/>
                </a:solidFill>
                <a:latin typeface="Arial MT"/>
                <a:cs typeface="Arial MT"/>
              </a:rPr>
              <a:t>Throwable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29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except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0">
                <a:solidFill>
                  <a:srgbClr val="404040"/>
                </a:solidFill>
                <a:latin typeface="Arial MT"/>
                <a:cs typeface="Arial MT"/>
              </a:rPr>
              <a:t>RuntimeException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4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as</a:t>
            </a:r>
            <a:endParaRPr sz="24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</a:pP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endParaRPr sz="2400">
              <a:latin typeface="Arial MT"/>
              <a:cs typeface="Arial MT"/>
            </a:endParaRPr>
          </a:p>
          <a:p>
            <a:pPr marL="402590" indent="-38989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402590" algn="l"/>
              </a:tabLst>
            </a:pP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e.g.IOException,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SQLException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compile-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7063105">
              <a:lnSpc>
                <a:spcPct val="100000"/>
              </a:lnSpc>
              <a:spcBef>
                <a:spcPts val="1770"/>
              </a:spcBef>
            </a:pPr>
            <a:r>
              <a:rPr dirty="0" sz="1800" spc="-10" b="1"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7063105" marR="25400">
              <a:lnSpc>
                <a:spcPct val="100000"/>
              </a:lnSpc>
            </a:pPr>
            <a:r>
              <a:rPr dirty="0" sz="1800" spc="-85">
                <a:latin typeface="Trebuchet MS"/>
                <a:cs typeface="Trebuchet MS"/>
              </a:rPr>
              <a:t>Exception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thread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"main" </a:t>
            </a:r>
            <a:r>
              <a:rPr dirty="0" sz="1800" spc="-125">
                <a:latin typeface="Trebuchet MS"/>
                <a:cs typeface="Trebuchet MS"/>
              </a:rPr>
              <a:t>java.lang.RuntimeException:Uncompilable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source </a:t>
            </a:r>
            <a:r>
              <a:rPr dirty="0" sz="1800" spc="-85">
                <a:latin typeface="Trebuchet MS"/>
                <a:cs typeface="Trebuchet MS"/>
              </a:rPr>
              <a:t>code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7063105" marR="5080">
              <a:lnSpc>
                <a:spcPct val="100000"/>
              </a:lnSpc>
            </a:pPr>
            <a:r>
              <a:rPr dirty="0" sz="1800" spc="-75">
                <a:latin typeface="Trebuchet MS"/>
                <a:cs typeface="Trebuchet MS"/>
              </a:rPr>
              <a:t>unreported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exception </a:t>
            </a:r>
            <a:r>
              <a:rPr dirty="0" sz="1800" spc="-114">
                <a:latin typeface="Trebuchet MS"/>
                <a:cs typeface="Trebuchet MS"/>
              </a:rPr>
              <a:t>java.io.FileNotFoundException;must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be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caught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or </a:t>
            </a:r>
            <a:r>
              <a:rPr dirty="0" sz="1800" spc="-125">
                <a:latin typeface="Trebuchet MS"/>
                <a:cs typeface="Trebuchet MS"/>
              </a:rPr>
              <a:t>declared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7063105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thrown</a:t>
            </a:r>
            <a:endParaRPr sz="1800">
              <a:latin typeface="Trebuchet MS"/>
              <a:cs typeface="Trebuchet MS"/>
            </a:endParaRPr>
          </a:p>
          <a:p>
            <a:pPr marL="7318375">
              <a:lnSpc>
                <a:spcPct val="100000"/>
              </a:lnSpc>
            </a:pPr>
            <a:r>
              <a:rPr dirty="0" sz="1800" spc="-160">
                <a:latin typeface="Trebuchet MS"/>
                <a:cs typeface="Trebuchet MS"/>
              </a:rPr>
              <a:t>at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Main.main(Main.java:5)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394" y="528269"/>
            <a:ext cx="4541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2)</a:t>
            </a:r>
            <a:r>
              <a:rPr dirty="0" spc="-150"/>
              <a:t> </a:t>
            </a:r>
            <a:r>
              <a:rPr dirty="0" spc="180"/>
              <a:t>UNCHECKED</a:t>
            </a:r>
            <a:r>
              <a:rPr dirty="0" spc="-75"/>
              <a:t> </a:t>
            </a:r>
            <a:r>
              <a:rPr dirty="0" spc="105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2229" y="1046734"/>
            <a:ext cx="11308715" cy="2464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extend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RuntimeException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dirty="0" sz="2400" spc="-24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exceptions.</a:t>
            </a:r>
            <a:endParaRPr sz="2400">
              <a:latin typeface="Arial MT"/>
              <a:cs typeface="Arial MT"/>
            </a:endParaRPr>
          </a:p>
          <a:p>
            <a:pPr marL="318770" marR="227965" indent="-306705">
              <a:lnSpc>
                <a:spcPct val="100000"/>
              </a:lnSpc>
              <a:spcBef>
                <a:spcPts val="1200"/>
              </a:spcBef>
              <a:buChar char="◾"/>
              <a:tabLst>
                <a:tab pos="318770" algn="l"/>
                <a:tab pos="402590" algn="l"/>
              </a:tabLst>
            </a:pPr>
            <a:r>
              <a:rPr dirty="0" sz="1650">
                <a:solidFill>
                  <a:srgbClr val="E77929"/>
                </a:solidFill>
                <a:latin typeface="Cambria"/>
                <a:cs typeface="Cambria"/>
              </a:rPr>
              <a:t>	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bugs,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logic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improper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API.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Runtime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ignored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compilation.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e.g.</a:t>
            </a:r>
            <a:r>
              <a:rPr dirty="0" sz="24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ArithmeticException,</a:t>
            </a:r>
            <a:r>
              <a:rPr dirty="0" sz="24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NullPointerException,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r>
              <a:rPr dirty="0" sz="24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compile-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runtime.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" y="3838955"/>
            <a:ext cx="6240780" cy="24749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394" y="528269"/>
            <a:ext cx="4541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2)</a:t>
            </a:r>
            <a:r>
              <a:rPr dirty="0" spc="-150"/>
              <a:t> </a:t>
            </a:r>
            <a:r>
              <a:rPr dirty="0" spc="180"/>
              <a:t>UNCHECKED</a:t>
            </a:r>
            <a:r>
              <a:rPr dirty="0" spc="-75"/>
              <a:t> </a:t>
            </a:r>
            <a:r>
              <a:rPr dirty="0" spc="105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2229" y="1046734"/>
            <a:ext cx="11308715" cy="2464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extend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RuntimeException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dirty="0" sz="2400" spc="-24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exceptions.</a:t>
            </a:r>
            <a:endParaRPr sz="2400">
              <a:latin typeface="Arial MT"/>
              <a:cs typeface="Arial MT"/>
            </a:endParaRPr>
          </a:p>
          <a:p>
            <a:pPr marL="318770" marR="227965" indent="-306705">
              <a:lnSpc>
                <a:spcPct val="100000"/>
              </a:lnSpc>
              <a:spcBef>
                <a:spcPts val="1200"/>
              </a:spcBef>
              <a:buChar char="◾"/>
              <a:tabLst>
                <a:tab pos="318770" algn="l"/>
                <a:tab pos="402590" algn="l"/>
              </a:tabLst>
            </a:pPr>
            <a:r>
              <a:rPr dirty="0" sz="1650">
                <a:solidFill>
                  <a:srgbClr val="E77929"/>
                </a:solidFill>
                <a:latin typeface="Cambria"/>
                <a:cs typeface="Cambria"/>
              </a:rPr>
              <a:t>	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bugs,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logic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improper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API.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Runtime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ignored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compilation.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e.g.</a:t>
            </a:r>
            <a:r>
              <a:rPr dirty="0" sz="24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ArithmeticException,</a:t>
            </a:r>
            <a:r>
              <a:rPr dirty="0" sz="24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NullPointerException,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r>
              <a:rPr dirty="0" sz="24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compile-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time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checked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runtime.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4819" y="3838955"/>
            <a:ext cx="11610340" cy="2647315"/>
            <a:chOff x="464819" y="3838955"/>
            <a:chExt cx="11610340" cy="26473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" y="3838955"/>
              <a:ext cx="6240780" cy="247497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043" y="5804916"/>
              <a:ext cx="7912608" cy="681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077" y="528269"/>
            <a:ext cx="1491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3)</a:t>
            </a:r>
            <a:r>
              <a:rPr dirty="0" spc="-200"/>
              <a:t> </a:t>
            </a:r>
            <a:r>
              <a:rPr dirty="0" spc="50"/>
              <a:t>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7509" y="1204960"/>
            <a:ext cx="8004175" cy="106299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1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irrecoverable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e.g.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OutOfMemoryError,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VirtualMachineError,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AssertionError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049125" cy="346075"/>
          </a:xfrm>
          <a:custGeom>
            <a:avLst/>
            <a:gdLst/>
            <a:ahLst/>
            <a:cxnLst/>
            <a:rect l="l" t="t" r="r" b="b"/>
            <a:pathLst>
              <a:path w="12049125" h="346075">
                <a:moveTo>
                  <a:pt x="12049125" y="0"/>
                </a:moveTo>
                <a:lnTo>
                  <a:pt x="5817235" y="0"/>
                </a:lnTo>
                <a:lnTo>
                  <a:pt x="0" y="0"/>
                </a:lnTo>
                <a:lnTo>
                  <a:pt x="0" y="345694"/>
                </a:lnTo>
                <a:lnTo>
                  <a:pt x="5817235" y="345694"/>
                </a:lnTo>
                <a:lnTo>
                  <a:pt x="12049125" y="345694"/>
                </a:lnTo>
                <a:lnTo>
                  <a:pt x="12049125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0" y="-4762"/>
          <a:ext cx="12131675" cy="654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965"/>
                <a:gridCol w="6232525"/>
              </a:tblGrid>
              <a:tr h="362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9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Checked</a:t>
                      </a:r>
                      <a:r>
                        <a:rPr dirty="0" sz="1800" spc="-6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800" spc="-18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Unchecked</a:t>
                      </a:r>
                      <a:r>
                        <a:rPr dirty="0" sz="1800" spc="-8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Checked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exceptions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occur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compile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165">
                          <a:latin typeface="Arial MT"/>
                          <a:cs typeface="Arial MT"/>
                        </a:rPr>
                        <a:t>Unchecked</a:t>
                      </a:r>
                      <a:r>
                        <a:rPr dirty="0" sz="18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dirty="0" sz="18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60">
                          <a:latin typeface="Arial MT"/>
                          <a:cs typeface="Arial MT"/>
                        </a:rPr>
                        <a:t>occur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8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runtime.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compiler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checks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checked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7945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800" spc="-22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0">
                          <a:latin typeface="Arial MT"/>
                          <a:cs typeface="Arial MT"/>
                        </a:rPr>
                        <a:t>compiler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35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4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60">
                          <a:latin typeface="Arial MT"/>
                          <a:cs typeface="Arial MT"/>
                        </a:rPr>
                        <a:t>check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55">
                          <a:latin typeface="Arial MT"/>
                          <a:cs typeface="Arial MT"/>
                        </a:rPr>
                        <a:t>these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90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exceptions.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BE8"/>
                    </a:solidFill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800" spc="-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These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exceptions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handled</a:t>
                      </a:r>
                      <a:r>
                        <a:rPr dirty="0" sz="18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at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compilation.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0170" marR="149225">
                        <a:lnSpc>
                          <a:spcPct val="107300"/>
                        </a:lnSpc>
                        <a:spcBef>
                          <a:spcPts val="245"/>
                        </a:spcBef>
                      </a:pPr>
                      <a:r>
                        <a:rPr dirty="0" sz="1800" spc="-229">
                          <a:latin typeface="Arial MT"/>
                          <a:cs typeface="Arial MT"/>
                        </a:rPr>
                        <a:t>These</a:t>
                      </a:r>
                      <a:r>
                        <a:rPr dirty="0" sz="1800" spc="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85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8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30">
                          <a:latin typeface="Arial MT"/>
                          <a:cs typeface="Arial MT"/>
                        </a:rPr>
                        <a:t>cannot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catch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or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0">
                          <a:latin typeface="Arial MT"/>
                          <a:cs typeface="Arial MT"/>
                        </a:rPr>
                        <a:t>handle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5">
                          <a:latin typeface="Arial MT"/>
                          <a:cs typeface="Arial MT"/>
                        </a:rPr>
                        <a:t>time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-10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95">
                          <a:latin typeface="Arial MT"/>
                          <a:cs typeface="Arial MT"/>
                        </a:rPr>
                        <a:t>compilation,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45">
                          <a:latin typeface="Arial MT"/>
                          <a:cs typeface="Arial MT"/>
                        </a:rPr>
                        <a:t>because</a:t>
                      </a:r>
                      <a:r>
                        <a:rPr dirty="0" sz="18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95"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8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get</a:t>
                      </a:r>
                      <a:r>
                        <a:rPr dirty="0" sz="18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65">
                          <a:latin typeface="Arial MT"/>
                          <a:cs typeface="Arial MT"/>
                        </a:rPr>
                        <a:t>generated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8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55">
                          <a:latin typeface="Arial MT"/>
                          <a:cs typeface="Arial MT"/>
                        </a:rPr>
                        <a:t>mistakes</a:t>
                      </a:r>
                      <a:r>
                        <a:rPr dirty="0" sz="18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9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30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program.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</a:tr>
              <a:tr h="75057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They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sub-</a:t>
                      </a:r>
                      <a:r>
                        <a:rPr dirty="0" sz="1800" spc="-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663575">
                        <a:lnSpc>
                          <a:spcPct val="107200"/>
                        </a:lnSpc>
                        <a:spcBef>
                          <a:spcPts val="254"/>
                        </a:spcBef>
                      </a:pPr>
                      <a:r>
                        <a:rPr dirty="0" sz="1800" spc="-185"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8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8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runtime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0"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dirty="0" sz="18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8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8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80">
                          <a:latin typeface="Arial MT"/>
                          <a:cs typeface="Arial MT"/>
                        </a:rPr>
                        <a:t>hence</a:t>
                      </a:r>
                      <a:r>
                        <a:rPr dirty="0" sz="18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4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8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8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part</a:t>
                      </a:r>
                      <a:r>
                        <a:rPr dirty="0" sz="18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45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Exception</a:t>
                      </a:r>
                      <a:r>
                        <a:rPr dirty="0" sz="18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class.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B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800" spc="-1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Here,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JVM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needs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catch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handle.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800" spc="-125">
                          <a:latin typeface="Arial MT"/>
                          <a:cs typeface="Arial MT"/>
                        </a:rPr>
                        <a:t>Here,</a:t>
                      </a:r>
                      <a:r>
                        <a:rPr dirty="0" sz="1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60">
                          <a:latin typeface="Arial MT"/>
                          <a:cs typeface="Arial MT"/>
                        </a:rPr>
                        <a:t>JVM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4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4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65"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1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5">
                          <a:latin typeface="Arial MT"/>
                          <a:cs typeface="Arial MT"/>
                        </a:rPr>
                        <a:t>exception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35">
                          <a:latin typeface="Arial MT"/>
                          <a:cs typeface="Arial MT"/>
                        </a:rPr>
                        <a:t>catch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8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handle.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D5CD"/>
                    </a:solidFill>
                  </a:tcPr>
                </a:tc>
              </a:tr>
              <a:tr h="2978150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spc="-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Checked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exceptions: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6084" indent="-342900">
                        <a:lnSpc>
                          <a:spcPct val="100000"/>
                        </a:lnSpc>
                        <a:spcBef>
                          <a:spcPts val="1390"/>
                        </a:spcBef>
                        <a:buSzPct val="55555"/>
                        <a:buFont typeface="Symbol"/>
                        <a:buChar char=""/>
                        <a:tabLst>
                          <a:tab pos="426084" algn="l"/>
                        </a:tabLst>
                      </a:pP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Found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6084" indent="-342900">
                        <a:lnSpc>
                          <a:spcPct val="100000"/>
                        </a:lnSpc>
                        <a:spcBef>
                          <a:spcPts val="805"/>
                        </a:spcBef>
                        <a:buSzPct val="55555"/>
                        <a:buFont typeface="Symbol"/>
                        <a:buChar char=""/>
                        <a:tabLst>
                          <a:tab pos="426084" algn="l"/>
                        </a:tabLst>
                      </a:pP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Such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Field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6084" indent="-342900">
                        <a:lnSpc>
                          <a:spcPct val="100000"/>
                        </a:lnSpc>
                        <a:spcBef>
                          <a:spcPts val="695"/>
                        </a:spcBef>
                        <a:buSzPct val="55555"/>
                        <a:buFont typeface="Symbol"/>
                        <a:buChar char=""/>
                        <a:tabLst>
                          <a:tab pos="426084" algn="l"/>
                        </a:tabLst>
                      </a:pP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Interrupted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6084" indent="-342900">
                        <a:lnSpc>
                          <a:spcPct val="100000"/>
                        </a:lnSpc>
                        <a:spcBef>
                          <a:spcPts val="810"/>
                        </a:spcBef>
                        <a:buSzPct val="55555"/>
                        <a:buFont typeface="Symbol"/>
                        <a:buChar char=""/>
                        <a:tabLst>
                          <a:tab pos="426084" algn="l"/>
                        </a:tabLst>
                      </a:pP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Such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426084" indent="-342900">
                        <a:lnSpc>
                          <a:spcPct val="100000"/>
                        </a:lnSpc>
                        <a:spcBef>
                          <a:spcPts val="695"/>
                        </a:spcBef>
                        <a:buSzPct val="55555"/>
                        <a:buFont typeface="Symbol"/>
                        <a:buChar char=""/>
                        <a:tabLst>
                          <a:tab pos="426084" algn="l"/>
                        </a:tabLst>
                      </a:pP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Found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Exception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31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792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800" spc="-150">
                          <a:latin typeface="Arial MT"/>
                          <a:cs typeface="Arial MT"/>
                        </a:rPr>
                        <a:t>Examples</a:t>
                      </a:r>
                      <a:r>
                        <a:rPr dirty="0" sz="18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65">
                          <a:latin typeface="Arial MT"/>
                          <a:cs typeface="Arial MT"/>
                        </a:rPr>
                        <a:t>Unchecked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0">
                          <a:latin typeface="Arial MT"/>
                          <a:cs typeface="Arial MT"/>
                        </a:rPr>
                        <a:t>Exceptions: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190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114"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40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75">
                          <a:latin typeface="Arial MT"/>
                          <a:cs typeface="Arial MT"/>
                        </a:rPr>
                        <a:t>Element</a:t>
                      </a:r>
                      <a:r>
                        <a:rPr dirty="0" sz="1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805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95">
                          <a:latin typeface="Arial MT"/>
                          <a:cs typeface="Arial MT"/>
                        </a:rPr>
                        <a:t>Undeclared</a:t>
                      </a:r>
                      <a:r>
                        <a:rPr dirty="0" sz="18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0">
                          <a:latin typeface="Arial MT"/>
                          <a:cs typeface="Arial MT"/>
                        </a:rPr>
                        <a:t>Throwable</a:t>
                      </a:r>
                      <a:r>
                        <a:rPr dirty="0" sz="1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695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160">
                          <a:latin typeface="Arial MT"/>
                          <a:cs typeface="Arial MT"/>
                        </a:rPr>
                        <a:t>Empty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35">
                          <a:latin typeface="Arial MT"/>
                          <a:cs typeface="Arial MT"/>
                        </a:rPr>
                        <a:t>Stack</a:t>
                      </a:r>
                      <a:r>
                        <a:rPr dirty="0" sz="18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805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100">
                          <a:latin typeface="Arial MT"/>
                          <a:cs typeface="Arial MT"/>
                        </a:rPr>
                        <a:t>Arithmetic</a:t>
                      </a:r>
                      <a:r>
                        <a:rPr dirty="0" sz="18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700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80">
                          <a:latin typeface="Arial MT"/>
                          <a:cs typeface="Arial MT"/>
                        </a:rPr>
                        <a:t>Null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25">
                          <a:latin typeface="Arial MT"/>
                          <a:cs typeface="Arial MT"/>
                        </a:rPr>
                        <a:t>Pointer</a:t>
                      </a:r>
                      <a:r>
                        <a:rPr dirty="0" sz="18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805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30">
                          <a:latin typeface="Arial MT"/>
                          <a:cs typeface="Arial MT"/>
                        </a:rPr>
                        <a:t>Array</a:t>
                      </a:r>
                      <a:r>
                        <a:rPr dirty="0" sz="18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5"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8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90">
                          <a:latin typeface="Arial MT"/>
                          <a:cs typeface="Arial MT"/>
                        </a:rPr>
                        <a:t>Out</a:t>
                      </a:r>
                      <a:r>
                        <a:rPr dirty="0" sz="18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8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0">
                          <a:latin typeface="Arial MT"/>
                          <a:cs typeface="Arial MT"/>
                        </a:rPr>
                        <a:t>Bounds</a:t>
                      </a:r>
                      <a:r>
                        <a:rPr dirty="0" sz="18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1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433070" indent="-344170">
                        <a:lnSpc>
                          <a:spcPct val="100000"/>
                        </a:lnSpc>
                        <a:spcBef>
                          <a:spcPts val="800"/>
                        </a:spcBef>
                        <a:buSzPct val="55555"/>
                        <a:buFont typeface="Symbol"/>
                        <a:buChar char=""/>
                        <a:tabLst>
                          <a:tab pos="433070" algn="l"/>
                        </a:tabLst>
                      </a:pPr>
                      <a:r>
                        <a:rPr dirty="0" sz="1800" spc="-105">
                          <a:latin typeface="Arial MT"/>
                          <a:cs typeface="Arial MT"/>
                        </a:rPr>
                        <a:t>Security</a:t>
                      </a:r>
                      <a:r>
                        <a:rPr dirty="0" sz="18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20">
                          <a:latin typeface="Arial MT"/>
                          <a:cs typeface="Arial MT"/>
                        </a:rPr>
                        <a:t>Exception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EB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648" rIns="0" bIns="0" rtlCol="0" vert="horz">
            <a:spAutoFit/>
          </a:bodyPr>
          <a:lstStyle/>
          <a:p>
            <a:pPr marL="1181735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COMMON</a:t>
            </a:r>
            <a:r>
              <a:rPr dirty="0" spc="-25"/>
              <a:t> </a:t>
            </a:r>
            <a:r>
              <a:rPr dirty="0" spc="95"/>
              <a:t>SCENARIOS</a:t>
            </a:r>
            <a:r>
              <a:rPr dirty="0" spc="-355"/>
              <a:t> </a:t>
            </a:r>
            <a:r>
              <a:rPr dirty="0" spc="100"/>
              <a:t>WHERE</a:t>
            </a:r>
            <a:r>
              <a:rPr dirty="0" spc="-80"/>
              <a:t> </a:t>
            </a:r>
            <a:r>
              <a:rPr dirty="0" spc="90"/>
              <a:t>EXCEPTIONS</a:t>
            </a:r>
            <a:r>
              <a:rPr dirty="0" spc="5"/>
              <a:t> </a:t>
            </a:r>
            <a:r>
              <a:rPr dirty="0"/>
              <a:t>MAY</a:t>
            </a:r>
            <a:r>
              <a:rPr dirty="0" spc="-45"/>
              <a:t> </a:t>
            </a:r>
            <a:r>
              <a:rPr dirty="0" spc="210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5823" y="2125802"/>
            <a:ext cx="11003915" cy="2654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4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given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3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scenarios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Arial MT"/>
                <a:cs typeface="Arial MT"/>
              </a:rPr>
              <a:t>unchecked</a:t>
            </a:r>
            <a:r>
              <a:rPr dirty="0" sz="28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04">
                <a:solidFill>
                  <a:srgbClr val="404040"/>
                </a:solidFill>
                <a:latin typeface="Arial MT"/>
                <a:cs typeface="Arial MT"/>
              </a:rPr>
              <a:t>exceptions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90">
                <a:solidFill>
                  <a:srgbClr val="404040"/>
                </a:solidFill>
                <a:latin typeface="Arial MT"/>
                <a:cs typeface="Arial MT"/>
              </a:rPr>
              <a:t>occur.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25">
                <a:solidFill>
                  <a:srgbClr val="404040"/>
                </a:solidFill>
                <a:latin typeface="Arial MT"/>
                <a:cs typeface="Arial MT"/>
              </a:rPr>
              <a:t>They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Arial MT"/>
                <a:cs typeface="Arial MT"/>
              </a:rPr>
              <a:t>follows: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4" b="1">
                <a:solidFill>
                  <a:srgbClr val="FF0000"/>
                </a:solidFill>
                <a:latin typeface="Arial"/>
                <a:cs typeface="Arial"/>
              </a:rPr>
              <a:t>Scenario</a:t>
            </a:r>
            <a:r>
              <a:rPr dirty="0" sz="2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65" b="1">
                <a:solidFill>
                  <a:srgbClr val="FF0000"/>
                </a:solidFill>
                <a:latin typeface="Arial"/>
                <a:cs typeface="Arial"/>
              </a:rPr>
              <a:t>where</a:t>
            </a:r>
            <a:r>
              <a:rPr dirty="0" sz="2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FF0000"/>
                </a:solidFill>
                <a:latin typeface="Arial"/>
                <a:cs typeface="Arial"/>
              </a:rPr>
              <a:t>ArithmeticException</a:t>
            </a:r>
            <a:r>
              <a:rPr dirty="0" sz="28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340" b="1">
                <a:solidFill>
                  <a:srgbClr val="FF0000"/>
                </a:solidFill>
                <a:latin typeface="Arial"/>
                <a:cs typeface="Arial"/>
              </a:rPr>
              <a:t>occurs</a:t>
            </a:r>
            <a:endParaRPr sz="2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310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800" spc="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divide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Arial MT"/>
                <a:cs typeface="Arial MT"/>
              </a:rPr>
              <a:t>zero,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occurs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ArithmeticException.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8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8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a=50/0;//</a:t>
            </a:r>
            <a:r>
              <a:rPr dirty="0" sz="2800" spc="-20">
                <a:solidFill>
                  <a:srgbClr val="FF0000"/>
                </a:solidFill>
                <a:latin typeface="Arial MT"/>
                <a:cs typeface="Arial MT"/>
              </a:rPr>
              <a:t>ArithmeticException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648" rIns="0" bIns="0" rtlCol="0" vert="horz">
            <a:spAutoFit/>
          </a:bodyPr>
          <a:lstStyle/>
          <a:p>
            <a:pPr marL="1181735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COMMON</a:t>
            </a:r>
            <a:r>
              <a:rPr dirty="0" spc="-25"/>
              <a:t> </a:t>
            </a:r>
            <a:r>
              <a:rPr dirty="0" spc="95"/>
              <a:t>SCENARIOS</a:t>
            </a:r>
            <a:r>
              <a:rPr dirty="0" spc="-355"/>
              <a:t> </a:t>
            </a:r>
            <a:r>
              <a:rPr dirty="0" spc="100"/>
              <a:t>WHERE</a:t>
            </a:r>
            <a:r>
              <a:rPr dirty="0" spc="-80"/>
              <a:t> </a:t>
            </a:r>
            <a:r>
              <a:rPr dirty="0" spc="90"/>
              <a:t>EXCEPTIONS</a:t>
            </a:r>
            <a:r>
              <a:rPr dirty="0" spc="5"/>
              <a:t> </a:t>
            </a:r>
            <a:r>
              <a:rPr dirty="0"/>
              <a:t>MAY</a:t>
            </a:r>
            <a:r>
              <a:rPr dirty="0" spc="-45"/>
              <a:t> </a:t>
            </a:r>
            <a:r>
              <a:rPr dirty="0" spc="210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130" y="2267203"/>
            <a:ext cx="11061065" cy="272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2)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Scenario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0000"/>
                </a:solidFill>
                <a:latin typeface="Arial MT"/>
                <a:cs typeface="Arial MT"/>
              </a:rPr>
              <a:t>where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NullPointerException</a:t>
            </a:r>
            <a:r>
              <a:rPr dirty="0" sz="24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occurs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0"/>
              </a:spcBef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 marL="318770" marR="5080" indent="-306705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variable,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performing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operation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40">
                <a:solidFill>
                  <a:srgbClr val="404040"/>
                </a:solidFill>
                <a:latin typeface="Arial MT"/>
                <a:cs typeface="Arial MT"/>
              </a:rPr>
              <a:t>occurs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an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NullPointerException.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s=null;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System.out.println(s.length());//NullPointerException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648" rIns="0" bIns="0" rtlCol="0" vert="horz">
            <a:spAutoFit/>
          </a:bodyPr>
          <a:lstStyle/>
          <a:p>
            <a:pPr marL="1181735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COMMON</a:t>
            </a:r>
            <a:r>
              <a:rPr dirty="0" spc="-25"/>
              <a:t> </a:t>
            </a:r>
            <a:r>
              <a:rPr dirty="0" spc="95"/>
              <a:t>SCENARIOS</a:t>
            </a:r>
            <a:r>
              <a:rPr dirty="0" spc="-355"/>
              <a:t> </a:t>
            </a:r>
            <a:r>
              <a:rPr dirty="0" spc="100"/>
              <a:t>WHERE</a:t>
            </a:r>
            <a:r>
              <a:rPr dirty="0" spc="-80"/>
              <a:t> </a:t>
            </a:r>
            <a:r>
              <a:rPr dirty="0" spc="90"/>
              <a:t>EXCEPTIONS</a:t>
            </a:r>
            <a:r>
              <a:rPr dirty="0" spc="5"/>
              <a:t> </a:t>
            </a:r>
            <a:r>
              <a:rPr dirty="0"/>
              <a:t>MAY</a:t>
            </a:r>
            <a:r>
              <a:rPr dirty="0" spc="-45"/>
              <a:t> </a:t>
            </a:r>
            <a:r>
              <a:rPr dirty="0" spc="210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878" y="1804491"/>
            <a:ext cx="10972800" cy="324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3)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FF0000"/>
                </a:solidFill>
                <a:latin typeface="Arial MT"/>
                <a:cs typeface="Arial MT"/>
              </a:rPr>
              <a:t>Scenario</a:t>
            </a: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0000"/>
                </a:solidFill>
                <a:latin typeface="Arial MT"/>
                <a:cs typeface="Arial MT"/>
              </a:rPr>
              <a:t>where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FF0000"/>
                </a:solidFill>
                <a:latin typeface="Arial MT"/>
                <a:cs typeface="Arial MT"/>
              </a:rPr>
              <a:t>NumberFormatException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Arial MT"/>
                <a:cs typeface="Arial MT"/>
              </a:rPr>
              <a:t>occurs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5"/>
              </a:spcBef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wrong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formatting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value,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NumberFormatException.</a:t>
            </a:r>
            <a:endParaRPr sz="2400">
              <a:latin typeface="Arial MT"/>
              <a:cs typeface="Arial MT"/>
            </a:endParaRPr>
          </a:p>
          <a:p>
            <a:pPr marL="402590" indent="-38989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68750"/>
              <a:buFont typeface="Cambria"/>
              <a:buChar char="◾"/>
              <a:tabLst>
                <a:tab pos="402590" algn="l"/>
              </a:tabLst>
            </a:pP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Suppose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characters,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converting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digit</a:t>
            </a:r>
            <a:endParaRPr sz="24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</a:pP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NumberFormatException.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s="abc";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i=Integer.parseInt(s);//NumberFormatException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648" rIns="0" bIns="0" rtlCol="0" vert="horz">
            <a:spAutoFit/>
          </a:bodyPr>
          <a:lstStyle/>
          <a:p>
            <a:pPr marL="1181735">
              <a:lnSpc>
                <a:spcPct val="100000"/>
              </a:lnSpc>
              <a:spcBef>
                <a:spcPts val="95"/>
              </a:spcBef>
            </a:pPr>
            <a:r>
              <a:rPr dirty="0" spc="295"/>
              <a:t>COMMON</a:t>
            </a:r>
            <a:r>
              <a:rPr dirty="0" spc="-25"/>
              <a:t> </a:t>
            </a:r>
            <a:r>
              <a:rPr dirty="0" spc="95"/>
              <a:t>SCENARIOS</a:t>
            </a:r>
            <a:r>
              <a:rPr dirty="0" spc="-355"/>
              <a:t> </a:t>
            </a:r>
            <a:r>
              <a:rPr dirty="0" spc="100"/>
              <a:t>WHERE</a:t>
            </a:r>
            <a:r>
              <a:rPr dirty="0" spc="-80"/>
              <a:t> </a:t>
            </a:r>
            <a:r>
              <a:rPr dirty="0" spc="90"/>
              <a:t>EXCEPTIONS</a:t>
            </a:r>
            <a:r>
              <a:rPr dirty="0" spc="5"/>
              <a:t> </a:t>
            </a:r>
            <a:r>
              <a:rPr dirty="0"/>
              <a:t>MAY</a:t>
            </a:r>
            <a:r>
              <a:rPr dirty="0" spc="-45"/>
              <a:t> </a:t>
            </a:r>
            <a:r>
              <a:rPr dirty="0" spc="210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5823" y="1827021"/>
            <a:ext cx="7981315" cy="289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4)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Scenario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FF0000"/>
                </a:solidFill>
                <a:latin typeface="Arial MT"/>
                <a:cs typeface="Arial MT"/>
              </a:rPr>
              <a:t>where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ArrayIndexOutOfBoundsException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FF0000"/>
                </a:solidFill>
                <a:latin typeface="Arial MT"/>
                <a:cs typeface="Arial MT"/>
              </a:rPr>
              <a:t>occurs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 marL="318770" marR="5080" indent="-306705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inserting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wrong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index,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would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ArrayIndexOutOfBoundsException</a:t>
            </a:r>
            <a:r>
              <a:rPr dirty="0" sz="2400" spc="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5">
                <a:solidFill>
                  <a:srgbClr val="404040"/>
                </a:solidFill>
                <a:latin typeface="Arial MT"/>
                <a:cs typeface="Arial MT"/>
              </a:rPr>
              <a:t>shown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below: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int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a[]=new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int[5];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a[10]=50;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//ArrayIndexOutOfBoundsException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085" y="528269"/>
            <a:ext cx="66713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JAVA</a:t>
            </a:r>
            <a:r>
              <a:rPr dirty="0" spc="-180"/>
              <a:t> </a:t>
            </a:r>
            <a:r>
              <a:rPr dirty="0" spc="114"/>
              <a:t>EXCEPTION</a:t>
            </a:r>
            <a:r>
              <a:rPr dirty="0" spc="-50"/>
              <a:t> </a:t>
            </a:r>
            <a:r>
              <a:rPr dirty="0" spc="175"/>
              <a:t>HANDLING</a:t>
            </a:r>
            <a:r>
              <a:rPr dirty="0" spc="-5"/>
              <a:t> </a:t>
            </a:r>
            <a:r>
              <a:rPr dirty="0" spc="150"/>
              <a:t>KEYWORDS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8378" y="1287526"/>
            <a:ext cx="6884034" cy="31349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5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keywords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handling.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7761" y="482854"/>
            <a:ext cx="11219180" cy="547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36550">
              <a:lnSpc>
                <a:spcPct val="100000"/>
              </a:lnSpc>
              <a:spcBef>
                <a:spcPts val="95"/>
              </a:spcBef>
            </a:pPr>
            <a:r>
              <a:rPr dirty="0" sz="2800" spc="105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dirty="0" sz="2800" spc="-2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2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404040"/>
                </a:solidFill>
                <a:latin typeface="Trebuchet MS"/>
                <a:cs typeface="Trebuchet MS"/>
              </a:rPr>
              <a:t>EXCEPTION??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58928"/>
              <a:buFont typeface="Cambria"/>
              <a:buChar char="◾"/>
              <a:tabLst>
                <a:tab pos="318770" algn="l"/>
              </a:tabLst>
            </a:pPr>
            <a:r>
              <a:rPr dirty="0" sz="2800" spc="-190" b="1">
                <a:solidFill>
                  <a:srgbClr val="FF0000"/>
                </a:solidFill>
                <a:latin typeface="Arial"/>
                <a:cs typeface="Arial"/>
              </a:rPr>
              <a:t>Dictionary</a:t>
            </a:r>
            <a:r>
              <a:rPr dirty="0" sz="2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90" b="1">
                <a:solidFill>
                  <a:srgbClr val="FF0000"/>
                </a:solidFill>
                <a:latin typeface="Arial"/>
                <a:cs typeface="Arial"/>
              </a:rPr>
              <a:t>Meaning: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abnormal</a:t>
            </a:r>
            <a:r>
              <a:rPr dirty="0" sz="28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condition.</a:t>
            </a:r>
            <a:endParaRPr sz="2800">
              <a:latin typeface="Arial MT"/>
              <a:cs typeface="Arial MT"/>
            </a:endParaRPr>
          </a:p>
          <a:p>
            <a:pPr marL="318770" marR="318770" indent="-306705">
              <a:lnSpc>
                <a:spcPts val="2700"/>
              </a:lnSpc>
              <a:spcBef>
                <a:spcPts val="1325"/>
              </a:spcBef>
              <a:buClr>
                <a:srgbClr val="E77929"/>
              </a:buClr>
              <a:buSzPct val="58928"/>
              <a:buFont typeface="Cambria"/>
              <a:buChar char="◾"/>
              <a:tabLst>
                <a:tab pos="318770" algn="l"/>
              </a:tabLst>
            </a:pPr>
            <a:r>
              <a:rPr dirty="0" sz="2800" spc="-26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FF0000"/>
                </a:solidFill>
                <a:latin typeface="Arial MT"/>
                <a:cs typeface="Arial MT"/>
              </a:rPr>
              <a:t>unwanted</a:t>
            </a:r>
            <a:r>
              <a:rPr dirty="0" sz="2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62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dirty="0" sz="28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FF0000"/>
                </a:solidFill>
                <a:latin typeface="Arial MT"/>
                <a:cs typeface="Arial MT"/>
              </a:rPr>
              <a:t>unexpected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FF0000"/>
                </a:solidFill>
                <a:latin typeface="Arial MT"/>
                <a:cs typeface="Arial MT"/>
              </a:rPr>
              <a:t>event</a:t>
            </a:r>
            <a:r>
              <a:rPr dirty="0" sz="2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disturbs,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program </a:t>
            </a:r>
            <a:r>
              <a:rPr dirty="0" sz="2800" spc="-210">
                <a:solidFill>
                  <a:srgbClr val="404040"/>
                </a:solidFill>
                <a:latin typeface="Arial MT"/>
                <a:cs typeface="Arial MT"/>
              </a:rPr>
              <a:t>(execution)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75"/>
              </a:spcBef>
              <a:buClr>
                <a:srgbClr val="E77929"/>
              </a:buClr>
              <a:buSzPct val="58928"/>
              <a:buFont typeface="Cambria"/>
              <a:buChar char="◾"/>
              <a:tabLst>
                <a:tab pos="318770" algn="l"/>
              </a:tabLst>
            </a:pP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 b="1">
                <a:solidFill>
                  <a:srgbClr val="FF0000"/>
                </a:solidFill>
                <a:latin typeface="Arial"/>
                <a:cs typeface="Arial"/>
              </a:rPr>
              <a:t>event</a:t>
            </a:r>
            <a:r>
              <a:rPr dirty="0" sz="2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4" b="1">
                <a:solidFill>
                  <a:srgbClr val="FF0000"/>
                </a:solidFill>
                <a:latin typeface="Arial"/>
                <a:cs typeface="Arial"/>
              </a:rPr>
              <a:t>disrupts</a:t>
            </a:r>
            <a:r>
              <a:rPr dirty="0" sz="2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FF0000"/>
                </a:solidFill>
                <a:latin typeface="Arial"/>
                <a:cs typeface="Arial"/>
              </a:rPr>
              <a:t>normal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14" b="1">
                <a:solidFill>
                  <a:srgbClr val="FF0000"/>
                </a:solidFill>
                <a:latin typeface="Arial"/>
                <a:cs typeface="Arial"/>
              </a:rPr>
              <a:t>flow</a:t>
            </a:r>
            <a:r>
              <a:rPr dirty="0" sz="2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800" spc="3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r>
              <a:rPr dirty="0" sz="2800" spc="-13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12700" marR="5370195" indent="-8255">
              <a:lnSpc>
                <a:spcPts val="4000"/>
              </a:lnSpc>
              <a:spcBef>
                <a:spcPts val="165"/>
              </a:spcBef>
              <a:buClr>
                <a:srgbClr val="E77929"/>
              </a:buClr>
              <a:buSzPct val="58928"/>
              <a:buFont typeface="Cambria"/>
              <a:buChar char="◾"/>
              <a:tabLst>
                <a:tab pos="191770" algn="l"/>
              </a:tabLst>
            </a:pPr>
            <a:r>
              <a:rPr dirty="0" sz="2800" spc="-3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800" spc="-3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800" spc="-1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FF0000"/>
                </a:solidFill>
                <a:latin typeface="Arial MT"/>
                <a:cs typeface="Arial MT"/>
              </a:rPr>
              <a:t>thrown</a:t>
            </a:r>
            <a:r>
              <a:rPr dirty="0" sz="28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at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FF0000"/>
                </a:solidFill>
                <a:latin typeface="Arial MT"/>
                <a:cs typeface="Arial MT"/>
              </a:rPr>
              <a:t>runtime. </a:t>
            </a:r>
            <a:r>
              <a:rPr dirty="0" sz="2800" spc="-60">
                <a:solidFill>
                  <a:srgbClr val="FF0000"/>
                </a:solidFill>
                <a:latin typeface="Arial MT"/>
                <a:cs typeface="Arial MT"/>
              </a:rPr>
              <a:t>Example</a:t>
            </a:r>
            <a:endParaRPr sz="2800">
              <a:latin typeface="Arial MT"/>
              <a:cs typeface="Arial MT"/>
            </a:endParaRPr>
          </a:p>
          <a:p>
            <a:pPr marL="527685" marR="358140" indent="-515620">
              <a:lnSpc>
                <a:spcPts val="2700"/>
              </a:lnSpc>
              <a:spcBef>
                <a:spcPts val="1070"/>
              </a:spcBef>
              <a:buClr>
                <a:srgbClr val="E77929"/>
              </a:buClr>
              <a:buSzPct val="91071"/>
              <a:buAutoNum type="arabicPeriod"/>
              <a:tabLst>
                <a:tab pos="527685" algn="l"/>
                <a:tab pos="8896350" algn="l"/>
              </a:tabLst>
            </a:pPr>
            <a:r>
              <a:rPr dirty="0" sz="2800" spc="-254">
                <a:solidFill>
                  <a:srgbClr val="FF0000"/>
                </a:solidFill>
                <a:latin typeface="Arial MT"/>
                <a:cs typeface="Arial MT"/>
              </a:rPr>
              <a:t>Read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dirty="0" sz="2800" spc="-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FF0000"/>
                </a:solidFill>
                <a:latin typeface="Arial MT"/>
                <a:cs typeface="Arial MT"/>
              </a:rPr>
              <a:t>remote</a:t>
            </a:r>
            <a:r>
              <a:rPr dirty="0" sz="2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FF0000"/>
                </a:solidFill>
                <a:latin typeface="Arial MT"/>
                <a:cs typeface="Arial MT"/>
              </a:rPr>
              <a:t>file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locating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Bennett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University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(file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found 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exception)</a:t>
            </a:r>
            <a:endParaRPr sz="2800">
              <a:latin typeface="Arial MT"/>
              <a:cs typeface="Arial MT"/>
            </a:endParaRPr>
          </a:p>
          <a:p>
            <a:pPr marL="527685" marR="880744" indent="-515620">
              <a:lnSpc>
                <a:spcPts val="2700"/>
              </a:lnSpc>
              <a:spcBef>
                <a:spcPts val="1295"/>
              </a:spcBef>
              <a:buClr>
                <a:srgbClr val="E77929"/>
              </a:buClr>
              <a:buSzPct val="91071"/>
              <a:buAutoNum type="arabicPeriod"/>
              <a:tabLst>
                <a:tab pos="527685" algn="l"/>
              </a:tabLst>
            </a:pPr>
            <a:r>
              <a:rPr dirty="0" sz="2800" spc="-145">
                <a:solidFill>
                  <a:srgbClr val="FF0000"/>
                </a:solidFill>
                <a:latin typeface="Arial MT"/>
                <a:cs typeface="Arial MT"/>
              </a:rPr>
              <a:t>Online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6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8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FF0000"/>
                </a:solidFill>
                <a:latin typeface="Arial MT"/>
                <a:cs typeface="Arial MT"/>
              </a:rPr>
              <a:t>exception-</a:t>
            </a:r>
            <a:r>
              <a:rPr dirty="0" sz="28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Arial MT"/>
                <a:cs typeface="Arial MT"/>
              </a:rPr>
              <a:t>scenario,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during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stop 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working.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268" y="739597"/>
            <a:ext cx="10452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CUSTOMIZED</a:t>
            </a:r>
            <a:r>
              <a:rPr dirty="0" spc="-25"/>
              <a:t> </a:t>
            </a:r>
            <a:r>
              <a:rPr dirty="0" spc="105"/>
              <a:t>EXCEPTIONAL</a:t>
            </a:r>
            <a:r>
              <a:rPr dirty="0" spc="-55"/>
              <a:t> </a:t>
            </a:r>
            <a:r>
              <a:rPr dirty="0" spc="185"/>
              <a:t>HANDLING</a:t>
            </a:r>
            <a:r>
              <a:rPr dirty="0" spc="-45"/>
              <a:t> </a:t>
            </a:r>
            <a:r>
              <a:rPr dirty="0" spc="105"/>
              <a:t>USING</a:t>
            </a:r>
            <a:r>
              <a:rPr dirty="0" spc="-395"/>
              <a:t> </a:t>
            </a:r>
            <a:r>
              <a:rPr dirty="0" spc="-10"/>
              <a:t>TRY</a:t>
            </a:r>
            <a:r>
              <a:rPr dirty="0" spc="-484"/>
              <a:t> </a:t>
            </a:r>
            <a:r>
              <a:rPr dirty="0" spc="315"/>
              <a:t>AND</a:t>
            </a:r>
            <a:r>
              <a:rPr dirty="0" spc="-55"/>
              <a:t> </a:t>
            </a:r>
            <a:r>
              <a:rPr dirty="0" spc="150"/>
              <a:t>CATCH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2282" y="1419860"/>
            <a:ext cx="10288270" cy="2987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Trebuchet MS"/>
                <a:cs typeface="Trebuchet MS"/>
              </a:rPr>
              <a:t>try</a:t>
            </a:r>
            <a:r>
              <a:rPr dirty="0" sz="2800" spc="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20" b="1">
                <a:solidFill>
                  <a:srgbClr val="C00000"/>
                </a:solidFill>
                <a:latin typeface="Trebuchet MS"/>
                <a:cs typeface="Trebuchet MS"/>
              </a:rPr>
              <a:t>block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10"/>
              </a:spcBef>
            </a:pPr>
            <a:endParaRPr sz="2800">
              <a:latin typeface="Trebuchet MS"/>
              <a:cs typeface="Trebuchet MS"/>
            </a:endParaRPr>
          </a:p>
          <a:p>
            <a:pPr marL="318770" marR="5080" indent="-306705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enclose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might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4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65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6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be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followed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block.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442" y="520141"/>
            <a:ext cx="4590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SYNTAX</a:t>
            </a:r>
            <a:r>
              <a:rPr dirty="0" spc="-30"/>
              <a:t> </a:t>
            </a:r>
            <a:r>
              <a:rPr dirty="0" spc="114"/>
              <a:t>OF</a:t>
            </a:r>
            <a:r>
              <a:rPr dirty="0" spc="-80"/>
              <a:t> </a:t>
            </a:r>
            <a:r>
              <a:rPr dirty="0" spc="-185"/>
              <a:t>JAVA</a:t>
            </a:r>
            <a:r>
              <a:rPr dirty="0" spc="-420"/>
              <a:t> </a:t>
            </a:r>
            <a:r>
              <a:rPr dirty="0" spc="-180"/>
              <a:t>TRY-</a:t>
            </a:r>
            <a:r>
              <a:rPr dirty="0" spc="140"/>
              <a:t>CATCH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0136" y="1251863"/>
            <a:ext cx="3966845" cy="12598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200" spc="-20" b="1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200" spc="70">
                <a:solidFill>
                  <a:srgbClr val="FF0000"/>
                </a:solidFill>
                <a:latin typeface="Arial MT"/>
                <a:cs typeface="Arial MT"/>
              </a:rPr>
              <a:t>//code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75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6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200" spc="-175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r>
              <a:rPr dirty="0" sz="2200" spc="-175" b="1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dirty="0" sz="2200" spc="-175">
                <a:solidFill>
                  <a:srgbClr val="FF0000"/>
                </a:solidFill>
                <a:latin typeface="Arial MT"/>
                <a:cs typeface="Arial MT"/>
              </a:rPr>
              <a:t>(Exception_class_Name</a:t>
            </a:r>
            <a:r>
              <a:rPr dirty="0" sz="2200" spc="1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ref){}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0136" y="3387344"/>
            <a:ext cx="3692525" cy="205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200" spc="-12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Syntax</a:t>
            </a:r>
            <a:r>
              <a:rPr dirty="0" u="heavy" sz="2200" spc="-3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20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of</a:t>
            </a:r>
            <a:r>
              <a:rPr dirty="0" u="heavy" sz="2200" spc="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200" spc="-2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try-</a:t>
            </a:r>
            <a:r>
              <a:rPr dirty="0" u="heavy" sz="220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finally</a:t>
            </a:r>
            <a:r>
              <a:rPr dirty="0" u="heavy" sz="2200" spc="25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200" spc="-1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block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200" spc="-20" b="1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{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200" spc="70">
                <a:solidFill>
                  <a:srgbClr val="FF0000"/>
                </a:solidFill>
                <a:latin typeface="Arial MT"/>
                <a:cs typeface="Arial MT"/>
              </a:rPr>
              <a:t>//code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75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6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r>
              <a:rPr dirty="0" sz="2200" spc="-10" b="1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{}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459486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CATCH</a:t>
            </a:r>
            <a:r>
              <a:rPr dirty="0" spc="-185"/>
              <a:t> </a:t>
            </a:r>
            <a:r>
              <a:rPr dirty="0" spc="140"/>
              <a:t>BLOCK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6336" y="1784045"/>
            <a:ext cx="7238365" cy="288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90"/>
              </a:spcBef>
              <a:buClr>
                <a:srgbClr val="E77929"/>
              </a:buClr>
              <a:buFont typeface="Cambria"/>
              <a:buChar char="◾"/>
            </a:pP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15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only.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70"/>
              </a:spcBef>
              <a:buClr>
                <a:srgbClr val="E77929"/>
              </a:buClr>
              <a:buFont typeface="Cambria"/>
              <a:buChar char="◾"/>
            </a:pPr>
            <a:endParaRPr sz="2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41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3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try.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2225675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395"/>
              <a:t> </a:t>
            </a:r>
            <a:r>
              <a:rPr dirty="0" spc="175"/>
              <a:t>WITHOUT</a:t>
            </a:r>
            <a:r>
              <a:rPr dirty="0" spc="-50"/>
              <a:t> </a:t>
            </a:r>
            <a:r>
              <a:rPr dirty="0" spc="110"/>
              <a:t>EXCEPTION</a:t>
            </a:r>
            <a:r>
              <a:rPr dirty="0" spc="-15"/>
              <a:t> </a:t>
            </a:r>
            <a:r>
              <a:rPr dirty="0" spc="165"/>
              <a:t>HANDLING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464563"/>
            <a:ext cx="6743700" cy="30769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2225675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395"/>
              <a:t> </a:t>
            </a:r>
            <a:r>
              <a:rPr dirty="0" spc="175"/>
              <a:t>WITHOUT</a:t>
            </a:r>
            <a:r>
              <a:rPr dirty="0" spc="-50"/>
              <a:t> </a:t>
            </a:r>
            <a:r>
              <a:rPr dirty="0" spc="110"/>
              <a:t>EXCEPTION</a:t>
            </a:r>
            <a:r>
              <a:rPr dirty="0" spc="-15"/>
              <a:t> </a:t>
            </a:r>
            <a:r>
              <a:rPr dirty="0" spc="165"/>
              <a:t>HANDLING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464563"/>
            <a:ext cx="6743700" cy="30769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5535" y="5370576"/>
            <a:ext cx="8593835" cy="11460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75628" y="4964048"/>
            <a:ext cx="74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3543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15"/>
              <a:t> </a:t>
            </a:r>
            <a:r>
              <a:rPr dirty="0" spc="90"/>
              <a:t>USING</a:t>
            </a:r>
            <a:r>
              <a:rPr dirty="0" spc="-330"/>
              <a:t> </a:t>
            </a:r>
            <a:r>
              <a:rPr dirty="0" spc="-180"/>
              <a:t>TRY-</a:t>
            </a:r>
            <a:r>
              <a:rPr dirty="0" spc="140"/>
              <a:t>CATCH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19" y="1187196"/>
            <a:ext cx="5245608" cy="375970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35433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15"/>
              <a:t> </a:t>
            </a:r>
            <a:r>
              <a:rPr dirty="0" spc="90"/>
              <a:t>USING</a:t>
            </a:r>
            <a:r>
              <a:rPr dirty="0" spc="-330"/>
              <a:t> </a:t>
            </a:r>
            <a:r>
              <a:rPr dirty="0" spc="-180"/>
              <a:t>TRY-</a:t>
            </a:r>
            <a:r>
              <a:rPr dirty="0" spc="140"/>
              <a:t>CATCH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41019" y="1187196"/>
            <a:ext cx="9456420" cy="3759835"/>
            <a:chOff x="541019" y="1187196"/>
            <a:chExt cx="9456420" cy="37598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19" y="1187196"/>
              <a:ext cx="5245608" cy="375970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909560" y="1882140"/>
              <a:ext cx="2075814" cy="525780"/>
            </a:xfrm>
            <a:custGeom>
              <a:avLst/>
              <a:gdLst/>
              <a:ahLst/>
              <a:cxnLst/>
              <a:rect l="l" t="t" r="r" b="b"/>
              <a:pathLst>
                <a:path w="2075815" h="525780">
                  <a:moveTo>
                    <a:pt x="2075561" y="0"/>
                  </a:moveTo>
                  <a:lnTo>
                    <a:pt x="0" y="0"/>
                  </a:lnTo>
                  <a:lnTo>
                    <a:pt x="0" y="525779"/>
                  </a:lnTo>
                  <a:lnTo>
                    <a:pt x="2075561" y="525779"/>
                  </a:lnTo>
                  <a:lnTo>
                    <a:pt x="2075561" y="0"/>
                  </a:lnTo>
                  <a:close/>
                </a:path>
              </a:pathLst>
            </a:custGeom>
            <a:solidFill>
              <a:srgbClr val="E779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08798" y="1881378"/>
              <a:ext cx="2077720" cy="525780"/>
            </a:xfrm>
            <a:custGeom>
              <a:avLst/>
              <a:gdLst/>
              <a:ahLst/>
              <a:cxnLst/>
              <a:rect l="l" t="t" r="r" b="b"/>
              <a:pathLst>
                <a:path w="2077720" h="525780">
                  <a:moveTo>
                    <a:pt x="0" y="525779"/>
                  </a:moveTo>
                  <a:lnTo>
                    <a:pt x="2077211" y="525779"/>
                  </a:lnTo>
                  <a:lnTo>
                    <a:pt x="2077211" y="0"/>
                  </a:lnTo>
                  <a:lnTo>
                    <a:pt x="0" y="0"/>
                  </a:lnTo>
                  <a:lnTo>
                    <a:pt x="0" y="525779"/>
                  </a:lnTo>
                  <a:close/>
                </a:path>
              </a:pathLst>
            </a:custGeom>
            <a:ln w="22224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672" y="2397633"/>
              <a:ext cx="238505" cy="22783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076446" y="2104644"/>
              <a:ext cx="3869690" cy="445134"/>
            </a:xfrm>
            <a:custGeom>
              <a:avLst/>
              <a:gdLst/>
              <a:ahLst/>
              <a:cxnLst/>
              <a:rect l="l" t="t" r="r" b="b"/>
              <a:pathLst>
                <a:path w="3869690" h="445135">
                  <a:moveTo>
                    <a:pt x="3828033" y="0"/>
                  </a:moveTo>
                  <a:lnTo>
                    <a:pt x="0" y="368934"/>
                  </a:lnTo>
                  <a:lnTo>
                    <a:pt x="7365" y="444880"/>
                  </a:lnTo>
                  <a:lnTo>
                    <a:pt x="3835400" y="76072"/>
                  </a:lnTo>
                  <a:lnTo>
                    <a:pt x="3849878" y="71627"/>
                  </a:lnTo>
                  <a:lnTo>
                    <a:pt x="3861180" y="62229"/>
                  </a:lnTo>
                  <a:lnTo>
                    <a:pt x="3868038" y="49402"/>
                  </a:lnTo>
                  <a:lnTo>
                    <a:pt x="3869689" y="34289"/>
                  </a:lnTo>
                  <a:lnTo>
                    <a:pt x="3865245" y="19811"/>
                  </a:lnTo>
                  <a:lnTo>
                    <a:pt x="3855974" y="8508"/>
                  </a:lnTo>
                  <a:lnTo>
                    <a:pt x="3843147" y="1523"/>
                  </a:lnTo>
                  <a:lnTo>
                    <a:pt x="38280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1904" y="4805171"/>
            <a:ext cx="2662428" cy="192481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780146" y="4452366"/>
            <a:ext cx="74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82385" y="1975484"/>
            <a:ext cx="6243955" cy="157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303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Risky</a:t>
            </a:r>
            <a:r>
              <a:rPr dirty="0" sz="1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Trebuchet MS"/>
              <a:cs typeface="Trebuchet MS"/>
            </a:endParaRPr>
          </a:p>
          <a:p>
            <a:pPr algn="just" marL="12700" marR="5080">
              <a:lnSpc>
                <a:spcPct val="107200"/>
              </a:lnSpc>
            </a:pPr>
            <a:r>
              <a:rPr dirty="0" sz="1800" spc="-100" b="1">
                <a:latin typeface="Arial"/>
                <a:cs typeface="Arial"/>
              </a:rPr>
              <a:t>The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30" b="1">
                <a:latin typeface="Arial"/>
                <a:cs typeface="Arial"/>
              </a:rPr>
              <a:t>code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85" b="1">
                <a:latin typeface="Arial"/>
                <a:cs typeface="Arial"/>
              </a:rPr>
              <a:t>which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rise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called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90" b="1">
                <a:solidFill>
                  <a:srgbClr val="FF0000"/>
                </a:solidFill>
                <a:latin typeface="Arial"/>
                <a:cs typeface="Arial"/>
              </a:rPr>
              <a:t>risky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and </a:t>
            </a:r>
            <a:r>
              <a:rPr dirty="0" sz="1800" b="1">
                <a:latin typeface="Arial"/>
                <a:cs typeface="Arial"/>
              </a:rPr>
              <a:t>we</a:t>
            </a:r>
            <a:r>
              <a:rPr dirty="0" sz="1800" spc="-120" b="1">
                <a:latin typeface="Arial"/>
                <a:cs typeface="Arial"/>
              </a:rPr>
              <a:t> </a:t>
            </a:r>
            <a:r>
              <a:rPr dirty="0" sz="1800" spc="-55" b="1">
                <a:latin typeface="Arial"/>
                <a:cs typeface="Arial"/>
              </a:rPr>
              <a:t>have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30" b="1">
                <a:latin typeface="Arial"/>
                <a:cs typeface="Arial"/>
              </a:rPr>
              <a:t>to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85" b="1">
                <a:latin typeface="Arial"/>
                <a:cs typeface="Arial"/>
              </a:rPr>
              <a:t>define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5" b="1">
                <a:latin typeface="Arial"/>
                <a:cs typeface="Arial"/>
              </a:rPr>
              <a:t>that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55" b="1">
                <a:latin typeface="Arial"/>
                <a:cs typeface="Arial"/>
              </a:rPr>
              <a:t>code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spc="-105" b="1">
                <a:latin typeface="Arial"/>
                <a:cs typeface="Arial"/>
              </a:rPr>
              <a:t>inside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25" b="1">
                <a:latin typeface="Arial"/>
                <a:cs typeface="Arial"/>
              </a:rPr>
              <a:t>block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and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40" b="1">
                <a:latin typeface="Arial"/>
                <a:cs typeface="Arial"/>
              </a:rPr>
              <a:t>corresponding </a:t>
            </a:r>
            <a:r>
              <a:rPr dirty="0" sz="1800" spc="-120" b="1">
                <a:solidFill>
                  <a:srgbClr val="FF0000"/>
                </a:solidFill>
                <a:latin typeface="Arial"/>
                <a:cs typeface="Arial"/>
              </a:rPr>
              <a:t>handling</a:t>
            </a:r>
            <a:r>
              <a:rPr dirty="0" sz="18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5" b="1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5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8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0000"/>
                </a:solidFill>
                <a:latin typeface="Arial"/>
                <a:cs typeface="Arial"/>
              </a:rPr>
              <a:t>define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FF0000"/>
                </a:solidFill>
                <a:latin typeface="Arial"/>
                <a:cs typeface="Arial"/>
              </a:rPr>
              <a:t>inside</a:t>
            </a:r>
            <a:r>
              <a:rPr dirty="0" sz="18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20" rIns="0" bIns="0" rtlCol="0" vert="horz">
            <a:spAutoFit/>
          </a:bodyPr>
          <a:lstStyle/>
          <a:p>
            <a:pPr marL="1837055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INTERNAL</a:t>
            </a:r>
            <a:r>
              <a:rPr dirty="0" spc="-385"/>
              <a:t> </a:t>
            </a:r>
            <a:r>
              <a:rPr dirty="0" spc="204"/>
              <a:t>WORKING</a:t>
            </a:r>
            <a:r>
              <a:rPr dirty="0" spc="-40"/>
              <a:t> </a:t>
            </a:r>
            <a:r>
              <a:rPr dirty="0" spc="114"/>
              <a:t>OF</a:t>
            </a:r>
            <a:r>
              <a:rPr dirty="0" spc="-75"/>
              <a:t> </a:t>
            </a:r>
            <a:r>
              <a:rPr dirty="0" spc="-185"/>
              <a:t>JAVA</a:t>
            </a:r>
            <a:r>
              <a:rPr dirty="0" spc="-430"/>
              <a:t> </a:t>
            </a:r>
            <a:r>
              <a:rPr dirty="0" spc="-180"/>
              <a:t>TRY-</a:t>
            </a:r>
            <a:r>
              <a:rPr dirty="0" spc="155"/>
              <a:t>CATCH</a:t>
            </a:r>
            <a:r>
              <a:rPr dirty="0" spc="-40"/>
              <a:t> </a:t>
            </a:r>
            <a:r>
              <a:rPr dirty="0" spc="140"/>
              <a:t>BLOCK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675" y="1353311"/>
            <a:ext cx="7139940" cy="493166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6562" y="609676"/>
            <a:ext cx="11449050" cy="5346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3086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solidFill>
                  <a:srgbClr val="404040"/>
                </a:solidFill>
                <a:latin typeface="Trebuchet MS"/>
                <a:cs typeface="Trebuchet MS"/>
              </a:rPr>
              <a:t>EXPLANATION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2800">
              <a:latin typeface="Trebuchet MS"/>
              <a:cs typeface="Trebuchet MS"/>
            </a:endParaRPr>
          </a:p>
          <a:p>
            <a:pPr marL="469900" marR="81280" indent="-4572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dirty="0" sz="2800" spc="-345">
                <a:latin typeface="Arial MT"/>
                <a:cs typeface="Arial MT"/>
              </a:rPr>
              <a:t>The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JVM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30">
                <a:latin typeface="Arial MT"/>
                <a:cs typeface="Arial MT"/>
              </a:rPr>
              <a:t>firstly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checks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170">
                <a:latin typeface="Arial MT"/>
                <a:cs typeface="Arial MT"/>
              </a:rPr>
              <a:t>whether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the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exception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35">
                <a:latin typeface="Arial MT"/>
                <a:cs typeface="Arial MT"/>
              </a:rPr>
              <a:t>handled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not.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If</a:t>
            </a:r>
            <a:r>
              <a:rPr dirty="0" sz="2800" spc="150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exception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is </a:t>
            </a:r>
            <a:r>
              <a:rPr dirty="0" sz="2800" spc="-190">
                <a:latin typeface="Arial MT"/>
                <a:cs typeface="Arial MT"/>
              </a:rPr>
              <a:t>not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handled,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JVM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provides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8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45">
                <a:solidFill>
                  <a:srgbClr val="FF0000"/>
                </a:solidFill>
                <a:latin typeface="Arial MT"/>
                <a:cs typeface="Arial MT"/>
              </a:rPr>
              <a:t>default</a:t>
            </a:r>
            <a:r>
              <a:rPr dirty="0" sz="28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FF0000"/>
                </a:solidFill>
                <a:latin typeface="Arial MT"/>
                <a:cs typeface="Arial MT"/>
              </a:rPr>
              <a:t>handler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latin typeface="Arial MT"/>
                <a:cs typeface="Arial MT"/>
              </a:rPr>
              <a:t>that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performs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the </a:t>
            </a:r>
            <a:r>
              <a:rPr dirty="0" sz="2800" spc="-120">
                <a:latin typeface="Arial MT"/>
                <a:cs typeface="Arial MT"/>
              </a:rPr>
              <a:t>following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tasks: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</a:tabLst>
            </a:pPr>
            <a:r>
              <a:rPr dirty="0" sz="2800" spc="-229">
                <a:solidFill>
                  <a:srgbClr val="235D09"/>
                </a:solidFill>
                <a:latin typeface="Arial MT"/>
                <a:cs typeface="Arial MT"/>
              </a:rPr>
              <a:t>Prints</a:t>
            </a:r>
            <a:r>
              <a:rPr dirty="0" sz="2800" spc="-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235D09"/>
                </a:solidFill>
                <a:latin typeface="Arial MT"/>
                <a:cs typeface="Arial MT"/>
              </a:rPr>
              <a:t>out</a:t>
            </a:r>
            <a:r>
              <a:rPr dirty="0" sz="2800" spc="2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235D09"/>
                </a:solidFill>
                <a:latin typeface="Arial MT"/>
                <a:cs typeface="Arial MT"/>
              </a:rPr>
              <a:t>exception</a:t>
            </a:r>
            <a:r>
              <a:rPr dirty="0" sz="2800" spc="1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60">
                <a:solidFill>
                  <a:srgbClr val="235D09"/>
                </a:solidFill>
                <a:latin typeface="Arial MT"/>
                <a:cs typeface="Arial MT"/>
              </a:rPr>
              <a:t>description.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dirty="0" sz="2800" spc="-229">
                <a:solidFill>
                  <a:srgbClr val="235D09"/>
                </a:solidFill>
                <a:latin typeface="Arial MT"/>
                <a:cs typeface="Arial MT"/>
              </a:rPr>
              <a:t>Prints</a:t>
            </a:r>
            <a:r>
              <a:rPr dirty="0" sz="2800" spc="-2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235D0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235D09"/>
                </a:solidFill>
                <a:latin typeface="Arial MT"/>
                <a:cs typeface="Arial MT"/>
              </a:rPr>
              <a:t>stack</a:t>
            </a:r>
            <a:r>
              <a:rPr dirty="0" sz="2800" spc="1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235D09"/>
                </a:solidFill>
                <a:latin typeface="Arial MT"/>
                <a:cs typeface="Arial MT"/>
              </a:rPr>
              <a:t>trace</a:t>
            </a:r>
            <a:r>
              <a:rPr dirty="0" sz="2800" spc="1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235D09"/>
                </a:solidFill>
                <a:latin typeface="Arial MT"/>
                <a:cs typeface="Arial MT"/>
              </a:rPr>
              <a:t>(Hierarchy</a:t>
            </a:r>
            <a:r>
              <a:rPr dirty="0" sz="2800" spc="2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35D09"/>
                </a:solidFill>
                <a:latin typeface="Arial MT"/>
                <a:cs typeface="Arial MT"/>
              </a:rPr>
              <a:t>of</a:t>
            </a:r>
            <a:r>
              <a:rPr dirty="0" sz="2800" spc="17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235D09"/>
                </a:solidFill>
                <a:latin typeface="Arial MT"/>
                <a:cs typeface="Arial MT"/>
              </a:rPr>
              <a:t>methods</a:t>
            </a:r>
            <a:r>
              <a:rPr dirty="0" sz="2800" spc="-1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235D09"/>
                </a:solidFill>
                <a:latin typeface="Arial MT"/>
                <a:cs typeface="Arial MT"/>
              </a:rPr>
              <a:t>where</a:t>
            </a:r>
            <a:r>
              <a:rPr dirty="0" sz="2800" spc="-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235D09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235D09"/>
                </a:solidFill>
                <a:latin typeface="Arial MT"/>
                <a:cs typeface="Arial MT"/>
              </a:rPr>
              <a:t>exception</a:t>
            </a:r>
            <a:r>
              <a:rPr dirty="0" sz="2800" spc="-55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235D09"/>
                </a:solidFill>
                <a:latin typeface="Arial MT"/>
                <a:cs typeface="Arial MT"/>
              </a:rPr>
              <a:t>occurred).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dirty="0" sz="2800" spc="-305">
                <a:solidFill>
                  <a:srgbClr val="235D09"/>
                </a:solidFill>
                <a:latin typeface="Arial MT"/>
                <a:cs typeface="Arial MT"/>
              </a:rPr>
              <a:t>Causes</a:t>
            </a:r>
            <a:r>
              <a:rPr dirty="0" sz="2800" spc="-2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235D09"/>
                </a:solidFill>
                <a:latin typeface="Arial MT"/>
                <a:cs typeface="Arial MT"/>
              </a:rPr>
              <a:t>the</a:t>
            </a:r>
            <a:r>
              <a:rPr dirty="0" sz="2800" spc="-2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235D09"/>
                </a:solidFill>
                <a:latin typeface="Arial MT"/>
                <a:cs typeface="Arial MT"/>
              </a:rPr>
              <a:t>program</a:t>
            </a:r>
            <a:r>
              <a:rPr dirty="0" sz="2800" spc="-7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35D09"/>
                </a:solidFill>
                <a:latin typeface="Arial MT"/>
                <a:cs typeface="Arial MT"/>
              </a:rPr>
              <a:t>to</a:t>
            </a:r>
            <a:r>
              <a:rPr dirty="0" sz="2800" spc="-130">
                <a:solidFill>
                  <a:srgbClr val="235D09"/>
                </a:solidFill>
                <a:latin typeface="Arial MT"/>
                <a:cs typeface="Arial MT"/>
              </a:rPr>
              <a:t> </a:t>
            </a:r>
            <a:r>
              <a:rPr dirty="0" sz="2800" spc="-35">
                <a:solidFill>
                  <a:srgbClr val="235D09"/>
                </a:solidFill>
                <a:latin typeface="Arial MT"/>
                <a:cs typeface="Arial MT"/>
              </a:rPr>
              <a:t>terminate.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469900" marR="5080" indent="-45720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dirty="0" sz="2800" spc="-280">
                <a:latin typeface="Arial MT"/>
                <a:cs typeface="Arial MT"/>
              </a:rPr>
              <a:t>But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65">
                <a:latin typeface="Arial MT"/>
                <a:cs typeface="Arial MT"/>
              </a:rPr>
              <a:t>if</a:t>
            </a:r>
            <a:r>
              <a:rPr dirty="0" sz="2800" spc="145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exception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handled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by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application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programmer,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65">
                <a:latin typeface="Arial MT"/>
                <a:cs typeface="Arial MT"/>
              </a:rPr>
              <a:t>normal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65">
                <a:latin typeface="Arial MT"/>
                <a:cs typeface="Arial MT"/>
              </a:rPr>
              <a:t>flow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16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the </a:t>
            </a:r>
            <a:r>
              <a:rPr dirty="0" sz="2800" spc="-85">
                <a:latin typeface="Arial MT"/>
                <a:cs typeface="Arial MT"/>
              </a:rPr>
              <a:t>application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55">
                <a:latin typeface="Arial MT"/>
                <a:cs typeface="Arial MT"/>
              </a:rPr>
              <a:t>maintained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i.e.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70">
                <a:latin typeface="Arial MT"/>
                <a:cs typeface="Arial MT"/>
              </a:rPr>
              <a:t>rest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175">
                <a:latin typeface="Arial MT"/>
                <a:cs typeface="Arial MT"/>
              </a:rPr>
              <a:t> </a:t>
            </a:r>
            <a:r>
              <a:rPr dirty="0" sz="2800" spc="-185">
                <a:latin typeface="Arial MT"/>
                <a:cs typeface="Arial MT"/>
              </a:rPr>
              <a:t>the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170">
                <a:latin typeface="Arial MT"/>
                <a:cs typeface="Arial MT"/>
              </a:rPr>
              <a:t>code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is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executed.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CONTROL</a:t>
            </a:r>
            <a:r>
              <a:rPr dirty="0" spc="-75"/>
              <a:t> </a:t>
            </a:r>
            <a:r>
              <a:rPr dirty="0" spc="105"/>
              <a:t>FLOW</a:t>
            </a:r>
            <a:r>
              <a:rPr dirty="0" spc="-70"/>
              <a:t> </a:t>
            </a:r>
            <a:r>
              <a:rPr dirty="0" spc="75"/>
              <a:t>I</a:t>
            </a:r>
            <a:r>
              <a:rPr dirty="0" spc="165"/>
              <a:t>N</a:t>
            </a:r>
            <a:r>
              <a:rPr dirty="0" spc="85"/>
              <a:t>T</a:t>
            </a:r>
            <a:r>
              <a:rPr dirty="0" spc="-445"/>
              <a:t>R</a:t>
            </a:r>
            <a:r>
              <a:rPr dirty="0" spc="110"/>
              <a:t>Y</a:t>
            </a:r>
            <a:r>
              <a:rPr dirty="0" spc="-110"/>
              <a:t> </a:t>
            </a:r>
            <a:r>
              <a:rPr dirty="0" spc="305"/>
              <a:t>C</a:t>
            </a:r>
            <a:r>
              <a:rPr dirty="0" spc="-330"/>
              <a:t>A</a:t>
            </a:r>
            <a:r>
              <a:rPr dirty="0" spc="170"/>
              <a:t>T</a:t>
            </a:r>
            <a:r>
              <a:rPr dirty="0" spc="160"/>
              <a:t>C</a:t>
            </a:r>
            <a:r>
              <a:rPr dirty="0" spc="190"/>
              <a:t>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652016"/>
            <a:ext cx="5341620" cy="40142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1997" y="1136650"/>
            <a:ext cx="37579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9052" y="671017"/>
            <a:ext cx="11272520" cy="538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ERRORS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204">
                <a:solidFill>
                  <a:srgbClr val="006EC0"/>
                </a:solidFill>
                <a:latin typeface="Arial MT"/>
                <a:cs typeface="Arial MT"/>
              </a:rPr>
              <a:t>We</a:t>
            </a:r>
            <a:r>
              <a:rPr dirty="0" sz="2800" spc="-114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006EC0"/>
                </a:solidFill>
                <a:latin typeface="Arial MT"/>
                <a:cs typeface="Arial MT"/>
              </a:rPr>
              <a:t>distinguish</a:t>
            </a:r>
            <a:r>
              <a:rPr dirty="0" sz="2800" spc="-1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006EC0"/>
                </a:solidFill>
                <a:latin typeface="Arial MT"/>
                <a:cs typeface="Arial MT"/>
              </a:rPr>
              <a:t>between</a:t>
            </a:r>
            <a:r>
              <a:rPr dirty="0" sz="2800" spc="-2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dirty="0" sz="2800" spc="-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006EC0"/>
                </a:solidFill>
                <a:latin typeface="Arial MT"/>
                <a:cs typeface="Arial MT"/>
              </a:rPr>
              <a:t>following</a:t>
            </a:r>
            <a:r>
              <a:rPr dirty="0" sz="280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30">
                <a:solidFill>
                  <a:srgbClr val="006EC0"/>
                </a:solidFill>
                <a:latin typeface="Arial MT"/>
                <a:cs typeface="Arial MT"/>
              </a:rPr>
              <a:t>types</a:t>
            </a:r>
            <a:r>
              <a:rPr dirty="0" sz="2800" spc="1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dirty="0" sz="2800" spc="14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006EC0"/>
                </a:solidFill>
                <a:latin typeface="Arial MT"/>
                <a:cs typeface="Arial MT"/>
              </a:rPr>
              <a:t>errors:</a:t>
            </a:r>
            <a:endParaRPr sz="2800">
              <a:latin typeface="Arial MT"/>
              <a:cs typeface="Arial MT"/>
            </a:endParaRPr>
          </a:p>
          <a:p>
            <a:pPr marL="12700" marR="435609" indent="-8890">
              <a:lnSpc>
                <a:spcPts val="2700"/>
              </a:lnSpc>
              <a:spcBef>
                <a:spcPts val="1325"/>
              </a:spcBef>
              <a:buSzPct val="91071"/>
              <a:buAutoNum type="arabicPeriod"/>
              <a:tabLst>
                <a:tab pos="292735" algn="l"/>
              </a:tabLst>
            </a:pPr>
            <a:r>
              <a:rPr dirty="0" sz="2800" spc="-22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800" spc="-220" b="1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r>
              <a:rPr dirty="0" sz="2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800" spc="-1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fact</a:t>
            </a: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Arial MT"/>
                <a:cs typeface="Arial MT"/>
              </a:rPr>
              <a:t>language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not 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respected.</a:t>
            </a:r>
            <a:endParaRPr sz="2800">
              <a:latin typeface="Arial MT"/>
              <a:cs typeface="Arial MT"/>
            </a:endParaRPr>
          </a:p>
          <a:p>
            <a:pPr marL="385445" indent="-372745">
              <a:lnSpc>
                <a:spcPct val="100000"/>
              </a:lnSpc>
              <a:spcBef>
                <a:spcPts val="575"/>
              </a:spcBef>
              <a:buSzPct val="91071"/>
              <a:buAutoNum type="arabicPeriod"/>
              <a:tabLst>
                <a:tab pos="385445" algn="l"/>
              </a:tabLst>
            </a:pPr>
            <a:r>
              <a:rPr dirty="0" sz="2800" spc="-265" b="1">
                <a:solidFill>
                  <a:srgbClr val="404040"/>
                </a:solidFill>
                <a:latin typeface="Arial"/>
                <a:cs typeface="Arial"/>
              </a:rPr>
              <a:t>Semantic</a:t>
            </a:r>
            <a:r>
              <a:rPr dirty="0" sz="28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improper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3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dirty="0" sz="28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statements.</a:t>
            </a:r>
            <a:endParaRPr sz="2800">
              <a:latin typeface="Arial MT"/>
              <a:cs typeface="Arial MT"/>
            </a:endParaRPr>
          </a:p>
          <a:p>
            <a:pPr marL="292735" indent="-288925">
              <a:lnSpc>
                <a:spcPct val="100000"/>
              </a:lnSpc>
              <a:spcBef>
                <a:spcPts val="335"/>
              </a:spcBef>
              <a:buSzPct val="91071"/>
              <a:buAutoNum type="arabicPeriod"/>
              <a:tabLst>
                <a:tab pos="292735" algn="l"/>
              </a:tabLst>
            </a:pPr>
            <a:r>
              <a:rPr dirty="0" sz="2800" spc="-245" b="1">
                <a:solidFill>
                  <a:srgbClr val="404040"/>
                </a:solidFill>
                <a:latin typeface="Arial"/>
                <a:cs typeface="Arial"/>
              </a:rPr>
              <a:t>Logical</a:t>
            </a:r>
            <a:r>
              <a:rPr dirty="0" sz="28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404040"/>
                </a:solidFill>
                <a:latin typeface="Arial MT"/>
                <a:cs typeface="Arial MT"/>
              </a:rPr>
              <a:t>due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to</a:t>
            </a:r>
            <a:r>
              <a:rPr dirty="0" sz="2800" spc="-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fact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specification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respected.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800" spc="-330">
                <a:solidFill>
                  <a:srgbClr val="006EC0"/>
                </a:solidFill>
                <a:latin typeface="Arial MT"/>
                <a:cs typeface="Arial MT"/>
              </a:rPr>
              <a:t>From</a:t>
            </a:r>
            <a:r>
              <a:rPr dirty="0" sz="2800" spc="-4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006EC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006EC0"/>
                </a:solidFill>
                <a:latin typeface="Arial MT"/>
                <a:cs typeface="Arial MT"/>
              </a:rPr>
              <a:t>point</a:t>
            </a:r>
            <a:r>
              <a:rPr dirty="0" sz="2800" spc="-9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dirty="0" sz="2800" spc="7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006EC0"/>
                </a:solidFill>
                <a:latin typeface="Arial MT"/>
                <a:cs typeface="Arial MT"/>
              </a:rPr>
              <a:t>view</a:t>
            </a:r>
            <a:r>
              <a:rPr dirty="0" sz="2800" spc="-2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06EC0"/>
                </a:solidFill>
                <a:latin typeface="Arial MT"/>
                <a:cs typeface="Arial MT"/>
              </a:rPr>
              <a:t>of</a:t>
            </a:r>
            <a:r>
              <a:rPr dirty="0" sz="2800" spc="15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006EC0"/>
                </a:solidFill>
                <a:latin typeface="Arial MT"/>
                <a:cs typeface="Arial MT"/>
              </a:rPr>
              <a:t>when</a:t>
            </a:r>
            <a:r>
              <a:rPr dirty="0" sz="2800" spc="-2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006EC0"/>
                </a:solidFill>
                <a:latin typeface="Arial MT"/>
                <a:cs typeface="Arial MT"/>
              </a:rPr>
              <a:t>errors</a:t>
            </a:r>
            <a:r>
              <a:rPr dirty="0" sz="2800" spc="-15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006EC0"/>
                </a:solidFill>
                <a:latin typeface="Arial MT"/>
                <a:cs typeface="Arial MT"/>
              </a:rPr>
              <a:t>are</a:t>
            </a:r>
            <a:r>
              <a:rPr dirty="0" sz="2800" spc="-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006EC0"/>
                </a:solidFill>
                <a:latin typeface="Arial MT"/>
                <a:cs typeface="Arial MT"/>
              </a:rPr>
              <a:t>detected,</a:t>
            </a:r>
            <a:r>
              <a:rPr dirty="0" sz="2800" spc="-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240">
                <a:solidFill>
                  <a:srgbClr val="006EC0"/>
                </a:solidFill>
                <a:latin typeface="Arial MT"/>
                <a:cs typeface="Arial MT"/>
              </a:rPr>
              <a:t>we</a:t>
            </a:r>
            <a:r>
              <a:rPr dirty="0" sz="2800" spc="-20">
                <a:solidFill>
                  <a:srgbClr val="006EC0"/>
                </a:solidFill>
                <a:latin typeface="Arial MT"/>
                <a:cs typeface="Arial MT"/>
              </a:rPr>
              <a:t> </a:t>
            </a:r>
            <a:r>
              <a:rPr dirty="0" sz="2800" spc="-95">
                <a:solidFill>
                  <a:srgbClr val="006EC0"/>
                </a:solidFill>
                <a:latin typeface="Arial MT"/>
                <a:cs typeface="Arial MT"/>
              </a:rPr>
              <a:t>distinguish:</a:t>
            </a:r>
            <a:endParaRPr sz="2800">
              <a:latin typeface="Arial MT"/>
              <a:cs typeface="Arial MT"/>
            </a:endParaRPr>
          </a:p>
          <a:p>
            <a:pPr marL="12700" marR="5080" indent="-6985">
              <a:lnSpc>
                <a:spcPts val="2700"/>
              </a:lnSpc>
              <a:spcBef>
                <a:spcPts val="1490"/>
              </a:spcBef>
              <a:buSzPct val="91071"/>
              <a:buAutoNum type="arabicPeriod" startAt="4"/>
              <a:tabLst>
                <a:tab pos="294640" algn="l"/>
              </a:tabLst>
            </a:pPr>
            <a:r>
              <a:rPr dirty="0" sz="2800" spc="-22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800" spc="-220" b="1">
                <a:solidFill>
                  <a:srgbClr val="404040"/>
                </a:solidFill>
                <a:latin typeface="Arial"/>
                <a:cs typeface="Arial"/>
              </a:rPr>
              <a:t>Compile</a:t>
            </a:r>
            <a:r>
              <a:rPr dirty="0" sz="28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04" b="1">
                <a:solidFill>
                  <a:srgbClr val="404040"/>
                </a:solidFill>
                <a:latin typeface="Arial"/>
                <a:cs typeface="Arial"/>
              </a:rPr>
              <a:t>time</a:t>
            </a:r>
            <a:r>
              <a:rPr dirty="0" sz="28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Arial MT"/>
                <a:cs typeface="Arial MT"/>
              </a:rPr>
              <a:t>errors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indicated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8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compiler.</a:t>
            </a:r>
            <a:endParaRPr sz="2800">
              <a:latin typeface="Arial MT"/>
              <a:cs typeface="Arial MT"/>
            </a:endParaRPr>
          </a:p>
          <a:p>
            <a:pPr marL="12700" marR="440055" indent="-6985">
              <a:lnSpc>
                <a:spcPts val="2690"/>
              </a:lnSpc>
              <a:spcBef>
                <a:spcPts val="1305"/>
              </a:spcBef>
              <a:buSzPct val="91071"/>
              <a:buAutoNum type="arabicPeriod" startAt="4"/>
              <a:tabLst>
                <a:tab pos="288290" algn="l"/>
              </a:tabLst>
            </a:pPr>
            <a:r>
              <a:rPr dirty="0" sz="2800" spc="-28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800" spc="-280" b="1">
                <a:solidFill>
                  <a:srgbClr val="404040"/>
                </a:solidFill>
                <a:latin typeface="Arial"/>
                <a:cs typeface="Arial"/>
              </a:rPr>
              <a:t>Runtime</a:t>
            </a:r>
            <a:r>
              <a:rPr dirty="0" sz="28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800" spc="-229" b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404040"/>
                </a:solidFill>
                <a:latin typeface="Arial MT"/>
                <a:cs typeface="Arial MT"/>
              </a:rPr>
              <a:t>dynamic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Arial MT"/>
                <a:cs typeface="Arial MT"/>
              </a:rPr>
              <a:t>semantic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errors,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errors,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1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be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detected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dirty="0" sz="28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compiler(debugging).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892" y="609676"/>
            <a:ext cx="5172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CONTROL</a:t>
            </a:r>
            <a:r>
              <a:rPr dirty="0" spc="-70"/>
              <a:t> </a:t>
            </a:r>
            <a:r>
              <a:rPr dirty="0" spc="135"/>
              <a:t>FLOW</a:t>
            </a:r>
            <a:r>
              <a:rPr dirty="0" spc="-65"/>
              <a:t> </a:t>
            </a:r>
            <a:r>
              <a:rPr dirty="0" spc="70"/>
              <a:t>I</a:t>
            </a:r>
            <a:r>
              <a:rPr dirty="0" spc="509"/>
              <a:t>N</a:t>
            </a:r>
            <a:r>
              <a:rPr dirty="0" spc="80"/>
              <a:t>T</a:t>
            </a:r>
            <a:r>
              <a:rPr dirty="0" spc="-185"/>
              <a:t>R</a:t>
            </a:r>
            <a:r>
              <a:rPr dirty="0" spc="105"/>
              <a:t>Y</a:t>
            </a:r>
            <a:r>
              <a:rPr dirty="0" spc="-95"/>
              <a:t> </a:t>
            </a:r>
            <a:r>
              <a:rPr dirty="0" spc="140"/>
              <a:t>CATCH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652016"/>
            <a:ext cx="5341620" cy="40142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1997" y="1136650"/>
            <a:ext cx="8854440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400">
              <a:latin typeface="Arial MT"/>
              <a:cs typeface="Arial MT"/>
            </a:endParaRPr>
          </a:p>
          <a:p>
            <a:pPr algn="ctr" marL="6819265">
              <a:lnSpc>
                <a:spcPct val="100000"/>
              </a:lnSpc>
              <a:spcBef>
                <a:spcPts val="2065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Order</a:t>
            </a:r>
            <a:r>
              <a:rPr dirty="0" sz="1800" spc="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  <a:p>
            <a:pPr algn="ctr" marL="6848475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1359" y="2394204"/>
            <a:ext cx="2941320" cy="198424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84618" y="5266182"/>
            <a:ext cx="2152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5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ermi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ormal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CONTROL</a:t>
            </a:r>
            <a:r>
              <a:rPr dirty="0" spc="-75"/>
              <a:t> </a:t>
            </a:r>
            <a:r>
              <a:rPr dirty="0" spc="105"/>
              <a:t>FLOW</a:t>
            </a:r>
            <a:r>
              <a:rPr dirty="0" spc="-70"/>
              <a:t> </a:t>
            </a:r>
            <a:r>
              <a:rPr dirty="0" spc="75"/>
              <a:t>I</a:t>
            </a:r>
            <a:r>
              <a:rPr dirty="0" spc="165"/>
              <a:t>N</a:t>
            </a:r>
            <a:r>
              <a:rPr dirty="0" spc="85"/>
              <a:t>T</a:t>
            </a:r>
            <a:r>
              <a:rPr dirty="0" spc="-445"/>
              <a:t>R</a:t>
            </a:r>
            <a:r>
              <a:rPr dirty="0" spc="110"/>
              <a:t>Y</a:t>
            </a:r>
            <a:r>
              <a:rPr dirty="0" spc="-110"/>
              <a:t> </a:t>
            </a:r>
            <a:r>
              <a:rPr dirty="0" spc="305"/>
              <a:t>C</a:t>
            </a:r>
            <a:r>
              <a:rPr dirty="0" spc="-330"/>
              <a:t>A</a:t>
            </a:r>
            <a:r>
              <a:rPr dirty="0" spc="170"/>
              <a:t>T</a:t>
            </a:r>
            <a:r>
              <a:rPr dirty="0" spc="160"/>
              <a:t>C</a:t>
            </a:r>
            <a:r>
              <a:rPr dirty="0" spc="190"/>
              <a:t>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997" y="1136650"/>
            <a:ext cx="633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2 of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720595"/>
            <a:ext cx="5027676" cy="37200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892" y="609676"/>
            <a:ext cx="5172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CONTROL</a:t>
            </a:r>
            <a:r>
              <a:rPr dirty="0" spc="-70"/>
              <a:t> </a:t>
            </a:r>
            <a:r>
              <a:rPr dirty="0" spc="135"/>
              <a:t>FLOW</a:t>
            </a:r>
            <a:r>
              <a:rPr dirty="0" spc="-65"/>
              <a:t> </a:t>
            </a:r>
            <a:r>
              <a:rPr dirty="0" spc="70"/>
              <a:t>I</a:t>
            </a:r>
            <a:r>
              <a:rPr dirty="0" spc="509"/>
              <a:t>N</a:t>
            </a:r>
            <a:r>
              <a:rPr dirty="0" spc="80"/>
              <a:t>T</a:t>
            </a:r>
            <a:r>
              <a:rPr dirty="0" spc="-185"/>
              <a:t>R</a:t>
            </a:r>
            <a:r>
              <a:rPr dirty="0" spc="105"/>
              <a:t>Y</a:t>
            </a:r>
            <a:r>
              <a:rPr dirty="0" spc="-95"/>
              <a:t> </a:t>
            </a:r>
            <a:r>
              <a:rPr dirty="0" spc="140"/>
              <a:t>CATCH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720595"/>
            <a:ext cx="5027676" cy="37200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1997" y="1136650"/>
            <a:ext cx="8080375" cy="154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2 of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679069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Order</a:t>
            </a:r>
            <a:r>
              <a:rPr dirty="0" sz="1800" spc="1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6790690">
              <a:lnSpc>
                <a:spcPts val="2025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  <a:p>
            <a:pPr marL="7350759">
              <a:lnSpc>
                <a:spcPts val="2025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2552" y="5266182"/>
            <a:ext cx="9450070" cy="127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74640">
              <a:lnSpc>
                <a:spcPct val="100000"/>
              </a:lnSpc>
              <a:spcBef>
                <a:spcPts val="100"/>
              </a:spcBef>
            </a:pPr>
            <a:r>
              <a:rPr dirty="0" sz="1800" spc="-505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ermi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15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ormal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44400"/>
              </a:lnSpc>
              <a:spcBef>
                <a:spcPts val="1440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Hence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try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less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possible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take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risky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inside</a:t>
            </a:r>
            <a:r>
              <a:rPr dirty="0" sz="18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try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block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dirty="0" sz="18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try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452" y="2467355"/>
            <a:ext cx="2799588" cy="15422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CONTROL</a:t>
            </a:r>
            <a:r>
              <a:rPr dirty="0" spc="-75"/>
              <a:t> </a:t>
            </a:r>
            <a:r>
              <a:rPr dirty="0" spc="105"/>
              <a:t>FLOW</a:t>
            </a:r>
            <a:r>
              <a:rPr dirty="0" spc="-70"/>
              <a:t> </a:t>
            </a:r>
            <a:r>
              <a:rPr dirty="0" spc="75"/>
              <a:t>I</a:t>
            </a:r>
            <a:r>
              <a:rPr dirty="0" spc="165"/>
              <a:t>N</a:t>
            </a:r>
            <a:r>
              <a:rPr dirty="0" spc="85"/>
              <a:t>T</a:t>
            </a:r>
            <a:r>
              <a:rPr dirty="0" spc="-445"/>
              <a:t>R</a:t>
            </a:r>
            <a:r>
              <a:rPr dirty="0" spc="110"/>
              <a:t>Y</a:t>
            </a:r>
            <a:r>
              <a:rPr dirty="0" spc="-110"/>
              <a:t> </a:t>
            </a:r>
            <a:r>
              <a:rPr dirty="0" spc="305"/>
              <a:t>C</a:t>
            </a:r>
            <a:r>
              <a:rPr dirty="0" spc="-330"/>
              <a:t>A</a:t>
            </a:r>
            <a:r>
              <a:rPr dirty="0" spc="170"/>
              <a:t>T</a:t>
            </a:r>
            <a:r>
              <a:rPr dirty="0" spc="160"/>
              <a:t>C</a:t>
            </a:r>
            <a:r>
              <a:rPr dirty="0" spc="190"/>
              <a:t>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997" y="1136650"/>
            <a:ext cx="10215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corresponding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matched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914144"/>
            <a:ext cx="5114544" cy="405841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892" y="609676"/>
            <a:ext cx="5172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CONTROL</a:t>
            </a:r>
            <a:r>
              <a:rPr dirty="0" spc="-70"/>
              <a:t> </a:t>
            </a:r>
            <a:r>
              <a:rPr dirty="0" spc="135"/>
              <a:t>FLOW</a:t>
            </a:r>
            <a:r>
              <a:rPr dirty="0" spc="-65"/>
              <a:t> </a:t>
            </a:r>
            <a:r>
              <a:rPr dirty="0" spc="70"/>
              <a:t>I</a:t>
            </a:r>
            <a:r>
              <a:rPr dirty="0" spc="509"/>
              <a:t>N</a:t>
            </a:r>
            <a:r>
              <a:rPr dirty="0" spc="80"/>
              <a:t>T</a:t>
            </a:r>
            <a:r>
              <a:rPr dirty="0" spc="-185"/>
              <a:t>R</a:t>
            </a:r>
            <a:r>
              <a:rPr dirty="0" spc="105"/>
              <a:t>Y</a:t>
            </a:r>
            <a:r>
              <a:rPr dirty="0" spc="-95"/>
              <a:t> </a:t>
            </a:r>
            <a:r>
              <a:rPr dirty="0" spc="140"/>
              <a:t>CATCH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2" y="1914144"/>
            <a:ext cx="5114544" cy="40584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1997" y="1136650"/>
            <a:ext cx="10215245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corresponding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matched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400">
              <a:latin typeface="Arial MT"/>
              <a:cs typeface="Arial MT"/>
            </a:endParaRPr>
          </a:p>
          <a:p>
            <a:pPr marL="7038975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Order</a:t>
            </a:r>
            <a:r>
              <a:rPr dirty="0" sz="1800" spc="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  <a:p>
            <a:pPr marL="792734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84618" y="5266182"/>
            <a:ext cx="242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84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ermi</a:t>
            </a:r>
            <a:r>
              <a:rPr dirty="0" sz="1800" spc="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3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35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dirty="0" sz="1800" spc="-225" b="1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dirty="0" sz="1800" spc="2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5" b="1">
                <a:solidFill>
                  <a:srgbClr val="FF0000"/>
                </a:solidFill>
                <a:latin typeface="Trebuchet MS"/>
                <a:cs typeface="Trebuchet MS"/>
              </a:rPr>
              <a:t>bn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ormal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0447" y="2606039"/>
            <a:ext cx="6321552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CONTROL</a:t>
            </a:r>
            <a:r>
              <a:rPr dirty="0" spc="-75"/>
              <a:t> </a:t>
            </a:r>
            <a:r>
              <a:rPr dirty="0" spc="105"/>
              <a:t>FLOW</a:t>
            </a:r>
            <a:r>
              <a:rPr dirty="0" spc="-70"/>
              <a:t> </a:t>
            </a:r>
            <a:r>
              <a:rPr dirty="0" spc="75"/>
              <a:t>I</a:t>
            </a:r>
            <a:r>
              <a:rPr dirty="0" spc="165"/>
              <a:t>N</a:t>
            </a:r>
            <a:r>
              <a:rPr dirty="0" spc="85"/>
              <a:t>T</a:t>
            </a:r>
            <a:r>
              <a:rPr dirty="0" spc="-445"/>
              <a:t>R</a:t>
            </a:r>
            <a:r>
              <a:rPr dirty="0" spc="110"/>
              <a:t>Y</a:t>
            </a:r>
            <a:r>
              <a:rPr dirty="0" spc="-110"/>
              <a:t> </a:t>
            </a:r>
            <a:r>
              <a:rPr dirty="0" spc="305"/>
              <a:t>C</a:t>
            </a:r>
            <a:r>
              <a:rPr dirty="0" spc="-330"/>
              <a:t>A</a:t>
            </a:r>
            <a:r>
              <a:rPr dirty="0" spc="170"/>
              <a:t>T</a:t>
            </a:r>
            <a:r>
              <a:rPr dirty="0" spc="160"/>
              <a:t>C</a:t>
            </a:r>
            <a:r>
              <a:rPr dirty="0" spc="190"/>
              <a:t>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997" y="1136650"/>
            <a:ext cx="10946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well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888235"/>
            <a:ext cx="5024628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892" y="609676"/>
            <a:ext cx="5172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CONTROL</a:t>
            </a:r>
            <a:r>
              <a:rPr dirty="0" spc="-70"/>
              <a:t> </a:t>
            </a:r>
            <a:r>
              <a:rPr dirty="0" spc="135"/>
              <a:t>FLOW</a:t>
            </a:r>
            <a:r>
              <a:rPr dirty="0" spc="-65"/>
              <a:t> </a:t>
            </a:r>
            <a:r>
              <a:rPr dirty="0" spc="70"/>
              <a:t>I</a:t>
            </a:r>
            <a:r>
              <a:rPr dirty="0" spc="509"/>
              <a:t>N</a:t>
            </a:r>
            <a:r>
              <a:rPr dirty="0" spc="80"/>
              <a:t>T</a:t>
            </a:r>
            <a:r>
              <a:rPr dirty="0" spc="-185"/>
              <a:t>R</a:t>
            </a:r>
            <a:r>
              <a:rPr dirty="0" spc="105"/>
              <a:t>Y</a:t>
            </a:r>
            <a:r>
              <a:rPr dirty="0" spc="-95"/>
              <a:t> </a:t>
            </a:r>
            <a:r>
              <a:rPr dirty="0" spc="140"/>
              <a:t>CATCH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888235"/>
            <a:ext cx="5024628" cy="38526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1997" y="1136650"/>
            <a:ext cx="10946130" cy="143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: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4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well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2400">
              <a:latin typeface="Arial MT"/>
              <a:cs typeface="Arial MT"/>
            </a:endParaRPr>
          </a:p>
          <a:p>
            <a:pPr marL="695833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Order</a:t>
            </a:r>
            <a:r>
              <a:rPr dirty="0" sz="1800" spc="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800">
              <a:latin typeface="Trebuchet MS"/>
              <a:cs typeface="Trebuchet MS"/>
            </a:endParaRPr>
          </a:p>
          <a:p>
            <a:pPr marL="7778115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84618" y="5266182"/>
            <a:ext cx="242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84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ermi</a:t>
            </a:r>
            <a:r>
              <a:rPr dirty="0" sz="1800" spc="5" b="1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dirty="0" sz="1800" spc="3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dirty="0" sz="1800" spc="35" b="1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dirty="0" sz="1800" spc="-225" b="1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dirty="0" sz="1800" spc="25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5" b="1">
                <a:solidFill>
                  <a:srgbClr val="FF0000"/>
                </a:solidFill>
                <a:latin typeface="Trebuchet MS"/>
                <a:cs typeface="Trebuchet MS"/>
              </a:rPr>
              <a:t>bn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ormal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0447" y="2606039"/>
            <a:ext cx="6321552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5032" y="609676"/>
            <a:ext cx="10369550" cy="469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NOTE: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12700" marR="5080" indent="-8890">
              <a:lnSpc>
                <a:spcPct val="100000"/>
              </a:lnSpc>
              <a:buSzPct val="91071"/>
              <a:buAutoNum type="arabicPeriod"/>
              <a:tabLst>
                <a:tab pos="286385" algn="l"/>
              </a:tabLst>
            </a:pP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65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800" spc="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anywhere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rest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wont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 be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executed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even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Arial MT"/>
                <a:cs typeface="Arial MT"/>
              </a:rPr>
              <a:t>though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Arial MT"/>
                <a:cs typeface="Arial MT"/>
              </a:rPr>
              <a:t>handled</a:t>
            </a:r>
            <a:r>
              <a:rPr dirty="0" sz="28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hence</a:t>
            </a:r>
            <a:r>
              <a:rPr dirty="0" sz="2800" spc="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with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dirty="0" sz="28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70" b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2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to</a:t>
            </a:r>
            <a:r>
              <a:rPr dirty="0" sz="28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65" b="1">
                <a:solidFill>
                  <a:srgbClr val="FF0000"/>
                </a:solidFill>
                <a:latin typeface="Arial"/>
                <a:cs typeface="Arial"/>
              </a:rPr>
              <a:t>take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FF0000"/>
                </a:solidFill>
                <a:latin typeface="Arial"/>
                <a:cs typeface="Arial"/>
              </a:rPr>
              <a:t>risky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300" b="1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r>
              <a:rPr dirty="0" sz="2800" spc="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z="28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135" b="1">
                <a:solidFill>
                  <a:srgbClr val="FF0000"/>
                </a:solidFill>
                <a:latin typeface="Arial"/>
                <a:cs typeface="Arial"/>
              </a:rPr>
              <a:t>length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 of</a:t>
            </a:r>
            <a:r>
              <a:rPr dirty="0" sz="2800" spc="3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try </a:t>
            </a:r>
            <a:r>
              <a:rPr dirty="0" sz="2800" spc="-254" b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2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z="28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60" b="1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dirty="0" sz="2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35" b="1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FF0000"/>
                </a:solidFill>
                <a:latin typeface="Arial"/>
                <a:cs typeface="Arial"/>
              </a:rPr>
              <a:t>possible.</a:t>
            </a:r>
            <a:endParaRPr sz="2800">
              <a:latin typeface="Arial"/>
              <a:cs typeface="Arial"/>
            </a:endParaRPr>
          </a:p>
          <a:p>
            <a:pPr algn="just" marL="12700" marR="9525" indent="-8890">
              <a:lnSpc>
                <a:spcPct val="100000"/>
              </a:lnSpc>
              <a:spcBef>
                <a:spcPts val="1310"/>
              </a:spcBef>
              <a:buSzPct val="91071"/>
              <a:buAutoNum type="arabicPeriod"/>
              <a:tabLst>
                <a:tab pos="286385" algn="l"/>
              </a:tabLst>
            </a:pP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6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addition</a:t>
            </a:r>
            <a:r>
              <a:rPr dirty="0" sz="28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dirty="0" sz="28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dirty="0" sz="28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r>
              <a:rPr dirty="0" sz="2800" spc="11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block</a:t>
            </a:r>
            <a:r>
              <a:rPr dirty="0" sz="2800" spc="1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there</a:t>
            </a:r>
            <a:r>
              <a:rPr dirty="0" sz="2800" spc="10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dirty="0" sz="2800" spc="1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dirty="0" sz="2800" spc="1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FF0000"/>
                </a:solidFill>
                <a:latin typeface="Arial MT"/>
                <a:cs typeface="Arial MT"/>
              </a:rPr>
              <a:t>chance</a:t>
            </a:r>
            <a:r>
              <a:rPr dirty="0" sz="2800" spc="1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800" spc="1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rising</a:t>
            </a:r>
            <a:r>
              <a:rPr dirty="0" sz="2800" spc="1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dirty="0" sz="2800" spc="-18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FF0000"/>
                </a:solidFill>
                <a:latin typeface="Arial MT"/>
                <a:cs typeface="Arial MT"/>
              </a:rPr>
              <a:t>catch</a:t>
            </a:r>
            <a:r>
              <a:rPr dirty="0" sz="2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8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finally</a:t>
            </a:r>
            <a:r>
              <a:rPr dirty="0" sz="28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blocks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algn="just" marL="12700" marR="7620" indent="-8890">
              <a:lnSpc>
                <a:spcPct val="100000"/>
              </a:lnSpc>
              <a:spcBef>
                <a:spcPts val="1300"/>
              </a:spcBef>
              <a:buSzPct val="91071"/>
              <a:buAutoNum type="arabicPeriod"/>
              <a:tabLst>
                <a:tab pos="286385" algn="l"/>
              </a:tabLst>
            </a:pP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2800" spc="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8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part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800" spc="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70">
                <a:solidFill>
                  <a:srgbClr val="FF0000"/>
                </a:solidFill>
                <a:latin typeface="Arial MT"/>
                <a:cs typeface="Arial MT"/>
              </a:rPr>
              <a:t>block</a:t>
            </a:r>
            <a:r>
              <a:rPr dirty="0" sz="28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45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3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FF0000"/>
                </a:solidFill>
                <a:latin typeface="Arial MT"/>
                <a:cs typeface="Arial MT"/>
              </a:rPr>
              <a:t>occur </a:t>
            </a:r>
            <a:r>
              <a:rPr dirty="0" sz="2800" spc="-225">
                <a:solidFill>
                  <a:srgbClr val="FF0000"/>
                </a:solidFill>
                <a:latin typeface="Arial MT"/>
                <a:cs typeface="Arial MT"/>
              </a:rPr>
              <a:t>then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8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FF0000"/>
                </a:solidFill>
                <a:latin typeface="Arial MT"/>
                <a:cs typeface="Arial MT"/>
              </a:rPr>
              <a:t>always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25">
                <a:solidFill>
                  <a:srgbClr val="FF0000"/>
                </a:solidFill>
                <a:latin typeface="Arial MT"/>
                <a:cs typeface="Arial MT"/>
              </a:rPr>
              <a:t>abnormal</a:t>
            </a:r>
            <a:r>
              <a:rPr dirty="0" sz="2800" spc="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5">
                <a:solidFill>
                  <a:srgbClr val="FF0000"/>
                </a:solidFill>
                <a:latin typeface="Arial MT"/>
                <a:cs typeface="Arial MT"/>
              </a:rPr>
              <a:t>termination</a:t>
            </a:r>
            <a:r>
              <a:rPr dirty="0" sz="2800" spc="-5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4055" rIns="0" bIns="0" rtlCol="0" vert="horz">
            <a:spAutoFit/>
          </a:bodyPr>
          <a:lstStyle/>
          <a:p>
            <a:pPr marL="1901189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METHODS</a:t>
            </a:r>
            <a:r>
              <a:rPr dirty="0" spc="-375"/>
              <a:t> </a:t>
            </a:r>
            <a:r>
              <a:rPr dirty="0" spc="135"/>
              <a:t>TO</a:t>
            </a:r>
            <a:r>
              <a:rPr dirty="0" spc="-55"/>
              <a:t> </a:t>
            </a:r>
            <a:r>
              <a:rPr dirty="0"/>
              <a:t>PRINT</a:t>
            </a:r>
            <a:r>
              <a:rPr dirty="0" spc="5"/>
              <a:t> </a:t>
            </a:r>
            <a:r>
              <a:rPr dirty="0" spc="105"/>
              <a:t>EXCEPTION</a:t>
            </a:r>
            <a:r>
              <a:rPr dirty="0" spc="20"/>
              <a:t> </a:t>
            </a:r>
            <a:r>
              <a:rPr dirty="0" spc="105"/>
              <a:t>INFORMATION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" y="1208532"/>
            <a:ext cx="4151376" cy="33116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" y="4776215"/>
            <a:ext cx="3918204" cy="103479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8159" y="1208532"/>
            <a:ext cx="4005072" cy="33116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9367" y="4776215"/>
            <a:ext cx="2014728" cy="1220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96300" y="1208532"/>
            <a:ext cx="3523488" cy="331165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6300" y="4776215"/>
            <a:ext cx="3474720" cy="103479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289160" y="6068974"/>
            <a:ext cx="2111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 b="1">
                <a:solidFill>
                  <a:srgbClr val="FF0000"/>
                </a:solidFill>
                <a:latin typeface="Arial"/>
                <a:cs typeface="Arial"/>
              </a:rPr>
              <a:t>printStackTrace()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28996" y="6247891"/>
            <a:ext cx="1725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 b="1">
                <a:solidFill>
                  <a:srgbClr val="FF0000"/>
                </a:solidFill>
                <a:latin typeface="Arial"/>
                <a:cs typeface="Arial"/>
              </a:rPr>
              <a:t>getMessage()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4586" y="6234785"/>
            <a:ext cx="1179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 b="1">
                <a:solidFill>
                  <a:srgbClr val="FF0000"/>
                </a:solidFill>
                <a:latin typeface="Arial"/>
                <a:cs typeface="Arial"/>
              </a:rPr>
              <a:t>toString()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T</a:t>
            </a:r>
            <a:r>
              <a:rPr dirty="0" spc="-465"/>
              <a:t>R</a:t>
            </a:r>
            <a:r>
              <a:rPr dirty="0" spc="125"/>
              <a:t>Y</a:t>
            </a:r>
            <a:r>
              <a:rPr dirty="0" spc="65"/>
              <a:t>W</a:t>
            </a:r>
            <a:r>
              <a:rPr dirty="0" spc="55"/>
              <a:t>I</a:t>
            </a:r>
            <a:r>
              <a:rPr dirty="0" spc="65"/>
              <a:t>T</a:t>
            </a:r>
            <a:r>
              <a:rPr dirty="0" spc="90"/>
              <a:t>H</a:t>
            </a:r>
            <a:r>
              <a:rPr dirty="0" spc="-30"/>
              <a:t> </a:t>
            </a:r>
            <a:r>
              <a:rPr dirty="0" spc="-20"/>
              <a:t>M</a:t>
            </a:r>
            <a:r>
              <a:rPr dirty="0" spc="-15"/>
              <a:t>U</a:t>
            </a:r>
            <a:r>
              <a:rPr dirty="0" spc="-590"/>
              <a:t>L</a:t>
            </a:r>
            <a:r>
              <a:rPr dirty="0" spc="-10"/>
              <a:t>T</a:t>
            </a:r>
            <a:r>
              <a:rPr dirty="0" spc="-25"/>
              <a:t>I</a:t>
            </a:r>
            <a:r>
              <a:rPr dirty="0" spc="-20"/>
              <a:t>P</a:t>
            </a:r>
            <a:r>
              <a:rPr dirty="0" spc="-25"/>
              <a:t>L</a:t>
            </a:r>
            <a:r>
              <a:rPr dirty="0" spc="10"/>
              <a:t>E</a:t>
            </a:r>
            <a:r>
              <a:rPr dirty="0" spc="70"/>
              <a:t> </a:t>
            </a:r>
            <a:r>
              <a:rPr dirty="0" spc="320"/>
              <a:t>C</a:t>
            </a:r>
            <a:r>
              <a:rPr dirty="0" spc="-315"/>
              <a:t>A</a:t>
            </a:r>
            <a:r>
              <a:rPr dirty="0" spc="180"/>
              <a:t>T</a:t>
            </a:r>
            <a:r>
              <a:rPr dirty="0" spc="175"/>
              <a:t>C</a:t>
            </a:r>
            <a:r>
              <a:rPr dirty="0" spc="204"/>
              <a:t>H</a:t>
            </a:r>
            <a:r>
              <a:rPr dirty="0" spc="25"/>
              <a:t> </a:t>
            </a:r>
            <a:r>
              <a:rPr dirty="0" spc="95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99218" y="6241796"/>
            <a:ext cx="882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solidFill>
                  <a:srgbClr val="FF0000"/>
                </a:solidFill>
                <a:latin typeface="Arial"/>
                <a:cs typeface="Arial"/>
              </a:rPr>
              <a:t>Case:3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38673" y="6241796"/>
            <a:ext cx="882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solidFill>
                  <a:srgbClr val="FF0000"/>
                </a:solidFill>
                <a:latin typeface="Arial"/>
                <a:cs typeface="Arial"/>
              </a:rPr>
              <a:t>Case:2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4517" y="6229299"/>
            <a:ext cx="949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5" b="1">
                <a:solidFill>
                  <a:srgbClr val="FF0000"/>
                </a:solidFill>
                <a:latin typeface="Arial"/>
                <a:cs typeface="Arial"/>
              </a:rPr>
              <a:t>Case:</a:t>
            </a:r>
            <a:r>
              <a:rPr dirty="0" sz="2400" spc="-1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3819" y="1199388"/>
            <a:ext cx="12079605" cy="3801110"/>
            <a:chOff x="83819" y="1199388"/>
            <a:chExt cx="12079605" cy="38011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" y="1199388"/>
              <a:ext cx="8418576" cy="380085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15" y="1199388"/>
              <a:ext cx="3805428" cy="366522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0788" y="5059679"/>
            <a:ext cx="1863852" cy="77724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9179" y="5047488"/>
            <a:ext cx="5634228" cy="996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4504" y="483565"/>
            <a:ext cx="8771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WHAT</a:t>
            </a:r>
            <a:r>
              <a:rPr dirty="0" spc="-55"/>
              <a:t> </a:t>
            </a:r>
            <a:r>
              <a:rPr dirty="0" spc="-100"/>
              <a:t>IS</a:t>
            </a:r>
            <a:r>
              <a:rPr dirty="0" spc="-40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PURPOSE</a:t>
            </a:r>
            <a:r>
              <a:rPr dirty="0" spc="-20"/>
              <a:t> </a:t>
            </a:r>
            <a:r>
              <a:rPr dirty="0" spc="114"/>
              <a:t>OF</a:t>
            </a:r>
            <a:r>
              <a:rPr dirty="0" spc="-70"/>
              <a:t> </a:t>
            </a:r>
            <a:r>
              <a:rPr dirty="0" spc="100"/>
              <a:t>EXCEPTIONAL</a:t>
            </a:r>
            <a:r>
              <a:rPr dirty="0" spc="-5"/>
              <a:t> </a:t>
            </a:r>
            <a:r>
              <a:rPr dirty="0" spc="110"/>
              <a:t>HANDLING??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8727" y="860145"/>
            <a:ext cx="2799715" cy="271208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600" spc="-80" b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600" spc="-204" b="1">
                <a:latin typeface="Arial"/>
                <a:cs typeface="Arial"/>
              </a:rPr>
              <a:t>Opend</a:t>
            </a:r>
            <a:r>
              <a:rPr dirty="0" sz="2600" spc="-120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db</a:t>
            </a:r>
            <a:r>
              <a:rPr dirty="0" sz="2600" spc="-90" b="1">
                <a:latin typeface="Arial"/>
                <a:cs typeface="Arial"/>
              </a:rPr>
              <a:t> </a:t>
            </a:r>
            <a:r>
              <a:rPr dirty="0" sz="2600" spc="-200" b="1">
                <a:latin typeface="Arial"/>
                <a:cs typeface="Arial"/>
              </a:rPr>
              <a:t>connetion</a:t>
            </a:r>
            <a:endParaRPr sz="2600">
              <a:latin typeface="Arial"/>
              <a:cs typeface="Arial"/>
            </a:endParaRPr>
          </a:p>
          <a:p>
            <a:pPr marL="12700" marR="467359">
              <a:lnSpc>
                <a:spcPct val="138100"/>
              </a:lnSpc>
            </a:pPr>
            <a:r>
              <a:rPr dirty="0" sz="2600" spc="-190" b="1">
                <a:latin typeface="Arial"/>
                <a:cs typeface="Arial"/>
              </a:rPr>
              <a:t>Open</a:t>
            </a:r>
            <a:r>
              <a:rPr dirty="0" sz="2600" spc="-50" b="1">
                <a:latin typeface="Arial"/>
                <a:cs typeface="Arial"/>
              </a:rPr>
              <a:t> </a:t>
            </a:r>
            <a:r>
              <a:rPr dirty="0" sz="2600" spc="-235" b="1">
                <a:latin typeface="Arial"/>
                <a:cs typeface="Arial"/>
              </a:rPr>
              <a:t>connection </a:t>
            </a:r>
            <a:r>
              <a:rPr dirty="0" sz="2600" spc="-254" b="1">
                <a:latin typeface="Arial"/>
                <a:cs typeface="Arial"/>
              </a:rPr>
              <a:t>Read</a:t>
            </a:r>
            <a:r>
              <a:rPr dirty="0" sz="2600" spc="-100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the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 spc="-20" b="1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600" spc="-260" b="1">
                <a:solidFill>
                  <a:srgbClr val="FF0000"/>
                </a:solidFill>
                <a:latin typeface="Arial"/>
                <a:cs typeface="Arial"/>
              </a:rPr>
              <a:t>Sql</a:t>
            </a:r>
            <a:r>
              <a:rPr dirty="0" sz="26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8727" y="3687826"/>
            <a:ext cx="232791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0" b="1">
                <a:solidFill>
                  <a:srgbClr val="00AE50"/>
                </a:solidFill>
                <a:latin typeface="Arial"/>
                <a:cs typeface="Arial"/>
              </a:rPr>
              <a:t>Close</a:t>
            </a:r>
            <a:r>
              <a:rPr dirty="0" sz="2600" spc="-95" b="1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dirty="0" sz="2600" spc="-225" b="1">
                <a:solidFill>
                  <a:srgbClr val="00AE50"/>
                </a:solidFill>
                <a:latin typeface="Arial"/>
                <a:cs typeface="Arial"/>
              </a:rPr>
              <a:t>connection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6836" y="4507553"/>
            <a:ext cx="10215880" cy="220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4184">
              <a:lnSpc>
                <a:spcPct val="112300"/>
              </a:lnSpc>
              <a:spcBef>
                <a:spcPts val="95"/>
              </a:spcBef>
            </a:pPr>
            <a:r>
              <a:rPr dirty="0" sz="2600" spc="-225" b="1">
                <a:solidFill>
                  <a:srgbClr val="FF0000"/>
                </a:solidFill>
                <a:latin typeface="Arial"/>
                <a:cs typeface="Arial"/>
              </a:rPr>
              <a:t>Problem:</a:t>
            </a:r>
            <a:r>
              <a:rPr dirty="0" sz="26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80" b="1">
                <a:latin typeface="Arial"/>
                <a:cs typeface="Arial"/>
              </a:rPr>
              <a:t>Because</a:t>
            </a:r>
            <a:r>
              <a:rPr dirty="0" sz="2600" spc="-6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of</a:t>
            </a:r>
            <a:r>
              <a:rPr dirty="0" sz="2600" spc="155" b="1">
                <a:latin typeface="Arial"/>
                <a:cs typeface="Arial"/>
              </a:rPr>
              <a:t> </a:t>
            </a:r>
            <a:r>
              <a:rPr dirty="0" sz="2600" spc="-220" b="1">
                <a:latin typeface="Arial"/>
                <a:cs typeface="Arial"/>
              </a:rPr>
              <a:t>exception</a:t>
            </a:r>
            <a:r>
              <a:rPr dirty="0" sz="2600" spc="-120" b="1">
                <a:latin typeface="Arial"/>
                <a:cs typeface="Arial"/>
              </a:rPr>
              <a:t> </a:t>
            </a:r>
            <a:r>
              <a:rPr dirty="0" sz="2600" spc="-30" b="1">
                <a:latin typeface="Arial"/>
                <a:cs typeface="Arial"/>
              </a:rPr>
              <a:t>we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should</a:t>
            </a:r>
            <a:r>
              <a:rPr dirty="0" sz="2600" spc="-95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not</a:t>
            </a:r>
            <a:r>
              <a:rPr dirty="0" sz="2600" spc="-55" b="1">
                <a:latin typeface="Arial"/>
                <a:cs typeface="Arial"/>
              </a:rPr>
              <a:t> </a:t>
            </a:r>
            <a:r>
              <a:rPr dirty="0" sz="2600" spc="-225" b="1">
                <a:latin typeface="Arial"/>
                <a:cs typeface="Arial"/>
              </a:rPr>
              <a:t>block</a:t>
            </a:r>
            <a:r>
              <a:rPr dirty="0" sz="2600" spc="-80" b="1">
                <a:latin typeface="Arial"/>
                <a:cs typeface="Arial"/>
              </a:rPr>
              <a:t> </a:t>
            </a:r>
            <a:r>
              <a:rPr dirty="0" sz="2600" spc="-220" b="1">
                <a:latin typeface="Arial"/>
                <a:cs typeface="Arial"/>
              </a:rPr>
              <a:t>or</a:t>
            </a:r>
            <a:r>
              <a:rPr dirty="0" sz="2600" spc="-65" b="1">
                <a:latin typeface="Arial"/>
                <a:cs typeface="Arial"/>
              </a:rPr>
              <a:t> </a:t>
            </a:r>
            <a:r>
              <a:rPr dirty="0" sz="2600" spc="-254" b="1">
                <a:latin typeface="Arial"/>
                <a:cs typeface="Arial"/>
              </a:rPr>
              <a:t>miss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 spc="-180" b="1">
                <a:latin typeface="Arial"/>
                <a:cs typeface="Arial"/>
              </a:rPr>
              <a:t>something. </a:t>
            </a:r>
            <a:r>
              <a:rPr dirty="0" sz="2600" spc="-210" b="1">
                <a:latin typeface="Arial"/>
                <a:cs typeface="Arial"/>
              </a:rPr>
              <a:t>Solution:</a:t>
            </a:r>
            <a:r>
              <a:rPr dirty="0" sz="2600" spc="-85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Exceptional</a:t>
            </a:r>
            <a:r>
              <a:rPr dirty="0" sz="2600" spc="-95" b="1">
                <a:latin typeface="Arial"/>
                <a:cs typeface="Arial"/>
              </a:rPr>
              <a:t> </a:t>
            </a:r>
            <a:r>
              <a:rPr dirty="0" sz="2600" spc="-25" b="1">
                <a:latin typeface="Arial"/>
                <a:cs typeface="Arial"/>
              </a:rPr>
              <a:t>Handling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840"/>
              </a:spcBef>
              <a:tabLst>
                <a:tab pos="2771140" algn="l"/>
              </a:tabLst>
            </a:pPr>
            <a:r>
              <a:rPr dirty="0" sz="2600" spc="-210" b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26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35" b="1">
                <a:solidFill>
                  <a:srgbClr val="FF0000"/>
                </a:solidFill>
                <a:latin typeface="Arial"/>
                <a:cs typeface="Arial"/>
              </a:rPr>
              <a:t>Problem: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204" b="1">
                <a:latin typeface="Arial"/>
                <a:cs typeface="Arial"/>
              </a:rPr>
              <a:t>Writing</a:t>
            </a:r>
            <a:r>
              <a:rPr dirty="0" sz="2600" spc="-70" b="1">
                <a:latin typeface="Arial"/>
                <a:cs typeface="Arial"/>
              </a:rPr>
              <a:t> </a:t>
            </a:r>
            <a:r>
              <a:rPr dirty="0" sz="2600" spc="-260" b="1">
                <a:latin typeface="Arial"/>
                <a:cs typeface="Arial"/>
              </a:rPr>
              <a:t>code</a:t>
            </a:r>
            <a:r>
              <a:rPr dirty="0" sz="2600" spc="-45" b="1">
                <a:latin typeface="Arial"/>
                <a:cs typeface="Arial"/>
              </a:rPr>
              <a:t> </a:t>
            </a:r>
            <a:r>
              <a:rPr dirty="0" sz="2600" spc="-215" b="1">
                <a:latin typeface="Arial"/>
                <a:cs typeface="Arial"/>
              </a:rPr>
              <a:t>on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 spc="-260" b="1">
                <a:latin typeface="Arial"/>
                <a:cs typeface="Arial"/>
              </a:rPr>
              <a:t>code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 spc="-175" b="1">
                <a:latin typeface="Arial"/>
                <a:cs typeface="Arial"/>
              </a:rPr>
              <a:t>zinger,</a:t>
            </a:r>
            <a:r>
              <a:rPr dirty="0" sz="2600" spc="-35" b="1">
                <a:latin typeface="Arial"/>
                <a:cs typeface="Arial"/>
              </a:rPr>
              <a:t> </a:t>
            </a:r>
            <a:r>
              <a:rPr dirty="0" sz="2600" spc="-204" b="1">
                <a:latin typeface="Arial"/>
                <a:cs typeface="Arial"/>
              </a:rPr>
              <a:t>suddenly</a:t>
            </a:r>
            <a:r>
              <a:rPr dirty="0" sz="2600" spc="-60" b="1">
                <a:latin typeface="Arial"/>
                <a:cs typeface="Arial"/>
              </a:rPr>
              <a:t> </a:t>
            </a:r>
            <a:r>
              <a:rPr dirty="0" sz="2600" spc="-190" b="1">
                <a:latin typeface="Arial"/>
                <a:cs typeface="Arial"/>
              </a:rPr>
              <a:t>power</a:t>
            </a:r>
            <a:r>
              <a:rPr dirty="0" sz="2600" spc="-40" b="1">
                <a:latin typeface="Arial"/>
                <a:cs typeface="Arial"/>
              </a:rPr>
              <a:t> </a:t>
            </a:r>
            <a:r>
              <a:rPr dirty="0" sz="2600" spc="-275" b="1">
                <a:latin typeface="Arial"/>
                <a:cs typeface="Arial"/>
              </a:rPr>
              <a:t>cut</a:t>
            </a:r>
            <a:r>
              <a:rPr dirty="0" sz="2600" spc="-50" b="1">
                <a:latin typeface="Arial"/>
                <a:cs typeface="Arial"/>
              </a:rPr>
              <a:t> </a:t>
            </a:r>
            <a:r>
              <a:rPr dirty="0" sz="2600" spc="-295" b="1">
                <a:latin typeface="Arial"/>
                <a:cs typeface="Arial"/>
              </a:rPr>
              <a:t>occur </a:t>
            </a:r>
            <a:r>
              <a:rPr dirty="0" sz="2600" spc="-215" b="1">
                <a:latin typeface="Arial"/>
                <a:cs typeface="Arial"/>
              </a:rPr>
              <a:t>then</a:t>
            </a:r>
            <a:r>
              <a:rPr dirty="0" sz="2600" spc="-75" b="1">
                <a:latin typeface="Arial"/>
                <a:cs typeface="Arial"/>
              </a:rPr>
              <a:t> </a:t>
            </a:r>
            <a:r>
              <a:rPr dirty="0" sz="2600" spc="-110" b="1">
                <a:latin typeface="Arial"/>
                <a:cs typeface="Arial"/>
              </a:rPr>
              <a:t>it</a:t>
            </a:r>
            <a:r>
              <a:rPr dirty="0" sz="2600" spc="-75" b="1">
                <a:latin typeface="Arial"/>
                <a:cs typeface="Arial"/>
              </a:rPr>
              <a:t> </a:t>
            </a:r>
            <a:r>
              <a:rPr dirty="0" sz="2600" spc="-140" b="1">
                <a:latin typeface="Arial"/>
                <a:cs typeface="Arial"/>
              </a:rPr>
              <a:t>may</a:t>
            </a:r>
            <a:r>
              <a:rPr dirty="0" sz="2600" spc="-60" b="1">
                <a:latin typeface="Arial"/>
                <a:cs typeface="Arial"/>
              </a:rPr>
              <a:t> </a:t>
            </a:r>
            <a:r>
              <a:rPr dirty="0" sz="2600" spc="-150" b="1">
                <a:latin typeface="Arial"/>
                <a:cs typeface="Arial"/>
              </a:rPr>
              <a:t>lead</a:t>
            </a:r>
            <a:r>
              <a:rPr dirty="0" sz="2600" spc="-65" b="1">
                <a:latin typeface="Arial"/>
                <a:cs typeface="Arial"/>
              </a:rPr>
              <a:t> </a:t>
            </a:r>
            <a:r>
              <a:rPr dirty="0" sz="2600" spc="-204" b="1">
                <a:latin typeface="Arial"/>
                <a:cs typeface="Arial"/>
              </a:rPr>
              <a:t>to</a:t>
            </a:r>
            <a:r>
              <a:rPr dirty="0" sz="2600" spc="-55" b="1">
                <a:latin typeface="Arial"/>
                <a:cs typeface="Arial"/>
              </a:rPr>
              <a:t> </a:t>
            </a:r>
            <a:r>
              <a:rPr dirty="0" sz="2600" spc="-240" b="1">
                <a:latin typeface="Arial"/>
                <a:cs typeface="Arial"/>
              </a:rPr>
              <a:t>loss</a:t>
            </a:r>
            <a:r>
              <a:rPr dirty="0" sz="2600" spc="-50" b="1">
                <a:latin typeface="Arial"/>
                <a:cs typeface="Arial"/>
              </a:rPr>
              <a:t> </a:t>
            </a:r>
            <a:r>
              <a:rPr dirty="0" sz="2600" b="1">
                <a:latin typeface="Arial"/>
                <a:cs typeface="Arial"/>
              </a:rPr>
              <a:t>of</a:t>
            </a:r>
            <a:r>
              <a:rPr dirty="0" sz="2600" spc="120" b="1">
                <a:latin typeface="Arial"/>
                <a:cs typeface="Arial"/>
              </a:rPr>
              <a:t> </a:t>
            </a:r>
            <a:r>
              <a:rPr dirty="0" sz="2600" spc="-10" b="1">
                <a:latin typeface="Arial"/>
                <a:cs typeface="Arial"/>
              </a:rPr>
              <a:t>data.</a:t>
            </a:r>
            <a:endParaRPr sz="2600">
              <a:latin typeface="Arial"/>
              <a:cs typeface="Arial"/>
            </a:endParaRPr>
          </a:p>
          <a:p>
            <a:pPr marL="1496695">
              <a:lnSpc>
                <a:spcPct val="100000"/>
              </a:lnSpc>
              <a:spcBef>
                <a:spcPts val="1165"/>
              </a:spcBef>
              <a:tabLst>
                <a:tab pos="2873375" algn="l"/>
              </a:tabLst>
            </a:pPr>
            <a:r>
              <a:rPr dirty="0" sz="2600" spc="-60" b="1">
                <a:solidFill>
                  <a:srgbClr val="FF0000"/>
                </a:solidFill>
                <a:latin typeface="Arial"/>
                <a:cs typeface="Arial"/>
              </a:rPr>
              <a:t>Solution: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160" b="1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26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90" b="1">
                <a:solidFill>
                  <a:srgbClr val="FF0000"/>
                </a:solidFill>
                <a:latin typeface="Arial"/>
                <a:cs typeface="Arial"/>
              </a:rPr>
              <a:t>power</a:t>
            </a:r>
            <a:r>
              <a:rPr dirty="0" sz="26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29" b="1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dirty="0" sz="26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Arial"/>
                <a:cs typeface="Arial"/>
              </a:rPr>
              <a:t>up.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81393" y="2135885"/>
            <a:ext cx="1725295" cy="132588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386715" rIns="0" bIns="0" rtlCol="0" vert="horz">
            <a:spAutoFit/>
          </a:bodyPr>
          <a:lstStyle/>
          <a:p>
            <a:pPr marL="260985">
              <a:lnSpc>
                <a:spcPct val="100000"/>
              </a:lnSpc>
              <a:spcBef>
                <a:spcPts val="3045"/>
              </a:spcBef>
            </a:pPr>
            <a:r>
              <a:rPr dirty="0" sz="3200" spc="-10" b="1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290059" y="3275076"/>
            <a:ext cx="2290445" cy="730250"/>
            <a:chOff x="4290059" y="3275076"/>
            <a:chExt cx="2290445" cy="730250"/>
          </a:xfrm>
        </p:grpSpPr>
        <p:sp>
          <p:nvSpPr>
            <p:cNvPr id="8" name="object 8" descr=""/>
            <p:cNvSpPr/>
            <p:nvPr/>
          </p:nvSpPr>
          <p:spPr>
            <a:xfrm>
              <a:off x="4290059" y="3305429"/>
              <a:ext cx="2219325" cy="699770"/>
            </a:xfrm>
            <a:custGeom>
              <a:avLst/>
              <a:gdLst/>
              <a:ahLst/>
              <a:cxnLst/>
              <a:rect l="l" t="t" r="r" b="b"/>
              <a:pathLst>
                <a:path w="2219325" h="699770">
                  <a:moveTo>
                    <a:pt x="2215388" y="0"/>
                  </a:moveTo>
                  <a:lnTo>
                    <a:pt x="1904" y="687451"/>
                  </a:lnTo>
                  <a:lnTo>
                    <a:pt x="0" y="691007"/>
                  </a:lnTo>
                  <a:lnTo>
                    <a:pt x="2031" y="697738"/>
                  </a:lnTo>
                  <a:lnTo>
                    <a:pt x="5587" y="699643"/>
                  </a:lnTo>
                  <a:lnTo>
                    <a:pt x="2219197" y="12065"/>
                  </a:lnTo>
                  <a:lnTo>
                    <a:pt x="2215388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6049" y="3275076"/>
              <a:ext cx="84074" cy="72771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304276" y="2180844"/>
            <a:ext cx="3020695" cy="263525"/>
            <a:chOff x="8304276" y="2180844"/>
            <a:chExt cx="3020695" cy="26352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4276" y="2368169"/>
              <a:ext cx="78867" cy="7594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379841" y="2180844"/>
              <a:ext cx="2945130" cy="231775"/>
            </a:xfrm>
            <a:custGeom>
              <a:avLst/>
              <a:gdLst/>
              <a:ahLst/>
              <a:cxnLst/>
              <a:rect l="l" t="t" r="r" b="b"/>
              <a:pathLst>
                <a:path w="2945129" h="231775">
                  <a:moveTo>
                    <a:pt x="2940938" y="0"/>
                  </a:moveTo>
                  <a:lnTo>
                    <a:pt x="0" y="218947"/>
                  </a:lnTo>
                  <a:lnTo>
                    <a:pt x="888" y="231647"/>
                  </a:lnTo>
                  <a:lnTo>
                    <a:pt x="2941954" y="12700"/>
                  </a:lnTo>
                  <a:lnTo>
                    <a:pt x="2944622" y="9651"/>
                  </a:lnTo>
                  <a:lnTo>
                    <a:pt x="2943986" y="2666"/>
                  </a:lnTo>
                  <a:lnTo>
                    <a:pt x="2940938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8311895" y="3268979"/>
            <a:ext cx="3401695" cy="737235"/>
            <a:chOff x="8311895" y="3268979"/>
            <a:chExt cx="3401695" cy="737235"/>
          </a:xfrm>
        </p:grpSpPr>
        <p:sp>
          <p:nvSpPr>
            <p:cNvPr id="14" name="object 14" descr=""/>
            <p:cNvSpPr/>
            <p:nvPr/>
          </p:nvSpPr>
          <p:spPr>
            <a:xfrm>
              <a:off x="8386190" y="3466464"/>
              <a:ext cx="3327400" cy="539750"/>
            </a:xfrm>
            <a:custGeom>
              <a:avLst/>
              <a:gdLst/>
              <a:ahLst/>
              <a:cxnLst/>
              <a:rect l="l" t="t" r="r" b="b"/>
              <a:pathLst>
                <a:path w="3327400" h="539750">
                  <a:moveTo>
                    <a:pt x="2031" y="0"/>
                  </a:moveTo>
                  <a:lnTo>
                    <a:pt x="0" y="12573"/>
                  </a:lnTo>
                  <a:lnTo>
                    <a:pt x="3322701" y="539750"/>
                  </a:lnTo>
                  <a:lnTo>
                    <a:pt x="3325876" y="537464"/>
                  </a:lnTo>
                  <a:lnTo>
                    <a:pt x="3327018" y="530479"/>
                  </a:lnTo>
                  <a:lnTo>
                    <a:pt x="3324732" y="527304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895" y="3435095"/>
              <a:ext cx="81279" cy="7531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9159" y="3268979"/>
              <a:ext cx="217931" cy="14782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088385" y="2187701"/>
            <a:ext cx="1348740" cy="39624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330"/>
              </a:spcBef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20161" y="3605021"/>
            <a:ext cx="1348740" cy="39624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152381" y="1828038"/>
            <a:ext cx="1348740" cy="39497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320"/>
              </a:spcBef>
            </a:pP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0495" y="2435351"/>
            <a:ext cx="217931" cy="14782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5923" y="2645664"/>
            <a:ext cx="217931" cy="14630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5923" y="2916935"/>
            <a:ext cx="217931" cy="146303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9833609" y="3283458"/>
            <a:ext cx="1351915" cy="394970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320"/>
              </a:spcBef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430267" y="2378964"/>
            <a:ext cx="2142490" cy="234950"/>
            <a:chOff x="4430267" y="2378964"/>
            <a:chExt cx="2142490" cy="234950"/>
          </a:xfrm>
        </p:grpSpPr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3255" y="2537587"/>
              <a:ext cx="79375" cy="7581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430267" y="2378964"/>
              <a:ext cx="2067560" cy="203200"/>
            </a:xfrm>
            <a:custGeom>
              <a:avLst/>
              <a:gdLst/>
              <a:ahLst/>
              <a:cxnLst/>
              <a:rect l="l" t="t" r="r" b="b"/>
              <a:pathLst>
                <a:path w="2067560" h="203200">
                  <a:moveTo>
                    <a:pt x="3683" y="0"/>
                  </a:moveTo>
                  <a:lnTo>
                    <a:pt x="635" y="2539"/>
                  </a:lnTo>
                  <a:lnTo>
                    <a:pt x="0" y="9525"/>
                  </a:lnTo>
                  <a:lnTo>
                    <a:pt x="2540" y="12573"/>
                  </a:lnTo>
                  <a:lnTo>
                    <a:pt x="2065909" y="202819"/>
                  </a:lnTo>
                  <a:lnTo>
                    <a:pt x="2067052" y="19011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039" y="609676"/>
            <a:ext cx="11818620" cy="5107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23215">
              <a:lnSpc>
                <a:spcPct val="100000"/>
              </a:lnSpc>
              <a:spcBef>
                <a:spcPts val="95"/>
              </a:spcBef>
            </a:pP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-46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800" spc="12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2800" spc="5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9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2800" spc="-15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2800" spc="-59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2800" spc="-1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-2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2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2800" spc="1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32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2800" spc="-3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8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17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2800" spc="204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8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404040"/>
                </a:solidFill>
                <a:latin typeface="Trebuchet MS"/>
                <a:cs typeface="Trebuchet MS"/>
              </a:rPr>
              <a:t>BLOCKS</a:t>
            </a:r>
            <a:endParaRPr sz="2800">
              <a:latin typeface="Trebuchet MS"/>
              <a:cs typeface="Trebuchet MS"/>
            </a:endParaRPr>
          </a:p>
          <a:p>
            <a:pPr marL="299085" marR="53975" indent="-287020">
              <a:lnSpc>
                <a:spcPct val="100000"/>
              </a:lnSpc>
              <a:spcBef>
                <a:spcPts val="2755"/>
              </a:spcBef>
              <a:buChar char="•"/>
              <a:tabLst>
                <a:tab pos="299085" algn="l"/>
                <a:tab pos="2059305" algn="l"/>
              </a:tabLst>
            </a:pPr>
            <a:r>
              <a:rPr dirty="0" sz="2800" spc="-350">
                <a:latin typeface="Arial MT"/>
                <a:cs typeface="Arial MT"/>
              </a:rPr>
              <a:t>The</a:t>
            </a:r>
            <a:r>
              <a:rPr dirty="0" sz="2800" spc="155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way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10">
                <a:latin typeface="Arial MT"/>
                <a:cs typeface="Arial MT"/>
              </a:rPr>
              <a:t>handling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exception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75">
                <a:latin typeface="Arial MT"/>
                <a:cs typeface="Arial MT"/>
              </a:rPr>
              <a:t>is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varied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80">
                <a:latin typeface="Arial MT"/>
                <a:cs typeface="Arial MT"/>
              </a:rPr>
              <a:t>from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exception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50">
                <a:latin typeface="Arial MT"/>
                <a:cs typeface="Arial MT"/>
              </a:rPr>
              <a:t>exception,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290">
                <a:latin typeface="Arial MT"/>
                <a:cs typeface="Arial MT"/>
              </a:rPr>
              <a:t>hence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80">
                <a:latin typeface="Arial MT"/>
                <a:cs typeface="Arial MT"/>
              </a:rPr>
              <a:t>every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60">
                <a:latin typeface="Arial MT"/>
                <a:cs typeface="Arial MT"/>
              </a:rPr>
              <a:t>exception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type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is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85">
                <a:latin typeface="Arial MT"/>
                <a:cs typeface="Arial MT"/>
              </a:rPr>
              <a:t>highly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recommended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70">
                <a:latin typeface="Arial MT"/>
                <a:cs typeface="Arial MT"/>
              </a:rPr>
              <a:t>take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separate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30">
                <a:latin typeface="Arial MT"/>
                <a:cs typeface="Arial MT"/>
              </a:rPr>
              <a:t>catch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block</a:t>
            </a:r>
            <a:endParaRPr sz="2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tabLst>
                <a:tab pos="10305415" algn="l"/>
              </a:tabLst>
            </a:pPr>
            <a:r>
              <a:rPr dirty="0" sz="2800" spc="-140">
                <a:latin typeface="Arial MT"/>
                <a:cs typeface="Arial MT"/>
              </a:rPr>
              <a:t>i.e.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try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25">
                <a:latin typeface="Arial MT"/>
                <a:cs typeface="Arial MT"/>
              </a:rPr>
              <a:t>with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20">
                <a:latin typeface="Arial MT"/>
                <a:cs typeface="Arial MT"/>
              </a:rPr>
              <a:t>multiple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catch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block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is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always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possible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and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45">
                <a:latin typeface="Arial MT"/>
                <a:cs typeface="Arial MT"/>
              </a:rPr>
              <a:t>recommended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30">
                <a:latin typeface="Arial MT"/>
                <a:cs typeface="Arial MT"/>
              </a:rPr>
              <a:t>to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 spc="-325">
                <a:latin typeface="Arial MT"/>
                <a:cs typeface="Arial MT"/>
              </a:rPr>
              <a:t>use.</a:t>
            </a:r>
            <a:endParaRPr sz="2800">
              <a:latin typeface="Arial MT"/>
              <a:cs typeface="Arial MT"/>
            </a:endParaRPr>
          </a:p>
          <a:p>
            <a:pPr marL="299085" marR="1905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30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time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only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30">
                <a:latin typeface="Arial MT"/>
                <a:cs typeface="Arial MT"/>
              </a:rPr>
              <a:t>one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190">
                <a:latin typeface="Arial MT"/>
                <a:cs typeface="Arial MT"/>
              </a:rPr>
              <a:t>Exception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70">
                <a:latin typeface="Arial MT"/>
                <a:cs typeface="Arial MT"/>
              </a:rPr>
              <a:t>is</a:t>
            </a:r>
            <a:r>
              <a:rPr dirty="0" sz="2800" spc="15">
                <a:latin typeface="Arial MT"/>
                <a:cs typeface="Arial MT"/>
              </a:rPr>
              <a:t> </a:t>
            </a:r>
            <a:r>
              <a:rPr dirty="0" sz="2800" spc="-130">
                <a:latin typeface="Arial MT"/>
                <a:cs typeface="Arial MT"/>
              </a:rPr>
              <a:t>occurred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time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only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30">
                <a:latin typeface="Arial MT"/>
                <a:cs typeface="Arial MT"/>
              </a:rPr>
              <a:t>one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catch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60">
                <a:latin typeface="Arial MT"/>
                <a:cs typeface="Arial MT"/>
              </a:rPr>
              <a:t>block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is </a:t>
            </a:r>
            <a:r>
              <a:rPr dirty="0" sz="2800" spc="-75">
                <a:latin typeface="Arial MT"/>
                <a:cs typeface="Arial MT"/>
              </a:rPr>
              <a:t>executed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65">
                <a:solidFill>
                  <a:srgbClr val="FF0000"/>
                </a:solidFill>
                <a:latin typeface="Arial MT"/>
                <a:cs typeface="Arial MT"/>
              </a:rPr>
              <a:t>Limitation</a:t>
            </a:r>
            <a:endParaRPr sz="2800">
              <a:latin typeface="Arial MT"/>
              <a:cs typeface="Arial MT"/>
            </a:endParaRPr>
          </a:p>
          <a:p>
            <a:pPr algn="just" marL="297180" marR="5080" indent="-28511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Order</a:t>
            </a:r>
            <a:r>
              <a:rPr dirty="0" sz="2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800" spc="4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85">
                <a:solidFill>
                  <a:srgbClr val="FF0000"/>
                </a:solidFill>
                <a:latin typeface="Arial MT"/>
                <a:cs typeface="Arial MT"/>
              </a:rPr>
              <a:t>execution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 is</a:t>
            </a:r>
            <a:r>
              <a:rPr dirty="0" sz="28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very</a:t>
            </a:r>
            <a:r>
              <a:rPr dirty="0" sz="2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75">
                <a:solidFill>
                  <a:srgbClr val="FF0000"/>
                </a:solidFill>
                <a:latin typeface="Arial MT"/>
                <a:cs typeface="Arial MT"/>
              </a:rPr>
              <a:t>important</a:t>
            </a:r>
            <a:r>
              <a:rPr dirty="0" sz="28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when</a:t>
            </a:r>
            <a:r>
              <a:rPr dirty="0" sz="2800" spc="65">
                <a:latin typeface="Arial MT"/>
                <a:cs typeface="Arial MT"/>
              </a:rPr>
              <a:t> </a:t>
            </a:r>
            <a:r>
              <a:rPr dirty="0" sz="2800" spc="-105">
                <a:latin typeface="Arial MT"/>
                <a:cs typeface="Arial MT"/>
              </a:rPr>
              <a:t>having</a:t>
            </a:r>
            <a:r>
              <a:rPr dirty="0" sz="2800" spc="20">
                <a:latin typeface="Arial MT"/>
                <a:cs typeface="Arial MT"/>
              </a:rPr>
              <a:t> </a:t>
            </a:r>
            <a:r>
              <a:rPr dirty="0" sz="2800" spc="-85">
                <a:latin typeface="Arial MT"/>
                <a:cs typeface="Arial MT"/>
              </a:rPr>
              <a:t>multiple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 spc="-114">
                <a:latin typeface="Arial MT"/>
                <a:cs typeface="Arial MT"/>
              </a:rPr>
              <a:t>catch,</a:t>
            </a:r>
            <a:r>
              <a:rPr dirty="0" sz="2800" spc="35">
                <a:latin typeface="Arial MT"/>
                <a:cs typeface="Arial MT"/>
              </a:rPr>
              <a:t> </a:t>
            </a:r>
            <a:r>
              <a:rPr dirty="0" sz="2800" spc="-175">
                <a:latin typeface="Arial MT"/>
                <a:cs typeface="Arial MT"/>
              </a:rPr>
              <a:t>because</a:t>
            </a:r>
            <a:r>
              <a:rPr dirty="0" sz="2800" spc="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first </a:t>
            </a:r>
            <a:r>
              <a:rPr dirty="0" sz="2800" spc="-1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we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will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take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child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first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parent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35">
                <a:latin typeface="Arial MT"/>
                <a:cs typeface="Arial MT"/>
              </a:rPr>
              <a:t>exception,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65">
                <a:latin typeface="Arial MT"/>
                <a:cs typeface="Arial MT"/>
              </a:rPr>
              <a:t>if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take</a:t>
            </a:r>
            <a:r>
              <a:rPr dirty="0" sz="2800" spc="-35">
                <a:latin typeface="Arial MT"/>
                <a:cs typeface="Arial MT"/>
              </a:rPr>
              <a:t>  </a:t>
            </a:r>
            <a:r>
              <a:rPr dirty="0" sz="2800" spc="-20">
                <a:latin typeface="Arial MT"/>
                <a:cs typeface="Arial MT"/>
              </a:rPr>
              <a:t>parent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10">
                <a:latin typeface="Arial MT"/>
                <a:cs typeface="Arial MT"/>
              </a:rPr>
              <a:t>exception </a:t>
            </a:r>
            <a:r>
              <a:rPr dirty="0" sz="2800" spc="-110">
                <a:latin typeface="Arial MT"/>
                <a:cs typeface="Arial MT"/>
              </a:rPr>
              <a:t>	</a:t>
            </a:r>
            <a:r>
              <a:rPr dirty="0" sz="2800" spc="-40">
                <a:latin typeface="Arial MT"/>
                <a:cs typeface="Arial MT"/>
              </a:rPr>
              <a:t>first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95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20">
                <a:latin typeface="Arial MT"/>
                <a:cs typeface="Arial MT"/>
              </a:rPr>
              <a:t>then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95">
                <a:latin typeface="Arial MT"/>
                <a:cs typeface="Arial MT"/>
              </a:rPr>
              <a:t>child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180">
                <a:latin typeface="Arial MT"/>
                <a:cs typeface="Arial MT"/>
              </a:rPr>
              <a:t>exception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you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will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65">
                <a:latin typeface="Arial MT"/>
                <a:cs typeface="Arial MT"/>
              </a:rPr>
              <a:t>surely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90">
                <a:latin typeface="Arial MT"/>
                <a:cs typeface="Arial MT"/>
              </a:rPr>
              <a:t>get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45">
                <a:solidFill>
                  <a:srgbClr val="FF0000"/>
                </a:solidFill>
                <a:latin typeface="Arial MT"/>
                <a:cs typeface="Arial MT"/>
              </a:rPr>
              <a:t>compilation</a:t>
            </a:r>
            <a:r>
              <a:rPr dirty="0" sz="28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Arial MT"/>
                <a:cs typeface="Arial MT"/>
              </a:rPr>
              <a:t>error.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609676"/>
            <a:ext cx="5862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TRY</a:t>
            </a:r>
            <a:r>
              <a:rPr dirty="0" spc="-450"/>
              <a:t> </a:t>
            </a:r>
            <a:r>
              <a:rPr dirty="0" spc="155"/>
              <a:t>WITH</a:t>
            </a:r>
            <a:r>
              <a:rPr dirty="0" spc="-130"/>
              <a:t> </a:t>
            </a:r>
            <a:r>
              <a:rPr dirty="0" spc="-40"/>
              <a:t>MULTIPLE</a:t>
            </a:r>
            <a:r>
              <a:rPr dirty="0" spc="-45"/>
              <a:t> </a:t>
            </a:r>
            <a:r>
              <a:rPr dirty="0" spc="150"/>
              <a:t>CATCH</a:t>
            </a:r>
            <a:r>
              <a:rPr dirty="0" spc="-70"/>
              <a:t> </a:t>
            </a:r>
            <a:r>
              <a:rPr dirty="0" spc="95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8015" y="1144651"/>
            <a:ext cx="10305415" cy="5269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1800" spc="20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8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perform</a:t>
            </a:r>
            <a:r>
              <a:rPr dirty="0" sz="18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dirty="0" sz="18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occurrence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2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18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5" b="1">
                <a:solidFill>
                  <a:srgbClr val="404040"/>
                </a:solidFill>
                <a:latin typeface="Arial"/>
                <a:cs typeface="Arial"/>
              </a:rPr>
              <a:t>Exceptions,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5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800" spc="-55" b="1">
                <a:solidFill>
                  <a:srgbClr val="404040"/>
                </a:solidFill>
                <a:latin typeface="Arial"/>
                <a:cs typeface="Arial"/>
              </a:rPr>
              <a:t> java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multi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Arial"/>
              <a:cs typeface="Arial"/>
            </a:endParaRPr>
          </a:p>
          <a:p>
            <a:pPr marL="139065" marR="6762750" indent="-127000">
              <a:lnSpc>
                <a:spcPct val="128099"/>
              </a:lnSpc>
            </a:pP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 MT"/>
                <a:cs typeface="Arial MT"/>
              </a:rPr>
              <a:t>TestMultipleCatchBlock{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args[]){ 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 marR="8322309">
              <a:lnSpc>
                <a:spcPct val="127800"/>
              </a:lnSpc>
              <a:spcBef>
                <a:spcPts val="225"/>
              </a:spcBef>
            </a:pP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a[]=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[5];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a[5]=30/0;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375"/>
              </a:spcBef>
            </a:pP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35">
                <a:solidFill>
                  <a:srgbClr val="404040"/>
                </a:solidFill>
                <a:latin typeface="Arial MT"/>
                <a:cs typeface="Arial MT"/>
              </a:rPr>
              <a:t>(ArithmeticException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e){System.out.println("task1</a:t>
            </a:r>
            <a:r>
              <a:rPr dirty="0" sz="1800" spc="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18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15"/>
              </a:spcBef>
            </a:pP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25">
                <a:solidFill>
                  <a:srgbClr val="404040"/>
                </a:solidFill>
                <a:latin typeface="Arial MT"/>
                <a:cs typeface="Arial MT"/>
              </a:rPr>
              <a:t>(ArrayIndexOutOfBoundsException</a:t>
            </a:r>
            <a:r>
              <a:rPr dirty="0" sz="1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 MT"/>
                <a:cs typeface="Arial MT"/>
              </a:rPr>
              <a:t>e){System.out.println("task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5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 MT"/>
                <a:cs typeface="Arial MT"/>
              </a:rPr>
              <a:t>e){System.out.println("common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800" spc="1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605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609676"/>
            <a:ext cx="5862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TRY</a:t>
            </a:r>
            <a:r>
              <a:rPr dirty="0" spc="-450"/>
              <a:t> </a:t>
            </a:r>
            <a:r>
              <a:rPr dirty="0" spc="155"/>
              <a:t>WITH</a:t>
            </a:r>
            <a:r>
              <a:rPr dirty="0" spc="-130"/>
              <a:t> </a:t>
            </a:r>
            <a:r>
              <a:rPr dirty="0" spc="-40"/>
              <a:t>MULTIPLE</a:t>
            </a:r>
            <a:r>
              <a:rPr dirty="0" spc="-45"/>
              <a:t> </a:t>
            </a:r>
            <a:r>
              <a:rPr dirty="0" spc="150"/>
              <a:t>CATCH</a:t>
            </a:r>
            <a:r>
              <a:rPr dirty="0" spc="-70"/>
              <a:t> </a:t>
            </a:r>
            <a:r>
              <a:rPr dirty="0" spc="95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8015" y="1144651"/>
            <a:ext cx="10305415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1800" spc="20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dirty="0" sz="1800" spc="-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18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perform</a:t>
            </a:r>
            <a:r>
              <a:rPr dirty="0" sz="18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75" b="1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dirty="0" sz="18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occurrence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1800" spc="2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95" b="1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dirty="0" sz="18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5" b="1">
                <a:solidFill>
                  <a:srgbClr val="404040"/>
                </a:solidFill>
                <a:latin typeface="Arial"/>
                <a:cs typeface="Arial"/>
              </a:rPr>
              <a:t>Exceptions,</a:t>
            </a: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5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1800" spc="-55" b="1">
                <a:solidFill>
                  <a:srgbClr val="404040"/>
                </a:solidFill>
                <a:latin typeface="Arial"/>
                <a:cs typeface="Arial"/>
              </a:rPr>
              <a:t> java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multi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Arial"/>
              <a:cs typeface="Arial"/>
            </a:endParaRPr>
          </a:p>
          <a:p>
            <a:pPr marL="139065" marR="6762750" indent="-127000">
              <a:lnSpc>
                <a:spcPct val="128099"/>
              </a:lnSpc>
            </a:pP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04040"/>
                </a:solidFill>
                <a:latin typeface="Arial MT"/>
                <a:cs typeface="Arial MT"/>
              </a:rPr>
              <a:t>TestMultipleCatchBlock{ </a:t>
            </a: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args[]){ </a:t>
            </a:r>
            <a:r>
              <a:rPr dirty="0" sz="18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266700" marR="8322309">
              <a:lnSpc>
                <a:spcPct val="127800"/>
              </a:lnSpc>
              <a:spcBef>
                <a:spcPts val="225"/>
              </a:spcBef>
            </a:pPr>
            <a:r>
              <a:rPr dirty="0" sz="1800" spc="-11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Arial MT"/>
                <a:cs typeface="Arial MT"/>
              </a:rPr>
              <a:t>a[]=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8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[5];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a[4]=30/0;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375"/>
              </a:spcBef>
            </a:pP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35">
                <a:solidFill>
                  <a:srgbClr val="404040"/>
                </a:solidFill>
                <a:latin typeface="Arial MT"/>
                <a:cs typeface="Arial MT"/>
              </a:rPr>
              <a:t>(ArithmeticException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e){System.out.println("task1</a:t>
            </a:r>
            <a:r>
              <a:rPr dirty="0" sz="1800" spc="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6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18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15"/>
              </a:spcBef>
            </a:pP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25">
                <a:solidFill>
                  <a:srgbClr val="404040"/>
                </a:solidFill>
                <a:latin typeface="Arial MT"/>
                <a:cs typeface="Arial MT"/>
              </a:rPr>
              <a:t>(ArrayIndexOutOfBoundsException</a:t>
            </a:r>
            <a:r>
              <a:rPr dirty="0" sz="1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 MT"/>
                <a:cs typeface="Arial MT"/>
              </a:rPr>
              <a:t>e){System.out.println("task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600"/>
              </a:spcBef>
            </a:pPr>
            <a:r>
              <a:rPr dirty="0" sz="1800" spc="-15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5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30">
                <a:solidFill>
                  <a:srgbClr val="404040"/>
                </a:solidFill>
                <a:latin typeface="Arial MT"/>
                <a:cs typeface="Arial MT"/>
              </a:rPr>
              <a:t>e){System.out.println("common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r>
              <a:rPr dirty="0" sz="1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1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800" spc="1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8015" y="5627319"/>
            <a:ext cx="166370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84289" y="5675477"/>
            <a:ext cx="1998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task1</a:t>
            </a:r>
            <a:r>
              <a:rPr dirty="0" sz="1800" spc="-1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completed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rest</a:t>
            </a:r>
            <a:r>
              <a:rPr dirty="0" sz="1800" spc="-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609676"/>
            <a:ext cx="5862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TRY</a:t>
            </a:r>
            <a:r>
              <a:rPr dirty="0" spc="-450"/>
              <a:t> </a:t>
            </a:r>
            <a:r>
              <a:rPr dirty="0" spc="155"/>
              <a:t>WITH</a:t>
            </a:r>
            <a:r>
              <a:rPr dirty="0" spc="-130"/>
              <a:t> </a:t>
            </a:r>
            <a:r>
              <a:rPr dirty="0" spc="-40"/>
              <a:t>MULTIPLE</a:t>
            </a:r>
            <a:r>
              <a:rPr dirty="0" spc="-45"/>
              <a:t> </a:t>
            </a:r>
            <a:r>
              <a:rPr dirty="0" spc="150"/>
              <a:t>CATCH</a:t>
            </a:r>
            <a:r>
              <a:rPr dirty="0" spc="-70"/>
              <a:t> </a:t>
            </a:r>
            <a:r>
              <a:rPr dirty="0" spc="95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1453641"/>
            <a:ext cx="9382760" cy="5036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17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3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4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17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55">
                <a:solidFill>
                  <a:srgbClr val="404040"/>
                </a:solidFill>
                <a:latin typeface="Arial MT"/>
                <a:cs typeface="Arial MT"/>
              </a:rPr>
              <a:t>tasks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at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45">
                <a:solidFill>
                  <a:srgbClr val="404040"/>
                </a:solidFill>
                <a:latin typeface="Arial MT"/>
                <a:cs typeface="Arial MT"/>
              </a:rPr>
              <a:t>occurrence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7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60">
                <a:solidFill>
                  <a:srgbClr val="404040"/>
                </a:solidFill>
                <a:latin typeface="Arial MT"/>
                <a:cs typeface="Arial MT"/>
              </a:rPr>
              <a:t>Exceptions,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1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multi</a:t>
            </a:r>
            <a:r>
              <a:rPr dirty="0" sz="17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700">
              <a:latin typeface="Arial MT"/>
              <a:cs typeface="Arial MT"/>
            </a:endParaRPr>
          </a:p>
          <a:p>
            <a:pPr marL="132715" marR="6026150" indent="-120650">
              <a:lnSpc>
                <a:spcPct val="130000"/>
              </a:lnSpc>
              <a:spcBef>
                <a:spcPts val="5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TestMultipleCatchBlock{ </a:t>
            </a: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7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55">
                <a:solidFill>
                  <a:srgbClr val="404040"/>
                </a:solidFill>
                <a:latin typeface="Arial MT"/>
                <a:cs typeface="Arial MT"/>
              </a:rPr>
              <a:t>args[]){ </a:t>
            </a:r>
            <a:r>
              <a:rPr dirty="0" sz="17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1700">
              <a:latin typeface="Arial MT"/>
              <a:cs typeface="Arial MT"/>
            </a:endParaRPr>
          </a:p>
          <a:p>
            <a:pPr marL="253365">
              <a:lnSpc>
                <a:spcPct val="100000"/>
              </a:lnSpc>
              <a:spcBef>
                <a:spcPts val="600"/>
              </a:spcBef>
            </a:pP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7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a[]=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[5];</a:t>
            </a:r>
            <a:endParaRPr sz="1700">
              <a:latin typeface="Arial MT"/>
              <a:cs typeface="Arial MT"/>
            </a:endParaRPr>
          </a:p>
          <a:p>
            <a:pPr marL="253365">
              <a:lnSpc>
                <a:spcPct val="100000"/>
              </a:lnSpc>
              <a:spcBef>
                <a:spcPts val="585"/>
              </a:spcBef>
            </a:pP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a[5]=30/1;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819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370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25">
                <a:solidFill>
                  <a:srgbClr val="404040"/>
                </a:solidFill>
                <a:latin typeface="Arial MT"/>
                <a:cs typeface="Arial MT"/>
              </a:rPr>
              <a:t>(ArithmeticException</a:t>
            </a:r>
            <a:r>
              <a:rPr dirty="0" sz="17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e){System.out.println("task1</a:t>
            </a:r>
            <a:r>
              <a:rPr dirty="0" sz="17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5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590"/>
              </a:spcBef>
            </a:pP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20">
                <a:solidFill>
                  <a:srgbClr val="404040"/>
                </a:solidFill>
                <a:latin typeface="Arial MT"/>
                <a:cs typeface="Arial MT"/>
              </a:rPr>
              <a:t>(ArrayIndexOutOfBoundsException</a:t>
            </a:r>
            <a:r>
              <a:rPr dirty="0" sz="17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</a:t>
            </a:r>
            <a:r>
              <a:rPr dirty="0" sz="17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600"/>
              </a:spcBef>
            </a:pP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4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25">
                <a:solidFill>
                  <a:srgbClr val="404040"/>
                </a:solidFill>
                <a:latin typeface="Arial MT"/>
                <a:cs typeface="Arial MT"/>
              </a:rPr>
              <a:t>e){System.out.println("common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r>
              <a:rPr dirty="0" sz="17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14"/>
              </a:spcBef>
            </a:pP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5"/>
              </a:spcBef>
            </a:pP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7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609676"/>
            <a:ext cx="5862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TRY</a:t>
            </a:r>
            <a:r>
              <a:rPr dirty="0" spc="-450"/>
              <a:t> </a:t>
            </a:r>
            <a:r>
              <a:rPr dirty="0" spc="155"/>
              <a:t>WITH</a:t>
            </a:r>
            <a:r>
              <a:rPr dirty="0" spc="-130"/>
              <a:t> </a:t>
            </a:r>
            <a:r>
              <a:rPr dirty="0" spc="-40"/>
              <a:t>MULTIPLE</a:t>
            </a:r>
            <a:r>
              <a:rPr dirty="0" spc="-45"/>
              <a:t> </a:t>
            </a:r>
            <a:r>
              <a:rPr dirty="0" spc="150"/>
              <a:t>CATCH</a:t>
            </a:r>
            <a:r>
              <a:rPr dirty="0" spc="-70"/>
              <a:t> </a:t>
            </a:r>
            <a:r>
              <a:rPr dirty="0" spc="95"/>
              <a:t>BLOCKS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688" y="1453641"/>
            <a:ext cx="9382760" cy="36404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E77929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17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3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4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17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55">
                <a:solidFill>
                  <a:srgbClr val="404040"/>
                </a:solidFill>
                <a:latin typeface="Arial MT"/>
                <a:cs typeface="Arial MT"/>
              </a:rPr>
              <a:t>tasks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at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45">
                <a:solidFill>
                  <a:srgbClr val="404040"/>
                </a:solidFill>
                <a:latin typeface="Arial MT"/>
                <a:cs typeface="Arial MT"/>
              </a:rPr>
              <a:t>occurrence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700" spc="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60">
                <a:solidFill>
                  <a:srgbClr val="404040"/>
                </a:solidFill>
                <a:latin typeface="Arial MT"/>
                <a:cs typeface="Arial MT"/>
              </a:rPr>
              <a:t>Exceptions,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215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multi</a:t>
            </a:r>
            <a:r>
              <a:rPr dirty="0" sz="17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catch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700">
              <a:latin typeface="Arial MT"/>
              <a:cs typeface="Arial MT"/>
            </a:endParaRPr>
          </a:p>
          <a:p>
            <a:pPr marL="132715" marR="6026150" indent="-120650">
              <a:lnSpc>
                <a:spcPct val="130000"/>
              </a:lnSpc>
              <a:spcBef>
                <a:spcPts val="5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TestMultipleCatchBlock{ </a:t>
            </a: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7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55">
                <a:solidFill>
                  <a:srgbClr val="404040"/>
                </a:solidFill>
                <a:latin typeface="Arial MT"/>
                <a:cs typeface="Arial MT"/>
              </a:rPr>
              <a:t>args[]){ </a:t>
            </a:r>
            <a:r>
              <a:rPr dirty="0" sz="17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1700">
              <a:latin typeface="Arial MT"/>
              <a:cs typeface="Arial MT"/>
            </a:endParaRPr>
          </a:p>
          <a:p>
            <a:pPr marL="253365">
              <a:lnSpc>
                <a:spcPct val="100000"/>
              </a:lnSpc>
              <a:spcBef>
                <a:spcPts val="600"/>
              </a:spcBef>
            </a:pP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7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Arial MT"/>
                <a:cs typeface="Arial MT"/>
              </a:rPr>
              <a:t>a[]=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[5];</a:t>
            </a:r>
            <a:endParaRPr sz="1700">
              <a:latin typeface="Arial MT"/>
              <a:cs typeface="Arial MT"/>
            </a:endParaRPr>
          </a:p>
          <a:p>
            <a:pPr marL="253365">
              <a:lnSpc>
                <a:spcPct val="100000"/>
              </a:lnSpc>
              <a:spcBef>
                <a:spcPts val="585"/>
              </a:spcBef>
            </a:pP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a[5]=30/1;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819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370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25">
                <a:solidFill>
                  <a:srgbClr val="404040"/>
                </a:solidFill>
                <a:latin typeface="Arial MT"/>
                <a:cs typeface="Arial MT"/>
              </a:rPr>
              <a:t>(ArithmeticException</a:t>
            </a:r>
            <a:r>
              <a:rPr dirty="0" sz="17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e){System.out.println("task1</a:t>
            </a:r>
            <a:r>
              <a:rPr dirty="0" sz="17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5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590"/>
              </a:spcBef>
            </a:pP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20">
                <a:solidFill>
                  <a:srgbClr val="404040"/>
                </a:solidFill>
                <a:latin typeface="Arial MT"/>
                <a:cs typeface="Arial MT"/>
              </a:rPr>
              <a:t>(ArrayIndexOutOfBoundsException</a:t>
            </a:r>
            <a:r>
              <a:rPr dirty="0" sz="17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e){System.out.println("task</a:t>
            </a:r>
            <a:r>
              <a:rPr dirty="0" sz="17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600"/>
              </a:spcBef>
            </a:pP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700" spc="-14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25">
                <a:solidFill>
                  <a:srgbClr val="404040"/>
                </a:solidFill>
                <a:latin typeface="Arial MT"/>
                <a:cs typeface="Arial MT"/>
              </a:rPr>
              <a:t>e){System.out.println("common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4">
                <a:solidFill>
                  <a:srgbClr val="404040"/>
                </a:solidFill>
                <a:latin typeface="Arial MT"/>
                <a:cs typeface="Arial MT"/>
              </a:rPr>
              <a:t>task</a:t>
            </a:r>
            <a:r>
              <a:rPr dirty="0" sz="17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completed");}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1044" y="5478272"/>
            <a:ext cx="3335654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17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7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9688" y="5738571"/>
            <a:ext cx="158750" cy="6959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7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52284" y="5531002"/>
            <a:ext cx="1998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task2</a:t>
            </a:r>
            <a:r>
              <a:rPr dirty="0" sz="1800" spc="-1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completed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Rest</a:t>
            </a:r>
            <a:r>
              <a:rPr dirty="0" sz="1800" spc="-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4055" rIns="0" bIns="0" rtlCol="0" vert="horz">
            <a:spAutoFit/>
          </a:bodyPr>
          <a:lstStyle/>
          <a:p>
            <a:pPr marL="3771900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JAVA</a:t>
            </a:r>
            <a:r>
              <a:rPr dirty="0" spc="-85"/>
              <a:t> </a:t>
            </a:r>
            <a:r>
              <a:rPr dirty="0" spc="75"/>
              <a:t>NESTED</a:t>
            </a:r>
            <a:r>
              <a:rPr dirty="0" spc="-434"/>
              <a:t> </a:t>
            </a:r>
            <a:r>
              <a:rPr dirty="0" spc="-10"/>
              <a:t>TRY</a:t>
            </a:r>
            <a:r>
              <a:rPr dirty="0" spc="-160"/>
              <a:t> </a:t>
            </a:r>
            <a:r>
              <a:rPr dirty="0" spc="140"/>
              <a:t>BLOCK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9513" y="1972132"/>
            <a:ext cx="9991090" cy="2520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5"/>
              </a:spcBef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34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-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5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54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00">
                <a:solidFill>
                  <a:srgbClr val="404040"/>
                </a:solidFill>
                <a:latin typeface="Arial MT"/>
                <a:cs typeface="Arial MT"/>
              </a:rPr>
              <a:t>nested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90"/>
              </a:spcBef>
              <a:buClr>
                <a:srgbClr val="E77929"/>
              </a:buClr>
              <a:buFont typeface="Cambria"/>
              <a:buChar char="◾"/>
            </a:pPr>
            <a:endParaRPr sz="2800">
              <a:latin typeface="Arial MT"/>
              <a:cs typeface="Arial MT"/>
            </a:endParaRPr>
          </a:p>
          <a:p>
            <a:pPr algn="just" marL="317500" marR="5080" indent="-305435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290">
                <a:solidFill>
                  <a:srgbClr val="404040"/>
                </a:solidFill>
                <a:latin typeface="Arial MT"/>
                <a:cs typeface="Arial MT"/>
              </a:rPr>
              <a:t>Sometimes</a:t>
            </a:r>
            <a:r>
              <a:rPr dirty="0" sz="2800" spc="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Arial MT"/>
                <a:cs typeface="Arial MT"/>
              </a:rPr>
              <a:t>situation</a:t>
            </a:r>
            <a:r>
              <a:rPr dirty="0" sz="28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9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arise</a:t>
            </a:r>
            <a:r>
              <a:rPr dirty="0" sz="28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part</a:t>
            </a:r>
            <a:r>
              <a:rPr dirty="0" sz="2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800" spc="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8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35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800" spc="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cause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5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dirty="0" sz="28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Arial MT"/>
                <a:cs typeface="Arial MT"/>
              </a:rPr>
              <a:t>error</a:t>
            </a:r>
            <a:r>
              <a:rPr dirty="0" sz="2800" spc="-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dirty="0" sz="2800" spc="-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Arial MT"/>
                <a:cs typeface="Arial MT"/>
              </a:rPr>
              <a:t>entire</a:t>
            </a:r>
            <a:r>
              <a:rPr dirty="0" sz="28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8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Arial MT"/>
                <a:cs typeface="Arial MT"/>
              </a:rPr>
              <a:t>itself</a:t>
            </a:r>
            <a:r>
              <a:rPr dirty="0" sz="28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80">
                <a:solidFill>
                  <a:srgbClr val="404040"/>
                </a:solidFill>
                <a:latin typeface="Arial MT"/>
                <a:cs typeface="Arial MT"/>
              </a:rPr>
              <a:t>cause</a:t>
            </a:r>
            <a:r>
              <a:rPr dirty="0" sz="28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55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dirty="0" sz="28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65">
                <a:solidFill>
                  <a:srgbClr val="404040"/>
                </a:solidFill>
                <a:latin typeface="Arial MT"/>
                <a:cs typeface="Arial MT"/>
              </a:rPr>
              <a:t>error.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15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dirty="0" sz="2800" spc="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55">
                <a:solidFill>
                  <a:srgbClr val="404040"/>
                </a:solidFill>
                <a:latin typeface="Arial MT"/>
                <a:cs typeface="Arial MT"/>
              </a:rPr>
              <a:t>such </a:t>
            </a:r>
            <a:r>
              <a:rPr dirty="0" sz="2800" spc="-355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800" spc="-295">
                <a:solidFill>
                  <a:srgbClr val="404040"/>
                </a:solidFill>
                <a:latin typeface="Arial MT"/>
                <a:cs typeface="Arial MT"/>
              </a:rPr>
              <a:t>cases,</a:t>
            </a:r>
            <a:r>
              <a:rPr dirty="0" sz="28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7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8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Arial MT"/>
                <a:cs typeface="Arial MT"/>
              </a:rPr>
              <a:t>handlers</a:t>
            </a:r>
            <a:r>
              <a:rPr dirty="0" sz="2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8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800" spc="-1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8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Arial MT"/>
                <a:cs typeface="Arial MT"/>
              </a:rPr>
              <a:t>nested.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4055" rIns="0" bIns="0" rtlCol="0" vert="horz">
            <a:spAutoFit/>
          </a:bodyPr>
          <a:lstStyle/>
          <a:p>
            <a:pPr marL="2967355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JAVA</a:t>
            </a:r>
            <a:r>
              <a:rPr dirty="0" spc="-85"/>
              <a:t> </a:t>
            </a:r>
            <a:r>
              <a:rPr dirty="0" spc="75"/>
              <a:t>NESTED</a:t>
            </a:r>
            <a:r>
              <a:rPr dirty="0" spc="-434"/>
              <a:t> </a:t>
            </a:r>
            <a:r>
              <a:rPr dirty="0" spc="-10"/>
              <a:t>TRY</a:t>
            </a:r>
            <a:r>
              <a:rPr dirty="0" spc="-155"/>
              <a:t> </a:t>
            </a:r>
            <a:r>
              <a:rPr dirty="0" spc="50"/>
              <a:t>BLOCK:</a:t>
            </a:r>
            <a:r>
              <a:rPr dirty="0" spc="-295"/>
              <a:t> </a:t>
            </a: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2212" y="1077467"/>
            <a:ext cx="11623675" cy="5781040"/>
            <a:chOff x="172212" y="1077467"/>
            <a:chExt cx="11623675" cy="57810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12" y="1077467"/>
              <a:ext cx="7028688" cy="49103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559" y="5436107"/>
              <a:ext cx="5029200" cy="142189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152003" y="4820234"/>
            <a:ext cx="7416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292" y="427685"/>
            <a:ext cx="33515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/>
              <a:t>FINALLY</a:t>
            </a:r>
            <a:r>
              <a:rPr dirty="0" spc="-130"/>
              <a:t> </a:t>
            </a:r>
            <a:r>
              <a:rPr dirty="0" spc="150"/>
              <a:t>BLOCK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322578"/>
            <a:ext cx="9991725" cy="4099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95"/>
              </a:spcBef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95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2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2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1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2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200" spc="-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dirty="0" sz="22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55" b="1">
                <a:solidFill>
                  <a:srgbClr val="404040"/>
                </a:solidFill>
                <a:latin typeface="Arial"/>
                <a:cs typeface="Arial"/>
              </a:rPr>
              <a:t>clean-</a:t>
            </a:r>
            <a:r>
              <a:rPr dirty="0" sz="2200" spc="-204" b="1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95">
                <a:solidFill>
                  <a:srgbClr val="404040"/>
                </a:solidFill>
                <a:latin typeface="Arial MT"/>
                <a:cs typeface="Arial MT"/>
              </a:rPr>
              <a:t>activities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dirty="0" sz="2200" spc="-9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7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FF0000"/>
                </a:solidFill>
                <a:latin typeface="Arial MT"/>
                <a:cs typeface="Arial MT"/>
              </a:rPr>
              <a:t>related</a:t>
            </a:r>
            <a:r>
              <a:rPr dirty="0" sz="2200" spc="-1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200" spc="-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r>
              <a:rPr dirty="0" sz="22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FF0000"/>
                </a:solidFill>
                <a:latin typeface="Arial MT"/>
                <a:cs typeface="Arial MT"/>
              </a:rPr>
              <a:t>block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dirty="0" sz="22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70">
                <a:solidFill>
                  <a:srgbClr val="404040"/>
                </a:solidFill>
                <a:latin typeface="Arial MT"/>
                <a:cs typeface="Arial MT"/>
              </a:rPr>
              <a:t>means </a:t>
            </a:r>
            <a:r>
              <a:rPr dirty="0" sz="2200" spc="-95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dirty="0" sz="22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FF0000"/>
                </a:solidFill>
                <a:latin typeface="Arial MT"/>
                <a:cs typeface="Arial MT"/>
              </a:rPr>
              <a:t>ever</a:t>
            </a:r>
            <a:r>
              <a:rPr dirty="0" sz="22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95">
                <a:solidFill>
                  <a:srgbClr val="FF0000"/>
                </a:solidFill>
                <a:latin typeface="Arial MT"/>
                <a:cs typeface="Arial MT"/>
              </a:rPr>
              <a:t>resources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7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40">
                <a:solidFill>
                  <a:srgbClr val="FF0000"/>
                </a:solidFill>
                <a:latin typeface="Arial MT"/>
                <a:cs typeface="Arial MT"/>
              </a:rPr>
              <a:t>open</a:t>
            </a:r>
            <a:r>
              <a:rPr dirty="0" sz="2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2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try</a:t>
            </a:r>
            <a:r>
              <a:rPr dirty="0" sz="2200" spc="-1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FF0000"/>
                </a:solidFill>
                <a:latin typeface="Arial MT"/>
                <a:cs typeface="Arial MT"/>
              </a:rPr>
              <a:t>block</a:t>
            </a:r>
            <a:r>
              <a:rPr dirty="0" sz="22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dirty="0" sz="22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dirty="0" sz="22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60">
                <a:solidFill>
                  <a:srgbClr val="FF0000"/>
                </a:solidFill>
                <a:latin typeface="Arial MT"/>
                <a:cs typeface="Arial MT"/>
              </a:rPr>
              <a:t>closed</a:t>
            </a:r>
            <a:r>
              <a:rPr dirty="0" sz="22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40">
                <a:solidFill>
                  <a:srgbClr val="FF0000"/>
                </a:solidFill>
                <a:latin typeface="Arial MT"/>
                <a:cs typeface="Arial MT"/>
              </a:rPr>
              <a:t>inside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finally</a:t>
            </a:r>
            <a:r>
              <a:rPr dirty="0" sz="2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Arial MT"/>
                <a:cs typeface="Arial MT"/>
              </a:rPr>
              <a:t>block.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 marL="318770" marR="596265" indent="-306705">
              <a:lnSpc>
                <a:spcPct val="100000"/>
              </a:lnSpc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45" b="1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75" b="1">
                <a:solidFill>
                  <a:srgbClr val="404040"/>
                </a:solidFill>
                <a:latin typeface="Arial"/>
                <a:cs typeface="Arial"/>
              </a:rPr>
              <a:t>finally</a:t>
            </a:r>
            <a:r>
              <a:rPr dirty="0" sz="22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00" b="1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r>
              <a:rPr dirty="0" sz="22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2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200" spc="-75">
                <a:solidFill>
                  <a:srgbClr val="404040"/>
                </a:solidFill>
                <a:latin typeface="Arial MT"/>
                <a:cs typeface="Arial MT"/>
              </a:rPr>
              <a:t> block</a:t>
            </a:r>
            <a:r>
              <a:rPr dirty="0" sz="22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2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2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4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2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200" spc="-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29" i="1">
                <a:solidFill>
                  <a:srgbClr val="404040"/>
                </a:solidFill>
                <a:latin typeface="Arial"/>
                <a:cs typeface="Arial"/>
              </a:rPr>
              <a:t>execute</a:t>
            </a:r>
            <a:r>
              <a:rPr dirty="0" sz="2200" spc="-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40" i="1">
                <a:solidFill>
                  <a:srgbClr val="404040"/>
                </a:solidFill>
                <a:latin typeface="Arial"/>
                <a:cs typeface="Arial"/>
              </a:rPr>
              <a:t>important</a:t>
            </a:r>
            <a:r>
              <a:rPr dirty="0" sz="2200" spc="1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10" i="1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2200" spc="15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7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dirty="0" sz="2200" spc="8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1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404040"/>
                </a:solidFill>
                <a:latin typeface="Arial MT"/>
                <a:cs typeface="Arial MT"/>
              </a:rPr>
              <a:t>closing </a:t>
            </a:r>
            <a:r>
              <a:rPr dirty="0" sz="2200" spc="-180">
                <a:solidFill>
                  <a:srgbClr val="404040"/>
                </a:solidFill>
                <a:latin typeface="Arial MT"/>
                <a:cs typeface="Arial MT"/>
              </a:rPr>
              <a:t>connection,</a:t>
            </a:r>
            <a:r>
              <a:rPr dirty="0" sz="22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60">
                <a:solidFill>
                  <a:srgbClr val="404040"/>
                </a:solidFill>
                <a:latin typeface="Arial MT"/>
                <a:cs typeface="Arial MT"/>
              </a:rPr>
              <a:t>closing</a:t>
            </a:r>
            <a:r>
              <a:rPr dirty="0" sz="22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dirty="0" sz="22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dirty="0" sz="22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5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2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r>
              <a:rPr dirty="0" sz="22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200" spc="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90" b="1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22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10" b="1">
                <a:solidFill>
                  <a:srgbClr val="FF0000"/>
                </a:solidFill>
                <a:latin typeface="Arial"/>
                <a:cs typeface="Arial"/>
              </a:rPr>
              <a:t>executed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55" b="1">
                <a:solidFill>
                  <a:srgbClr val="FF0000"/>
                </a:solidFill>
                <a:latin typeface="Arial"/>
                <a:cs typeface="Arial"/>
              </a:rPr>
              <a:t>whether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95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z="22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7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55" b="1">
                <a:solidFill>
                  <a:srgbClr val="FF0000"/>
                </a:solidFill>
                <a:latin typeface="Arial"/>
                <a:cs typeface="Arial"/>
              </a:rPr>
              <a:t>handled</a:t>
            </a:r>
            <a:r>
              <a:rPr dirty="0" sz="22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80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z="22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E77929"/>
              </a:buClr>
              <a:buFont typeface="Cambria"/>
              <a:buChar char="◾"/>
            </a:pPr>
            <a:endParaRPr sz="22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0909"/>
              <a:buFont typeface="Cambria"/>
              <a:buChar char="◾"/>
              <a:tabLst>
                <a:tab pos="318770" algn="l"/>
              </a:tabLst>
            </a:pPr>
            <a:r>
              <a:rPr dirty="0" sz="2200" spc="-15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2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finally</a:t>
            </a:r>
            <a:r>
              <a:rPr dirty="0" sz="22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2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45" b="1">
                <a:solidFill>
                  <a:srgbClr val="FF0000"/>
                </a:solidFill>
                <a:latin typeface="Arial"/>
                <a:cs typeface="Arial"/>
              </a:rPr>
              <a:t>follows</a:t>
            </a:r>
            <a:r>
              <a:rPr dirty="0" sz="22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10" b="1">
                <a:solidFill>
                  <a:srgbClr val="FF0000"/>
                </a:solidFill>
                <a:latin typeface="Arial"/>
                <a:cs typeface="Arial"/>
              </a:rPr>
              <a:t>try</a:t>
            </a:r>
            <a:r>
              <a:rPr dirty="0" sz="2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185" b="1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dirty="0" sz="22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dirty="0" sz="2200" spc="-10" b="1">
                <a:solidFill>
                  <a:srgbClr val="FF0000"/>
                </a:solidFill>
                <a:latin typeface="Arial"/>
                <a:cs typeface="Arial"/>
              </a:rPr>
              <a:t> block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483" y="573023"/>
            <a:ext cx="6659880" cy="61493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427685"/>
            <a:ext cx="10262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50"/>
              <a:t> </a:t>
            </a:r>
            <a:r>
              <a:rPr dirty="0" spc="-254"/>
              <a:t>1:</a:t>
            </a:r>
            <a:r>
              <a:rPr dirty="0" spc="-385"/>
              <a:t> </a:t>
            </a:r>
            <a:r>
              <a:rPr dirty="0"/>
              <a:t>FINALLY</a:t>
            </a:r>
            <a:r>
              <a:rPr dirty="0" spc="-65"/>
              <a:t> </a:t>
            </a:r>
            <a:r>
              <a:rPr dirty="0" spc="45"/>
              <a:t>EXAMPLE</a:t>
            </a:r>
            <a:r>
              <a:rPr dirty="0" spc="-405"/>
              <a:t> </a:t>
            </a:r>
            <a:r>
              <a:rPr dirty="0" spc="105"/>
              <a:t>WHERE</a:t>
            </a:r>
            <a:r>
              <a:rPr dirty="0" spc="-114"/>
              <a:t> </a:t>
            </a:r>
            <a:r>
              <a:rPr dirty="0" spc="114"/>
              <a:t>EXCEPTION</a:t>
            </a:r>
            <a:r>
              <a:rPr dirty="0" spc="-80"/>
              <a:t> </a:t>
            </a:r>
            <a:r>
              <a:rPr dirty="0" spc="150"/>
              <a:t>DOESN'T</a:t>
            </a:r>
            <a:r>
              <a:rPr dirty="0" spc="-90"/>
              <a:t> </a:t>
            </a:r>
            <a:r>
              <a:rPr dirty="0" spc="225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068887"/>
            <a:ext cx="6816090" cy="490156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000" spc="-20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404040"/>
                </a:solidFill>
                <a:latin typeface="Arial"/>
                <a:cs typeface="Arial"/>
              </a:rPr>
              <a:t>TestFinallyBlock{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040"/>
              </a:spcBef>
            </a:pP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2000" spc="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404040"/>
                </a:solidFill>
                <a:latin typeface="Arial"/>
                <a:cs typeface="Arial"/>
              </a:rPr>
              <a:t>main(String</a:t>
            </a:r>
            <a:r>
              <a:rPr dirty="0" sz="2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args[]){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095"/>
              </a:spcBef>
            </a:pP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try{</a:t>
            </a:r>
            <a:endParaRPr sz="2000">
              <a:latin typeface="Arial"/>
              <a:cs typeface="Arial"/>
            </a:endParaRPr>
          </a:p>
          <a:p>
            <a:pPr marL="216535" marR="3987165">
              <a:lnSpc>
                <a:spcPct val="146000"/>
              </a:lnSpc>
              <a:spcBef>
                <a:spcPts val="60"/>
              </a:spcBef>
            </a:pPr>
            <a:r>
              <a:rPr dirty="0" sz="2000" spc="-12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data=25/5; </a:t>
            </a: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System.out.println(data);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05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725"/>
              </a:spcBef>
            </a:pPr>
            <a:r>
              <a:rPr dirty="0" sz="2000" spc="-165" b="1">
                <a:solidFill>
                  <a:srgbClr val="404040"/>
                </a:solidFill>
                <a:latin typeface="Arial"/>
                <a:cs typeface="Arial"/>
              </a:rPr>
              <a:t>catch(NullPointerException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404040"/>
                </a:solidFill>
                <a:latin typeface="Arial"/>
                <a:cs typeface="Arial"/>
              </a:rPr>
              <a:t>e){System.out.println(e);}</a:t>
            </a:r>
            <a:endParaRPr sz="2000">
              <a:latin typeface="Arial"/>
              <a:cs typeface="Arial"/>
            </a:endParaRPr>
          </a:p>
          <a:p>
            <a:pPr marL="149225" marR="5080">
              <a:lnSpc>
                <a:spcPct val="145000"/>
              </a:lnSpc>
            </a:pP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finally{System.out.println("finally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r>
              <a:rPr dirty="0" sz="2000" spc="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404040"/>
                </a:solidFill>
                <a:latin typeface="Arial"/>
                <a:cs typeface="Arial"/>
              </a:rPr>
              <a:t>executed");} </a:t>
            </a:r>
            <a:r>
              <a:rPr dirty="0" sz="2000" spc="-140" b="1">
                <a:solidFill>
                  <a:srgbClr val="404040"/>
                </a:solidFill>
                <a:latin typeface="Arial"/>
                <a:cs typeface="Arial"/>
              </a:rPr>
              <a:t>System.out.println("rest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 of</a:t>
            </a:r>
            <a:r>
              <a:rPr dirty="0" sz="2000" spc="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code...");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450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6963" y="1655445"/>
            <a:ext cx="11431905" cy="42532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316230" marR="18415" indent="-304165">
              <a:lnSpc>
                <a:spcPct val="80000"/>
              </a:lnSpc>
              <a:spcBef>
                <a:spcPts val="725"/>
              </a:spcBef>
              <a:buClr>
                <a:srgbClr val="E77929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3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600" spc="1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65" b="1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2600" spc="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00" b="1">
                <a:solidFill>
                  <a:srgbClr val="404040"/>
                </a:solidFill>
                <a:latin typeface="Arial"/>
                <a:cs typeface="Arial"/>
              </a:rPr>
              <a:t>handling</a:t>
            </a:r>
            <a:r>
              <a:rPr dirty="0" sz="26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600" spc="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dirty="0" sz="2600" spc="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600" spc="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dirty="0" sz="2600" spc="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600" spc="1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600" spc="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35">
                <a:solidFill>
                  <a:srgbClr val="404040"/>
                </a:solidFill>
                <a:latin typeface="Arial MT"/>
                <a:cs typeface="Arial MT"/>
              </a:rPr>
              <a:t>powerful</a:t>
            </a:r>
            <a:r>
              <a:rPr dirty="0" sz="2600" spc="1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300" i="1">
                <a:solidFill>
                  <a:srgbClr val="404040"/>
                </a:solidFill>
                <a:latin typeface="Arial"/>
                <a:cs typeface="Arial"/>
              </a:rPr>
              <a:t>mechanism</a:t>
            </a:r>
            <a:r>
              <a:rPr dirty="0" sz="2600" spc="12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600" spc="10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35" i="1">
                <a:solidFill>
                  <a:srgbClr val="404040"/>
                </a:solidFill>
                <a:latin typeface="Arial"/>
                <a:cs typeface="Arial"/>
              </a:rPr>
              <a:t>handle</a:t>
            </a:r>
            <a:r>
              <a:rPr dirty="0" sz="2600" spc="8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00" i="1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dirty="0" sz="2600" spc="-100" i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600" spc="-215" i="1">
                <a:solidFill>
                  <a:srgbClr val="404040"/>
                </a:solidFill>
                <a:latin typeface="Arial"/>
                <a:cs typeface="Arial"/>
              </a:rPr>
              <a:t>runtime</a:t>
            </a:r>
            <a:r>
              <a:rPr dirty="0" sz="2600" spc="-4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204" i="1">
                <a:solidFill>
                  <a:srgbClr val="404040"/>
                </a:solidFill>
                <a:latin typeface="Arial"/>
                <a:cs typeface="Arial"/>
              </a:rPr>
              <a:t>errors</a:t>
            </a:r>
            <a:r>
              <a:rPr dirty="0" sz="2600" spc="-70" i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305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95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6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5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60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dirty="0" sz="26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600" spc="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7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6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80">
                <a:solidFill>
                  <a:srgbClr val="404040"/>
                </a:solidFill>
                <a:latin typeface="Arial MT"/>
                <a:cs typeface="Arial MT"/>
              </a:rPr>
              <a:t>application</a:t>
            </a:r>
            <a:r>
              <a:rPr dirty="0" sz="26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1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maintained.</a:t>
            </a:r>
            <a:endParaRPr sz="26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555"/>
              </a:spcBef>
              <a:buClr>
                <a:srgbClr val="E77929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155">
                <a:solidFill>
                  <a:srgbClr val="404040"/>
                </a:solidFill>
                <a:latin typeface="Arial MT"/>
                <a:cs typeface="Arial MT"/>
              </a:rPr>
              <a:t>Exceptional</a:t>
            </a:r>
            <a:r>
              <a:rPr dirty="0" sz="26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35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dirty="0" sz="26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0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dirty="0" sz="26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7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6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40">
                <a:solidFill>
                  <a:srgbClr val="404040"/>
                </a:solidFill>
                <a:latin typeface="Arial MT"/>
                <a:cs typeface="Arial MT"/>
              </a:rPr>
              <a:t>mean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60" b="1">
                <a:solidFill>
                  <a:srgbClr val="FF0000"/>
                </a:solidFill>
                <a:latin typeface="Arial"/>
                <a:cs typeface="Arial"/>
              </a:rPr>
              <a:t>repairing</a:t>
            </a:r>
            <a:r>
              <a:rPr dirty="0" sz="26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26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85" b="1">
                <a:solidFill>
                  <a:srgbClr val="FF0000"/>
                </a:solidFill>
                <a:latin typeface="Arial"/>
                <a:cs typeface="Arial"/>
              </a:rPr>
              <a:t>exception.</a:t>
            </a:r>
            <a:endParaRPr sz="2600">
              <a:latin typeface="Arial"/>
              <a:cs typeface="Arial"/>
            </a:endParaRPr>
          </a:p>
          <a:p>
            <a:pPr marL="318770" indent="-306070">
              <a:lnSpc>
                <a:spcPts val="2960"/>
              </a:lnSpc>
              <a:spcBef>
                <a:spcPts val="285"/>
              </a:spcBef>
              <a:buClr>
                <a:srgbClr val="E77929"/>
              </a:buClr>
              <a:buSzPct val="90384"/>
              <a:buFont typeface="Cambria"/>
              <a:buChar char="◾"/>
              <a:tabLst>
                <a:tab pos="318770" algn="l"/>
                <a:tab pos="4043679" algn="l"/>
                <a:tab pos="9683115" algn="l"/>
              </a:tabLst>
            </a:pPr>
            <a:r>
              <a:rPr dirty="0" sz="2600" spc="-70">
                <a:solidFill>
                  <a:srgbClr val="404040"/>
                </a:solidFill>
                <a:latin typeface="Arial MT"/>
                <a:cs typeface="Arial MT"/>
              </a:rPr>
              <a:t>Here</a:t>
            </a:r>
            <a:r>
              <a:rPr dirty="0" sz="26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6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1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 to</a:t>
            </a:r>
            <a:r>
              <a:rPr dirty="0" sz="26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600" spc="-114" b="1">
                <a:solidFill>
                  <a:srgbClr val="FF0000"/>
                </a:solidFill>
                <a:latin typeface="Arial"/>
                <a:cs typeface="Arial"/>
              </a:rPr>
              <a:t>alternative</a:t>
            </a:r>
            <a:r>
              <a:rPr dirty="0" sz="2600" spc="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dirty="0" sz="2600" spc="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35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2600" spc="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80" b="1">
                <a:solidFill>
                  <a:srgbClr val="FF0000"/>
                </a:solidFill>
                <a:latin typeface="Arial"/>
                <a:cs typeface="Arial"/>
              </a:rPr>
              <a:t>continue</a:t>
            </a:r>
            <a:r>
              <a:rPr dirty="0" sz="2600" spc="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6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35" b="1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dirty="0" sz="2600" spc="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600" spc="-1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6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70" b="1">
                <a:solidFill>
                  <a:srgbClr val="FF0000"/>
                </a:solidFill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  <a:p>
            <a:pPr marL="318770">
              <a:lnSpc>
                <a:spcPts val="2960"/>
              </a:lnSpc>
            </a:pPr>
            <a:r>
              <a:rPr dirty="0" sz="2600" spc="-110">
                <a:solidFill>
                  <a:srgbClr val="404040"/>
                </a:solidFill>
                <a:latin typeface="Arial MT"/>
                <a:cs typeface="Arial MT"/>
              </a:rPr>
              <a:t>normally</a:t>
            </a:r>
            <a:r>
              <a:rPr dirty="0" sz="26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229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6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7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90">
                <a:solidFill>
                  <a:srgbClr val="404040"/>
                </a:solidFill>
                <a:latin typeface="Arial MT"/>
                <a:cs typeface="Arial MT"/>
              </a:rPr>
              <a:t>concept</a:t>
            </a:r>
            <a:r>
              <a:rPr dirty="0" sz="26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600" spc="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35">
                <a:solidFill>
                  <a:srgbClr val="404040"/>
                </a:solidFill>
                <a:latin typeface="Arial MT"/>
                <a:cs typeface="Arial MT"/>
              </a:rPr>
              <a:t>exceptional</a:t>
            </a:r>
            <a:r>
              <a:rPr dirty="0" sz="26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Arial MT"/>
                <a:cs typeface="Arial MT"/>
              </a:rPr>
              <a:t>handling.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15"/>
              </a:spcBef>
            </a:pPr>
            <a:endParaRPr sz="2600">
              <a:latin typeface="Arial MT"/>
              <a:cs typeface="Arial MT"/>
            </a:endParaRPr>
          </a:p>
          <a:p>
            <a:pPr algn="just" marL="316230" marR="5080" indent="-304165">
              <a:lnSpc>
                <a:spcPct val="80000"/>
              </a:lnSpc>
              <a:buClr>
                <a:srgbClr val="E77929"/>
              </a:buClr>
              <a:buSzPct val="90384"/>
              <a:buFont typeface="Cambria"/>
              <a:buChar char="◾"/>
              <a:tabLst>
                <a:tab pos="318770" algn="l"/>
              </a:tabLst>
            </a:pPr>
            <a:r>
              <a:rPr dirty="0" sz="2600" spc="-105" b="1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r>
              <a:rPr dirty="0" sz="2600" spc="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dirty="0" sz="26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30" b="1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r>
              <a:rPr dirty="0" sz="26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20" b="1">
                <a:solidFill>
                  <a:srgbClr val="404040"/>
                </a:solidFill>
                <a:latin typeface="Arial"/>
                <a:cs typeface="Arial"/>
              </a:rPr>
              <a:t>requirement</a:t>
            </a:r>
            <a:r>
              <a:rPr dirty="0" sz="2600" spc="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6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6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read</a:t>
            </a:r>
            <a:r>
              <a:rPr dirty="0" sz="2600" spc="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dirty="0" sz="2600" spc="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dirty="0" sz="2600" spc="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remote</a:t>
            </a:r>
            <a:r>
              <a:rPr dirty="0" sz="2600" spc="125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600" spc="-20" b="1">
                <a:solidFill>
                  <a:srgbClr val="404040"/>
                </a:solidFill>
                <a:latin typeface="Arial"/>
                <a:cs typeface="Arial"/>
              </a:rPr>
              <a:t>file </a:t>
            </a:r>
            <a:r>
              <a:rPr dirty="0" sz="2600" spc="-2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600" spc="-75" b="1">
                <a:solidFill>
                  <a:srgbClr val="404040"/>
                </a:solidFill>
                <a:latin typeface="Arial"/>
                <a:cs typeface="Arial"/>
              </a:rPr>
              <a:t>locating</a:t>
            </a:r>
            <a:r>
              <a:rPr dirty="0" sz="2600" spc="3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2600" spc="3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254" b="1">
                <a:solidFill>
                  <a:srgbClr val="404040"/>
                </a:solidFill>
                <a:latin typeface="Arial"/>
                <a:cs typeface="Arial"/>
              </a:rPr>
              <a:t>Bennett</a:t>
            </a:r>
            <a:r>
              <a:rPr dirty="0" sz="2600" spc="3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30" b="1">
                <a:solidFill>
                  <a:srgbClr val="404040"/>
                </a:solidFill>
                <a:latin typeface="Arial"/>
                <a:cs typeface="Arial"/>
              </a:rPr>
              <a:t>university.</a:t>
            </a:r>
            <a:r>
              <a:rPr dirty="0" sz="2600" spc="3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2600" spc="3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run</a:t>
            </a:r>
            <a:r>
              <a:rPr dirty="0" sz="2600" spc="3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time,</a:t>
            </a:r>
            <a:r>
              <a:rPr dirty="0" sz="2600" spc="3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600" spc="45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254" b="1">
                <a:solidFill>
                  <a:srgbClr val="404040"/>
                </a:solidFill>
                <a:latin typeface="Arial"/>
                <a:cs typeface="Arial"/>
              </a:rPr>
              <a:t>Bennett</a:t>
            </a:r>
            <a:r>
              <a:rPr dirty="0" sz="2600" spc="3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05" b="1">
                <a:solidFill>
                  <a:srgbClr val="404040"/>
                </a:solidFill>
                <a:latin typeface="Arial"/>
                <a:cs typeface="Arial"/>
              </a:rPr>
              <a:t>university</a:t>
            </a:r>
            <a:r>
              <a:rPr dirty="0" sz="2600" spc="3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dirty="0" sz="2600" spc="3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600" spc="3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95" b="1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dirty="0" sz="2600" spc="-95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600" spc="-90" b="1">
                <a:solidFill>
                  <a:srgbClr val="404040"/>
                </a:solidFill>
                <a:latin typeface="Arial"/>
                <a:cs typeface="Arial"/>
              </a:rPr>
              <a:t>available.</a:t>
            </a:r>
            <a:r>
              <a:rPr dirty="0" sz="26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600" spc="1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6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55" b="1">
                <a:solidFill>
                  <a:srgbClr val="404040"/>
                </a:solidFill>
                <a:latin typeface="Arial"/>
                <a:cs typeface="Arial"/>
              </a:rPr>
              <a:t>want</a:t>
            </a:r>
            <a:r>
              <a:rPr dirty="0" sz="26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05" b="1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6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80" b="1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80" b="1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dirty="0" sz="26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65" b="1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6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65" b="1">
                <a:solidFill>
                  <a:srgbClr val="404040"/>
                </a:solidFill>
                <a:latin typeface="Arial"/>
                <a:cs typeface="Arial"/>
              </a:rPr>
              <a:t>terminated</a:t>
            </a:r>
            <a:r>
              <a:rPr dirty="0" sz="26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404040"/>
                </a:solidFill>
                <a:latin typeface="Arial"/>
                <a:cs typeface="Arial"/>
              </a:rPr>
              <a:t>abnormally,</a:t>
            </a:r>
            <a:r>
              <a:rPr dirty="0" sz="26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30" b="1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dirty="0" sz="2600" spc="-130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6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45" b="1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40" b="1">
                <a:solidFill>
                  <a:srgbClr val="404040"/>
                </a:solidFill>
                <a:latin typeface="Arial"/>
                <a:cs typeface="Arial"/>
              </a:rPr>
              <a:t>provide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254" b="1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dirty="0" sz="2600" spc="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80" b="1">
                <a:solidFill>
                  <a:srgbClr val="404040"/>
                </a:solidFill>
                <a:latin typeface="Arial"/>
                <a:cs typeface="Arial"/>
              </a:rPr>
              <a:t>local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dirty="0" sz="26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75" b="1">
                <a:solidFill>
                  <a:srgbClr val="404040"/>
                </a:solidFill>
                <a:latin typeface="Arial"/>
                <a:cs typeface="Arial"/>
              </a:rPr>
              <a:t>continue</a:t>
            </a:r>
            <a:r>
              <a:rPr dirty="0" sz="26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05" b="1">
                <a:solidFill>
                  <a:srgbClr val="404040"/>
                </a:solidFill>
                <a:latin typeface="Arial"/>
                <a:cs typeface="Arial"/>
              </a:rPr>
              <a:t>rest</a:t>
            </a:r>
            <a:r>
              <a:rPr dirty="0" sz="2600" spc="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600" spc="2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5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6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55" b="1">
                <a:solidFill>
                  <a:srgbClr val="404040"/>
                </a:solidFill>
                <a:latin typeface="Arial"/>
                <a:cs typeface="Arial"/>
              </a:rPr>
              <a:t>program</a:t>
            </a:r>
            <a:r>
              <a:rPr dirty="0" sz="26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600" spc="-145" b="1">
                <a:solidFill>
                  <a:srgbClr val="404040"/>
                </a:solidFill>
                <a:latin typeface="Arial"/>
                <a:cs typeface="Arial"/>
              </a:rPr>
              <a:t>normally. </a:t>
            </a:r>
            <a:r>
              <a:rPr dirty="0" sz="2600" spc="-145" b="1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2600" spc="-250" b="1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z="26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30" b="1">
                <a:solidFill>
                  <a:srgbClr val="FF0000"/>
                </a:solidFill>
                <a:latin typeface="Arial"/>
                <a:cs typeface="Arial"/>
              </a:rPr>
              <a:t>way</a:t>
            </a:r>
            <a:r>
              <a:rPr dirty="0" sz="2600" spc="-1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600" spc="3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60" b="1">
                <a:solidFill>
                  <a:srgbClr val="FF0000"/>
                </a:solidFill>
                <a:latin typeface="Arial"/>
                <a:cs typeface="Arial"/>
              </a:rPr>
              <a:t>defining</a:t>
            </a:r>
            <a:r>
              <a:rPr dirty="0" sz="26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140" b="1">
                <a:solidFill>
                  <a:srgbClr val="FF0000"/>
                </a:solidFill>
                <a:latin typeface="Arial"/>
                <a:cs typeface="Arial"/>
              </a:rPr>
              <a:t>alternative</a:t>
            </a:r>
            <a:r>
              <a:rPr dirty="0" sz="26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4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6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00" b="1">
                <a:solidFill>
                  <a:srgbClr val="FF0000"/>
                </a:solidFill>
                <a:latin typeface="Arial"/>
                <a:cs typeface="Arial"/>
              </a:rPr>
              <a:t>nothing</a:t>
            </a:r>
            <a:r>
              <a:rPr dirty="0" sz="26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45" b="1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dirty="0" sz="26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2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z="26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Arial"/>
                <a:cs typeface="Arial"/>
              </a:rPr>
              <a:t>handling.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4913" y="686257"/>
            <a:ext cx="5135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EXCEPTION</a:t>
            </a:r>
            <a:r>
              <a:rPr dirty="0" spc="-80"/>
              <a:t> </a:t>
            </a:r>
            <a:r>
              <a:rPr dirty="0" spc="185"/>
              <a:t>HANDLING</a:t>
            </a:r>
            <a:r>
              <a:rPr dirty="0" spc="-50"/>
              <a:t> </a:t>
            </a:r>
            <a:r>
              <a:rPr dirty="0" spc="145"/>
              <a:t>IN</a:t>
            </a:r>
            <a:r>
              <a:rPr dirty="0" spc="-95"/>
              <a:t> </a:t>
            </a:r>
            <a:r>
              <a:rPr dirty="0" spc="-105"/>
              <a:t>JAVA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228" y="427685"/>
            <a:ext cx="102628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50"/>
              <a:t> </a:t>
            </a:r>
            <a:r>
              <a:rPr dirty="0" spc="-254"/>
              <a:t>1:</a:t>
            </a:r>
            <a:r>
              <a:rPr dirty="0" spc="-385"/>
              <a:t> </a:t>
            </a:r>
            <a:r>
              <a:rPr dirty="0"/>
              <a:t>FINALLY</a:t>
            </a:r>
            <a:r>
              <a:rPr dirty="0" spc="-65"/>
              <a:t> </a:t>
            </a:r>
            <a:r>
              <a:rPr dirty="0" spc="45"/>
              <a:t>EXAMPLE</a:t>
            </a:r>
            <a:r>
              <a:rPr dirty="0" spc="-405"/>
              <a:t> </a:t>
            </a:r>
            <a:r>
              <a:rPr dirty="0" spc="105"/>
              <a:t>WHERE</a:t>
            </a:r>
            <a:r>
              <a:rPr dirty="0" spc="-114"/>
              <a:t> </a:t>
            </a:r>
            <a:r>
              <a:rPr dirty="0" spc="114"/>
              <a:t>EXCEPTION</a:t>
            </a:r>
            <a:r>
              <a:rPr dirty="0" spc="-80"/>
              <a:t> </a:t>
            </a:r>
            <a:r>
              <a:rPr dirty="0" spc="150"/>
              <a:t>DOESN'T</a:t>
            </a:r>
            <a:r>
              <a:rPr dirty="0" spc="-90"/>
              <a:t> </a:t>
            </a:r>
            <a:r>
              <a:rPr dirty="0" spc="225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068887"/>
            <a:ext cx="6816090" cy="490156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000" spc="-20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404040"/>
                </a:solidFill>
                <a:latin typeface="Arial"/>
                <a:cs typeface="Arial"/>
              </a:rPr>
              <a:t>TestFinallyBlock{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040"/>
              </a:spcBef>
            </a:pP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2000" spc="9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404040"/>
                </a:solidFill>
                <a:latin typeface="Arial"/>
                <a:cs typeface="Arial"/>
              </a:rPr>
              <a:t>main(String</a:t>
            </a:r>
            <a:r>
              <a:rPr dirty="0" sz="2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args[]){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095"/>
              </a:spcBef>
            </a:pP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try{</a:t>
            </a:r>
            <a:endParaRPr sz="2000">
              <a:latin typeface="Arial"/>
              <a:cs typeface="Arial"/>
            </a:endParaRPr>
          </a:p>
          <a:p>
            <a:pPr marL="216535" marR="3987165">
              <a:lnSpc>
                <a:spcPct val="146000"/>
              </a:lnSpc>
              <a:spcBef>
                <a:spcPts val="60"/>
              </a:spcBef>
            </a:pPr>
            <a:r>
              <a:rPr dirty="0" sz="2000" spc="-12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data=25/5; </a:t>
            </a: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System.out.println(data);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05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725"/>
              </a:spcBef>
            </a:pPr>
            <a:r>
              <a:rPr dirty="0" sz="2000" spc="-165" b="1">
                <a:solidFill>
                  <a:srgbClr val="404040"/>
                </a:solidFill>
                <a:latin typeface="Arial"/>
                <a:cs typeface="Arial"/>
              </a:rPr>
              <a:t>catch(NullPointerException</a:t>
            </a:r>
            <a:r>
              <a:rPr dirty="0" sz="20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404040"/>
                </a:solidFill>
                <a:latin typeface="Arial"/>
                <a:cs typeface="Arial"/>
              </a:rPr>
              <a:t>e){System.out.println(e);}</a:t>
            </a:r>
            <a:endParaRPr sz="2000">
              <a:latin typeface="Arial"/>
              <a:cs typeface="Arial"/>
            </a:endParaRPr>
          </a:p>
          <a:p>
            <a:pPr marL="149225" marR="5080">
              <a:lnSpc>
                <a:spcPct val="145000"/>
              </a:lnSpc>
            </a:pP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finally{System.out.println("finally</a:t>
            </a:r>
            <a:r>
              <a:rPr dirty="0" sz="200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75" b="1">
                <a:solidFill>
                  <a:srgbClr val="404040"/>
                </a:solidFill>
                <a:latin typeface="Arial"/>
                <a:cs typeface="Arial"/>
              </a:rPr>
              <a:t>block</a:t>
            </a:r>
            <a:r>
              <a:rPr dirty="0" sz="2000" spc="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0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404040"/>
                </a:solidFill>
                <a:latin typeface="Arial"/>
                <a:cs typeface="Arial"/>
              </a:rPr>
              <a:t>executed");} </a:t>
            </a:r>
            <a:r>
              <a:rPr dirty="0" sz="2000" spc="-140" b="1">
                <a:solidFill>
                  <a:srgbClr val="404040"/>
                </a:solidFill>
                <a:latin typeface="Arial"/>
                <a:cs typeface="Arial"/>
              </a:rPr>
              <a:t>System.out.println("rest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 of</a:t>
            </a:r>
            <a:r>
              <a:rPr dirty="0" sz="2000" spc="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6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0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code...");</a:t>
            </a:r>
            <a:endParaRPr sz="20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450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89340" y="2584450"/>
            <a:ext cx="345186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200"/>
              </a:lnSpc>
              <a:spcBef>
                <a:spcPts val="4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executed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8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code...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61" y="587121"/>
            <a:ext cx="10567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CASE</a:t>
            </a:r>
            <a:r>
              <a:rPr dirty="0" spc="-30"/>
              <a:t> </a:t>
            </a:r>
            <a:r>
              <a:rPr dirty="0" spc="-254"/>
              <a:t>2:</a:t>
            </a:r>
            <a:r>
              <a:rPr dirty="0" spc="-370"/>
              <a:t> </a:t>
            </a:r>
            <a:r>
              <a:rPr dirty="0"/>
              <a:t>FINALLY</a:t>
            </a:r>
            <a:r>
              <a:rPr dirty="0" spc="50"/>
              <a:t> </a:t>
            </a:r>
            <a:r>
              <a:rPr dirty="0"/>
              <a:t>EXAMPLE</a:t>
            </a:r>
            <a:r>
              <a:rPr dirty="0" spc="-380"/>
              <a:t> </a:t>
            </a:r>
            <a:r>
              <a:rPr dirty="0" spc="95"/>
              <a:t>WHERE</a:t>
            </a:r>
            <a:r>
              <a:rPr dirty="0" spc="-50"/>
              <a:t> </a:t>
            </a:r>
            <a:r>
              <a:rPr dirty="0" spc="110"/>
              <a:t>EXCEPTION</a:t>
            </a:r>
            <a:r>
              <a:rPr dirty="0" spc="-20"/>
              <a:t> </a:t>
            </a:r>
            <a:r>
              <a:rPr dirty="0" spc="170"/>
              <a:t>OCCURS</a:t>
            </a:r>
            <a:r>
              <a:rPr dirty="0" spc="-295"/>
              <a:t> </a:t>
            </a:r>
            <a:r>
              <a:rPr dirty="0" spc="305"/>
              <a:t>AND</a:t>
            </a:r>
            <a:r>
              <a:rPr dirty="0" spc="-30"/>
              <a:t> </a:t>
            </a:r>
            <a:r>
              <a:rPr dirty="0" spc="175"/>
              <a:t>NOT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57064" y="1013841"/>
            <a:ext cx="1696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solidFill>
                  <a:srgbClr val="404040"/>
                </a:solidFill>
                <a:latin typeface="Trebuchet MS"/>
                <a:cs typeface="Trebuchet MS"/>
              </a:rPr>
              <a:t>HANDLED.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9688" y="1258951"/>
            <a:ext cx="283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4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TestFinallyBlock1{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9688" y="1620901"/>
            <a:ext cx="7580630" cy="51981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300"/>
              </a:spcBef>
            </a:pP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4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args[]){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205"/>
              </a:spcBef>
            </a:pP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780"/>
              </a:spcBef>
            </a:pPr>
            <a:r>
              <a:rPr dirty="0" sz="2400" spc="-135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data=25/0;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  <a:spcBef>
                <a:spcPts val="1175"/>
              </a:spcBef>
            </a:pP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System.out.println(data);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61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80340" marR="5080">
              <a:lnSpc>
                <a:spcPct val="134000"/>
              </a:lnSpc>
              <a:spcBef>
                <a:spcPts val="220"/>
              </a:spcBef>
            </a:pPr>
            <a:r>
              <a:rPr dirty="0" sz="2400" spc="-18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(NullPointerException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e){System.out.println(e);} </a:t>
            </a:r>
            <a:r>
              <a:rPr dirty="0" sz="2400" spc="-110" b="1">
                <a:solidFill>
                  <a:srgbClr val="404040"/>
                </a:solidFill>
                <a:latin typeface="Arial"/>
                <a:cs typeface="Arial"/>
              </a:rPr>
              <a:t>finally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{System.out.println("finally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4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executed");}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60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61" y="587121"/>
            <a:ext cx="10567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CASE</a:t>
            </a:r>
            <a:r>
              <a:rPr dirty="0" spc="-30"/>
              <a:t> </a:t>
            </a:r>
            <a:r>
              <a:rPr dirty="0" spc="-254"/>
              <a:t>2:</a:t>
            </a:r>
            <a:r>
              <a:rPr dirty="0" spc="-370"/>
              <a:t> </a:t>
            </a:r>
            <a:r>
              <a:rPr dirty="0"/>
              <a:t>FINALLY</a:t>
            </a:r>
            <a:r>
              <a:rPr dirty="0" spc="50"/>
              <a:t> </a:t>
            </a:r>
            <a:r>
              <a:rPr dirty="0"/>
              <a:t>EXAMPLE</a:t>
            </a:r>
            <a:r>
              <a:rPr dirty="0" spc="-380"/>
              <a:t> </a:t>
            </a:r>
            <a:r>
              <a:rPr dirty="0" spc="95"/>
              <a:t>WHERE</a:t>
            </a:r>
            <a:r>
              <a:rPr dirty="0" spc="-50"/>
              <a:t> </a:t>
            </a:r>
            <a:r>
              <a:rPr dirty="0" spc="110"/>
              <a:t>EXCEPTION</a:t>
            </a:r>
            <a:r>
              <a:rPr dirty="0" spc="-20"/>
              <a:t> </a:t>
            </a:r>
            <a:r>
              <a:rPr dirty="0" spc="170"/>
              <a:t>OCCURS</a:t>
            </a:r>
            <a:r>
              <a:rPr dirty="0" spc="-295"/>
              <a:t> </a:t>
            </a:r>
            <a:r>
              <a:rPr dirty="0" spc="305"/>
              <a:t>AND</a:t>
            </a:r>
            <a:r>
              <a:rPr dirty="0" spc="-30"/>
              <a:t> </a:t>
            </a:r>
            <a:r>
              <a:rPr dirty="0" spc="175"/>
              <a:t>NOT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57064" y="1013841"/>
            <a:ext cx="1696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solidFill>
                  <a:srgbClr val="404040"/>
                </a:solidFill>
                <a:latin typeface="Trebuchet MS"/>
                <a:cs typeface="Trebuchet MS"/>
              </a:rPr>
              <a:t>HANDLED.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9688" y="1258951"/>
            <a:ext cx="283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35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4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TestFinallyBlock1{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7328" y="1774063"/>
            <a:ext cx="4583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4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args[]){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7328" y="2190114"/>
            <a:ext cx="6210935" cy="25590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  <a:spcBef>
                <a:spcPts val="780"/>
              </a:spcBef>
            </a:pPr>
            <a:r>
              <a:rPr dirty="0" sz="2400" spc="-135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data=25/0;</a:t>
            </a:r>
            <a:endParaRPr sz="2400">
              <a:latin typeface="Arial MT"/>
              <a:cs typeface="Arial MT"/>
            </a:endParaRPr>
          </a:p>
          <a:p>
            <a:pPr marL="97790">
              <a:lnSpc>
                <a:spcPct val="100000"/>
              </a:lnSpc>
              <a:spcBef>
                <a:spcPts val="1175"/>
              </a:spcBef>
            </a:pP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System.out.println(data);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18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(NullPointerException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Arial MT"/>
                <a:cs typeface="Arial MT"/>
              </a:rPr>
              <a:t>e){System.out.println(e);}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9688" y="4666843"/>
            <a:ext cx="7580630" cy="2144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340" marR="5080">
              <a:lnSpc>
                <a:spcPct val="1408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404040"/>
                </a:solidFill>
                <a:latin typeface="Arial"/>
                <a:cs typeface="Arial"/>
              </a:rPr>
              <a:t>finally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{System.out.println("finally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Arial MT"/>
                <a:cs typeface="Arial MT"/>
              </a:rPr>
              <a:t>block</a:t>
            </a:r>
            <a:r>
              <a:rPr dirty="0" sz="24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executed");}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code...");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61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794752" y="2533269"/>
            <a:ext cx="4277360" cy="12934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12700" marR="830580">
              <a:lnSpc>
                <a:spcPct val="102200"/>
              </a:lnSpc>
              <a:spcBef>
                <a:spcPts val="85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finally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dirty="0" sz="18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always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executed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Exception</a:t>
            </a:r>
            <a:r>
              <a:rPr dirty="0" sz="1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dirty="0" sz="1800" spc="-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main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java.lang.ArithmeticException:/</a:t>
            </a:r>
            <a:r>
              <a:rPr dirty="0" sz="1800" spc="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z="1800" spc="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3354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CASE</a:t>
            </a:r>
            <a:r>
              <a:rPr dirty="0" spc="-35"/>
              <a:t> </a:t>
            </a:r>
            <a:r>
              <a:rPr dirty="0" spc="-55"/>
              <a:t>3:FINALLY</a:t>
            </a:r>
            <a:r>
              <a:rPr dirty="0" spc="-70"/>
              <a:t> </a:t>
            </a:r>
            <a:r>
              <a:rPr dirty="0" spc="45"/>
              <a:t>EXAMPLE</a:t>
            </a:r>
            <a:r>
              <a:rPr dirty="0" spc="-409"/>
              <a:t> </a:t>
            </a:r>
            <a:r>
              <a:rPr dirty="0" spc="100"/>
              <a:t>WHERE</a:t>
            </a:r>
            <a:r>
              <a:rPr dirty="0" spc="-120"/>
              <a:t> </a:t>
            </a:r>
            <a:r>
              <a:rPr dirty="0" spc="110"/>
              <a:t>EXCEPTION</a:t>
            </a:r>
            <a:r>
              <a:rPr dirty="0" spc="-70"/>
              <a:t> </a:t>
            </a:r>
            <a:r>
              <a:rPr dirty="0" spc="175"/>
              <a:t>OCCURS</a:t>
            </a:r>
            <a:r>
              <a:rPr dirty="0" spc="-340"/>
              <a:t> </a:t>
            </a:r>
            <a:r>
              <a:rPr dirty="0" spc="315"/>
              <a:t>AND</a:t>
            </a:r>
            <a:r>
              <a:rPr dirty="0" spc="-70"/>
              <a:t> </a:t>
            </a:r>
            <a:r>
              <a:rPr dirty="0" spc="65"/>
              <a:t>HANDLED.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149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pc="-155" b="1">
                <a:latin typeface="Arial"/>
                <a:cs typeface="Arial"/>
              </a:rPr>
              <a:t>public</a:t>
            </a:r>
            <a:r>
              <a:rPr dirty="0" spc="25" b="1">
                <a:latin typeface="Arial"/>
                <a:cs typeface="Arial"/>
              </a:rPr>
              <a:t> </a:t>
            </a:r>
            <a:r>
              <a:rPr dirty="0" spc="-195" b="1">
                <a:latin typeface="Arial"/>
                <a:cs typeface="Arial"/>
              </a:rPr>
              <a:t>class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95"/>
              <a:t>TestFinallyBlock2{</a:t>
            </a:r>
          </a:p>
          <a:p>
            <a:pPr marL="153035">
              <a:lnSpc>
                <a:spcPct val="100000"/>
              </a:lnSpc>
              <a:spcBef>
                <a:spcPts val="810"/>
              </a:spcBef>
            </a:pPr>
            <a:r>
              <a:rPr dirty="0" spc="-155" b="1">
                <a:latin typeface="Arial"/>
                <a:cs typeface="Arial"/>
              </a:rPr>
              <a:t>public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155" b="1">
                <a:latin typeface="Arial"/>
                <a:cs typeface="Arial"/>
              </a:rPr>
              <a:t>static</a:t>
            </a:r>
            <a:r>
              <a:rPr dirty="0" spc="85" b="1">
                <a:latin typeface="Arial"/>
                <a:cs typeface="Arial"/>
              </a:rPr>
              <a:t> </a:t>
            </a:r>
            <a:r>
              <a:rPr dirty="0" spc="-135" b="1">
                <a:latin typeface="Arial"/>
                <a:cs typeface="Arial"/>
              </a:rPr>
              <a:t>void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130"/>
              <a:t>main(String</a:t>
            </a:r>
            <a:r>
              <a:rPr dirty="0" spc="-75"/>
              <a:t> </a:t>
            </a:r>
            <a:r>
              <a:rPr dirty="0" spc="-10"/>
              <a:t>args[]){</a:t>
            </a: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dirty="0" spc="-20" b="1">
                <a:latin typeface="Arial"/>
                <a:cs typeface="Arial"/>
              </a:rPr>
              <a:t>try</a:t>
            </a:r>
            <a:r>
              <a:rPr dirty="0" spc="-20"/>
              <a:t>{</a:t>
            </a:r>
          </a:p>
          <a:p>
            <a:pPr marL="221615">
              <a:lnSpc>
                <a:spcPct val="100000"/>
              </a:lnSpc>
              <a:spcBef>
                <a:spcPts val="540"/>
              </a:spcBef>
            </a:pPr>
            <a:r>
              <a:rPr dirty="0" spc="-105" b="1">
                <a:latin typeface="Arial"/>
                <a:cs typeface="Arial"/>
              </a:rPr>
              <a:t>int</a:t>
            </a:r>
            <a:r>
              <a:rPr dirty="0" spc="-30" b="1">
                <a:latin typeface="Arial"/>
                <a:cs typeface="Arial"/>
              </a:rPr>
              <a:t> </a:t>
            </a:r>
            <a:r>
              <a:rPr dirty="0" spc="40"/>
              <a:t>data=25/0;</a:t>
            </a:r>
          </a:p>
          <a:p>
            <a:pPr marL="221615">
              <a:lnSpc>
                <a:spcPct val="100000"/>
              </a:lnSpc>
              <a:spcBef>
                <a:spcPts val="840"/>
              </a:spcBef>
            </a:pPr>
            <a:r>
              <a:rPr dirty="0" spc="-75"/>
              <a:t>System.out.println(data);</a:t>
            </a:r>
          </a:p>
          <a:p>
            <a:pPr marL="153035">
              <a:lnSpc>
                <a:spcPct val="100000"/>
              </a:lnSpc>
              <a:spcBef>
                <a:spcPts val="1095"/>
              </a:spcBef>
            </a:pPr>
            <a:r>
              <a:rPr dirty="0" spc="-50"/>
              <a:t>}</a:t>
            </a:r>
          </a:p>
          <a:p>
            <a:pPr marL="153035">
              <a:lnSpc>
                <a:spcPct val="100000"/>
              </a:lnSpc>
              <a:spcBef>
                <a:spcPts val="805"/>
              </a:spcBef>
            </a:pPr>
            <a:r>
              <a:rPr dirty="0" spc="-150" b="1">
                <a:latin typeface="Arial"/>
                <a:cs typeface="Arial"/>
              </a:rPr>
              <a:t>catch</a:t>
            </a:r>
            <a:r>
              <a:rPr dirty="0" spc="-150"/>
              <a:t>(ArithmeticException</a:t>
            </a:r>
            <a:r>
              <a:rPr dirty="0" spc="65"/>
              <a:t> </a:t>
            </a:r>
            <a:r>
              <a:rPr dirty="0" spc="-80"/>
              <a:t>e){System.out.println(e);}</a:t>
            </a:r>
          </a:p>
          <a:p>
            <a:pPr marL="153035">
              <a:lnSpc>
                <a:spcPts val="2300"/>
              </a:lnSpc>
              <a:spcBef>
                <a:spcPts val="900"/>
              </a:spcBef>
            </a:pPr>
            <a:r>
              <a:rPr dirty="0" spc="-100" b="1">
                <a:latin typeface="Arial"/>
                <a:cs typeface="Arial"/>
              </a:rPr>
              <a:t>finally</a:t>
            </a:r>
            <a:r>
              <a:rPr dirty="0" spc="-100"/>
              <a:t>{System.out.println("finally</a:t>
            </a:r>
            <a:r>
              <a:rPr dirty="0" spc="-25"/>
              <a:t> </a:t>
            </a:r>
            <a:r>
              <a:rPr dirty="0" spc="-80"/>
              <a:t>block</a:t>
            </a:r>
            <a:r>
              <a:rPr dirty="0" spc="90"/>
              <a:t> </a:t>
            </a:r>
            <a:r>
              <a:rPr dirty="0" spc="-180"/>
              <a:t>is</a:t>
            </a:r>
            <a:r>
              <a:rPr dirty="0" spc="65"/>
              <a:t> </a:t>
            </a:r>
            <a:r>
              <a:rPr dirty="0" spc="-130"/>
              <a:t>always</a:t>
            </a:r>
            <a:r>
              <a:rPr dirty="0" spc="25"/>
              <a:t> </a:t>
            </a:r>
            <a:r>
              <a:rPr dirty="0" spc="-25"/>
              <a:t>exe</a:t>
            </a:r>
          </a:p>
          <a:p>
            <a:pPr marL="12700">
              <a:lnSpc>
                <a:spcPts val="2300"/>
              </a:lnSpc>
            </a:pPr>
            <a:r>
              <a:rPr dirty="0" spc="-10"/>
              <a:t>cuted");}</a:t>
            </a:r>
          </a:p>
          <a:p>
            <a:pPr marL="153035">
              <a:lnSpc>
                <a:spcPct val="100000"/>
              </a:lnSpc>
              <a:spcBef>
                <a:spcPts val="805"/>
              </a:spcBef>
            </a:pPr>
            <a:r>
              <a:rPr dirty="0" spc="-130"/>
              <a:t>System.out.println("rest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135"/>
              <a:t> </a:t>
            </a:r>
            <a:r>
              <a:rPr dirty="0" spc="-125"/>
              <a:t>the</a:t>
            </a:r>
            <a:r>
              <a:rPr dirty="0" spc="-5"/>
              <a:t> </a:t>
            </a:r>
            <a:r>
              <a:rPr dirty="0" spc="-10"/>
              <a:t>code...");</a:t>
            </a:r>
          </a:p>
          <a:p>
            <a:pPr marL="153035">
              <a:lnSpc>
                <a:spcPct val="100000"/>
              </a:lnSpc>
              <a:spcBef>
                <a:spcPts val="805"/>
              </a:spcBef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pc="-50"/>
              <a:t>}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75628" y="1621663"/>
            <a:ext cx="447548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  <a:tab pos="2364105" algn="l"/>
                <a:tab pos="3539490" algn="l"/>
              </a:tabLst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thread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java.lang.ArithmeticException:/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1800" spc="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zero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finally</a:t>
            </a:r>
            <a:r>
              <a:rPr dirty="0" sz="1800" spc="-1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block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always</a:t>
            </a:r>
            <a:r>
              <a:rPr dirty="0" sz="1800" spc="-1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executed</a:t>
            </a:r>
            <a:endParaRPr sz="1800">
              <a:latin typeface="Trebuchet MS"/>
              <a:cs typeface="Trebuchet MS"/>
            </a:endParaRPr>
          </a:p>
          <a:p>
            <a:pPr marL="382905" indent="-370205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82905" algn="l"/>
              </a:tabLst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rest</a:t>
            </a:r>
            <a:r>
              <a:rPr dirty="0" sz="1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-10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10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code...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83136" y="1895932"/>
            <a:ext cx="5613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75628" y="3542487"/>
            <a:ext cx="5762625" cy="222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Note:</a:t>
            </a:r>
            <a:endParaRPr sz="1800">
              <a:latin typeface="Trebuchet MS"/>
              <a:cs typeface="Trebuchet MS"/>
            </a:endParaRPr>
          </a:p>
          <a:p>
            <a:pPr marL="318770" marR="5080" indent="-306705">
              <a:lnSpc>
                <a:spcPct val="100000"/>
              </a:lnSpc>
              <a:spcBef>
                <a:spcPts val="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  <a:tab pos="821690" algn="l"/>
                <a:tab pos="1448435" algn="l"/>
                <a:tab pos="2599055" algn="l"/>
                <a:tab pos="3304540" algn="l"/>
                <a:tab pos="3807460" algn="l"/>
                <a:tab pos="4199255" algn="l"/>
                <a:tab pos="4801235" algn="l"/>
                <a:tab pos="5173345" algn="l"/>
              </a:tabLst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try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  block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there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can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be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zero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more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catch</a:t>
            </a:r>
            <a:r>
              <a:rPr dirty="0" sz="1800" spc="-1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blocks,but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only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one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FF0000"/>
                </a:solidFill>
                <a:latin typeface="Trebuchet MS"/>
                <a:cs typeface="Trebuchet MS"/>
              </a:rPr>
              <a:t>finally</a:t>
            </a:r>
            <a:r>
              <a:rPr dirty="0" sz="1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block.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E77929"/>
              </a:buClr>
              <a:buFont typeface="Cambria"/>
              <a:buChar char="◾"/>
            </a:pPr>
            <a:endParaRPr sz="1800">
              <a:latin typeface="Trebuchet MS"/>
              <a:cs typeface="Trebuchet MS"/>
            </a:endParaRPr>
          </a:p>
          <a:p>
            <a:pPr marL="318770" marR="57150" indent="-306705">
              <a:lnSpc>
                <a:spcPct val="100000"/>
              </a:lnSpc>
              <a:spcBef>
                <a:spcPts val="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finally</a:t>
            </a:r>
            <a:r>
              <a:rPr dirty="0" sz="1800" spc="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block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will</a:t>
            </a:r>
            <a:r>
              <a:rPr dirty="0" sz="1800" spc="1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800" spc="1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be</a:t>
            </a:r>
            <a:r>
              <a:rPr dirty="0" sz="1800" spc="1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executed</a:t>
            </a:r>
            <a:r>
              <a:rPr dirty="0" sz="1800" spc="10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dirty="0" sz="1800" spc="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program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exits(either</a:t>
            </a:r>
            <a:r>
              <a:rPr dirty="0" sz="1800" spc="-10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calling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System.exit()</a:t>
            </a:r>
            <a:endParaRPr sz="1800">
              <a:latin typeface="Trebuchet MS"/>
              <a:cs typeface="Trebuchet MS"/>
            </a:endParaRPr>
          </a:p>
          <a:p>
            <a:pPr marL="382905" indent="-370205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82905" algn="l"/>
              </a:tabLst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or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causing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fatal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error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 causes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800" spc="-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abort).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8220" rIns="0" bIns="0" rtlCol="0" vert="horz">
            <a:spAutoFit/>
          </a:bodyPr>
          <a:lstStyle/>
          <a:p>
            <a:pPr marL="407289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THROW</a:t>
            </a:r>
            <a:r>
              <a:rPr dirty="0" spc="-210"/>
              <a:t> </a:t>
            </a:r>
            <a:r>
              <a:rPr dirty="0" spc="185"/>
              <a:t>KEYWORD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916684"/>
            <a:ext cx="10192385" cy="377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490220" indent="-306705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85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times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5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FF0000"/>
                </a:solidFill>
                <a:latin typeface="Arial MT"/>
                <a:cs typeface="Arial MT"/>
              </a:rPr>
              <a:t>explicitly</a:t>
            </a:r>
            <a:r>
              <a:rPr dirty="0" sz="24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handover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object </a:t>
            </a:r>
            <a:r>
              <a:rPr dirty="0" sz="2400" spc="-135">
                <a:solidFill>
                  <a:srgbClr val="FF0000"/>
                </a:solidFill>
                <a:latin typeface="Arial MT"/>
                <a:cs typeface="Arial MT"/>
              </a:rPr>
              <a:t>manually</a:t>
            </a:r>
            <a:r>
              <a:rPr dirty="0" sz="2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dirty="0" sz="2400" spc="-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85">
                <a:solidFill>
                  <a:srgbClr val="FF0000"/>
                </a:solidFill>
                <a:latin typeface="Arial MT"/>
                <a:cs typeface="Arial MT"/>
              </a:rPr>
              <a:t>use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keyword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E77929"/>
              </a:buClr>
              <a:buFont typeface="Cambria"/>
              <a:buChar char="◾"/>
            </a:pP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FF0000"/>
                </a:solidFill>
                <a:latin typeface="Arial MT"/>
                <a:cs typeface="Arial MT"/>
              </a:rPr>
              <a:t>explicitly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4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solidFill>
                  <a:srgbClr val="FF0000"/>
                </a:solidFill>
                <a:latin typeface="Arial MT"/>
                <a:cs typeface="Arial MT"/>
              </a:rPr>
              <a:t>either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5">
                <a:solidFill>
                  <a:srgbClr val="FF0000"/>
                </a:solidFill>
                <a:latin typeface="Arial MT"/>
                <a:cs typeface="Arial MT"/>
              </a:rPr>
              <a:t>checked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dirty="0" sz="2400" spc="-190">
                <a:solidFill>
                  <a:srgbClr val="FF0000"/>
                </a:solidFill>
                <a:latin typeface="Arial MT"/>
                <a:cs typeface="Arial MT"/>
              </a:rPr>
              <a:t>un-</a:t>
            </a:r>
            <a:r>
              <a:rPr dirty="0" sz="2400" spc="-180">
                <a:solidFill>
                  <a:srgbClr val="FF0000"/>
                </a:solidFill>
                <a:latin typeface="Arial MT"/>
                <a:cs typeface="Arial MT"/>
              </a:rPr>
              <a:t>checked</a:t>
            </a:r>
            <a:r>
              <a:rPr dirty="0" sz="2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FF0000"/>
                </a:solidFill>
                <a:latin typeface="Arial MT"/>
                <a:cs typeface="Arial MT"/>
              </a:rPr>
              <a:t>java</a:t>
            </a:r>
            <a:r>
              <a:rPr dirty="0" sz="2400" spc="-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FF0000"/>
                </a:solidFill>
                <a:latin typeface="Arial MT"/>
                <a:cs typeface="Arial MT"/>
              </a:rPr>
              <a:t>by</a:t>
            </a:r>
            <a:r>
              <a:rPr dirty="0" sz="2400" spc="-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keyword.</a:t>
            </a:r>
            <a:endParaRPr sz="2400">
              <a:latin typeface="Arial MT"/>
              <a:cs typeface="Arial MT"/>
            </a:endParaRPr>
          </a:p>
          <a:p>
            <a:pPr marL="318770" marR="5080" indent="-306705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  <a:tab pos="6291580" algn="l"/>
              </a:tabLst>
            </a:pPr>
            <a:r>
              <a:rPr dirty="0" sz="2400" spc="-245">
                <a:solidFill>
                  <a:srgbClr val="404040"/>
                </a:solidFill>
                <a:latin typeface="Arial MT"/>
                <a:cs typeface="Arial MT"/>
              </a:rPr>
              <a:t>Hence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objective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1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handover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0000"/>
                </a:solidFill>
                <a:latin typeface="Arial MT"/>
                <a:cs typeface="Arial MT"/>
              </a:rPr>
              <a:t>manually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jvm.</a:t>
            </a:r>
            <a:endParaRPr sz="2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2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14">
                <a:solidFill>
                  <a:srgbClr val="FF0000"/>
                </a:solidFill>
                <a:latin typeface="Arial MT"/>
                <a:cs typeface="Arial MT"/>
              </a:rPr>
              <a:t>Note: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FF0000"/>
                </a:solidFill>
                <a:latin typeface="Arial MT"/>
                <a:cs typeface="Arial MT"/>
              </a:rPr>
              <a:t>throw</a:t>
            </a:r>
            <a:r>
              <a:rPr dirty="0" sz="24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Arial MT"/>
                <a:cs typeface="Arial MT"/>
              </a:rPr>
              <a:t>keyword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dirty="0" sz="2400" spc="-11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dirty="0" sz="2400" spc="-7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FF0000"/>
                </a:solidFill>
                <a:latin typeface="Arial MT"/>
                <a:cs typeface="Arial MT"/>
              </a:rPr>
              <a:t>custom/</a:t>
            </a:r>
            <a:r>
              <a:rPr dirty="0" sz="2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FF0000"/>
                </a:solidFill>
                <a:latin typeface="Arial MT"/>
                <a:cs typeface="Arial MT"/>
              </a:rPr>
              <a:t>user</a:t>
            </a:r>
            <a:r>
              <a:rPr dirty="0" sz="2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Arial MT"/>
                <a:cs typeface="Arial MT"/>
              </a:rPr>
              <a:t>defined</a:t>
            </a:r>
            <a:r>
              <a:rPr dirty="0" sz="24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exception.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296" y="662178"/>
            <a:ext cx="1486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3870" y="1275054"/>
            <a:ext cx="6390005" cy="51860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700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TestThrow1{</a:t>
            </a:r>
            <a:endParaRPr sz="1700">
              <a:latin typeface="Arial MT"/>
              <a:cs typeface="Arial MT"/>
            </a:endParaRPr>
          </a:p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validate(</a:t>
            </a:r>
            <a:r>
              <a:rPr dirty="0" sz="1700" spc="-70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17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age){</a:t>
            </a:r>
            <a:endParaRPr sz="1700">
              <a:latin typeface="Arial MT"/>
              <a:cs typeface="Arial MT"/>
            </a:endParaRPr>
          </a:p>
          <a:p>
            <a:pPr marL="427355">
              <a:lnSpc>
                <a:spcPct val="100000"/>
              </a:lnSpc>
              <a:spcBef>
                <a:spcPts val="600"/>
              </a:spcBef>
            </a:pP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(age&lt;18)</a:t>
            </a:r>
            <a:endParaRPr sz="1700">
              <a:latin typeface="Arial MT"/>
              <a:cs typeface="Arial MT"/>
            </a:endParaRPr>
          </a:p>
          <a:p>
            <a:pPr marL="486409">
              <a:lnSpc>
                <a:spcPct val="100000"/>
              </a:lnSpc>
              <a:spcBef>
                <a:spcPts val="600"/>
              </a:spcBef>
            </a:pPr>
            <a:r>
              <a:rPr dirty="0" sz="1700" spc="-125" b="1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dirty="0" sz="170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z="17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ArithmeticException("not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valid");</a:t>
            </a:r>
            <a:endParaRPr sz="1700">
              <a:latin typeface="Arial MT"/>
              <a:cs typeface="Arial MT"/>
            </a:endParaRPr>
          </a:p>
          <a:p>
            <a:pPr marL="427355">
              <a:lnSpc>
                <a:spcPct val="100000"/>
              </a:lnSpc>
              <a:spcBef>
                <a:spcPts val="600"/>
              </a:spcBef>
            </a:pPr>
            <a:r>
              <a:rPr dirty="0" sz="1700" spc="-20" b="1">
                <a:solidFill>
                  <a:srgbClr val="404040"/>
                </a:solidFill>
                <a:latin typeface="Arial"/>
                <a:cs typeface="Arial"/>
              </a:rPr>
              <a:t>else</a:t>
            </a:r>
            <a:endParaRPr sz="17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  <a:spcBef>
                <a:spcPts val="600"/>
              </a:spcBef>
            </a:pPr>
            <a:r>
              <a:rPr dirty="0" sz="1700" spc="-120">
                <a:solidFill>
                  <a:srgbClr val="404040"/>
                </a:solidFill>
                <a:latin typeface="Arial MT"/>
                <a:cs typeface="Arial MT"/>
              </a:rPr>
              <a:t>System.out.println("welcome</a:t>
            </a:r>
            <a:r>
              <a:rPr dirty="0" sz="17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4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vote");</a:t>
            </a:r>
            <a:endParaRPr sz="1700">
              <a:latin typeface="Arial MT"/>
              <a:cs typeface="Arial MT"/>
            </a:endParaRPr>
          </a:p>
          <a:p>
            <a:pPr marL="30670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305435">
              <a:lnSpc>
                <a:spcPct val="100000"/>
              </a:lnSpc>
              <a:spcBef>
                <a:spcPts val="375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7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args[]){</a:t>
            </a:r>
            <a:endParaRPr sz="1700">
              <a:latin typeface="Arial MT"/>
              <a:cs typeface="Arial MT"/>
            </a:endParaRPr>
          </a:p>
          <a:p>
            <a:pPr marL="486409">
              <a:lnSpc>
                <a:spcPct val="100000"/>
              </a:lnSpc>
              <a:spcBef>
                <a:spcPts val="590"/>
              </a:spcBef>
            </a:pP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validate(13);</a:t>
            </a:r>
            <a:endParaRPr sz="1700">
              <a:latin typeface="Arial MT"/>
              <a:cs typeface="Arial MT"/>
            </a:endParaRPr>
          </a:p>
          <a:p>
            <a:pPr marL="486409">
              <a:lnSpc>
                <a:spcPct val="100000"/>
              </a:lnSpc>
              <a:spcBef>
                <a:spcPts val="815"/>
              </a:spcBef>
            </a:pP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System.out.println("rest</a:t>
            </a:r>
            <a:r>
              <a:rPr dirty="0" sz="17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1700" spc="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17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code...");</a:t>
            </a:r>
            <a:endParaRPr sz="1700">
              <a:latin typeface="Arial MT"/>
              <a:cs typeface="Arial MT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573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thread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java.lang.ArithmeticException:not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valid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262371" y="637031"/>
            <a:ext cx="6868795" cy="5260975"/>
            <a:chOff x="5262371" y="637031"/>
            <a:chExt cx="6868795" cy="52609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9" y="637031"/>
              <a:ext cx="4957572" cy="486460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371" y="5105399"/>
              <a:ext cx="6868668" cy="792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557" rIns="0" bIns="0" rtlCol="0" vert="horz">
            <a:spAutoFit/>
          </a:bodyPr>
          <a:lstStyle/>
          <a:p>
            <a:pPr marL="317373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170"/>
              <a:t> </a:t>
            </a:r>
            <a:r>
              <a:rPr dirty="0" spc="110"/>
              <a:t>EXCEPTION</a:t>
            </a:r>
            <a:r>
              <a:rPr dirty="0" spc="-60"/>
              <a:t> </a:t>
            </a:r>
            <a:r>
              <a:rPr dirty="0" spc="45"/>
              <a:t>PROPAGATION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4423" y="1557273"/>
            <a:ext cx="1037209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14">
                <a:latin typeface="Arial MT"/>
                <a:cs typeface="Arial MT"/>
              </a:rPr>
              <a:t>An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exception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first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thrown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from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stack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60">
                <a:latin typeface="Arial MT"/>
                <a:cs typeface="Arial MT"/>
              </a:rPr>
              <a:t>if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is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not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caught,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drops </a:t>
            </a:r>
            <a:r>
              <a:rPr dirty="0" sz="2400" spc="-145">
                <a:latin typeface="Arial MT"/>
                <a:cs typeface="Arial MT"/>
              </a:rPr>
              <a:t>down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call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stack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previous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method,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not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caught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20">
                <a:latin typeface="Arial MT"/>
                <a:cs typeface="Arial MT"/>
              </a:rPr>
              <a:t>there,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exception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again </a:t>
            </a:r>
            <a:r>
              <a:rPr dirty="0" sz="2400" spc="-45">
                <a:latin typeface="Arial MT"/>
                <a:cs typeface="Arial MT"/>
              </a:rPr>
              <a:t>drops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down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0">
                <a:latin typeface="Arial MT"/>
                <a:cs typeface="Arial MT"/>
              </a:rPr>
              <a:t>previous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14">
                <a:latin typeface="Arial MT"/>
                <a:cs typeface="Arial MT"/>
              </a:rPr>
              <a:t>method,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so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 </a:t>
            </a:r>
            <a:r>
              <a:rPr dirty="0" sz="2400" spc="-30">
                <a:latin typeface="Arial MT"/>
                <a:cs typeface="Arial MT"/>
              </a:rPr>
              <a:t>until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5">
                <a:latin typeface="Arial MT"/>
                <a:cs typeface="Arial MT"/>
              </a:rPr>
              <a:t>caught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until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they </a:t>
            </a:r>
            <a:r>
              <a:rPr dirty="0" sz="2400" spc="-110">
                <a:latin typeface="Arial MT"/>
                <a:cs typeface="Arial MT"/>
              </a:rPr>
              <a:t>reach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the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very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bottom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call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stack.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This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75">
                <a:latin typeface="Arial MT"/>
                <a:cs typeface="Arial MT"/>
              </a:rPr>
              <a:t>called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exception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propagation.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30222" y="4131309"/>
            <a:ext cx="968502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give</a:t>
            </a:r>
            <a:r>
              <a:rPr dirty="0" sz="1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unreachable</a:t>
            </a:r>
            <a:r>
              <a:rPr dirty="0" sz="18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because</a:t>
            </a:r>
            <a:r>
              <a:rPr dirty="0" sz="18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compiler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aware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about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dirty="0" sz="1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1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going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execute.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235" y="662178"/>
            <a:ext cx="6790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JAVA</a:t>
            </a:r>
            <a:r>
              <a:rPr dirty="0" spc="-20"/>
              <a:t> </a:t>
            </a:r>
            <a:r>
              <a:rPr dirty="0" spc="110"/>
              <a:t>EXCEPTION</a:t>
            </a:r>
            <a:r>
              <a:rPr dirty="0" spc="-5"/>
              <a:t> </a:t>
            </a:r>
            <a:r>
              <a:rPr dirty="0"/>
              <a:t>PROPAGATION:</a:t>
            </a:r>
            <a:r>
              <a:rPr dirty="0" spc="-29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1283" y="979460"/>
            <a:ext cx="3716020" cy="92583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200" spc="-215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2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50">
                <a:solidFill>
                  <a:srgbClr val="404040"/>
                </a:solidFill>
                <a:latin typeface="Arial MT"/>
                <a:cs typeface="Arial MT"/>
              </a:rPr>
              <a:t>TestExceptionPropagation1{</a:t>
            </a:r>
            <a:endParaRPr sz="22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900"/>
              </a:spcBef>
            </a:pPr>
            <a:r>
              <a:rPr dirty="0" sz="2200" spc="-15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2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m(){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2180" y="1984705"/>
            <a:ext cx="17894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5" b="1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dirty="0" sz="22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data=50/0;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6731" y="2316046"/>
            <a:ext cx="996315" cy="317309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2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200" spc="-15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2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70">
                <a:solidFill>
                  <a:srgbClr val="404040"/>
                </a:solidFill>
                <a:latin typeface="Arial MT"/>
                <a:cs typeface="Arial MT"/>
              </a:rPr>
              <a:t>n(){</a:t>
            </a:r>
            <a:endParaRPr sz="22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905"/>
              </a:spcBef>
            </a:pP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m();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2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200" spc="-15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2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200" spc="-65">
                <a:solidFill>
                  <a:srgbClr val="404040"/>
                </a:solidFill>
                <a:latin typeface="Arial MT"/>
                <a:cs typeface="Arial MT"/>
              </a:rPr>
              <a:t>p(){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  <a:spcBef>
                <a:spcPts val="900"/>
              </a:spcBef>
            </a:pPr>
            <a:r>
              <a:rPr dirty="0" sz="2200" spc="-2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2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900"/>
              </a:spcBef>
            </a:pPr>
            <a:r>
              <a:rPr dirty="0" sz="2200" spc="-20">
                <a:solidFill>
                  <a:srgbClr val="404040"/>
                </a:solidFill>
                <a:latin typeface="Arial MT"/>
                <a:cs typeface="Arial MT"/>
              </a:rPr>
              <a:t>n();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1283" y="5528564"/>
            <a:ext cx="5817870" cy="112839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 indent="233045">
              <a:lnSpc>
                <a:spcPts val="2510"/>
              </a:lnSpc>
              <a:spcBef>
                <a:spcPts val="285"/>
              </a:spcBef>
            </a:pPr>
            <a:r>
              <a:rPr dirty="0" sz="2200" spc="-175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2200" spc="-175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2200" spc="-175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2200" spc="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404040"/>
                </a:solidFill>
                <a:latin typeface="Arial MT"/>
                <a:cs typeface="Arial MT"/>
              </a:rPr>
              <a:t>e){System.out.println("exception</a:t>
            </a:r>
            <a:r>
              <a:rPr dirty="0" sz="2200" spc="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200" spc="-320">
                <a:solidFill>
                  <a:srgbClr val="404040"/>
                </a:solidFill>
                <a:latin typeface="Arial MT"/>
                <a:cs typeface="Arial MT"/>
              </a:rPr>
              <a:t>h </a:t>
            </a:r>
            <a:r>
              <a:rPr dirty="0" sz="2200" spc="-10">
                <a:solidFill>
                  <a:srgbClr val="404040"/>
                </a:solidFill>
                <a:latin typeface="Arial MT"/>
                <a:cs typeface="Arial MT"/>
              </a:rPr>
              <a:t>andled");}</a:t>
            </a:r>
            <a:endParaRPr sz="22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840"/>
              </a:spcBef>
            </a:pPr>
            <a:r>
              <a:rPr dirty="0" sz="22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80835" y="1795348"/>
            <a:ext cx="45821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0" b="1">
                <a:latin typeface="Arial"/>
                <a:cs typeface="Arial"/>
              </a:rPr>
              <a:t>public</a:t>
            </a:r>
            <a:r>
              <a:rPr dirty="0" sz="2400" spc="20" b="1">
                <a:latin typeface="Arial"/>
                <a:cs typeface="Arial"/>
              </a:rPr>
              <a:t> </a:t>
            </a:r>
            <a:r>
              <a:rPr dirty="0" sz="2400" spc="-190" b="1">
                <a:latin typeface="Arial"/>
                <a:cs typeface="Arial"/>
              </a:rPr>
              <a:t>static</a:t>
            </a:r>
            <a:r>
              <a:rPr dirty="0" sz="2400" spc="60" b="1">
                <a:latin typeface="Arial"/>
                <a:cs typeface="Arial"/>
              </a:rPr>
              <a:t> </a:t>
            </a:r>
            <a:r>
              <a:rPr dirty="0" sz="2400" spc="-150" b="1">
                <a:latin typeface="Arial"/>
                <a:cs typeface="Arial"/>
              </a:rPr>
              <a:t>void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160">
                <a:latin typeface="Arial MT"/>
                <a:cs typeface="Arial MT"/>
              </a:rPr>
              <a:t>main(String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args[]){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7015" y="2527172"/>
            <a:ext cx="469963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168910">
              <a:lnSpc>
                <a:spcPct val="100000"/>
              </a:lnSpc>
              <a:spcBef>
                <a:spcPts val="100"/>
              </a:spcBef>
            </a:pPr>
            <a:r>
              <a:rPr dirty="0" sz="2400" spc="-180">
                <a:latin typeface="Arial MT"/>
                <a:cs typeface="Arial MT"/>
              </a:rPr>
              <a:t>TestExceptionPropagation1</a:t>
            </a:r>
            <a:r>
              <a:rPr dirty="0" sz="2400" spc="80">
                <a:latin typeface="Arial MT"/>
                <a:cs typeface="Arial MT"/>
              </a:rPr>
              <a:t> </a:t>
            </a:r>
            <a:r>
              <a:rPr dirty="0" sz="2400" spc="-45">
                <a:latin typeface="Arial MT"/>
                <a:cs typeface="Arial MT"/>
              </a:rPr>
              <a:t>obj=</a:t>
            </a:r>
            <a:r>
              <a:rPr dirty="0" sz="2400" spc="-45" b="1">
                <a:latin typeface="Arial"/>
                <a:cs typeface="Arial"/>
              </a:rPr>
              <a:t>new </a:t>
            </a:r>
            <a:r>
              <a:rPr dirty="0" sz="2400" spc="-640">
                <a:latin typeface="Arial MT"/>
                <a:cs typeface="Arial MT"/>
              </a:rPr>
              <a:t>T</a:t>
            </a:r>
            <a:r>
              <a:rPr dirty="0" sz="2400" spc="-100">
                <a:latin typeface="Arial MT"/>
                <a:cs typeface="Arial MT"/>
              </a:rPr>
              <a:t>est</a:t>
            </a:r>
            <a:r>
              <a:rPr dirty="0" sz="2400" spc="-95">
                <a:latin typeface="Arial MT"/>
                <a:cs typeface="Arial MT"/>
              </a:rPr>
              <a:t>E</a:t>
            </a:r>
            <a:r>
              <a:rPr dirty="0" sz="2400" spc="-200">
                <a:latin typeface="Arial MT"/>
                <a:cs typeface="Arial MT"/>
              </a:rPr>
              <a:t>x</a:t>
            </a:r>
            <a:r>
              <a:rPr dirty="0" sz="2400" spc="-100">
                <a:latin typeface="Arial MT"/>
                <a:cs typeface="Arial MT"/>
              </a:rPr>
              <a:t>ce</a:t>
            </a:r>
            <a:r>
              <a:rPr dirty="0" sz="2400" spc="-110">
                <a:latin typeface="Arial MT"/>
                <a:cs typeface="Arial MT"/>
              </a:rPr>
              <a:t>p</a:t>
            </a:r>
            <a:r>
              <a:rPr dirty="0" sz="2400" spc="-120">
                <a:latin typeface="Arial MT"/>
                <a:cs typeface="Arial MT"/>
              </a:rPr>
              <a:t>t</a:t>
            </a:r>
            <a:r>
              <a:rPr dirty="0" sz="2400" spc="-100">
                <a:latin typeface="Arial MT"/>
                <a:cs typeface="Arial MT"/>
              </a:rPr>
              <a:t>i</a:t>
            </a:r>
            <a:r>
              <a:rPr dirty="0" sz="2400" spc="-110">
                <a:latin typeface="Arial MT"/>
                <a:cs typeface="Arial MT"/>
              </a:rPr>
              <a:t>o</a:t>
            </a:r>
            <a:r>
              <a:rPr dirty="0" sz="2400" spc="-100">
                <a:latin typeface="Arial MT"/>
                <a:cs typeface="Arial MT"/>
              </a:rPr>
              <a:t>nP</a:t>
            </a:r>
            <a:r>
              <a:rPr dirty="0" sz="2400" spc="-200">
                <a:latin typeface="Arial MT"/>
                <a:cs typeface="Arial MT"/>
              </a:rPr>
              <a:t>r</a:t>
            </a:r>
            <a:r>
              <a:rPr dirty="0" sz="2400" spc="-100">
                <a:latin typeface="Arial MT"/>
                <a:cs typeface="Arial MT"/>
              </a:rPr>
              <a:t>o</a:t>
            </a:r>
            <a:r>
              <a:rPr dirty="0" sz="2400" spc="-110">
                <a:latin typeface="Arial MT"/>
                <a:cs typeface="Arial MT"/>
              </a:rPr>
              <a:t>p</a:t>
            </a:r>
            <a:r>
              <a:rPr dirty="0" sz="2400" spc="-125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g</a:t>
            </a:r>
            <a:r>
              <a:rPr dirty="0" sz="2400" spc="-100">
                <a:latin typeface="Arial MT"/>
                <a:cs typeface="Arial MT"/>
              </a:rPr>
              <a:t>ation1</a:t>
            </a:r>
            <a:r>
              <a:rPr dirty="0" sz="2400" spc="-110">
                <a:latin typeface="Arial MT"/>
                <a:cs typeface="Arial MT"/>
              </a:rPr>
              <a:t>(</a:t>
            </a:r>
            <a:r>
              <a:rPr dirty="0" sz="2400" spc="-120">
                <a:latin typeface="Arial MT"/>
                <a:cs typeface="Arial MT"/>
              </a:rPr>
              <a:t>)</a:t>
            </a:r>
            <a:r>
              <a:rPr dirty="0" sz="2400" spc="-100"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obj.p();</a:t>
            </a:r>
            <a:endParaRPr sz="2400">
              <a:latin typeface="Arial MT"/>
              <a:cs typeface="Arial MT"/>
            </a:endParaRPr>
          </a:p>
          <a:p>
            <a:pPr marL="265430">
              <a:lnSpc>
                <a:spcPct val="100000"/>
              </a:lnSpc>
            </a:pPr>
            <a:r>
              <a:rPr dirty="0" sz="2400" spc="-150">
                <a:latin typeface="Arial MT"/>
                <a:cs typeface="Arial MT"/>
              </a:rPr>
              <a:t>System.out.println("normal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flow...");</a:t>
            </a:r>
            <a:endParaRPr sz="2400">
              <a:latin typeface="Arial MT"/>
              <a:cs typeface="Arial MT"/>
            </a:endParaRPr>
          </a:p>
          <a:p>
            <a:pPr marL="179705">
              <a:lnSpc>
                <a:spcPct val="100000"/>
              </a:lnSpc>
            </a:pPr>
            <a:r>
              <a:rPr dirty="0" sz="2400" spc="-5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600455"/>
            <a:ext cx="3703320" cy="5789930"/>
          </a:xfrm>
          <a:custGeom>
            <a:avLst/>
            <a:gdLst/>
            <a:ahLst/>
            <a:cxnLst/>
            <a:rect l="l" t="t" r="r" b="b"/>
            <a:pathLst>
              <a:path w="3703320" h="5789930">
                <a:moveTo>
                  <a:pt x="3703320" y="0"/>
                </a:moveTo>
                <a:lnTo>
                  <a:pt x="0" y="0"/>
                </a:lnTo>
                <a:lnTo>
                  <a:pt x="0" y="5789422"/>
                </a:lnTo>
                <a:lnTo>
                  <a:pt x="3703320" y="5789422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587" y="1894408"/>
            <a:ext cx="1416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49909" y="2423922"/>
            <a:ext cx="1829435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9539" indent="-123825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58333"/>
              <a:buFont typeface="Cambria"/>
              <a:buChar char="◾"/>
              <a:tabLst>
                <a:tab pos="129539" algn="l"/>
              </a:tabLst>
            </a:pP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exception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handled</a:t>
            </a:r>
            <a:endParaRPr sz="1800">
              <a:latin typeface="Trebuchet MS"/>
              <a:cs typeface="Trebuchet MS"/>
            </a:endParaRPr>
          </a:p>
          <a:p>
            <a:pPr marL="129539" indent="-123825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58333"/>
              <a:buFont typeface="Cambria"/>
              <a:buChar char="◾"/>
              <a:tabLst>
                <a:tab pos="129539" algn="l"/>
              </a:tabLst>
            </a:pP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normal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flow...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600455"/>
            <a:ext cx="7359396" cy="578967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662178"/>
            <a:ext cx="36277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CHECKED</a:t>
            </a:r>
            <a:r>
              <a:rPr dirty="0" spc="-114"/>
              <a:t> </a:t>
            </a:r>
            <a:r>
              <a:rPr dirty="0" spc="100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2859" y="884238"/>
            <a:ext cx="3870325" cy="597154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0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Arial MT"/>
                <a:cs typeface="Arial MT"/>
              </a:rPr>
              <a:t>TestExceptionPropagation2{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100"/>
              </a:spcBef>
            </a:pP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m(){</a:t>
            </a:r>
            <a:endParaRPr sz="2000">
              <a:latin typeface="Arial MT"/>
              <a:cs typeface="Arial MT"/>
            </a:endParaRPr>
          </a:p>
          <a:p>
            <a:pPr marL="12700" marR="32384" indent="278765">
              <a:lnSpc>
                <a:spcPct val="100000"/>
              </a:lnSpc>
              <a:spcBef>
                <a:spcPts val="1110"/>
              </a:spcBef>
            </a:pPr>
            <a:r>
              <a:rPr dirty="0" sz="2000" spc="-150" b="1">
                <a:solidFill>
                  <a:srgbClr val="404040"/>
                </a:solidFill>
                <a:latin typeface="Arial"/>
                <a:cs typeface="Arial"/>
              </a:rPr>
              <a:t>throw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20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10">
                <a:solidFill>
                  <a:srgbClr val="404040"/>
                </a:solidFill>
                <a:latin typeface="Arial MT"/>
                <a:cs typeface="Arial MT"/>
              </a:rPr>
              <a:t>java.io.IOException("de </a:t>
            </a:r>
            <a:r>
              <a:rPr dirty="0" sz="2000" spc="-130">
                <a:solidFill>
                  <a:srgbClr val="404040"/>
                </a:solidFill>
                <a:latin typeface="Arial MT"/>
                <a:cs typeface="Arial MT"/>
              </a:rPr>
              <a:t>vice</a:t>
            </a:r>
            <a:r>
              <a:rPr dirty="0" sz="20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Arial MT"/>
                <a:cs typeface="Arial MT"/>
              </a:rPr>
              <a:t>error");//checked</a:t>
            </a: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090"/>
              </a:spcBef>
            </a:pPr>
            <a:r>
              <a:rPr dirty="0" sz="20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105"/>
              </a:spcBef>
            </a:pP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n(){</a:t>
            </a:r>
            <a:endParaRPr sz="2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1105"/>
              </a:spcBef>
            </a:pP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m();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090"/>
              </a:spcBef>
            </a:pPr>
            <a:r>
              <a:rPr dirty="0" sz="20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105"/>
              </a:spcBef>
            </a:pPr>
            <a:r>
              <a:rPr dirty="0" sz="2000" spc="-13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20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p(){</a:t>
            </a:r>
            <a:endParaRPr sz="2000">
              <a:latin typeface="Arial MT"/>
              <a:cs typeface="Arial MT"/>
            </a:endParaRPr>
          </a:p>
          <a:p>
            <a:pPr marL="291465" marR="3253104" indent="-70485">
              <a:lnSpc>
                <a:spcPct val="145500"/>
              </a:lnSpc>
              <a:spcBef>
                <a:spcPts val="15"/>
              </a:spcBef>
            </a:pPr>
            <a:r>
              <a:rPr dirty="0" sz="2000" spc="-55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2000" spc="-55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dirty="0" sz="2000" spc="-140">
                <a:solidFill>
                  <a:srgbClr val="404040"/>
                </a:solidFill>
                <a:latin typeface="Arial MT"/>
                <a:cs typeface="Arial MT"/>
              </a:rPr>
              <a:t>n();</a:t>
            </a:r>
            <a:endParaRPr sz="2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  <a:spcBef>
                <a:spcPts val="1105"/>
              </a:spcBef>
            </a:pPr>
            <a:r>
              <a:rPr dirty="0" sz="2000" spc="-1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2000" spc="-15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2000" spc="-15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20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Arial MT"/>
                <a:cs typeface="Arial MT"/>
              </a:rPr>
              <a:t>e){System.out.printl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125">
                <a:solidFill>
                  <a:srgbClr val="404040"/>
                </a:solidFill>
                <a:latin typeface="Arial MT"/>
                <a:cs typeface="Arial MT"/>
              </a:rPr>
              <a:t>n("exception</a:t>
            </a:r>
            <a:r>
              <a:rPr dirty="0" sz="20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 MT"/>
                <a:cs typeface="Arial MT"/>
              </a:rPr>
              <a:t>handeled");}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105"/>
              </a:spcBef>
            </a:pPr>
            <a:r>
              <a:rPr dirty="0" sz="20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31204" y="1905076"/>
            <a:ext cx="5751830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5" b="1">
                <a:latin typeface="Arial"/>
                <a:cs typeface="Arial"/>
              </a:rPr>
              <a:t>public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-190" b="1">
                <a:latin typeface="Arial"/>
                <a:cs typeface="Arial"/>
              </a:rPr>
              <a:t>static</a:t>
            </a:r>
            <a:r>
              <a:rPr dirty="0" sz="2400" spc="80" b="1">
                <a:latin typeface="Arial"/>
                <a:cs typeface="Arial"/>
              </a:rPr>
              <a:t> </a:t>
            </a:r>
            <a:r>
              <a:rPr dirty="0" sz="2400" spc="-155" b="1">
                <a:latin typeface="Arial"/>
                <a:cs typeface="Arial"/>
              </a:rPr>
              <a:t>void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-160">
                <a:latin typeface="Arial MT"/>
                <a:cs typeface="Arial MT"/>
              </a:rPr>
              <a:t>main(String</a:t>
            </a:r>
            <a:r>
              <a:rPr dirty="0" sz="2400" spc="-10">
                <a:latin typeface="Arial MT"/>
                <a:cs typeface="Arial MT"/>
              </a:rPr>
              <a:t> args[]){</a:t>
            </a:r>
            <a:endParaRPr sz="2400">
              <a:latin typeface="Arial MT"/>
              <a:cs typeface="Arial MT"/>
            </a:endParaRPr>
          </a:p>
          <a:p>
            <a:pPr marL="12700" marR="5080" indent="252729">
              <a:lnSpc>
                <a:spcPct val="100000"/>
              </a:lnSpc>
              <a:spcBef>
                <a:spcPts val="5"/>
              </a:spcBef>
            </a:pPr>
            <a:r>
              <a:rPr dirty="0" sz="2400" spc="-175">
                <a:latin typeface="Arial MT"/>
                <a:cs typeface="Arial MT"/>
              </a:rPr>
              <a:t>TestExceptionPropagation2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65">
                <a:latin typeface="Arial MT"/>
                <a:cs typeface="Arial MT"/>
              </a:rPr>
              <a:t>obj=</a:t>
            </a:r>
            <a:r>
              <a:rPr dirty="0" sz="2400" spc="-65" b="1">
                <a:latin typeface="Arial"/>
                <a:cs typeface="Arial"/>
              </a:rPr>
              <a:t>new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spc="-325">
                <a:latin typeface="Arial MT"/>
                <a:cs typeface="Arial MT"/>
              </a:rPr>
              <a:t>TestExce </a:t>
            </a:r>
            <a:r>
              <a:rPr dirty="0" sz="2400" spc="-70">
                <a:latin typeface="Arial MT"/>
                <a:cs typeface="Arial MT"/>
              </a:rPr>
              <a:t>ptionPropagation2();</a:t>
            </a:r>
            <a:endParaRPr sz="2400">
              <a:latin typeface="Arial MT"/>
              <a:cs typeface="Arial MT"/>
            </a:endParaRPr>
          </a:p>
          <a:p>
            <a:pPr marL="265430" marR="1497965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obj.p(); </a:t>
            </a:r>
            <a:r>
              <a:rPr dirty="0" sz="2400" spc="-150">
                <a:latin typeface="Arial MT"/>
                <a:cs typeface="Arial MT"/>
              </a:rPr>
              <a:t>System.out.println("normal</a:t>
            </a:r>
            <a:r>
              <a:rPr dirty="0" sz="2400" spc="85">
                <a:latin typeface="Arial MT"/>
                <a:cs typeface="Arial MT"/>
              </a:rPr>
              <a:t> </a:t>
            </a:r>
            <a:r>
              <a:rPr dirty="0" sz="2400" spc="-55">
                <a:latin typeface="Arial MT"/>
                <a:cs typeface="Arial MT"/>
              </a:rPr>
              <a:t>flow");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</a:pPr>
            <a:r>
              <a:rPr dirty="0" sz="2400" spc="-5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7800" y="1570963"/>
            <a:ext cx="6633845" cy="47580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319405" indent="-306705">
              <a:lnSpc>
                <a:spcPct val="100000"/>
              </a:lnSpc>
              <a:spcBef>
                <a:spcPts val="39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dirty="0" sz="2400" spc="-135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35" b="1">
                <a:solidFill>
                  <a:srgbClr val="404040"/>
                </a:solidFill>
                <a:latin typeface="Arial"/>
                <a:cs typeface="Arial"/>
              </a:rPr>
              <a:t>core</a:t>
            </a:r>
            <a:r>
              <a:rPr dirty="0" sz="240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404040"/>
                </a:solidFill>
                <a:latin typeface="Arial"/>
                <a:cs typeface="Arial"/>
              </a:rPr>
              <a:t>advantage</a:t>
            </a:r>
            <a:r>
              <a:rPr dirty="0" sz="240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1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2400" spc="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handling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algn="just" marL="318770">
              <a:lnSpc>
                <a:spcPct val="100000"/>
              </a:lnSpc>
              <a:spcBef>
                <a:spcPts val="295"/>
              </a:spcBef>
            </a:pPr>
            <a:r>
              <a:rPr dirty="0" sz="2400" spc="-145" b="1">
                <a:solidFill>
                  <a:srgbClr val="FF0000"/>
                </a:solidFill>
                <a:latin typeface="Arial"/>
                <a:cs typeface="Arial"/>
              </a:rPr>
              <a:t>maintain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FF0000"/>
                </a:solidFill>
                <a:latin typeface="Arial"/>
                <a:cs typeface="Arial"/>
              </a:rPr>
              <a:t>normal</a:t>
            </a: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FF0000"/>
                </a:solidFill>
                <a:latin typeface="Arial"/>
                <a:cs typeface="Arial"/>
              </a:rPr>
              <a:t>flow</a:t>
            </a:r>
            <a:r>
              <a:rPr dirty="0" sz="24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400" spc="1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FF0000"/>
                </a:solidFill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  <a:p>
            <a:pPr algn="just" marL="318770" marR="5080" indent="-306705">
              <a:lnSpc>
                <a:spcPct val="11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190" b="1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24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0" b="1">
                <a:solidFill>
                  <a:srgbClr val="404040"/>
                </a:solidFill>
                <a:latin typeface="Arial"/>
                <a:cs typeface="Arial"/>
              </a:rPr>
              <a:t>normally</a:t>
            </a:r>
            <a:r>
              <a:rPr dirty="0" sz="2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disrupts</a:t>
            </a:r>
            <a:r>
              <a:rPr dirty="0" sz="24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404040"/>
                </a:solidFill>
                <a:latin typeface="Arial"/>
                <a:cs typeface="Arial"/>
              </a:rPr>
              <a:t>normal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flow</a:t>
            </a: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 of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2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r>
              <a:rPr dirty="0" sz="2400" spc="2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400" spc="2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2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why</a:t>
            </a:r>
            <a:r>
              <a:rPr dirty="0" sz="2400" spc="20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400" spc="2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2400" spc="2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404040"/>
                </a:solidFill>
                <a:latin typeface="Arial"/>
                <a:cs typeface="Arial"/>
              </a:rPr>
              <a:t>exception 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handling.</a:t>
            </a:r>
            <a:endParaRPr sz="2400">
              <a:latin typeface="Arial"/>
              <a:cs typeface="Arial"/>
            </a:endParaRPr>
          </a:p>
          <a:p>
            <a:pPr algn="just" marL="318770" marR="5080" indent="-306705">
              <a:lnSpc>
                <a:spcPct val="11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60" b="1">
                <a:solidFill>
                  <a:srgbClr val="404040"/>
                </a:solidFill>
                <a:latin typeface="Arial"/>
                <a:cs typeface="Arial"/>
              </a:rPr>
              <a:t>Suppose</a:t>
            </a:r>
            <a:r>
              <a:rPr dirty="0" sz="2400" spc="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dirty="0" sz="2400" spc="1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2400" spc="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statements</a:t>
            </a:r>
            <a:r>
              <a:rPr dirty="0" sz="2400" spc="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1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dirty="0" sz="2400" spc="1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dirty="0" sz="2400" spc="-165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-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dirty="0" sz="24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305" b="1">
                <a:solidFill>
                  <a:srgbClr val="404040"/>
                </a:solidFill>
                <a:latin typeface="Arial"/>
                <a:cs typeface="Arial"/>
              </a:rPr>
              <a:t>occurs</a:t>
            </a:r>
            <a:r>
              <a:rPr dirty="0" sz="2400" spc="1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dirty="0" sz="24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15" b="1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2400" spc="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dirty="0" sz="2400" spc="-1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2400" spc="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3,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404040"/>
                </a:solidFill>
                <a:latin typeface="Arial"/>
                <a:cs typeface="Arial"/>
              </a:rPr>
              <a:t>rest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4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dirty="0" sz="2400" spc="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24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404040"/>
                </a:solidFill>
                <a:latin typeface="Arial"/>
                <a:cs typeface="Arial"/>
              </a:rPr>
              <a:t>executed</a:t>
            </a:r>
            <a:r>
              <a:rPr dirty="0" sz="2400" spc="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i.e.</a:t>
            </a:r>
            <a:r>
              <a:rPr dirty="0" sz="24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24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run.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dirty="0" sz="2400" spc="50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perform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 </a:t>
            </a: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exception </a:t>
            </a:r>
            <a:r>
              <a:rPr dirty="0" sz="2400" spc="-125" b="1">
                <a:solidFill>
                  <a:srgbClr val="404040"/>
                </a:solidFill>
                <a:latin typeface="Arial"/>
                <a:cs typeface="Arial"/>
              </a:rPr>
              <a:t>handling,</a:t>
            </a: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404040"/>
                </a:solidFill>
                <a:latin typeface="Arial"/>
                <a:cs typeface="Arial"/>
              </a:rPr>
              <a:t>rest</a:t>
            </a:r>
            <a:r>
              <a:rPr dirty="0" sz="24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dirty="0" sz="2400" spc="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24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dirty="0" sz="24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404040"/>
                </a:solidFill>
                <a:latin typeface="Arial"/>
                <a:cs typeface="Arial"/>
              </a:rPr>
              <a:t>executed. </a:t>
            </a:r>
            <a:r>
              <a:rPr dirty="0" sz="2400" spc="-185" b="1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dirty="0" sz="24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404040"/>
                </a:solidFill>
                <a:latin typeface="Arial"/>
                <a:cs typeface="Arial"/>
              </a:rPr>
              <a:t>why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dirty="0" sz="24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404040"/>
                </a:solidFill>
                <a:latin typeface="Arial"/>
                <a:cs typeface="Arial"/>
              </a:rPr>
              <a:t>exception</a:t>
            </a:r>
            <a:r>
              <a:rPr dirty="0" sz="2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404040"/>
                </a:solidFill>
                <a:latin typeface="Arial"/>
                <a:cs typeface="Arial"/>
              </a:rPr>
              <a:t>handling</a:t>
            </a:r>
            <a:r>
              <a:rPr dirty="0" sz="24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dirty="0" sz="24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java.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636" rIns="0" bIns="0" rtlCol="0" vert="horz">
            <a:spAutoFit/>
          </a:bodyPr>
          <a:lstStyle/>
          <a:p>
            <a:pPr marL="2642235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ADVANTAGE</a:t>
            </a:r>
            <a:r>
              <a:rPr dirty="0" spc="-120"/>
              <a:t> </a:t>
            </a:r>
            <a:r>
              <a:rPr dirty="0" spc="110"/>
              <a:t>OF</a:t>
            </a:r>
            <a:r>
              <a:rPr dirty="0" spc="-105"/>
              <a:t> </a:t>
            </a:r>
            <a:r>
              <a:rPr dirty="0" spc="114"/>
              <a:t>EXCEPTION</a:t>
            </a:r>
            <a:r>
              <a:rPr dirty="0" spc="-75"/>
              <a:t> </a:t>
            </a:r>
            <a:r>
              <a:rPr dirty="0" spc="180"/>
              <a:t>HANDLING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335773" y="1676863"/>
            <a:ext cx="4740275" cy="4331335"/>
          </a:xfrm>
          <a:prstGeom prst="rect">
            <a:avLst/>
          </a:prstGeom>
        </p:spPr>
        <p:txBody>
          <a:bodyPr wrap="square" lIns="0" tIns="21780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715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260" b="1">
                <a:solidFill>
                  <a:srgbClr val="404040"/>
                </a:solidFill>
                <a:latin typeface="Arial"/>
                <a:cs typeface="Arial"/>
              </a:rPr>
              <a:t>Let's</a:t>
            </a:r>
            <a:r>
              <a:rPr dirty="0" sz="2700" spc="-1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 spc="-185" b="1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dirty="0" sz="27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 b="1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dirty="0" sz="27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700" spc="-110" b="1">
                <a:solidFill>
                  <a:srgbClr val="404040"/>
                </a:solidFill>
                <a:latin typeface="Arial"/>
                <a:cs typeface="Arial"/>
              </a:rPr>
              <a:t>scenario:</a:t>
            </a:r>
            <a:endParaRPr sz="27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610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185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7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Arial MT"/>
                <a:cs typeface="Arial MT"/>
              </a:rPr>
              <a:t>1;</a:t>
            </a:r>
            <a:endParaRPr sz="2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595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19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700" spc="-25">
                <a:solidFill>
                  <a:srgbClr val="404040"/>
                </a:solidFill>
                <a:latin typeface="Arial MT"/>
                <a:cs typeface="Arial MT"/>
              </a:rPr>
              <a:t> 2;</a:t>
            </a:r>
            <a:endParaRPr sz="2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600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  <a:tab pos="2193290" algn="l"/>
              </a:tabLst>
            </a:pPr>
            <a:r>
              <a:rPr dirty="0" sz="2700" spc="-175">
                <a:solidFill>
                  <a:srgbClr val="FF0000"/>
                </a:solidFill>
                <a:latin typeface="Arial MT"/>
                <a:cs typeface="Arial MT"/>
              </a:rPr>
              <a:t>statement</a:t>
            </a:r>
            <a:r>
              <a:rPr dirty="0" sz="27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FF0000"/>
                </a:solidFill>
                <a:latin typeface="Arial MT"/>
                <a:cs typeface="Arial MT"/>
              </a:rPr>
              <a:t>3;</a:t>
            </a:r>
            <a:r>
              <a:rPr dirty="0" sz="27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700" spc="-20">
                <a:solidFill>
                  <a:srgbClr val="FF0000"/>
                </a:solidFill>
                <a:latin typeface="Arial MT"/>
                <a:cs typeface="Arial MT"/>
              </a:rPr>
              <a:t>//exception</a:t>
            </a:r>
            <a:r>
              <a:rPr dirty="0" sz="2700" spc="-1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700" spc="-280">
                <a:solidFill>
                  <a:srgbClr val="FF0000"/>
                </a:solidFill>
                <a:latin typeface="Arial MT"/>
                <a:cs typeface="Arial MT"/>
              </a:rPr>
              <a:t>occurs</a:t>
            </a:r>
            <a:endParaRPr sz="2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605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185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7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Arial MT"/>
                <a:cs typeface="Arial MT"/>
              </a:rPr>
              <a:t>4;</a:t>
            </a:r>
            <a:endParaRPr sz="2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595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19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700" spc="-25">
                <a:solidFill>
                  <a:srgbClr val="404040"/>
                </a:solidFill>
                <a:latin typeface="Arial MT"/>
                <a:cs typeface="Arial MT"/>
              </a:rPr>
              <a:t> 5;</a:t>
            </a:r>
            <a:endParaRPr sz="27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600"/>
              </a:spcBef>
              <a:buClr>
                <a:srgbClr val="E77929"/>
              </a:buClr>
              <a:buSzPct val="90740"/>
              <a:buFont typeface="Cambria"/>
              <a:buChar char="◾"/>
              <a:tabLst>
                <a:tab pos="318770" algn="l"/>
              </a:tabLst>
            </a:pPr>
            <a:r>
              <a:rPr dirty="0" sz="2700" spc="-185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dirty="0" sz="27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404040"/>
                </a:solidFill>
                <a:latin typeface="Arial MT"/>
                <a:cs typeface="Arial MT"/>
              </a:rPr>
              <a:t>6;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2878" y="662178"/>
            <a:ext cx="28708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throws</a:t>
            </a:r>
            <a:r>
              <a:rPr dirty="0" spc="-165"/>
              <a:t> </a:t>
            </a:r>
            <a:r>
              <a:rPr dirty="0" spc="185"/>
              <a:t>KEYWORD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1822" y="1286458"/>
            <a:ext cx="10316210" cy="407987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just" marL="319405" indent="-306705">
              <a:lnSpc>
                <a:spcPct val="100000"/>
              </a:lnSpc>
              <a:spcBef>
                <a:spcPts val="129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dirty="0" sz="2400" spc="-29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 b="1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24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404040"/>
                </a:solidFill>
                <a:latin typeface="Arial"/>
                <a:cs typeface="Arial"/>
              </a:rPr>
              <a:t>keyword</a:t>
            </a:r>
            <a:r>
              <a:rPr dirty="0" sz="24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400">
              <a:latin typeface="Arial MT"/>
              <a:cs typeface="Arial MT"/>
            </a:endParaRPr>
          </a:p>
          <a:p>
            <a:pPr algn="just" marL="318770" marR="5080" indent="-306705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645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4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0">
                <a:solidFill>
                  <a:srgbClr val="404040"/>
                </a:solidFill>
                <a:latin typeface="Arial MT"/>
                <a:cs typeface="Arial MT"/>
              </a:rPr>
              <a:t>delegate</a:t>
            </a:r>
            <a:r>
              <a:rPr dirty="0" sz="2400" spc="-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responsibility</a:t>
            </a:r>
            <a:r>
              <a:rPr dirty="0" sz="2400" spc="-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exceptional</a:t>
            </a:r>
            <a:r>
              <a:rPr dirty="0" sz="24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dirty="0" sz="24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caller</a:t>
            </a:r>
            <a:r>
              <a:rPr dirty="0" sz="2400" spc="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dirty="0" sz="2400" spc="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caller </a:t>
            </a:r>
            <a:r>
              <a:rPr dirty="0" sz="2400" spc="-175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400" spc="5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5">
                <a:solidFill>
                  <a:srgbClr val="404040"/>
                </a:solidFill>
                <a:latin typeface="Arial MT"/>
                <a:cs typeface="Arial MT"/>
              </a:rPr>
              <a:t>jvm.</a:t>
            </a:r>
            <a:r>
              <a:rPr dirty="0" sz="24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35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dirty="0" sz="2400" spc="1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caller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dirty="0" sz="24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6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responsible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handle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2400">
              <a:latin typeface="Arial MT"/>
              <a:cs typeface="Arial MT"/>
            </a:endParaRPr>
          </a:p>
          <a:p>
            <a:pPr marL="318770" marR="231140" indent="-306705">
              <a:lnSpc>
                <a:spcPct val="100000"/>
              </a:lnSpc>
              <a:spcBef>
                <a:spcPts val="12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dirty="0" sz="2400" spc="-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gives</a:t>
            </a:r>
            <a:r>
              <a:rPr dirty="0" sz="24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dirty="0" sz="2400" spc="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404040"/>
                </a:solidFill>
                <a:latin typeface="Arial MT"/>
                <a:cs typeface="Arial MT"/>
              </a:rPr>
              <a:t>occur</a:t>
            </a:r>
            <a:r>
              <a:rPr dirty="0" sz="24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it </a:t>
            </a:r>
            <a:r>
              <a:rPr dirty="0" sz="2400" spc="-215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r>
              <a:rPr dirty="0" sz="2400" spc="-1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dirty="0" sz="24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dirty="0" sz="24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24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55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Arial MT"/>
                <a:cs typeface="Arial MT"/>
              </a:rPr>
              <a:t>that </a:t>
            </a:r>
            <a:r>
              <a:rPr dirty="0" sz="2400" spc="-140">
                <a:solidFill>
                  <a:srgbClr val="404040"/>
                </a:solidFill>
                <a:latin typeface="Arial MT"/>
                <a:cs typeface="Arial MT"/>
              </a:rPr>
              <a:t>normal</a:t>
            </a:r>
            <a:r>
              <a:rPr dirty="0" sz="24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dirty="0" sz="24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95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dirty="0" sz="2400" spc="-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2400" spc="-114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Arial MT"/>
                <a:cs typeface="Arial MT"/>
              </a:rPr>
              <a:t>maintained.</a:t>
            </a:r>
            <a:endParaRPr sz="2400">
              <a:latin typeface="Arial MT"/>
              <a:cs typeface="Arial MT"/>
            </a:endParaRPr>
          </a:p>
          <a:p>
            <a:pPr algn="just" marL="319405" indent="-306705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9405" algn="l"/>
              </a:tabLst>
            </a:pPr>
            <a:r>
              <a:rPr dirty="0" sz="2400" spc="-180" b="1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dirty="0" sz="2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FF0000"/>
                </a:solidFill>
                <a:latin typeface="Arial"/>
                <a:cs typeface="Arial"/>
              </a:rPr>
              <a:t>generally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FF0000"/>
                </a:solidFill>
                <a:latin typeface="Arial"/>
                <a:cs typeface="Arial"/>
              </a:rPr>
              <a:t>used</a:t>
            </a:r>
            <a:r>
              <a:rPr dirty="0" sz="2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dirty="0" sz="2400" spc="-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FF0000"/>
                </a:solidFill>
                <a:latin typeface="Arial"/>
                <a:cs typeface="Arial"/>
              </a:rPr>
              <a:t>checked</a:t>
            </a:r>
            <a:r>
              <a:rPr dirty="0" sz="24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exception.</a:t>
            </a:r>
            <a:endParaRPr sz="24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dirty="0" sz="2400" spc="-225" b="1">
                <a:solidFill>
                  <a:srgbClr val="FF0000"/>
                </a:solidFill>
                <a:latin typeface="Arial"/>
                <a:cs typeface="Arial"/>
              </a:rPr>
              <a:t>Throws</a:t>
            </a:r>
            <a:r>
              <a:rPr dirty="0" sz="2400" spc="-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FF0000"/>
                </a:solidFill>
                <a:latin typeface="Arial"/>
                <a:cs typeface="Arial"/>
              </a:rPr>
              <a:t>keyword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dirty="0" sz="24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z="24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85" b="1">
                <a:solidFill>
                  <a:srgbClr val="FF0000"/>
                </a:solidFill>
                <a:latin typeface="Arial"/>
                <a:cs typeface="Arial"/>
              </a:rPr>
              <a:t>prevent</a:t>
            </a: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dirty="0" sz="24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FF0000"/>
                </a:solidFill>
                <a:latin typeface="Arial"/>
                <a:cs typeface="Arial"/>
              </a:rPr>
              <a:t>abnormal</a:t>
            </a:r>
            <a:r>
              <a:rPr dirty="0" sz="2400" spc="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termination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866" y="502666"/>
            <a:ext cx="3063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Syntax</a:t>
            </a:r>
            <a:r>
              <a:rPr dirty="0" spc="-60"/>
              <a:t> </a:t>
            </a:r>
            <a:r>
              <a:rPr dirty="0" spc="-160"/>
              <a:t>of</a:t>
            </a:r>
            <a:r>
              <a:rPr dirty="0" spc="-80"/>
              <a:t> </a:t>
            </a:r>
            <a:r>
              <a:rPr dirty="0" spc="-325"/>
              <a:t>java</a:t>
            </a:r>
            <a:r>
              <a:rPr dirty="0" spc="-95"/>
              <a:t> </a:t>
            </a:r>
            <a:r>
              <a:rPr dirty="0" spc="-55"/>
              <a:t>throws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6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pc="-105" i="0">
                <a:latin typeface="Arial MT"/>
                <a:cs typeface="Arial MT"/>
              </a:rPr>
              <a:t>return_type</a:t>
            </a:r>
            <a:r>
              <a:rPr dirty="0" spc="95" i="0">
                <a:latin typeface="Arial MT"/>
                <a:cs typeface="Arial MT"/>
              </a:rPr>
              <a:t> </a:t>
            </a:r>
            <a:r>
              <a:rPr dirty="0" spc="-220" i="0">
                <a:latin typeface="Arial MT"/>
                <a:cs typeface="Arial MT"/>
              </a:rPr>
              <a:t>method_name()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spc="-229" b="1" i="0">
                <a:latin typeface="Arial"/>
                <a:cs typeface="Arial"/>
              </a:rPr>
              <a:t>throws</a:t>
            </a:r>
            <a:r>
              <a:rPr dirty="0" spc="10" b="1" i="0">
                <a:latin typeface="Arial"/>
                <a:cs typeface="Arial"/>
              </a:rPr>
              <a:t> </a:t>
            </a:r>
            <a:r>
              <a:rPr dirty="0" spc="-195" i="0">
                <a:latin typeface="Arial MT"/>
                <a:cs typeface="Arial MT"/>
              </a:rPr>
              <a:t>exception_class_name{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i="0">
                <a:latin typeface="Arial MT"/>
                <a:cs typeface="Arial MT"/>
              </a:rPr>
              <a:t>//method </a:t>
            </a:r>
            <a:r>
              <a:rPr dirty="0" spc="-20" i="0">
                <a:latin typeface="Arial MT"/>
                <a:cs typeface="Arial MT"/>
              </a:rPr>
              <a:t>code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pc="-50" i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45" rIns="0" bIns="0" rtlCol="0" vert="horz">
            <a:spAutoFit/>
          </a:bodyPr>
          <a:lstStyle/>
          <a:p>
            <a:pPr marL="313563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Which</a:t>
            </a:r>
            <a:r>
              <a:rPr dirty="0" spc="-114"/>
              <a:t> </a:t>
            </a:r>
            <a:r>
              <a:rPr dirty="0" spc="-150"/>
              <a:t>exception</a:t>
            </a:r>
            <a:r>
              <a:rPr dirty="0" spc="-100"/>
              <a:t> </a:t>
            </a:r>
            <a:r>
              <a:rPr dirty="0" spc="-120"/>
              <a:t>should</a:t>
            </a:r>
            <a:r>
              <a:rPr dirty="0" spc="-65"/>
              <a:t> </a:t>
            </a:r>
            <a:r>
              <a:rPr dirty="0" spc="-190"/>
              <a:t>be</a:t>
            </a:r>
            <a:r>
              <a:rPr dirty="0" spc="-105"/>
              <a:t> </a:t>
            </a:r>
            <a:r>
              <a:rPr dirty="0" spc="-155"/>
              <a:t>declared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checked</a:t>
            </a:r>
            <a:r>
              <a:rPr dirty="0" spc="-15"/>
              <a:t> </a:t>
            </a:r>
            <a:r>
              <a:rPr dirty="0" spc="-245"/>
              <a:t>exception</a:t>
            </a:r>
            <a:r>
              <a:rPr dirty="0" spc="50"/>
              <a:t> </a:t>
            </a:r>
            <a:r>
              <a:rPr dirty="0" spc="-260"/>
              <a:t>only,</a:t>
            </a:r>
            <a:r>
              <a:rPr dirty="0" spc="-20"/>
              <a:t> </a:t>
            </a:r>
            <a:r>
              <a:rPr dirty="0" spc="-290"/>
              <a:t>because:</a:t>
            </a:r>
          </a:p>
          <a:p>
            <a:pPr>
              <a:lnSpc>
                <a:spcPct val="100000"/>
              </a:lnSpc>
              <a:spcBef>
                <a:spcPts val="2985"/>
              </a:spcBef>
            </a:p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pc="-290" b="1" i="0">
                <a:latin typeface="Arial"/>
                <a:cs typeface="Arial"/>
              </a:rPr>
              <a:t>unchecked</a:t>
            </a:r>
            <a:r>
              <a:rPr dirty="0" spc="-60" b="1" i="0">
                <a:latin typeface="Arial"/>
                <a:cs typeface="Arial"/>
              </a:rPr>
              <a:t> </a:t>
            </a:r>
            <a:r>
              <a:rPr dirty="0" spc="-265" b="1" i="0">
                <a:latin typeface="Arial"/>
                <a:cs typeface="Arial"/>
              </a:rPr>
              <a:t>Exception:</a:t>
            </a:r>
            <a:r>
              <a:rPr dirty="0" spc="-15" b="1" i="0">
                <a:latin typeface="Arial"/>
                <a:cs typeface="Arial"/>
              </a:rPr>
              <a:t> </a:t>
            </a:r>
            <a:r>
              <a:rPr dirty="0" spc="-180" i="0">
                <a:latin typeface="Arial MT"/>
                <a:cs typeface="Arial MT"/>
              </a:rPr>
              <a:t>under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i="0">
                <a:latin typeface="Arial MT"/>
                <a:cs typeface="Arial MT"/>
              </a:rPr>
              <a:t> </a:t>
            </a:r>
            <a:r>
              <a:rPr dirty="0" spc="-175" i="0">
                <a:latin typeface="Arial MT"/>
                <a:cs typeface="Arial MT"/>
              </a:rPr>
              <a:t>control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spc="-330" i="0">
                <a:latin typeface="Arial MT"/>
                <a:cs typeface="Arial MT"/>
              </a:rPr>
              <a:t>so</a:t>
            </a:r>
            <a:r>
              <a:rPr dirty="0" spc="25" i="0">
                <a:latin typeface="Arial MT"/>
                <a:cs typeface="Arial MT"/>
              </a:rPr>
              <a:t> </a:t>
            </a:r>
            <a:r>
              <a:rPr dirty="0" spc="-145" i="0">
                <a:latin typeface="Arial MT"/>
                <a:cs typeface="Arial MT"/>
              </a:rPr>
              <a:t>correct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code.</a:t>
            </a:r>
          </a:p>
          <a:p>
            <a:pPr>
              <a:lnSpc>
                <a:spcPct val="100000"/>
              </a:lnSpc>
              <a:spcBef>
                <a:spcPts val="2975"/>
              </a:spcBef>
              <a:buClr>
                <a:srgbClr val="E77929"/>
              </a:buClr>
              <a:buFont typeface="Cambria"/>
              <a:buChar char="◾"/>
            </a:pPr>
          </a:p>
          <a:p>
            <a:pPr marL="318770" marR="5080" indent="-306705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pc="-204" b="1" i="0">
                <a:latin typeface="Arial"/>
                <a:cs typeface="Arial"/>
              </a:rPr>
              <a:t>error:</a:t>
            </a:r>
            <a:r>
              <a:rPr dirty="0" spc="-5" b="1" i="0">
                <a:latin typeface="Arial"/>
                <a:cs typeface="Arial"/>
              </a:rPr>
              <a:t> </a:t>
            </a:r>
            <a:r>
              <a:rPr dirty="0" spc="-195" i="0">
                <a:latin typeface="Arial MT"/>
                <a:cs typeface="Arial MT"/>
              </a:rPr>
              <a:t>beyond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75" i="0">
                <a:latin typeface="Arial MT"/>
                <a:cs typeface="Arial MT"/>
              </a:rPr>
              <a:t>control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70" i="0">
                <a:latin typeface="Arial MT"/>
                <a:cs typeface="Arial MT"/>
              </a:rPr>
              <a:t>e.g.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spc="-235" i="0">
                <a:latin typeface="Arial MT"/>
                <a:cs typeface="Arial MT"/>
              </a:rPr>
              <a:t>you</a:t>
            </a:r>
            <a:r>
              <a:rPr dirty="0" spc="-50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are</a:t>
            </a:r>
            <a:r>
              <a:rPr dirty="0" spc="-185" i="0">
                <a:latin typeface="Arial MT"/>
                <a:cs typeface="Arial MT"/>
              </a:rPr>
              <a:t> </a:t>
            </a:r>
            <a:r>
              <a:rPr dirty="0" spc="-150" i="0">
                <a:latin typeface="Arial MT"/>
                <a:cs typeface="Arial MT"/>
              </a:rPr>
              <a:t>unable</a:t>
            </a:r>
            <a:r>
              <a:rPr dirty="0" spc="-4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to</a:t>
            </a:r>
            <a:r>
              <a:rPr dirty="0" spc="-7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do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165" i="0">
                <a:latin typeface="Arial MT"/>
                <a:cs typeface="Arial MT"/>
              </a:rPr>
              <a:t>anything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65" i="0">
                <a:latin typeface="Arial MT"/>
                <a:cs typeface="Arial MT"/>
              </a:rPr>
              <a:t>if</a:t>
            </a:r>
            <a:r>
              <a:rPr dirty="0" spc="114" i="0">
                <a:latin typeface="Arial MT"/>
                <a:cs typeface="Arial MT"/>
              </a:rPr>
              <a:t> </a:t>
            </a:r>
            <a:r>
              <a:rPr dirty="0" spc="-45" i="0">
                <a:latin typeface="Arial MT"/>
                <a:cs typeface="Arial MT"/>
              </a:rPr>
              <a:t>there </a:t>
            </a:r>
            <a:r>
              <a:rPr dirty="0" spc="-280" i="0">
                <a:latin typeface="Arial MT"/>
                <a:cs typeface="Arial MT"/>
              </a:rPr>
              <a:t>occurs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40" i="0">
                <a:latin typeface="Arial MT"/>
                <a:cs typeface="Arial MT"/>
              </a:rPr>
              <a:t>VirtualMachineError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or</a:t>
            </a:r>
            <a:r>
              <a:rPr dirty="0" spc="-120" i="0">
                <a:latin typeface="Arial MT"/>
                <a:cs typeface="Arial MT"/>
              </a:rPr>
              <a:t> </a:t>
            </a:r>
            <a:r>
              <a:rPr dirty="0" spc="-125" i="0">
                <a:latin typeface="Arial MT"/>
                <a:cs typeface="Arial MT"/>
              </a:rPr>
              <a:t>StackOverflowError.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45" rIns="0" bIns="0" rtlCol="0" vert="horz">
            <a:spAutoFit/>
          </a:bodyPr>
          <a:lstStyle/>
          <a:p>
            <a:pPr marL="313563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Which</a:t>
            </a:r>
            <a:r>
              <a:rPr dirty="0" spc="-114"/>
              <a:t> </a:t>
            </a:r>
            <a:r>
              <a:rPr dirty="0" spc="-150"/>
              <a:t>exception</a:t>
            </a:r>
            <a:r>
              <a:rPr dirty="0" spc="-100"/>
              <a:t> </a:t>
            </a:r>
            <a:r>
              <a:rPr dirty="0" spc="-120"/>
              <a:t>should</a:t>
            </a:r>
            <a:r>
              <a:rPr dirty="0" spc="-65"/>
              <a:t> </a:t>
            </a:r>
            <a:r>
              <a:rPr dirty="0" spc="-190"/>
              <a:t>be</a:t>
            </a:r>
            <a:r>
              <a:rPr dirty="0" spc="-105"/>
              <a:t> </a:t>
            </a:r>
            <a:r>
              <a:rPr dirty="0" spc="-155"/>
              <a:t>declared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checked</a:t>
            </a:r>
            <a:r>
              <a:rPr dirty="0" spc="-15"/>
              <a:t> </a:t>
            </a:r>
            <a:r>
              <a:rPr dirty="0" spc="-245"/>
              <a:t>exception</a:t>
            </a:r>
            <a:r>
              <a:rPr dirty="0" spc="50"/>
              <a:t> </a:t>
            </a:r>
            <a:r>
              <a:rPr dirty="0" spc="-260"/>
              <a:t>only,</a:t>
            </a:r>
            <a:r>
              <a:rPr dirty="0" spc="-20"/>
              <a:t> </a:t>
            </a:r>
            <a:r>
              <a:rPr dirty="0" spc="-290"/>
              <a:t>because:</a:t>
            </a:r>
          </a:p>
          <a:p>
            <a:pPr>
              <a:lnSpc>
                <a:spcPct val="100000"/>
              </a:lnSpc>
              <a:spcBef>
                <a:spcPts val="2985"/>
              </a:spcBef>
            </a:pPr>
          </a:p>
          <a:p>
            <a:pPr marL="318770" indent="-306070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pc="-290" b="1" i="0">
                <a:latin typeface="Arial"/>
                <a:cs typeface="Arial"/>
              </a:rPr>
              <a:t>unchecked</a:t>
            </a:r>
            <a:r>
              <a:rPr dirty="0" spc="-60" b="1" i="0">
                <a:latin typeface="Arial"/>
                <a:cs typeface="Arial"/>
              </a:rPr>
              <a:t> </a:t>
            </a:r>
            <a:r>
              <a:rPr dirty="0" spc="-265" b="1" i="0">
                <a:latin typeface="Arial"/>
                <a:cs typeface="Arial"/>
              </a:rPr>
              <a:t>Exception:</a:t>
            </a:r>
            <a:r>
              <a:rPr dirty="0" spc="-15" b="1" i="0">
                <a:latin typeface="Arial"/>
                <a:cs typeface="Arial"/>
              </a:rPr>
              <a:t> </a:t>
            </a:r>
            <a:r>
              <a:rPr dirty="0" spc="-180" i="0">
                <a:latin typeface="Arial MT"/>
                <a:cs typeface="Arial MT"/>
              </a:rPr>
              <a:t>under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i="0">
                <a:latin typeface="Arial MT"/>
                <a:cs typeface="Arial MT"/>
              </a:rPr>
              <a:t> </a:t>
            </a:r>
            <a:r>
              <a:rPr dirty="0" spc="-175" i="0">
                <a:latin typeface="Arial MT"/>
                <a:cs typeface="Arial MT"/>
              </a:rPr>
              <a:t>control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spc="-330" i="0">
                <a:latin typeface="Arial MT"/>
                <a:cs typeface="Arial MT"/>
              </a:rPr>
              <a:t>so</a:t>
            </a:r>
            <a:r>
              <a:rPr dirty="0" spc="25" i="0">
                <a:latin typeface="Arial MT"/>
                <a:cs typeface="Arial MT"/>
              </a:rPr>
              <a:t> </a:t>
            </a:r>
            <a:r>
              <a:rPr dirty="0" spc="-145" i="0">
                <a:latin typeface="Arial MT"/>
                <a:cs typeface="Arial MT"/>
              </a:rPr>
              <a:t>correct</a:t>
            </a:r>
            <a:r>
              <a:rPr dirty="0" spc="15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spc="-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code.</a:t>
            </a:r>
          </a:p>
          <a:p>
            <a:pPr>
              <a:lnSpc>
                <a:spcPct val="100000"/>
              </a:lnSpc>
              <a:spcBef>
                <a:spcPts val="2975"/>
              </a:spcBef>
              <a:buClr>
                <a:srgbClr val="E77929"/>
              </a:buClr>
              <a:buFont typeface="Cambria"/>
              <a:buChar char="◾"/>
            </a:pPr>
          </a:p>
          <a:p>
            <a:pPr marL="318770" marR="5080" indent="-306705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pc="-204" b="1" i="0">
                <a:latin typeface="Arial"/>
                <a:cs typeface="Arial"/>
              </a:rPr>
              <a:t>error:</a:t>
            </a:r>
            <a:r>
              <a:rPr dirty="0" spc="-5" b="1" i="0">
                <a:latin typeface="Arial"/>
                <a:cs typeface="Arial"/>
              </a:rPr>
              <a:t> </a:t>
            </a:r>
            <a:r>
              <a:rPr dirty="0" spc="-195" i="0">
                <a:latin typeface="Arial MT"/>
                <a:cs typeface="Arial MT"/>
              </a:rPr>
              <a:t>beyond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spc="-180" i="0">
                <a:latin typeface="Arial MT"/>
                <a:cs typeface="Arial MT"/>
              </a:rPr>
              <a:t>your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75" i="0">
                <a:latin typeface="Arial MT"/>
                <a:cs typeface="Arial MT"/>
              </a:rPr>
              <a:t>control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70" i="0">
                <a:latin typeface="Arial MT"/>
                <a:cs typeface="Arial MT"/>
              </a:rPr>
              <a:t>e.g.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spc="-235" i="0">
                <a:latin typeface="Arial MT"/>
                <a:cs typeface="Arial MT"/>
              </a:rPr>
              <a:t>you</a:t>
            </a:r>
            <a:r>
              <a:rPr dirty="0" spc="-50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are</a:t>
            </a:r>
            <a:r>
              <a:rPr dirty="0" spc="-185" i="0">
                <a:latin typeface="Arial MT"/>
                <a:cs typeface="Arial MT"/>
              </a:rPr>
              <a:t> </a:t>
            </a:r>
            <a:r>
              <a:rPr dirty="0" spc="-150" i="0">
                <a:latin typeface="Arial MT"/>
                <a:cs typeface="Arial MT"/>
              </a:rPr>
              <a:t>unable</a:t>
            </a:r>
            <a:r>
              <a:rPr dirty="0" spc="-4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to</a:t>
            </a:r>
            <a:r>
              <a:rPr dirty="0" spc="-7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do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spc="-165" i="0">
                <a:latin typeface="Arial MT"/>
                <a:cs typeface="Arial MT"/>
              </a:rPr>
              <a:t>anything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65" i="0">
                <a:latin typeface="Arial MT"/>
                <a:cs typeface="Arial MT"/>
              </a:rPr>
              <a:t>if</a:t>
            </a:r>
            <a:r>
              <a:rPr dirty="0" spc="114" i="0">
                <a:latin typeface="Arial MT"/>
                <a:cs typeface="Arial MT"/>
              </a:rPr>
              <a:t> </a:t>
            </a:r>
            <a:r>
              <a:rPr dirty="0" spc="-45" i="0">
                <a:latin typeface="Arial MT"/>
                <a:cs typeface="Arial MT"/>
              </a:rPr>
              <a:t>there </a:t>
            </a:r>
            <a:r>
              <a:rPr dirty="0" spc="-280" i="0">
                <a:latin typeface="Arial MT"/>
                <a:cs typeface="Arial MT"/>
              </a:rPr>
              <a:t>occurs</a:t>
            </a:r>
            <a:r>
              <a:rPr dirty="0" spc="-20" i="0">
                <a:latin typeface="Arial MT"/>
                <a:cs typeface="Arial MT"/>
              </a:rPr>
              <a:t> </a:t>
            </a:r>
            <a:r>
              <a:rPr dirty="0" spc="-140" i="0">
                <a:latin typeface="Arial MT"/>
                <a:cs typeface="Arial MT"/>
              </a:rPr>
              <a:t>VirtualMachineError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or</a:t>
            </a:r>
            <a:r>
              <a:rPr dirty="0" spc="-120" i="0">
                <a:latin typeface="Arial MT"/>
                <a:cs typeface="Arial MT"/>
              </a:rPr>
              <a:t> </a:t>
            </a:r>
            <a:r>
              <a:rPr dirty="0" spc="-125" i="0">
                <a:latin typeface="Arial MT"/>
                <a:cs typeface="Arial MT"/>
              </a:rPr>
              <a:t>StackOverflowError.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0665" y="507237"/>
            <a:ext cx="1224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2859" y="688340"/>
            <a:ext cx="5968365" cy="61048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dirty="0" sz="18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Arial MT"/>
                <a:cs typeface="Arial MT"/>
              </a:rPr>
              <a:t>java.io.IOException;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Arial MT"/>
                <a:cs typeface="Arial MT"/>
              </a:rPr>
              <a:t>Testthrows1{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994"/>
              </a:spcBef>
            </a:pPr>
            <a:r>
              <a:rPr dirty="0" sz="1800" spc="-125" b="1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60">
                <a:solidFill>
                  <a:srgbClr val="FF0000"/>
                </a:solidFill>
                <a:latin typeface="Arial MT"/>
                <a:cs typeface="Arial MT"/>
              </a:rPr>
              <a:t>m()</a:t>
            </a:r>
            <a:r>
              <a:rPr dirty="0" sz="1800" spc="-160" b="1">
                <a:solidFill>
                  <a:srgbClr val="FF0000"/>
                </a:solidFill>
                <a:latin typeface="Arial"/>
                <a:cs typeface="Arial"/>
              </a:rPr>
              <a:t>throws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IOException{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1010"/>
              </a:spcBef>
            </a:pPr>
            <a:r>
              <a:rPr dirty="0" sz="1800" spc="-140" b="1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dirty="0" sz="18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Arial MT"/>
                <a:cs typeface="Arial MT"/>
              </a:rPr>
              <a:t>IOException("device</a:t>
            </a:r>
            <a:r>
              <a:rPr dirty="0" sz="18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Arial MT"/>
                <a:cs typeface="Arial MT"/>
              </a:rPr>
              <a:t>error");</a:t>
            </a:r>
            <a:r>
              <a:rPr dirty="0" sz="1800" spc="-35">
                <a:solidFill>
                  <a:srgbClr val="00AEEE"/>
                </a:solidFill>
                <a:latin typeface="Arial MT"/>
                <a:cs typeface="Arial MT"/>
              </a:rPr>
              <a:t>//checked</a:t>
            </a:r>
            <a:r>
              <a:rPr dirty="0" sz="1800" spc="-90">
                <a:solidFill>
                  <a:srgbClr val="00AEEE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00AEEE"/>
                </a:solidFill>
                <a:latin typeface="Arial MT"/>
                <a:cs typeface="Arial MT"/>
              </a:rPr>
              <a:t>exception</a:t>
            </a:r>
            <a:r>
              <a:rPr dirty="0" sz="1800" spc="450">
                <a:solidFill>
                  <a:srgbClr val="00AEEE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66700" marR="3272154" indent="-128270">
              <a:lnSpc>
                <a:spcPts val="3200"/>
              </a:lnSpc>
              <a:spcBef>
                <a:spcPts val="240"/>
              </a:spcBef>
              <a:tabLst>
                <a:tab pos="857885" algn="l"/>
              </a:tabLst>
            </a:pP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Arial MT"/>
                <a:cs typeface="Arial MT"/>
              </a:rPr>
              <a:t>n()</a:t>
            </a:r>
            <a:r>
              <a:rPr dirty="0" sz="1800" spc="-155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800" spc="-8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 MT"/>
                <a:cs typeface="Arial MT"/>
              </a:rPr>
              <a:t>IOException{ 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m();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860"/>
              </a:spcBef>
            </a:pP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p(){</a:t>
            </a:r>
            <a:endParaRPr sz="1800">
              <a:latin typeface="Arial MT"/>
              <a:cs typeface="Arial MT"/>
            </a:endParaRPr>
          </a:p>
          <a:p>
            <a:pPr marL="266700" marR="5405120" indent="-64135">
              <a:lnSpc>
                <a:spcPts val="3200"/>
              </a:lnSpc>
              <a:spcBef>
                <a:spcPts val="240"/>
              </a:spcBef>
            </a:pP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dirty="0" sz="1800" spc="-125">
                <a:solidFill>
                  <a:srgbClr val="404040"/>
                </a:solidFill>
                <a:latin typeface="Arial MT"/>
                <a:cs typeface="Arial MT"/>
              </a:rPr>
              <a:t>n();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865"/>
              </a:spcBef>
              <a:tabLst>
                <a:tab pos="5878830" algn="l"/>
              </a:tabLst>
            </a:pPr>
            <a:r>
              <a:rPr dirty="0" sz="1800" spc="-14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4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 MT"/>
                <a:cs typeface="Arial MT"/>
              </a:rPr>
              <a:t>e){System.out.println("exception</a:t>
            </a:r>
            <a:r>
              <a:rPr dirty="0" sz="1800" spc="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handled");}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695"/>
              </a:spcBef>
            </a:pPr>
            <a:r>
              <a:rPr dirty="0" sz="1800" spc="-13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8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8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args[]){</a:t>
            </a:r>
            <a:endParaRPr sz="1800">
              <a:latin typeface="Arial MT"/>
              <a:cs typeface="Arial MT"/>
            </a:endParaRPr>
          </a:p>
          <a:p>
            <a:pPr marL="203200" marR="2618105">
              <a:lnSpc>
                <a:spcPts val="3200"/>
              </a:lnSpc>
              <a:spcBef>
                <a:spcPts val="275"/>
              </a:spcBef>
            </a:pPr>
            <a:r>
              <a:rPr dirty="0" sz="1800" spc="-180">
                <a:solidFill>
                  <a:srgbClr val="404040"/>
                </a:solidFill>
                <a:latin typeface="Arial MT"/>
                <a:cs typeface="Arial MT"/>
              </a:rPr>
              <a:t>Testthrows1</a:t>
            </a:r>
            <a:r>
              <a:rPr dirty="0" sz="18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obj=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Arial MT"/>
                <a:cs typeface="Arial MT"/>
              </a:rPr>
              <a:t>Testthrows1();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obj.p();</a:t>
            </a:r>
            <a:endParaRPr sz="180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  <a:spcBef>
                <a:spcPts val="1055"/>
              </a:spcBef>
            </a:pP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System.out.println("normal</a:t>
            </a:r>
            <a:r>
              <a:rPr dirty="0" sz="18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flow...");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1000"/>
              </a:spcBef>
              <a:tabLst>
                <a:tab pos="342900" algn="l"/>
              </a:tabLst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0665" y="507237"/>
            <a:ext cx="12249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2859" y="688340"/>
            <a:ext cx="2757805" cy="12280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-120" b="1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dirty="0" sz="1800" spc="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Arial MT"/>
                <a:cs typeface="Arial MT"/>
              </a:rPr>
              <a:t>java.io.IOException;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8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8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Arial MT"/>
                <a:cs typeface="Arial MT"/>
              </a:rPr>
              <a:t>Testthrows1{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994"/>
              </a:spcBef>
            </a:pPr>
            <a:r>
              <a:rPr dirty="0" sz="1800" spc="-125" b="1">
                <a:solidFill>
                  <a:srgbClr val="FF0000"/>
                </a:solidFill>
                <a:latin typeface="Arial"/>
                <a:cs typeface="Arial"/>
              </a:rPr>
              <a:t>void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60">
                <a:solidFill>
                  <a:srgbClr val="FF0000"/>
                </a:solidFill>
                <a:latin typeface="Arial MT"/>
                <a:cs typeface="Arial MT"/>
              </a:rPr>
              <a:t>m()</a:t>
            </a:r>
            <a:r>
              <a:rPr dirty="0" sz="1800" spc="-160" b="1">
                <a:solidFill>
                  <a:srgbClr val="FF0000"/>
                </a:solidFill>
                <a:latin typeface="Arial"/>
                <a:cs typeface="Arial"/>
              </a:rPr>
              <a:t>throws</a:t>
            </a:r>
            <a:r>
              <a:rPr dirty="0" sz="1800" spc="-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FF0000"/>
                </a:solidFill>
                <a:latin typeface="Arial MT"/>
                <a:cs typeface="Arial MT"/>
              </a:rPr>
              <a:t>IOException{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9351" y="1892554"/>
            <a:ext cx="5837555" cy="125031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1095"/>
              </a:spcBef>
            </a:pPr>
            <a:r>
              <a:rPr dirty="0" sz="1800" spc="-140" b="1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r>
              <a:rPr dirty="0" sz="18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dirty="0" sz="18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Arial MT"/>
                <a:cs typeface="Arial MT"/>
              </a:rPr>
              <a:t>IOException("device</a:t>
            </a:r>
            <a:r>
              <a:rPr dirty="0" sz="18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Arial MT"/>
                <a:cs typeface="Arial MT"/>
              </a:rPr>
              <a:t>error");</a:t>
            </a:r>
            <a:r>
              <a:rPr dirty="0" sz="1800" spc="-35">
                <a:solidFill>
                  <a:srgbClr val="00AEEE"/>
                </a:solidFill>
                <a:latin typeface="Arial MT"/>
                <a:cs typeface="Arial MT"/>
              </a:rPr>
              <a:t>//checked</a:t>
            </a:r>
            <a:r>
              <a:rPr dirty="0" sz="1800" spc="-90">
                <a:solidFill>
                  <a:srgbClr val="00AEEE"/>
                </a:solidFill>
                <a:latin typeface="Arial MT"/>
                <a:cs typeface="Arial MT"/>
              </a:rPr>
              <a:t> </a:t>
            </a:r>
            <a:r>
              <a:rPr dirty="0" sz="1800" spc="-75">
                <a:solidFill>
                  <a:srgbClr val="00AEEE"/>
                </a:solidFill>
                <a:latin typeface="Arial MT"/>
                <a:cs typeface="Arial MT"/>
              </a:rPr>
              <a:t>exception</a:t>
            </a:r>
            <a:r>
              <a:rPr dirty="0" sz="1800" spc="450">
                <a:solidFill>
                  <a:srgbClr val="00AEEE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49225" marR="3264535" indent="-137160">
              <a:lnSpc>
                <a:spcPts val="3329"/>
              </a:lnSpc>
              <a:tabLst>
                <a:tab pos="741045" algn="l"/>
              </a:tabLst>
            </a:pP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Arial MT"/>
                <a:cs typeface="Arial MT"/>
              </a:rPr>
              <a:t>n()</a:t>
            </a:r>
            <a:r>
              <a:rPr dirty="0" sz="1800" spc="-155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Arial MT"/>
                <a:cs typeface="Arial MT"/>
              </a:rPr>
              <a:t>IOException{ 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m();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9351" y="3117342"/>
            <a:ext cx="5842000" cy="36747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95"/>
              </a:spcBef>
            </a:pP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114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Arial MT"/>
                <a:cs typeface="Arial MT"/>
              </a:rPr>
              <a:t>p(){</a:t>
            </a:r>
            <a:endParaRPr sz="1800">
              <a:latin typeface="Arial MT"/>
              <a:cs typeface="Arial MT"/>
            </a:endParaRPr>
          </a:p>
          <a:p>
            <a:pPr marL="140335" marR="5405120" indent="-64135">
              <a:lnSpc>
                <a:spcPts val="3200"/>
              </a:lnSpc>
              <a:spcBef>
                <a:spcPts val="235"/>
              </a:spcBef>
            </a:pP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dirty="0" sz="1800" spc="-125">
                <a:solidFill>
                  <a:srgbClr val="404040"/>
                </a:solidFill>
                <a:latin typeface="Arial MT"/>
                <a:cs typeface="Arial MT"/>
              </a:rPr>
              <a:t>n();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865"/>
              </a:spcBef>
              <a:tabLst>
                <a:tab pos="5752465" algn="l"/>
              </a:tabLst>
            </a:pPr>
            <a:r>
              <a:rPr dirty="0" sz="1800" spc="-14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catch</a:t>
            </a:r>
            <a:r>
              <a:rPr dirty="0" sz="1800" spc="-140">
                <a:solidFill>
                  <a:srgbClr val="404040"/>
                </a:solidFill>
                <a:latin typeface="Arial MT"/>
                <a:cs typeface="Arial MT"/>
              </a:rPr>
              <a:t>(Exception</a:t>
            </a:r>
            <a:r>
              <a:rPr dirty="0" sz="1800" spc="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 MT"/>
                <a:cs typeface="Arial MT"/>
              </a:rPr>
              <a:t>e){System.out.println("exception</a:t>
            </a:r>
            <a:r>
              <a:rPr dirty="0" sz="1800" spc="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handled");}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25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8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8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args[]){</a:t>
            </a:r>
            <a:endParaRPr sz="1800">
              <a:latin typeface="Arial MT"/>
              <a:cs typeface="Arial MT"/>
            </a:endParaRPr>
          </a:p>
          <a:p>
            <a:pPr marL="76200" marR="2618105">
              <a:lnSpc>
                <a:spcPct val="147800"/>
              </a:lnSpc>
              <a:spcBef>
                <a:spcPts val="15"/>
              </a:spcBef>
            </a:pPr>
            <a:r>
              <a:rPr dirty="0" sz="1800" spc="-180">
                <a:solidFill>
                  <a:srgbClr val="404040"/>
                </a:solidFill>
                <a:latin typeface="Arial MT"/>
                <a:cs typeface="Arial MT"/>
              </a:rPr>
              <a:t>Testthrows1</a:t>
            </a:r>
            <a:r>
              <a:rPr dirty="0" sz="18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obj=</a:t>
            </a:r>
            <a:r>
              <a:rPr dirty="0" sz="1800" spc="-5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8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Arial MT"/>
                <a:cs typeface="Arial MT"/>
              </a:rPr>
              <a:t>Testthrows1();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obj.p();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330"/>
              </a:spcBef>
            </a:pPr>
            <a:r>
              <a:rPr dirty="0" sz="1800" spc="-114">
                <a:solidFill>
                  <a:srgbClr val="404040"/>
                </a:solidFill>
                <a:latin typeface="Arial MT"/>
                <a:cs typeface="Arial MT"/>
              </a:rPr>
              <a:t>System.out.println("normal</a:t>
            </a:r>
            <a:r>
              <a:rPr dirty="0" sz="1800" spc="1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Arial MT"/>
                <a:cs typeface="Arial MT"/>
              </a:rPr>
              <a:t>flow...");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216535" algn="l"/>
              </a:tabLst>
            </a:pP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r>
              <a:rPr dirty="0" sz="180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dirty="0" sz="18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95133" y="2798826"/>
            <a:ext cx="19634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4" b="1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handled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normal</a:t>
            </a:r>
            <a:r>
              <a:rPr dirty="0" sz="1800" spc="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flow...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4175125" marR="5080" indent="-4163060">
              <a:lnSpc>
                <a:spcPct val="100000"/>
              </a:lnSpc>
              <a:spcBef>
                <a:spcPts val="95"/>
              </a:spcBef>
            </a:pPr>
            <a:r>
              <a:rPr dirty="0" spc="-225"/>
              <a:t>If</a:t>
            </a:r>
            <a:r>
              <a:rPr dirty="0" spc="-75"/>
              <a:t> </a:t>
            </a:r>
            <a:r>
              <a:rPr dirty="0" spc="-110"/>
              <a:t>you</a:t>
            </a:r>
            <a:r>
              <a:rPr dirty="0" spc="-80"/>
              <a:t> </a:t>
            </a:r>
            <a:r>
              <a:rPr dirty="0" spc="-195"/>
              <a:t>are</a:t>
            </a:r>
            <a:r>
              <a:rPr dirty="0" spc="-40"/>
              <a:t> </a:t>
            </a:r>
            <a:r>
              <a:rPr dirty="0" spc="-225"/>
              <a:t>calling</a:t>
            </a:r>
            <a:r>
              <a:rPr dirty="0" spc="-30"/>
              <a:t> </a:t>
            </a:r>
            <a:r>
              <a:rPr dirty="0" spc="-295"/>
              <a:t>a</a:t>
            </a:r>
            <a:r>
              <a:rPr dirty="0" spc="-50"/>
              <a:t> </a:t>
            </a:r>
            <a:r>
              <a:rPr dirty="0" spc="-150"/>
              <a:t>method</a:t>
            </a:r>
            <a:r>
              <a:rPr dirty="0" spc="-45"/>
              <a:t> </a:t>
            </a:r>
            <a:r>
              <a:rPr dirty="0" spc="-215"/>
              <a:t>that</a:t>
            </a:r>
            <a:r>
              <a:rPr dirty="0" spc="-25"/>
              <a:t> </a:t>
            </a:r>
            <a:r>
              <a:rPr dirty="0" spc="-190"/>
              <a:t>declares</a:t>
            </a:r>
            <a:r>
              <a:rPr dirty="0" spc="5"/>
              <a:t> </a:t>
            </a:r>
            <a:r>
              <a:rPr dirty="0" spc="-220"/>
              <a:t>an</a:t>
            </a:r>
            <a:r>
              <a:rPr dirty="0" spc="-45"/>
              <a:t> </a:t>
            </a:r>
            <a:r>
              <a:rPr dirty="0" spc="-180"/>
              <a:t>exception,</a:t>
            </a:r>
            <a:r>
              <a:rPr dirty="0" spc="-365"/>
              <a:t> </a:t>
            </a:r>
            <a:r>
              <a:rPr dirty="0" spc="-105"/>
              <a:t>you</a:t>
            </a:r>
            <a:r>
              <a:rPr dirty="0" spc="-65"/>
              <a:t> </a:t>
            </a:r>
            <a:r>
              <a:rPr dirty="0" spc="-170"/>
              <a:t>must</a:t>
            </a:r>
            <a:r>
              <a:rPr dirty="0" spc="-55"/>
              <a:t> </a:t>
            </a:r>
            <a:r>
              <a:rPr dirty="0" spc="-165"/>
              <a:t>either</a:t>
            </a:r>
            <a:r>
              <a:rPr dirty="0" spc="-45"/>
              <a:t> </a:t>
            </a:r>
            <a:r>
              <a:rPr dirty="0" spc="-204"/>
              <a:t>caught</a:t>
            </a:r>
            <a:r>
              <a:rPr dirty="0" spc="-40"/>
              <a:t> </a:t>
            </a:r>
            <a:r>
              <a:rPr dirty="0" spc="-25"/>
              <a:t>or </a:t>
            </a:r>
            <a:r>
              <a:rPr dirty="0" spc="-204"/>
              <a:t>declare</a:t>
            </a:r>
            <a:r>
              <a:rPr dirty="0" spc="-30"/>
              <a:t> </a:t>
            </a:r>
            <a:r>
              <a:rPr dirty="0" spc="-185"/>
              <a:t>the</a:t>
            </a:r>
            <a:r>
              <a:rPr dirty="0" spc="-50"/>
              <a:t> </a:t>
            </a:r>
            <a:r>
              <a:rPr dirty="0" spc="-70"/>
              <a:t>exception.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6407" y="2042616"/>
            <a:ext cx="8820785" cy="1923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4">
                <a:latin typeface="Arial MT"/>
                <a:cs typeface="Arial MT"/>
              </a:rPr>
              <a:t>There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are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two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70">
                <a:latin typeface="Arial MT"/>
                <a:cs typeface="Arial MT"/>
              </a:rPr>
              <a:t>cases: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60" b="1">
                <a:latin typeface="Arial"/>
                <a:cs typeface="Arial"/>
              </a:rPr>
              <a:t>Case1:</a:t>
            </a:r>
            <a:r>
              <a:rPr dirty="0" sz="2400" spc="-260">
                <a:latin typeface="Arial MT"/>
                <a:cs typeface="Arial MT"/>
              </a:rPr>
              <a:t>You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caught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the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60">
                <a:latin typeface="Arial MT"/>
                <a:cs typeface="Arial MT"/>
              </a:rPr>
              <a:t>exception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i.e.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handle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50">
                <a:latin typeface="Arial MT"/>
                <a:cs typeface="Arial MT"/>
              </a:rPr>
              <a:t>the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exception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using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try/catch.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60" b="1">
                <a:latin typeface="Arial"/>
                <a:cs typeface="Arial"/>
              </a:rPr>
              <a:t>Case2:</a:t>
            </a:r>
            <a:r>
              <a:rPr dirty="0" sz="2400" spc="-260">
                <a:latin typeface="Arial MT"/>
                <a:cs typeface="Arial MT"/>
              </a:rPr>
              <a:t>You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90">
                <a:latin typeface="Arial MT"/>
                <a:cs typeface="Arial MT"/>
              </a:rPr>
              <a:t>declare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55">
                <a:latin typeface="Arial MT"/>
                <a:cs typeface="Arial MT"/>
              </a:rPr>
              <a:t>exception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30">
                <a:latin typeface="Arial MT"/>
                <a:cs typeface="Arial MT"/>
              </a:rPr>
              <a:t>i.e.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specifying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throws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10">
                <a:latin typeface="Arial MT"/>
                <a:cs typeface="Arial MT"/>
              </a:rPr>
              <a:t>with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3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578" y="587121"/>
            <a:ext cx="4615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Case1:You</a:t>
            </a:r>
            <a:r>
              <a:rPr dirty="0" spc="-80"/>
              <a:t> </a:t>
            </a:r>
            <a:r>
              <a:rPr dirty="0" spc="-204"/>
              <a:t>handle</a:t>
            </a:r>
            <a:r>
              <a:rPr dirty="0" spc="-75"/>
              <a:t> </a:t>
            </a:r>
            <a:r>
              <a:rPr dirty="0" spc="-175"/>
              <a:t>the</a:t>
            </a:r>
            <a:r>
              <a:rPr dirty="0" spc="-90"/>
              <a:t> </a:t>
            </a:r>
            <a:r>
              <a:rPr dirty="0" spc="-114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053185"/>
            <a:ext cx="6700520" cy="53759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2000" spc="1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Trebuchet MS"/>
                <a:cs typeface="Trebuchet MS"/>
              </a:rPr>
              <a:t>java.io.*;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M{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method()</a:t>
            </a:r>
            <a:r>
              <a:rPr dirty="0" sz="2000" spc="-75" b="1">
                <a:solidFill>
                  <a:srgbClr val="404040"/>
                </a:solidFill>
                <a:latin typeface="Trebuchet MS"/>
                <a:cs typeface="Trebuchet MS"/>
              </a:rPr>
              <a:t>throws</a:t>
            </a: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IOException{</a:t>
            </a:r>
            <a:endParaRPr sz="20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dirty="0" sz="2000" spc="-30" b="1">
                <a:solidFill>
                  <a:srgbClr val="404040"/>
                </a:solidFill>
                <a:latin typeface="Trebuchet MS"/>
                <a:cs typeface="Trebuchet MS"/>
              </a:rPr>
              <a:t>throw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Trebuchet MS"/>
                <a:cs typeface="Trebuchet MS"/>
              </a:rPr>
              <a:t>IOException("device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error");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3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55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estt</a:t>
            </a:r>
            <a:r>
              <a:rPr dirty="0" sz="2000" spc="4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000" spc="-4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2{</a:t>
            </a:r>
            <a:endParaRPr sz="20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605"/>
              </a:spcBef>
            </a:pPr>
            <a:r>
              <a:rPr dirty="0" sz="2000" spc="-5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20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args[]){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600"/>
              </a:spcBef>
            </a:pPr>
            <a:r>
              <a:rPr dirty="0" sz="2000" spc="-20" b="1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363220">
              <a:lnSpc>
                <a:spcPct val="100000"/>
              </a:lnSpc>
              <a:spcBef>
                <a:spcPts val="335"/>
              </a:spcBef>
            </a:pPr>
            <a:r>
              <a:rPr dirty="0" sz="2000" spc="12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m=</a:t>
            </a:r>
            <a:r>
              <a:rPr dirty="0" sz="2000" spc="-35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M();</a:t>
            </a:r>
            <a:endParaRPr sz="2000">
              <a:latin typeface="Trebuchet MS"/>
              <a:cs typeface="Trebuchet MS"/>
            </a:endParaRPr>
          </a:p>
          <a:p>
            <a:pPr marL="363220">
              <a:lnSpc>
                <a:spcPct val="100000"/>
              </a:lnSpc>
              <a:spcBef>
                <a:spcPts val="600"/>
              </a:spcBef>
            </a:pP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m.method();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865"/>
              </a:spcBef>
            </a:pP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catch</a:t>
            </a: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(Exception</a:t>
            </a:r>
            <a:r>
              <a:rPr dirty="0" sz="20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Trebuchet MS"/>
                <a:cs typeface="Trebuchet MS"/>
              </a:rPr>
              <a:t>e){System.out.println("exception</a:t>
            </a:r>
            <a:r>
              <a:rPr dirty="0" sz="20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handled");}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  <a:tabLst>
                <a:tab pos="4133215" algn="l"/>
              </a:tabLst>
            </a:pPr>
            <a:r>
              <a:rPr dirty="0" sz="2000" spc="-110">
                <a:solidFill>
                  <a:srgbClr val="404040"/>
                </a:solidFill>
                <a:latin typeface="Trebuchet MS"/>
                <a:cs typeface="Trebuchet MS"/>
              </a:rPr>
              <a:t>System.out.println("normal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flow...");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}}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578" y="587121"/>
            <a:ext cx="46158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Case1:You</a:t>
            </a:r>
            <a:r>
              <a:rPr dirty="0" spc="-80"/>
              <a:t> </a:t>
            </a:r>
            <a:r>
              <a:rPr dirty="0" spc="-204"/>
              <a:t>handle</a:t>
            </a:r>
            <a:r>
              <a:rPr dirty="0" spc="-75"/>
              <a:t> </a:t>
            </a:r>
            <a:r>
              <a:rPr dirty="0" spc="-175"/>
              <a:t>the</a:t>
            </a:r>
            <a:r>
              <a:rPr dirty="0" spc="-90"/>
              <a:t> </a:t>
            </a:r>
            <a:r>
              <a:rPr dirty="0" spc="-114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053185"/>
            <a:ext cx="6700520" cy="4598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2000" spc="1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Trebuchet MS"/>
                <a:cs typeface="Trebuchet MS"/>
              </a:rPr>
              <a:t>java.io.*;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M{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method()</a:t>
            </a:r>
            <a:r>
              <a:rPr dirty="0" sz="2000" spc="-75" b="1">
                <a:solidFill>
                  <a:srgbClr val="404040"/>
                </a:solidFill>
                <a:latin typeface="Trebuchet MS"/>
                <a:cs typeface="Trebuchet MS"/>
              </a:rPr>
              <a:t>throws</a:t>
            </a: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IOException{</a:t>
            </a:r>
            <a:endParaRPr sz="20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dirty="0" sz="2000" spc="-30" b="1">
                <a:solidFill>
                  <a:srgbClr val="404040"/>
                </a:solidFill>
                <a:latin typeface="Trebuchet MS"/>
                <a:cs typeface="Trebuchet MS"/>
              </a:rPr>
              <a:t>throw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404040"/>
                </a:solidFill>
                <a:latin typeface="Trebuchet MS"/>
                <a:cs typeface="Trebuchet MS"/>
              </a:rPr>
              <a:t>IOException("device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error");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3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55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estt</a:t>
            </a:r>
            <a:r>
              <a:rPr dirty="0" sz="2000" spc="4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000" spc="-4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2000" spc="1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2{</a:t>
            </a:r>
            <a:endParaRPr sz="20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605"/>
              </a:spcBef>
            </a:pPr>
            <a:r>
              <a:rPr dirty="0" sz="2000" spc="-5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5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20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args[]){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600"/>
              </a:spcBef>
            </a:pPr>
            <a:r>
              <a:rPr dirty="0" sz="2000" spc="-20" b="1">
                <a:solidFill>
                  <a:srgbClr val="404040"/>
                </a:solidFill>
                <a:latin typeface="Trebuchet MS"/>
                <a:cs typeface="Trebuchet MS"/>
              </a:rPr>
              <a:t>try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363220">
              <a:lnSpc>
                <a:spcPct val="100000"/>
              </a:lnSpc>
              <a:spcBef>
                <a:spcPts val="335"/>
              </a:spcBef>
            </a:pPr>
            <a:r>
              <a:rPr dirty="0" sz="2000" spc="12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m=</a:t>
            </a:r>
            <a:r>
              <a:rPr dirty="0" sz="2000" spc="-35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1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M();</a:t>
            </a:r>
            <a:endParaRPr sz="2000">
              <a:latin typeface="Trebuchet MS"/>
              <a:cs typeface="Trebuchet MS"/>
            </a:endParaRPr>
          </a:p>
          <a:p>
            <a:pPr marL="363220">
              <a:lnSpc>
                <a:spcPct val="100000"/>
              </a:lnSpc>
              <a:spcBef>
                <a:spcPts val="600"/>
              </a:spcBef>
            </a:pP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m.method();</a:t>
            </a:r>
            <a:endParaRPr sz="2000">
              <a:latin typeface="Trebuchet MS"/>
              <a:cs typeface="Trebuchet MS"/>
            </a:endParaRPr>
          </a:p>
          <a:p>
            <a:pPr marL="291465">
              <a:lnSpc>
                <a:spcPct val="100000"/>
              </a:lnSpc>
              <a:spcBef>
                <a:spcPts val="865"/>
              </a:spcBef>
            </a:pP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dirty="0" sz="2000" spc="-70" b="1">
                <a:solidFill>
                  <a:srgbClr val="404040"/>
                </a:solidFill>
                <a:latin typeface="Trebuchet MS"/>
                <a:cs typeface="Trebuchet MS"/>
              </a:rPr>
              <a:t>catch</a:t>
            </a: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(Exception</a:t>
            </a:r>
            <a:r>
              <a:rPr dirty="0" sz="2000" spc="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Trebuchet MS"/>
                <a:cs typeface="Trebuchet MS"/>
              </a:rPr>
              <a:t>e){System.out.println("exception</a:t>
            </a:r>
            <a:r>
              <a:rPr dirty="0" sz="20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handled");}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5527" y="6097930"/>
            <a:ext cx="4039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0" algn="l"/>
              </a:tabLst>
            </a:pPr>
            <a:r>
              <a:rPr dirty="0" sz="2000" spc="-110">
                <a:solidFill>
                  <a:srgbClr val="404040"/>
                </a:solidFill>
                <a:latin typeface="Trebuchet MS"/>
                <a:cs typeface="Trebuchet MS"/>
              </a:rPr>
              <a:t>System.out.println("normal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flow...");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}}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81770" y="2983484"/>
            <a:ext cx="196468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handled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normal</a:t>
            </a:r>
            <a:r>
              <a:rPr dirty="0" sz="1800" spc="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flow...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500" rIns="0" bIns="0" rtlCol="0" vert="horz">
            <a:spAutoFit/>
          </a:bodyPr>
          <a:lstStyle/>
          <a:p>
            <a:pPr marL="3409315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Case2:You</a:t>
            </a:r>
            <a:r>
              <a:rPr dirty="0" spc="-75"/>
              <a:t> </a:t>
            </a:r>
            <a:r>
              <a:rPr dirty="0" spc="-204"/>
              <a:t>declare</a:t>
            </a:r>
            <a:r>
              <a:rPr dirty="0" spc="-45"/>
              <a:t> </a:t>
            </a:r>
            <a:r>
              <a:rPr dirty="0" spc="-185"/>
              <a:t>the</a:t>
            </a:r>
            <a:r>
              <a:rPr dirty="0" spc="-65"/>
              <a:t> </a:t>
            </a:r>
            <a:r>
              <a:rPr dirty="0" spc="-110"/>
              <a:t>exception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2020951"/>
            <a:ext cx="9944735" cy="3353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8770" marR="338455" indent="-314960">
              <a:lnSpc>
                <a:spcPct val="100000"/>
              </a:lnSpc>
              <a:spcBef>
                <a:spcPts val="105"/>
              </a:spcBef>
              <a:buClr>
                <a:srgbClr val="E77929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 spc="-254">
                <a:solidFill>
                  <a:srgbClr val="404040"/>
                </a:solidFill>
                <a:latin typeface="Arial MT"/>
                <a:cs typeface="Arial MT"/>
              </a:rPr>
              <a:t>A)In</a:t>
            </a:r>
            <a:r>
              <a:rPr dirty="0" sz="32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90">
                <a:solidFill>
                  <a:srgbClr val="404040"/>
                </a:solidFill>
                <a:latin typeface="Arial MT"/>
                <a:cs typeface="Arial MT"/>
              </a:rPr>
              <a:t>case</a:t>
            </a:r>
            <a:r>
              <a:rPr dirty="0" sz="32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3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05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dirty="0" sz="32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200" spc="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0">
                <a:solidFill>
                  <a:srgbClr val="404040"/>
                </a:solidFill>
                <a:latin typeface="Arial MT"/>
                <a:cs typeface="Arial MT"/>
              </a:rPr>
              <a:t>exception,</a:t>
            </a:r>
            <a:r>
              <a:rPr dirty="0" sz="3200" spc="-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3200" spc="1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32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29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dirty="0" sz="3200" spc="-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80">
                <a:solidFill>
                  <a:srgbClr val="404040"/>
                </a:solidFill>
                <a:latin typeface="Arial MT"/>
                <a:cs typeface="Arial MT"/>
              </a:rPr>
              <a:t>not </a:t>
            </a:r>
            <a:r>
              <a:rPr dirty="0" sz="3200" spc="-315">
                <a:solidFill>
                  <a:srgbClr val="404040"/>
                </a:solidFill>
                <a:latin typeface="Arial MT"/>
                <a:cs typeface="Arial MT"/>
              </a:rPr>
              <a:t>occur,</a:t>
            </a:r>
            <a:r>
              <a:rPr dirty="0" sz="32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5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dirty="0" sz="32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dirty="0" sz="3200" spc="-2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3200" spc="-1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10">
                <a:solidFill>
                  <a:srgbClr val="404040"/>
                </a:solidFill>
                <a:latin typeface="Arial MT"/>
                <a:cs typeface="Arial MT"/>
              </a:rPr>
              <a:t>executed</a:t>
            </a:r>
            <a:r>
              <a:rPr dirty="0" sz="32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404040"/>
                </a:solidFill>
                <a:latin typeface="Arial MT"/>
                <a:cs typeface="Arial MT"/>
              </a:rPr>
              <a:t>fine.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15"/>
              </a:spcBef>
              <a:buClr>
                <a:srgbClr val="E77929"/>
              </a:buClr>
              <a:buFont typeface="Cambria"/>
              <a:buChar char="◾"/>
            </a:pPr>
            <a:endParaRPr sz="3200">
              <a:latin typeface="Arial MT"/>
              <a:cs typeface="Arial MT"/>
            </a:endParaRPr>
          </a:p>
          <a:p>
            <a:pPr marL="318770" marR="5080" indent="-314960">
              <a:lnSpc>
                <a:spcPct val="100000"/>
              </a:lnSpc>
              <a:buClr>
                <a:srgbClr val="E77929"/>
              </a:buClr>
              <a:buSzPct val="89062"/>
              <a:buFont typeface="Cambria"/>
              <a:buChar char="◾"/>
              <a:tabLst>
                <a:tab pos="318770" algn="l"/>
              </a:tabLst>
            </a:pPr>
            <a:r>
              <a:rPr dirty="0" sz="3200" spc="-325">
                <a:solidFill>
                  <a:srgbClr val="404040"/>
                </a:solidFill>
                <a:latin typeface="Arial MT"/>
                <a:cs typeface="Arial MT"/>
              </a:rPr>
              <a:t>B)In</a:t>
            </a:r>
            <a:r>
              <a:rPr dirty="0" sz="3200" spc="-2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90">
                <a:solidFill>
                  <a:srgbClr val="404040"/>
                </a:solidFill>
                <a:latin typeface="Arial MT"/>
                <a:cs typeface="Arial MT"/>
              </a:rPr>
              <a:t>case</a:t>
            </a:r>
            <a:r>
              <a:rPr dirty="0" sz="32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dirty="0" sz="32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05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dirty="0" sz="3200" spc="-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8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2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5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32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8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dirty="0" sz="3200" spc="19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9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32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315">
                <a:solidFill>
                  <a:srgbClr val="404040"/>
                </a:solidFill>
                <a:latin typeface="Arial MT"/>
                <a:cs typeface="Arial MT"/>
              </a:rPr>
              <a:t>occurs,</a:t>
            </a:r>
            <a:r>
              <a:rPr dirty="0" sz="32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404040"/>
                </a:solidFill>
                <a:latin typeface="Arial MT"/>
                <a:cs typeface="Arial MT"/>
              </a:rPr>
              <a:t>an </a:t>
            </a:r>
            <a:r>
              <a:rPr dirty="0" sz="3200" spc="-19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r>
              <a:rPr dirty="0" sz="3200" spc="-8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dirty="0" sz="3200" spc="-1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dirty="0" sz="32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45">
                <a:solidFill>
                  <a:srgbClr val="404040"/>
                </a:solidFill>
                <a:latin typeface="Arial MT"/>
                <a:cs typeface="Arial MT"/>
              </a:rPr>
              <a:t>thrown</a:t>
            </a:r>
            <a:r>
              <a:rPr dirty="0" sz="32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dirty="0" sz="32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10">
                <a:solidFill>
                  <a:srgbClr val="404040"/>
                </a:solidFill>
                <a:latin typeface="Arial MT"/>
                <a:cs typeface="Arial MT"/>
              </a:rPr>
              <a:t>runtime</a:t>
            </a:r>
            <a:r>
              <a:rPr dirty="0" sz="3200" spc="-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5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dirty="0" sz="3200" spc="-5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70">
                <a:solidFill>
                  <a:srgbClr val="404040"/>
                </a:solidFill>
                <a:latin typeface="Arial MT"/>
                <a:cs typeface="Arial MT"/>
              </a:rPr>
              <a:t>throws</a:t>
            </a:r>
            <a:r>
              <a:rPr dirty="0" sz="32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229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dirty="0" sz="32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60">
                <a:solidFill>
                  <a:srgbClr val="404040"/>
                </a:solidFill>
                <a:latin typeface="Arial MT"/>
                <a:cs typeface="Arial MT"/>
              </a:rPr>
              <a:t>not </a:t>
            </a:r>
            <a:r>
              <a:rPr dirty="0" sz="3200" spc="-165">
                <a:solidFill>
                  <a:srgbClr val="404040"/>
                </a:solidFill>
                <a:latin typeface="Arial MT"/>
                <a:cs typeface="Arial MT"/>
              </a:rPr>
              <a:t>handle</a:t>
            </a:r>
            <a:r>
              <a:rPr dirty="0" sz="3200" spc="-6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185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dirty="0" sz="3200" spc="-3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200" spc="-90">
                <a:solidFill>
                  <a:srgbClr val="404040"/>
                </a:solidFill>
                <a:latin typeface="Arial MT"/>
                <a:cs typeface="Arial MT"/>
              </a:rPr>
              <a:t>exception.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984" y="686257"/>
            <a:ext cx="4732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RUNTIME</a:t>
            </a:r>
            <a:r>
              <a:rPr dirty="0" spc="-110"/>
              <a:t> </a:t>
            </a:r>
            <a:r>
              <a:rPr dirty="0" spc="60"/>
              <a:t>STACK</a:t>
            </a:r>
            <a:r>
              <a:rPr dirty="0" spc="-150"/>
              <a:t> </a:t>
            </a:r>
            <a:r>
              <a:rPr dirty="0" spc="110"/>
              <a:t>MECHANISM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1328420"/>
            <a:ext cx="1130046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2000" spc="-210">
                <a:latin typeface="Arial MT"/>
                <a:cs typeface="Arial MT"/>
              </a:rPr>
              <a:t>Runtime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Stack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Mechanism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as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its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name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indicates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is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Stack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that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have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been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created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by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40" b="1">
                <a:latin typeface="Arial"/>
                <a:cs typeface="Arial"/>
              </a:rPr>
              <a:t>JVM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each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Thread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at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2000" spc="-130">
                <a:latin typeface="Arial MT"/>
                <a:cs typeface="Arial MT"/>
              </a:rPr>
              <a:t>the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time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1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Thread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creation,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50" b="1">
                <a:latin typeface="Arial"/>
                <a:cs typeface="Arial"/>
              </a:rPr>
              <a:t>JVM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120">
                <a:latin typeface="Arial MT"/>
                <a:cs typeface="Arial MT"/>
              </a:rPr>
              <a:t>store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85">
                <a:latin typeface="Arial MT"/>
                <a:cs typeface="Arial MT"/>
              </a:rPr>
              <a:t>every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methods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calls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5">
                <a:latin typeface="Arial MT"/>
                <a:cs typeface="Arial MT"/>
              </a:rPr>
              <a:t>performed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95">
                <a:latin typeface="Arial MT"/>
                <a:cs typeface="Arial MT"/>
              </a:rPr>
              <a:t>by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that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Thread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5">
                <a:latin typeface="Arial MT"/>
                <a:cs typeface="Arial MT"/>
              </a:rPr>
              <a:t>the</a:t>
            </a:r>
            <a:r>
              <a:rPr dirty="0" sz="2000" spc="-10">
                <a:latin typeface="Arial MT"/>
                <a:cs typeface="Arial MT"/>
              </a:rPr>
              <a:t> Stack.</a:t>
            </a:r>
            <a:endParaRPr sz="2000">
              <a:latin typeface="Arial MT"/>
              <a:cs typeface="Arial MT"/>
            </a:endParaRPr>
          </a:p>
          <a:p>
            <a:pPr marL="368935" indent="-356235">
              <a:lnSpc>
                <a:spcPct val="100000"/>
              </a:lnSpc>
              <a:buChar char="•"/>
              <a:tabLst>
                <a:tab pos="368935" algn="l"/>
              </a:tabLst>
            </a:pPr>
            <a:r>
              <a:rPr dirty="0" sz="2000" spc="-220">
                <a:latin typeface="Arial MT"/>
                <a:cs typeface="Arial MT"/>
              </a:rPr>
              <a:t>Each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0">
                <a:latin typeface="Arial MT"/>
                <a:cs typeface="Arial MT"/>
              </a:rPr>
              <a:t>entry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method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60">
                <a:latin typeface="Arial MT"/>
                <a:cs typeface="Arial MT"/>
              </a:rPr>
              <a:t>call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65">
                <a:latin typeface="Arial MT"/>
                <a:cs typeface="Arial MT"/>
              </a:rPr>
              <a:t>called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10">
                <a:latin typeface="Arial MT"/>
                <a:cs typeface="Arial MT"/>
              </a:rPr>
              <a:t>"</a:t>
            </a:r>
            <a:r>
              <a:rPr dirty="0" sz="2000" spc="-110" b="1">
                <a:latin typeface="Arial"/>
                <a:cs typeface="Arial"/>
              </a:rPr>
              <a:t>activation</a:t>
            </a:r>
            <a:r>
              <a:rPr dirty="0" sz="2000" spc="6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record</a:t>
            </a:r>
            <a:r>
              <a:rPr dirty="0" sz="2000" spc="-155">
                <a:latin typeface="Arial MT"/>
                <a:cs typeface="Arial MT"/>
              </a:rPr>
              <a:t>"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450">
                <a:latin typeface="Arial MT"/>
                <a:cs typeface="Arial MT"/>
              </a:rPr>
              <a:t>/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"</a:t>
            </a:r>
            <a:r>
              <a:rPr dirty="0" sz="2000" spc="-170" b="1">
                <a:latin typeface="Arial"/>
                <a:cs typeface="Arial"/>
              </a:rPr>
              <a:t>stack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frame</a:t>
            </a:r>
            <a:r>
              <a:rPr dirty="0" sz="2000" spc="-10">
                <a:latin typeface="Arial MT"/>
                <a:cs typeface="Arial MT"/>
              </a:rPr>
              <a:t>".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98385" y="2340101"/>
            <a:ext cx="2999740" cy="129095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3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0" marR="639445" indent="464820">
              <a:lnSpc>
                <a:spcPct val="100000"/>
              </a:lnSpc>
            </a:pP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Bennett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11580" y="2304288"/>
            <a:ext cx="8903335" cy="4554220"/>
            <a:chOff x="1211580" y="2304288"/>
            <a:chExt cx="8903335" cy="45542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580" y="2304288"/>
              <a:ext cx="4238244" cy="30220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4075" y="5073395"/>
              <a:ext cx="7220711" cy="1784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133" y="522478"/>
            <a:ext cx="5643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A)Program</a:t>
            </a:r>
            <a:r>
              <a:rPr dirty="0" spc="-20"/>
              <a:t> </a:t>
            </a:r>
            <a:r>
              <a:rPr dirty="0" spc="-275"/>
              <a:t>if</a:t>
            </a:r>
            <a:r>
              <a:rPr dirty="0" spc="-90"/>
              <a:t> </a:t>
            </a:r>
            <a:r>
              <a:rPr dirty="0" spc="-150"/>
              <a:t>exception</a:t>
            </a:r>
            <a:r>
              <a:rPr dirty="0" spc="-80"/>
              <a:t> </a:t>
            </a:r>
            <a:r>
              <a:rPr dirty="0" spc="-95"/>
              <a:t>does</a:t>
            </a:r>
            <a:r>
              <a:rPr dirty="0" spc="-90"/>
              <a:t> </a:t>
            </a:r>
            <a:r>
              <a:rPr dirty="0" spc="-95"/>
              <a:t>not</a:t>
            </a:r>
            <a:r>
              <a:rPr dirty="0" spc="-85"/>
              <a:t> </a:t>
            </a:r>
            <a:r>
              <a:rPr dirty="0" spc="-30"/>
              <a:t>occur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479874"/>
            <a:ext cx="5300980" cy="313880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2000" spc="1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404040"/>
                </a:solidFill>
                <a:latin typeface="Trebuchet MS"/>
                <a:cs typeface="Trebuchet MS"/>
              </a:rPr>
              <a:t>java.io.*;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M{</a:t>
            </a:r>
            <a:endParaRPr sz="2000">
              <a:latin typeface="Trebuchet MS"/>
              <a:cs typeface="Trebuchet MS"/>
            </a:endParaRPr>
          </a:p>
          <a:p>
            <a:pPr marL="152400" marR="5080" indent="-70485">
              <a:lnSpc>
                <a:spcPct val="145500"/>
              </a:lnSpc>
              <a:spcBef>
                <a:spcPts val="10"/>
              </a:spcBef>
            </a:pP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6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method()</a:t>
            </a:r>
            <a:r>
              <a:rPr dirty="0" sz="2000" spc="-75" b="1">
                <a:solidFill>
                  <a:srgbClr val="404040"/>
                </a:solidFill>
                <a:latin typeface="Trebuchet MS"/>
                <a:cs typeface="Trebuchet MS"/>
              </a:rPr>
              <a:t>throws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IOException{ </a:t>
            </a:r>
            <a:r>
              <a:rPr dirty="0" sz="2000" spc="-120">
                <a:solidFill>
                  <a:srgbClr val="404040"/>
                </a:solidFill>
                <a:latin typeface="Trebuchet MS"/>
                <a:cs typeface="Trebuchet MS"/>
              </a:rPr>
              <a:t>System.out.println("device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Trebuchet MS"/>
                <a:cs typeface="Trebuchet MS"/>
              </a:rPr>
              <a:t>performed");</a:t>
            </a:r>
            <a:endParaRPr sz="20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1105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3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56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000" spc="20">
                <a:solidFill>
                  <a:srgbClr val="404040"/>
                </a:solidFill>
                <a:latin typeface="Trebuchet MS"/>
                <a:cs typeface="Trebuchet MS"/>
              </a:rPr>
              <a:t>estt</a:t>
            </a:r>
            <a:r>
              <a:rPr dirty="0" sz="2000" spc="3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dirty="0" sz="2000" spc="-9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000" spc="1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20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2000" spc="25">
                <a:solidFill>
                  <a:srgbClr val="404040"/>
                </a:solidFill>
                <a:latin typeface="Trebuchet MS"/>
                <a:cs typeface="Trebuchet MS"/>
              </a:rPr>
              <a:t>3{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56843" y="4529810"/>
            <a:ext cx="8211820" cy="2287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0979" marR="5080" indent="-140335">
              <a:lnSpc>
                <a:spcPct val="1451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4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20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Trebuchet MS"/>
                <a:cs typeface="Trebuchet MS"/>
              </a:rPr>
              <a:t>args[])</a:t>
            </a:r>
            <a:r>
              <a:rPr dirty="0" sz="2000" spc="-65" b="1">
                <a:solidFill>
                  <a:srgbClr val="404040"/>
                </a:solidFill>
                <a:latin typeface="Trebuchet MS"/>
                <a:cs typeface="Trebuchet MS"/>
              </a:rPr>
              <a:t>throws </a:t>
            </a:r>
            <a:r>
              <a:rPr dirty="0" sz="2000" spc="-130">
                <a:solidFill>
                  <a:srgbClr val="404040"/>
                </a:solidFill>
                <a:latin typeface="Trebuchet MS"/>
                <a:cs typeface="Trebuchet MS"/>
              </a:rPr>
              <a:t>IOException{//declare</a:t>
            </a:r>
            <a:r>
              <a:rPr dirty="0" sz="20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55">
                <a:solidFill>
                  <a:srgbClr val="404040"/>
                </a:solidFill>
                <a:latin typeface="Trebuchet MS"/>
                <a:cs typeface="Trebuchet MS"/>
              </a:rPr>
              <a:t>exception </a:t>
            </a:r>
            <a:r>
              <a:rPr dirty="0" sz="2000" spc="12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20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Trebuchet MS"/>
                <a:cs typeface="Trebuchet MS"/>
              </a:rPr>
              <a:t>m=</a:t>
            </a:r>
            <a:r>
              <a:rPr dirty="0" sz="2000" spc="-3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114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M();</a:t>
            </a:r>
            <a:endParaRPr sz="2000">
              <a:latin typeface="Trebuchet MS"/>
              <a:cs typeface="Trebuchet MS"/>
            </a:endParaRPr>
          </a:p>
          <a:p>
            <a:pPr marL="151130" marR="4439285" indent="69850">
              <a:lnSpc>
                <a:spcPct val="145000"/>
              </a:lnSpc>
            </a:pPr>
            <a:r>
              <a:rPr dirty="0" sz="2000" spc="-45">
                <a:solidFill>
                  <a:srgbClr val="404040"/>
                </a:solidFill>
                <a:latin typeface="Trebuchet MS"/>
                <a:cs typeface="Trebuchet MS"/>
              </a:rPr>
              <a:t>m.method(); </a:t>
            </a:r>
            <a:r>
              <a:rPr dirty="0" sz="2000" spc="-114">
                <a:solidFill>
                  <a:srgbClr val="404040"/>
                </a:solidFill>
                <a:latin typeface="Trebuchet MS"/>
                <a:cs typeface="Trebuchet MS"/>
              </a:rPr>
              <a:t>System.out.println("normal</a:t>
            </a:r>
            <a:r>
              <a:rPr dirty="0" sz="2000" spc="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95">
                <a:solidFill>
                  <a:srgbClr val="404040"/>
                </a:solidFill>
                <a:latin typeface="Trebuchet MS"/>
                <a:cs typeface="Trebuchet MS"/>
              </a:rPr>
              <a:t>flow...");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236220" algn="l"/>
              </a:tabLst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dirty="0" sz="200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13497" y="2489453"/>
            <a:ext cx="29845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76200" marR="5080" indent="-64135">
              <a:lnSpc>
                <a:spcPct val="100000"/>
              </a:lnSpc>
            </a:pP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device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operation</a:t>
            </a:r>
            <a:r>
              <a:rPr dirty="0" sz="1800" spc="-10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performed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normal</a:t>
            </a:r>
            <a:r>
              <a:rPr dirty="0" sz="1800" spc="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flow...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498" y="522478"/>
            <a:ext cx="4377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B)Program</a:t>
            </a:r>
            <a:r>
              <a:rPr dirty="0" spc="-5"/>
              <a:t> </a:t>
            </a:r>
            <a:r>
              <a:rPr dirty="0" spc="-275"/>
              <a:t>if</a:t>
            </a:r>
            <a:r>
              <a:rPr dirty="0" spc="-85"/>
              <a:t> </a:t>
            </a:r>
            <a:r>
              <a:rPr dirty="0" spc="-150"/>
              <a:t>exception</a:t>
            </a:r>
            <a:r>
              <a:rPr dirty="0" spc="-90"/>
              <a:t> </a:t>
            </a:r>
            <a:r>
              <a:rPr dirty="0" spc="-50"/>
              <a:t>occurs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262227"/>
            <a:ext cx="6858634" cy="47466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dirty="0" sz="17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java.io.*;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 MT"/>
                <a:cs typeface="Arial MT"/>
              </a:rPr>
              <a:t>M{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0"/>
              </a:spcBef>
            </a:pP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0">
                <a:solidFill>
                  <a:srgbClr val="404040"/>
                </a:solidFill>
                <a:latin typeface="Arial MT"/>
                <a:cs typeface="Arial MT"/>
              </a:rPr>
              <a:t>method()</a:t>
            </a:r>
            <a:r>
              <a:rPr dirty="0" sz="1700" spc="-130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IOException{</a:t>
            </a:r>
            <a:endParaRPr sz="17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600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throw</a:t>
            </a:r>
            <a:r>
              <a:rPr dirty="0" sz="17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7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IOException("device</a:t>
            </a:r>
            <a:r>
              <a:rPr dirty="0" sz="17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error");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Testthrows4{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375"/>
              </a:spcBef>
            </a:pPr>
            <a:r>
              <a:rPr dirty="0" sz="1700" spc="-13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5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7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args[])</a:t>
            </a: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700" spc="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IOException{//declare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1700">
              <a:latin typeface="Arial MT"/>
              <a:cs typeface="Arial MT"/>
            </a:endParaRPr>
          </a:p>
          <a:p>
            <a:pPr marL="314325" marR="5250815">
              <a:lnSpc>
                <a:spcPts val="2860"/>
              </a:lnSpc>
            </a:pP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m=</a:t>
            </a: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0">
                <a:solidFill>
                  <a:srgbClr val="404040"/>
                </a:solidFill>
                <a:latin typeface="Arial MT"/>
                <a:cs typeface="Arial MT"/>
              </a:rPr>
              <a:t>M(); 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m.method();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700">
              <a:latin typeface="Arial MT"/>
              <a:cs typeface="Arial MT"/>
            </a:endParaRPr>
          </a:p>
          <a:p>
            <a:pPr marL="253365">
              <a:lnSpc>
                <a:spcPct val="100000"/>
              </a:lnSpc>
            </a:pP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System.out.println("normal</a:t>
            </a:r>
            <a:r>
              <a:rPr dirty="0" sz="1700" spc="9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flow...");</a:t>
            </a:r>
            <a:endParaRPr sz="17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605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498" y="522478"/>
            <a:ext cx="43776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B)Program</a:t>
            </a:r>
            <a:r>
              <a:rPr dirty="0" spc="-5"/>
              <a:t> </a:t>
            </a:r>
            <a:r>
              <a:rPr dirty="0" spc="-275"/>
              <a:t>if</a:t>
            </a:r>
            <a:r>
              <a:rPr dirty="0" spc="-85"/>
              <a:t> </a:t>
            </a:r>
            <a:r>
              <a:rPr dirty="0" spc="-150"/>
              <a:t>exception</a:t>
            </a:r>
            <a:r>
              <a:rPr dirty="0" spc="-90"/>
              <a:t> </a:t>
            </a:r>
            <a:r>
              <a:rPr dirty="0" spc="-50"/>
              <a:t>occurs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262227"/>
            <a:ext cx="6858634" cy="33762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dirty="0" sz="17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java.io.*;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Arial MT"/>
                <a:cs typeface="Arial MT"/>
              </a:rPr>
              <a:t>M{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0"/>
              </a:spcBef>
            </a:pP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0">
                <a:solidFill>
                  <a:srgbClr val="404040"/>
                </a:solidFill>
                <a:latin typeface="Arial MT"/>
                <a:cs typeface="Arial MT"/>
              </a:rPr>
              <a:t>method()</a:t>
            </a:r>
            <a:r>
              <a:rPr dirty="0" sz="1700" spc="-130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Arial MT"/>
                <a:cs typeface="Arial MT"/>
              </a:rPr>
              <a:t>IOException{</a:t>
            </a:r>
            <a:endParaRPr sz="17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600"/>
              </a:spcBef>
            </a:pPr>
            <a:r>
              <a:rPr dirty="0" sz="1700" spc="-125" b="1">
                <a:solidFill>
                  <a:srgbClr val="404040"/>
                </a:solidFill>
                <a:latin typeface="Arial"/>
                <a:cs typeface="Arial"/>
              </a:rPr>
              <a:t>throw</a:t>
            </a:r>
            <a:r>
              <a:rPr dirty="0" sz="17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700" spc="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IOException("device</a:t>
            </a:r>
            <a:r>
              <a:rPr dirty="0" sz="1700" spc="6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Arial MT"/>
                <a:cs typeface="Arial MT"/>
              </a:rPr>
              <a:t>error");</a:t>
            </a:r>
            <a:endParaRPr sz="17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70" b="1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dirty="0" sz="17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85">
                <a:solidFill>
                  <a:srgbClr val="404040"/>
                </a:solidFill>
                <a:latin typeface="Arial MT"/>
                <a:cs typeface="Arial MT"/>
              </a:rPr>
              <a:t>Testthrows4{</a:t>
            </a:r>
            <a:endParaRPr sz="17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  <a:spcBef>
                <a:spcPts val="375"/>
              </a:spcBef>
            </a:pPr>
            <a:r>
              <a:rPr dirty="0" sz="1700" spc="-135" b="1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35" b="1">
                <a:solidFill>
                  <a:srgbClr val="404040"/>
                </a:solidFill>
                <a:latin typeface="Arial"/>
                <a:cs typeface="Arial"/>
              </a:rPr>
              <a:t>static</a:t>
            </a:r>
            <a:r>
              <a:rPr dirty="0" sz="1700" spc="-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404040"/>
                </a:solidFill>
                <a:latin typeface="Arial"/>
                <a:cs typeface="Arial"/>
              </a:rPr>
              <a:t>void</a:t>
            </a:r>
            <a:r>
              <a:rPr dirty="0" sz="17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main(String</a:t>
            </a:r>
            <a:r>
              <a:rPr dirty="0" sz="1700" spc="1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args[])</a:t>
            </a: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throws</a:t>
            </a:r>
            <a:r>
              <a:rPr dirty="0" sz="1700" spc="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IOException{//declare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0">
                <a:solidFill>
                  <a:srgbClr val="404040"/>
                </a:solidFill>
                <a:latin typeface="Arial MT"/>
                <a:cs typeface="Arial MT"/>
              </a:rPr>
              <a:t>exception</a:t>
            </a:r>
            <a:endParaRPr sz="1700">
              <a:latin typeface="Arial MT"/>
              <a:cs typeface="Arial MT"/>
            </a:endParaRPr>
          </a:p>
          <a:p>
            <a:pPr marL="314325" marR="5250815">
              <a:lnSpc>
                <a:spcPts val="2860"/>
              </a:lnSpc>
            </a:pPr>
            <a:r>
              <a:rPr dirty="0" sz="170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105">
                <a:solidFill>
                  <a:srgbClr val="404040"/>
                </a:solidFill>
                <a:latin typeface="Arial MT"/>
                <a:cs typeface="Arial MT"/>
              </a:rPr>
              <a:t>m=</a:t>
            </a:r>
            <a:r>
              <a:rPr dirty="0" sz="1700" spc="-105" b="1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dirty="0" sz="17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1700" spc="-100">
                <a:solidFill>
                  <a:srgbClr val="404040"/>
                </a:solidFill>
                <a:latin typeface="Arial MT"/>
                <a:cs typeface="Arial MT"/>
              </a:rPr>
              <a:t>M(); </a:t>
            </a:r>
            <a:r>
              <a:rPr dirty="0" sz="1700" spc="-40">
                <a:solidFill>
                  <a:srgbClr val="404040"/>
                </a:solidFill>
                <a:latin typeface="Arial MT"/>
                <a:cs typeface="Arial MT"/>
              </a:rPr>
              <a:t>m.method();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635" y="4951780"/>
            <a:ext cx="3198495" cy="10318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700"/>
              </a:spcBef>
            </a:pPr>
            <a:r>
              <a:rPr dirty="0" sz="1700" spc="-110">
                <a:solidFill>
                  <a:srgbClr val="404040"/>
                </a:solidFill>
                <a:latin typeface="Arial MT"/>
                <a:cs typeface="Arial MT"/>
              </a:rPr>
              <a:t>System.out.println("normal</a:t>
            </a:r>
            <a:r>
              <a:rPr dirty="0" sz="1700" spc="1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700" spc="-75">
                <a:solidFill>
                  <a:srgbClr val="404040"/>
                </a:solidFill>
                <a:latin typeface="Arial MT"/>
                <a:cs typeface="Arial MT"/>
              </a:rPr>
              <a:t>flow...");</a:t>
            </a:r>
            <a:endParaRPr sz="1700">
              <a:latin typeface="Arial MT"/>
              <a:cs typeface="Arial MT"/>
            </a:endParaRPr>
          </a:p>
          <a:p>
            <a:pPr marL="132715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40267" y="2705861"/>
            <a:ext cx="2062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Runtime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Exception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255" y="522478"/>
            <a:ext cx="6481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Difference</a:t>
            </a:r>
            <a:r>
              <a:rPr dirty="0" spc="-45"/>
              <a:t> </a:t>
            </a:r>
            <a:r>
              <a:rPr dirty="0" spc="-195"/>
              <a:t>between</a:t>
            </a:r>
            <a:r>
              <a:rPr dirty="0" spc="-55"/>
              <a:t> </a:t>
            </a:r>
            <a:r>
              <a:rPr dirty="0" spc="-100"/>
              <a:t>throw</a:t>
            </a:r>
            <a:r>
              <a:rPr dirty="0" spc="-50"/>
              <a:t> </a:t>
            </a:r>
            <a:r>
              <a:rPr dirty="0" spc="-204"/>
              <a:t>and</a:t>
            </a:r>
            <a:r>
              <a:rPr dirty="0" spc="-45"/>
              <a:t> </a:t>
            </a:r>
            <a:r>
              <a:rPr dirty="0" spc="-100"/>
              <a:t>throws </a:t>
            </a:r>
            <a:r>
              <a:rPr dirty="0" spc="-180"/>
              <a:t>in</a:t>
            </a:r>
            <a:r>
              <a:rPr dirty="0" spc="-35"/>
              <a:t> </a:t>
            </a:r>
            <a:r>
              <a:rPr dirty="0" spc="-400"/>
              <a:t>Java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93458" y="1342199"/>
          <a:ext cx="11329670" cy="443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5137150"/>
                <a:gridCol w="5415279"/>
              </a:tblGrid>
              <a:tr h="379730"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No.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E809B8"/>
                      </a:solidFill>
                      <a:prstDash val="solid"/>
                    </a:lnL>
                    <a:lnR w="9525">
                      <a:solidFill>
                        <a:srgbClr val="E809B8"/>
                      </a:solidFill>
                      <a:prstDash val="solid"/>
                    </a:lnR>
                    <a:lnT w="9525">
                      <a:solidFill>
                        <a:srgbClr val="E809B8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throw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E809B8"/>
                      </a:solidFill>
                      <a:prstDash val="solid"/>
                    </a:lnL>
                    <a:lnR w="9525">
                      <a:solidFill>
                        <a:srgbClr val="E809B8"/>
                      </a:solidFill>
                      <a:prstDash val="solid"/>
                    </a:lnR>
                    <a:lnT w="9525">
                      <a:solidFill>
                        <a:srgbClr val="E809B8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05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throws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E809B8"/>
                      </a:solidFill>
                      <a:prstDash val="solid"/>
                    </a:lnL>
                    <a:lnR w="9525">
                      <a:solidFill>
                        <a:srgbClr val="E809B8"/>
                      </a:solidFill>
                      <a:prstDash val="solid"/>
                    </a:lnR>
                    <a:lnT w="9525">
                      <a:solidFill>
                        <a:srgbClr val="E809B8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</a:tr>
              <a:tr h="725170"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1)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95">
                          <a:latin typeface="Arial MT"/>
                          <a:cs typeface="Arial MT"/>
                        </a:rPr>
                        <a:t>Java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keyword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45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5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20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explicitly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an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05"/>
                        </a:lnSpc>
                        <a:tabLst>
                          <a:tab pos="741680" algn="l"/>
                          <a:tab pos="1593215" algn="l"/>
                          <a:tab pos="2679700" algn="l"/>
                          <a:tab pos="3041650" algn="l"/>
                          <a:tab pos="3724275" algn="l"/>
                          <a:tab pos="4138929" algn="l"/>
                          <a:tab pos="5130800" algn="l"/>
                        </a:tabLst>
                      </a:pPr>
                      <a:r>
                        <a:rPr dirty="0" sz="2000" spc="-20">
                          <a:latin typeface="Arial MT"/>
                          <a:cs typeface="Arial MT"/>
                        </a:rPr>
                        <a:t>Java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throws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keyword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declare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an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</a:tr>
              <a:tr h="725170"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2)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05"/>
                        </a:lnSpc>
                      </a:pPr>
                      <a:r>
                        <a:rPr dirty="0" sz="2000" spc="-120">
                          <a:latin typeface="Arial MT"/>
                          <a:cs typeface="Arial MT"/>
                        </a:rPr>
                        <a:t>Checked</a:t>
                      </a:r>
                      <a:r>
                        <a:rPr dirty="0" sz="200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85">
                          <a:latin typeface="Arial MT"/>
                          <a:cs typeface="Arial MT"/>
                        </a:rPr>
                        <a:t>exception</a:t>
                      </a:r>
                      <a:r>
                        <a:rPr dirty="0" sz="20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cannot</a:t>
                      </a:r>
                      <a:r>
                        <a:rPr dirty="0" sz="2000" spc="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2000" spc="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propagated</a:t>
                      </a:r>
                      <a:r>
                        <a:rPr dirty="0" sz="20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using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2000" spc="-12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only.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05"/>
                        </a:lnSpc>
                      </a:pPr>
                      <a:r>
                        <a:rPr dirty="0" sz="2000" spc="-165">
                          <a:latin typeface="Arial MT"/>
                          <a:cs typeface="Arial MT"/>
                        </a:rPr>
                        <a:t>Checked</a:t>
                      </a:r>
                      <a:r>
                        <a:rPr dirty="0" sz="2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10">
                          <a:latin typeface="Arial MT"/>
                          <a:cs typeface="Arial MT"/>
                        </a:rPr>
                        <a:t>exception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7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propagated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5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throws.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3)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19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followed</a:t>
                      </a:r>
                      <a:r>
                        <a:rPr dirty="0" sz="20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5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instance.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10"/>
                        </a:lnSpc>
                      </a:pPr>
                      <a:r>
                        <a:rPr dirty="0" sz="2000" spc="-215">
                          <a:latin typeface="Arial MT"/>
                          <a:cs typeface="Arial MT"/>
                        </a:rPr>
                        <a:t>Throws</a:t>
                      </a:r>
                      <a:r>
                        <a:rPr dirty="0" sz="20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70">
                          <a:latin typeface="Arial MT"/>
                          <a:cs typeface="Arial MT"/>
                        </a:rPr>
                        <a:t>followed</a:t>
                      </a:r>
                      <a:r>
                        <a:rPr dirty="0" sz="20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20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class.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4)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19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14">
                          <a:latin typeface="Arial MT"/>
                          <a:cs typeface="Arial MT"/>
                        </a:rPr>
                        <a:t>within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3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method.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10"/>
                        </a:lnSpc>
                      </a:pPr>
                      <a:r>
                        <a:rPr dirty="0" sz="2000" spc="-215">
                          <a:latin typeface="Arial MT"/>
                          <a:cs typeface="Arial MT"/>
                        </a:rPr>
                        <a:t>Throws</a:t>
                      </a:r>
                      <a:r>
                        <a:rPr dirty="0" sz="20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2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8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9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2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0">
                          <a:latin typeface="Arial MT"/>
                          <a:cs typeface="Arial MT"/>
                        </a:rPr>
                        <a:t>method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signature.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  <a:solidFill>
                      <a:srgbClr val="F6FFDF"/>
                    </a:solidFill>
                  </a:tcPr>
                </a:tc>
              </a:tr>
              <a:tr h="1591945"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5)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2310"/>
                        </a:lnSpc>
                      </a:pPr>
                      <a:r>
                        <a:rPr dirty="0" sz="2000" spc="-245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20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50">
                          <a:latin typeface="Arial MT"/>
                          <a:cs typeface="Arial MT"/>
                        </a:rPr>
                        <a:t>cannot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25">
                          <a:latin typeface="Arial MT"/>
                          <a:cs typeface="Arial MT"/>
                        </a:rPr>
                        <a:t>throw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10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20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0">
                          <a:latin typeface="Arial MT"/>
                          <a:cs typeface="Arial MT"/>
                        </a:rPr>
                        <a:t>exceptions.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310"/>
                        </a:lnSpc>
                        <a:tabLst>
                          <a:tab pos="610235" algn="l"/>
                          <a:tab pos="1416685" algn="l"/>
                          <a:tab pos="2418080" algn="l"/>
                          <a:tab pos="3655695" algn="l"/>
                          <a:tab pos="5022850" algn="l"/>
                        </a:tabLst>
                      </a:pPr>
                      <a:r>
                        <a:rPr dirty="0" sz="2000" spc="-25"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5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declare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0"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80">
                          <a:latin typeface="Arial MT"/>
                          <a:cs typeface="Arial MT"/>
                        </a:rPr>
                        <a:t>e.g.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tabLst>
                          <a:tab pos="2039620" algn="l"/>
                          <a:tab pos="3869054" algn="l"/>
                        </a:tabLst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public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20">
                          <a:latin typeface="Arial MT"/>
                          <a:cs typeface="Arial MT"/>
                        </a:rPr>
                        <a:t>void</a:t>
                      </a:r>
                      <a:r>
                        <a:rPr dirty="0" sz="20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00" spc="-125">
                          <a:latin typeface="Arial MT"/>
                          <a:cs typeface="Arial MT"/>
                        </a:rPr>
                        <a:t>method()throws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dirty="0" sz="2000" spc="-110">
                          <a:latin typeface="Arial MT"/>
                          <a:cs typeface="Arial MT"/>
                        </a:rPr>
                        <a:t>IOException,SQLException.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9525">
                      <a:solidFill>
                        <a:srgbClr val="FFC0C9"/>
                      </a:solidFill>
                      <a:prstDash val="solid"/>
                    </a:lnL>
                    <a:lnR w="9525">
                      <a:solidFill>
                        <a:srgbClr val="FFC0C9"/>
                      </a:solidFill>
                      <a:prstDash val="solid"/>
                    </a:lnR>
                    <a:lnT w="9525">
                      <a:solidFill>
                        <a:srgbClr val="FFC0C9"/>
                      </a:solidFill>
                      <a:prstDash val="solid"/>
                    </a:lnT>
                    <a:lnB w="9525">
                      <a:solidFill>
                        <a:srgbClr val="FFC0C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967" y="686257"/>
            <a:ext cx="70618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DEFAULT</a:t>
            </a:r>
            <a:r>
              <a:rPr dirty="0" spc="-125"/>
              <a:t> </a:t>
            </a:r>
            <a:r>
              <a:rPr dirty="0" spc="105"/>
              <a:t>EXCEPTIONAL</a:t>
            </a:r>
            <a:r>
              <a:rPr dirty="0" spc="-70"/>
              <a:t> </a:t>
            </a:r>
            <a:r>
              <a:rPr dirty="0" spc="185"/>
              <a:t>HANDLING</a:t>
            </a:r>
            <a:r>
              <a:rPr dirty="0" spc="-45"/>
              <a:t> </a:t>
            </a:r>
            <a:r>
              <a:rPr dirty="0" spc="145"/>
              <a:t>IN</a:t>
            </a:r>
            <a:r>
              <a:rPr dirty="0" spc="-75"/>
              <a:t> </a:t>
            </a:r>
            <a:r>
              <a:rPr dirty="0" spc="-90"/>
              <a:t>JAVA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16736"/>
            <a:ext cx="4672584" cy="31516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2755" y="4878323"/>
            <a:ext cx="8388096" cy="13258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93966" y="4485258"/>
            <a:ext cx="806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2025-03-16T05:42:25Z</dcterms:created>
  <dcterms:modified xsi:type="dcterms:W3CDTF">2025-03-16T05:42:25Z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