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3100" y="776986"/>
            <a:ext cx="874268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87753" y="1720037"/>
            <a:ext cx="8334375" cy="3684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eeksforgeeks.org/compilation-execution-java-program/" TargetMode="Externa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13A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688" y="1060780"/>
            <a:ext cx="5869305" cy="24955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FFFFFF"/>
                </a:solidFill>
              </a:rPr>
              <a:t>OBJECT</a:t>
            </a:r>
            <a:r>
              <a:rPr dirty="0" sz="5400" spc="-240">
                <a:solidFill>
                  <a:srgbClr val="FFFFFF"/>
                </a:solidFill>
              </a:rPr>
              <a:t> </a:t>
            </a:r>
            <a:r>
              <a:rPr dirty="0" sz="5400" spc="225">
                <a:solidFill>
                  <a:srgbClr val="FFFFFF"/>
                </a:solidFill>
              </a:rPr>
              <a:t>ORIENTED </a:t>
            </a:r>
            <a:r>
              <a:rPr dirty="0" sz="5400" spc="235">
                <a:solidFill>
                  <a:srgbClr val="FFFFFF"/>
                </a:solidFill>
              </a:rPr>
              <a:t>PROGRAMMING </a:t>
            </a:r>
            <a:r>
              <a:rPr dirty="0" sz="5400" spc="200">
                <a:solidFill>
                  <a:srgbClr val="FFFFFF"/>
                </a:solidFill>
              </a:rPr>
              <a:t>USING</a:t>
            </a:r>
            <a:r>
              <a:rPr dirty="0" sz="5400" spc="-155">
                <a:solidFill>
                  <a:srgbClr val="FFFFFF"/>
                </a:solidFill>
              </a:rPr>
              <a:t> </a:t>
            </a:r>
            <a:r>
              <a:rPr dirty="0" sz="5400" spc="-275">
                <a:solidFill>
                  <a:srgbClr val="FFFFFF"/>
                </a:solidFill>
              </a:rPr>
              <a:t>JAVA</a:t>
            </a:r>
            <a:endParaRPr sz="5400"/>
          </a:p>
        </p:txBody>
      </p:sp>
      <p:sp>
        <p:nvSpPr>
          <p:cNvPr id="4" name="object 4" descr=""/>
          <p:cNvSpPr/>
          <p:nvPr/>
        </p:nvSpPr>
        <p:spPr>
          <a:xfrm>
            <a:off x="638555" y="457201"/>
            <a:ext cx="6766559" cy="91440"/>
          </a:xfrm>
          <a:custGeom>
            <a:avLst/>
            <a:gdLst/>
            <a:ahLst/>
            <a:cxnLst/>
            <a:rect l="l" t="t" r="r" b="b"/>
            <a:pathLst>
              <a:path w="6766559" h="91440">
                <a:moveTo>
                  <a:pt x="6766559" y="0"/>
                </a:moveTo>
                <a:lnTo>
                  <a:pt x="0" y="0"/>
                </a:lnTo>
                <a:lnTo>
                  <a:pt x="0" y="91438"/>
                </a:lnTo>
                <a:lnTo>
                  <a:pt x="6766559" y="91438"/>
                </a:lnTo>
                <a:lnTo>
                  <a:pt x="6766559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9683" y="0"/>
            <a:ext cx="4052316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9516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95"/>
              </a:spcBef>
            </a:pPr>
            <a:r>
              <a:rPr dirty="0" spc="-65"/>
              <a:t>Text</a:t>
            </a:r>
            <a:r>
              <a:rPr dirty="0" spc="-110"/>
              <a:t> </a:t>
            </a:r>
            <a:r>
              <a:rPr dirty="0" spc="-204"/>
              <a:t>File</a:t>
            </a:r>
            <a:r>
              <a:rPr dirty="0" spc="-70"/>
              <a:t> </a:t>
            </a:r>
            <a:r>
              <a:rPr dirty="0" spc="-45"/>
              <a:t>Output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68754" y="1723085"/>
            <a:ext cx="8103870" cy="3369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35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open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text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output: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connect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text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stream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writing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50"/>
              </a:lnSpc>
            </a:pPr>
            <a:r>
              <a:rPr dirty="0" sz="2000">
                <a:latin typeface="Courier New"/>
                <a:cs typeface="Courier New"/>
              </a:rPr>
              <a:t>PrintWriter</a:t>
            </a:r>
            <a:r>
              <a:rPr dirty="0" sz="2000" spc="-5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outputStream</a:t>
            </a:r>
            <a:r>
              <a:rPr dirty="0" sz="2000" spc="-55">
                <a:latin typeface="Courier New"/>
                <a:cs typeface="Courier New"/>
              </a:rPr>
              <a:t> </a:t>
            </a:r>
            <a:r>
              <a:rPr dirty="0" sz="2000" spc="-50">
                <a:latin typeface="Courier New"/>
                <a:cs typeface="Courier New"/>
              </a:rPr>
              <a:t>=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new</a:t>
            </a:r>
            <a:r>
              <a:rPr dirty="0" sz="2000" spc="-4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PrintWriter(new</a:t>
            </a:r>
            <a:r>
              <a:rPr dirty="0" sz="2000" spc="-40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FileOutputStream("out.txt"));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45"/>
              </a:lnSpc>
            </a:pPr>
            <a:r>
              <a:rPr dirty="0" sz="2000">
                <a:latin typeface="Calibri"/>
                <a:cs typeface="Calibri"/>
              </a:rPr>
              <a:t>Similar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long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way: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45"/>
              </a:lnSpc>
            </a:pPr>
            <a:r>
              <a:rPr dirty="0" sz="2000">
                <a:latin typeface="Courier New"/>
                <a:cs typeface="Courier New"/>
              </a:rPr>
              <a:t>FileOutputStream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s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new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FileOutputStream("out.txt");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PrintWriter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outputStream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new</a:t>
            </a:r>
            <a:r>
              <a:rPr dirty="0" sz="2000" spc="-40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PrintWriter(s);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alibri"/>
                <a:cs typeface="Calibri"/>
              </a:rPr>
              <a:t>Goal: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create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PrintWriter</a:t>
            </a:r>
            <a:r>
              <a:rPr dirty="0" sz="2000" spc="-770">
                <a:latin typeface="Courier New"/>
                <a:cs typeface="Courier New"/>
              </a:rPr>
              <a:t> </a:t>
            </a:r>
            <a:r>
              <a:rPr dirty="0" sz="2000" spc="-10">
                <a:latin typeface="Calibri"/>
                <a:cs typeface="Calibri"/>
              </a:rPr>
              <a:t>object</a:t>
            </a:r>
            <a:endParaRPr sz="2000">
              <a:latin typeface="Calibri"/>
              <a:cs typeface="Calibri"/>
            </a:endParaRPr>
          </a:p>
          <a:p>
            <a:pPr marL="52578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which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uses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FileOutputStream</a:t>
            </a:r>
            <a:r>
              <a:rPr dirty="0" sz="2000" spc="-76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open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text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943350" algn="l"/>
              </a:tabLst>
            </a:pPr>
            <a:r>
              <a:rPr dirty="0" sz="2000">
                <a:latin typeface="Courier New"/>
                <a:cs typeface="Courier New"/>
              </a:rPr>
              <a:t>FileOutputStream</a:t>
            </a:r>
            <a:r>
              <a:rPr dirty="0" sz="2000" spc="-75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“</a:t>
            </a:r>
            <a:r>
              <a:rPr dirty="0" sz="2000" spc="-10">
                <a:latin typeface="Calibri"/>
                <a:cs typeface="Calibri"/>
              </a:rPr>
              <a:t>connects”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>
                <a:latin typeface="Courier New"/>
                <a:cs typeface="Courier New"/>
              </a:rPr>
              <a:t>PrintWriter</a:t>
            </a:r>
            <a:r>
              <a:rPr dirty="0" sz="2000" spc="-55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text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file.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0903" y="1854199"/>
            <a:ext cx="29317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Output</a:t>
            </a:r>
            <a:r>
              <a:rPr dirty="0" spc="-80"/>
              <a:t> </a:t>
            </a:r>
            <a:r>
              <a:rPr dirty="0" spc="-204"/>
              <a:t>File</a:t>
            </a:r>
            <a:r>
              <a:rPr dirty="0" spc="-65"/>
              <a:t> </a:t>
            </a:r>
            <a:r>
              <a:rPr dirty="0" spc="-120"/>
              <a:t>Streams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661917" y="3538473"/>
            <a:ext cx="2111375" cy="560070"/>
            <a:chOff x="3661917" y="3538473"/>
            <a:chExt cx="2111375" cy="560070"/>
          </a:xfrm>
        </p:grpSpPr>
        <p:sp>
          <p:nvSpPr>
            <p:cNvPr id="4" name="object 4" descr=""/>
            <p:cNvSpPr/>
            <p:nvPr/>
          </p:nvSpPr>
          <p:spPr>
            <a:xfrm>
              <a:off x="3668267" y="3544823"/>
              <a:ext cx="1837055" cy="547370"/>
            </a:xfrm>
            <a:custGeom>
              <a:avLst/>
              <a:gdLst/>
              <a:ahLst/>
              <a:cxnLst/>
              <a:rect l="l" t="t" r="r" b="b"/>
              <a:pathLst>
                <a:path w="1837054" h="547370">
                  <a:moveTo>
                    <a:pt x="1836547" y="0"/>
                  </a:moveTo>
                  <a:lnTo>
                    <a:pt x="262001" y="0"/>
                  </a:lnTo>
                  <a:lnTo>
                    <a:pt x="214918" y="4405"/>
                  </a:lnTo>
                  <a:lnTo>
                    <a:pt x="170598" y="17108"/>
                  </a:lnTo>
                  <a:lnTo>
                    <a:pt x="129784" y="37337"/>
                  </a:lnTo>
                  <a:lnTo>
                    <a:pt x="93216" y="64321"/>
                  </a:lnTo>
                  <a:lnTo>
                    <a:pt x="61634" y="97288"/>
                  </a:lnTo>
                  <a:lnTo>
                    <a:pt x="35781" y="135466"/>
                  </a:lnTo>
                  <a:lnTo>
                    <a:pt x="16396" y="178085"/>
                  </a:lnTo>
                  <a:lnTo>
                    <a:pt x="4222" y="224372"/>
                  </a:lnTo>
                  <a:lnTo>
                    <a:pt x="0" y="273557"/>
                  </a:lnTo>
                  <a:lnTo>
                    <a:pt x="4222" y="322743"/>
                  </a:lnTo>
                  <a:lnTo>
                    <a:pt x="16396" y="369030"/>
                  </a:lnTo>
                  <a:lnTo>
                    <a:pt x="35781" y="411649"/>
                  </a:lnTo>
                  <a:lnTo>
                    <a:pt x="61634" y="449827"/>
                  </a:lnTo>
                  <a:lnTo>
                    <a:pt x="93216" y="482794"/>
                  </a:lnTo>
                  <a:lnTo>
                    <a:pt x="129784" y="509777"/>
                  </a:lnTo>
                  <a:lnTo>
                    <a:pt x="170598" y="530007"/>
                  </a:lnTo>
                  <a:lnTo>
                    <a:pt x="214918" y="542710"/>
                  </a:lnTo>
                  <a:lnTo>
                    <a:pt x="262001" y="547115"/>
                  </a:lnTo>
                  <a:lnTo>
                    <a:pt x="1836547" y="547115"/>
                  </a:lnTo>
                  <a:lnTo>
                    <a:pt x="1789426" y="542710"/>
                  </a:lnTo>
                  <a:lnTo>
                    <a:pt x="1745077" y="530007"/>
                  </a:lnTo>
                  <a:lnTo>
                    <a:pt x="1704241" y="509777"/>
                  </a:lnTo>
                  <a:lnTo>
                    <a:pt x="1667656" y="482794"/>
                  </a:lnTo>
                  <a:lnTo>
                    <a:pt x="1636064" y="449827"/>
                  </a:lnTo>
                  <a:lnTo>
                    <a:pt x="1610204" y="411649"/>
                  </a:lnTo>
                  <a:lnTo>
                    <a:pt x="1590817" y="369030"/>
                  </a:lnTo>
                  <a:lnTo>
                    <a:pt x="1578641" y="322743"/>
                  </a:lnTo>
                  <a:lnTo>
                    <a:pt x="1574419" y="273557"/>
                  </a:lnTo>
                  <a:lnTo>
                    <a:pt x="1578641" y="224372"/>
                  </a:lnTo>
                  <a:lnTo>
                    <a:pt x="1590817" y="178085"/>
                  </a:lnTo>
                  <a:lnTo>
                    <a:pt x="1610204" y="135466"/>
                  </a:lnTo>
                  <a:lnTo>
                    <a:pt x="1636064" y="97288"/>
                  </a:lnTo>
                  <a:lnTo>
                    <a:pt x="1667656" y="64321"/>
                  </a:lnTo>
                  <a:lnTo>
                    <a:pt x="1704241" y="37337"/>
                  </a:lnTo>
                  <a:lnTo>
                    <a:pt x="1745077" y="17108"/>
                  </a:lnTo>
                  <a:lnTo>
                    <a:pt x="1789426" y="4405"/>
                  </a:lnTo>
                  <a:lnTo>
                    <a:pt x="183654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242686" y="3544823"/>
              <a:ext cx="524510" cy="547370"/>
            </a:xfrm>
            <a:custGeom>
              <a:avLst/>
              <a:gdLst/>
              <a:ahLst/>
              <a:cxnLst/>
              <a:rect l="l" t="t" r="r" b="b"/>
              <a:pathLst>
                <a:path w="524510" h="547370">
                  <a:moveTo>
                    <a:pt x="262127" y="0"/>
                  </a:moveTo>
                  <a:lnTo>
                    <a:pt x="215007" y="4405"/>
                  </a:lnTo>
                  <a:lnTo>
                    <a:pt x="170658" y="17108"/>
                  </a:lnTo>
                  <a:lnTo>
                    <a:pt x="129822" y="37337"/>
                  </a:lnTo>
                  <a:lnTo>
                    <a:pt x="93237" y="64321"/>
                  </a:lnTo>
                  <a:lnTo>
                    <a:pt x="61645" y="97288"/>
                  </a:lnTo>
                  <a:lnTo>
                    <a:pt x="35785" y="135466"/>
                  </a:lnTo>
                  <a:lnTo>
                    <a:pt x="16398" y="178085"/>
                  </a:lnTo>
                  <a:lnTo>
                    <a:pt x="4222" y="224372"/>
                  </a:lnTo>
                  <a:lnTo>
                    <a:pt x="0" y="273557"/>
                  </a:lnTo>
                  <a:lnTo>
                    <a:pt x="4222" y="322743"/>
                  </a:lnTo>
                  <a:lnTo>
                    <a:pt x="16398" y="369030"/>
                  </a:lnTo>
                  <a:lnTo>
                    <a:pt x="35785" y="411649"/>
                  </a:lnTo>
                  <a:lnTo>
                    <a:pt x="61645" y="449827"/>
                  </a:lnTo>
                  <a:lnTo>
                    <a:pt x="93237" y="482794"/>
                  </a:lnTo>
                  <a:lnTo>
                    <a:pt x="129822" y="509777"/>
                  </a:lnTo>
                  <a:lnTo>
                    <a:pt x="170658" y="530007"/>
                  </a:lnTo>
                  <a:lnTo>
                    <a:pt x="215007" y="542710"/>
                  </a:lnTo>
                  <a:lnTo>
                    <a:pt x="262127" y="547115"/>
                  </a:lnTo>
                  <a:lnTo>
                    <a:pt x="309210" y="542710"/>
                  </a:lnTo>
                  <a:lnTo>
                    <a:pt x="353530" y="530007"/>
                  </a:lnTo>
                  <a:lnTo>
                    <a:pt x="394344" y="509777"/>
                  </a:lnTo>
                  <a:lnTo>
                    <a:pt x="430912" y="482794"/>
                  </a:lnTo>
                  <a:lnTo>
                    <a:pt x="462494" y="449827"/>
                  </a:lnTo>
                  <a:lnTo>
                    <a:pt x="488347" y="411649"/>
                  </a:lnTo>
                  <a:lnTo>
                    <a:pt x="507732" y="369030"/>
                  </a:lnTo>
                  <a:lnTo>
                    <a:pt x="519906" y="322743"/>
                  </a:lnTo>
                  <a:lnTo>
                    <a:pt x="524128" y="273557"/>
                  </a:lnTo>
                  <a:lnTo>
                    <a:pt x="519906" y="224372"/>
                  </a:lnTo>
                  <a:lnTo>
                    <a:pt x="507732" y="178085"/>
                  </a:lnTo>
                  <a:lnTo>
                    <a:pt x="488347" y="135466"/>
                  </a:lnTo>
                  <a:lnTo>
                    <a:pt x="462494" y="97288"/>
                  </a:lnTo>
                  <a:lnTo>
                    <a:pt x="430912" y="64321"/>
                  </a:lnTo>
                  <a:lnTo>
                    <a:pt x="394344" y="37337"/>
                  </a:lnTo>
                  <a:lnTo>
                    <a:pt x="353530" y="17108"/>
                  </a:lnTo>
                  <a:lnTo>
                    <a:pt x="309210" y="4405"/>
                  </a:lnTo>
                  <a:lnTo>
                    <a:pt x="262127" y="0"/>
                  </a:lnTo>
                  <a:close/>
                </a:path>
              </a:pathLst>
            </a:custGeom>
            <a:solidFill>
              <a:srgbClr val="94B3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668267" y="3544823"/>
              <a:ext cx="2098675" cy="547370"/>
            </a:xfrm>
            <a:custGeom>
              <a:avLst/>
              <a:gdLst/>
              <a:ahLst/>
              <a:cxnLst/>
              <a:rect l="l" t="t" r="r" b="b"/>
              <a:pathLst>
                <a:path w="2098675" h="547370">
                  <a:moveTo>
                    <a:pt x="1836547" y="547115"/>
                  </a:moveTo>
                  <a:lnTo>
                    <a:pt x="1789426" y="542710"/>
                  </a:lnTo>
                  <a:lnTo>
                    <a:pt x="1745077" y="530007"/>
                  </a:lnTo>
                  <a:lnTo>
                    <a:pt x="1704241" y="509777"/>
                  </a:lnTo>
                  <a:lnTo>
                    <a:pt x="1667656" y="482794"/>
                  </a:lnTo>
                  <a:lnTo>
                    <a:pt x="1636064" y="449827"/>
                  </a:lnTo>
                  <a:lnTo>
                    <a:pt x="1610204" y="411649"/>
                  </a:lnTo>
                  <a:lnTo>
                    <a:pt x="1590817" y="369030"/>
                  </a:lnTo>
                  <a:lnTo>
                    <a:pt x="1578641" y="322743"/>
                  </a:lnTo>
                  <a:lnTo>
                    <a:pt x="1574419" y="273557"/>
                  </a:lnTo>
                  <a:lnTo>
                    <a:pt x="1578641" y="224372"/>
                  </a:lnTo>
                  <a:lnTo>
                    <a:pt x="1590817" y="178085"/>
                  </a:lnTo>
                  <a:lnTo>
                    <a:pt x="1610204" y="135466"/>
                  </a:lnTo>
                  <a:lnTo>
                    <a:pt x="1636064" y="97288"/>
                  </a:lnTo>
                  <a:lnTo>
                    <a:pt x="1667656" y="64321"/>
                  </a:lnTo>
                  <a:lnTo>
                    <a:pt x="1704241" y="37337"/>
                  </a:lnTo>
                  <a:lnTo>
                    <a:pt x="1745077" y="17108"/>
                  </a:lnTo>
                  <a:lnTo>
                    <a:pt x="1789426" y="4405"/>
                  </a:lnTo>
                  <a:lnTo>
                    <a:pt x="1836547" y="0"/>
                  </a:lnTo>
                  <a:lnTo>
                    <a:pt x="1883629" y="4405"/>
                  </a:lnTo>
                  <a:lnTo>
                    <a:pt x="1927949" y="17108"/>
                  </a:lnTo>
                  <a:lnTo>
                    <a:pt x="1968763" y="37337"/>
                  </a:lnTo>
                  <a:lnTo>
                    <a:pt x="2005331" y="64321"/>
                  </a:lnTo>
                  <a:lnTo>
                    <a:pt x="2036913" y="97288"/>
                  </a:lnTo>
                  <a:lnTo>
                    <a:pt x="2062766" y="135466"/>
                  </a:lnTo>
                  <a:lnTo>
                    <a:pt x="2082151" y="178085"/>
                  </a:lnTo>
                  <a:lnTo>
                    <a:pt x="2094325" y="224372"/>
                  </a:lnTo>
                  <a:lnTo>
                    <a:pt x="2098548" y="273557"/>
                  </a:lnTo>
                  <a:lnTo>
                    <a:pt x="2094325" y="322743"/>
                  </a:lnTo>
                  <a:lnTo>
                    <a:pt x="2082151" y="369030"/>
                  </a:lnTo>
                  <a:lnTo>
                    <a:pt x="2062766" y="411649"/>
                  </a:lnTo>
                  <a:lnTo>
                    <a:pt x="2036913" y="449827"/>
                  </a:lnTo>
                  <a:lnTo>
                    <a:pt x="2005331" y="482794"/>
                  </a:lnTo>
                  <a:lnTo>
                    <a:pt x="1968763" y="509777"/>
                  </a:lnTo>
                  <a:lnTo>
                    <a:pt x="1927949" y="530007"/>
                  </a:lnTo>
                  <a:lnTo>
                    <a:pt x="1883629" y="542710"/>
                  </a:lnTo>
                  <a:lnTo>
                    <a:pt x="1836547" y="547115"/>
                  </a:lnTo>
                  <a:lnTo>
                    <a:pt x="262001" y="547115"/>
                  </a:lnTo>
                  <a:lnTo>
                    <a:pt x="214918" y="542710"/>
                  </a:lnTo>
                  <a:lnTo>
                    <a:pt x="170598" y="530007"/>
                  </a:lnTo>
                  <a:lnTo>
                    <a:pt x="129784" y="509777"/>
                  </a:lnTo>
                  <a:lnTo>
                    <a:pt x="93216" y="482794"/>
                  </a:lnTo>
                  <a:lnTo>
                    <a:pt x="61634" y="449827"/>
                  </a:lnTo>
                  <a:lnTo>
                    <a:pt x="35781" y="411649"/>
                  </a:lnTo>
                  <a:lnTo>
                    <a:pt x="16396" y="369030"/>
                  </a:lnTo>
                  <a:lnTo>
                    <a:pt x="4222" y="322743"/>
                  </a:lnTo>
                  <a:lnTo>
                    <a:pt x="0" y="273557"/>
                  </a:lnTo>
                  <a:lnTo>
                    <a:pt x="4222" y="224372"/>
                  </a:lnTo>
                  <a:lnTo>
                    <a:pt x="16396" y="178085"/>
                  </a:lnTo>
                  <a:lnTo>
                    <a:pt x="35781" y="135466"/>
                  </a:lnTo>
                  <a:lnTo>
                    <a:pt x="61634" y="97288"/>
                  </a:lnTo>
                  <a:lnTo>
                    <a:pt x="93216" y="64321"/>
                  </a:lnTo>
                  <a:lnTo>
                    <a:pt x="129784" y="37337"/>
                  </a:lnTo>
                  <a:lnTo>
                    <a:pt x="170598" y="17108"/>
                  </a:lnTo>
                  <a:lnTo>
                    <a:pt x="214918" y="4405"/>
                  </a:lnTo>
                  <a:lnTo>
                    <a:pt x="262001" y="0"/>
                  </a:lnTo>
                  <a:lnTo>
                    <a:pt x="183654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6642861" y="3556761"/>
            <a:ext cx="2111375" cy="560070"/>
            <a:chOff x="6642861" y="3556761"/>
            <a:chExt cx="2111375" cy="560070"/>
          </a:xfrm>
        </p:grpSpPr>
        <p:sp>
          <p:nvSpPr>
            <p:cNvPr id="8" name="object 8" descr=""/>
            <p:cNvSpPr/>
            <p:nvPr/>
          </p:nvSpPr>
          <p:spPr>
            <a:xfrm>
              <a:off x="6649211" y="3563111"/>
              <a:ext cx="1837055" cy="547370"/>
            </a:xfrm>
            <a:custGeom>
              <a:avLst/>
              <a:gdLst/>
              <a:ahLst/>
              <a:cxnLst/>
              <a:rect l="l" t="t" r="r" b="b"/>
              <a:pathLst>
                <a:path w="1837054" h="547370">
                  <a:moveTo>
                    <a:pt x="1836547" y="0"/>
                  </a:moveTo>
                  <a:lnTo>
                    <a:pt x="262001" y="0"/>
                  </a:lnTo>
                  <a:lnTo>
                    <a:pt x="214918" y="4405"/>
                  </a:lnTo>
                  <a:lnTo>
                    <a:pt x="170598" y="17108"/>
                  </a:lnTo>
                  <a:lnTo>
                    <a:pt x="129784" y="37337"/>
                  </a:lnTo>
                  <a:lnTo>
                    <a:pt x="93216" y="64321"/>
                  </a:lnTo>
                  <a:lnTo>
                    <a:pt x="61634" y="97288"/>
                  </a:lnTo>
                  <a:lnTo>
                    <a:pt x="35781" y="135466"/>
                  </a:lnTo>
                  <a:lnTo>
                    <a:pt x="16396" y="178085"/>
                  </a:lnTo>
                  <a:lnTo>
                    <a:pt x="4222" y="224372"/>
                  </a:lnTo>
                  <a:lnTo>
                    <a:pt x="0" y="273557"/>
                  </a:lnTo>
                  <a:lnTo>
                    <a:pt x="4222" y="322743"/>
                  </a:lnTo>
                  <a:lnTo>
                    <a:pt x="16396" y="369030"/>
                  </a:lnTo>
                  <a:lnTo>
                    <a:pt x="35781" y="411649"/>
                  </a:lnTo>
                  <a:lnTo>
                    <a:pt x="61634" y="449827"/>
                  </a:lnTo>
                  <a:lnTo>
                    <a:pt x="93216" y="482794"/>
                  </a:lnTo>
                  <a:lnTo>
                    <a:pt x="129784" y="509777"/>
                  </a:lnTo>
                  <a:lnTo>
                    <a:pt x="170598" y="530007"/>
                  </a:lnTo>
                  <a:lnTo>
                    <a:pt x="214918" y="542710"/>
                  </a:lnTo>
                  <a:lnTo>
                    <a:pt x="262001" y="547115"/>
                  </a:lnTo>
                  <a:lnTo>
                    <a:pt x="1836547" y="547115"/>
                  </a:lnTo>
                  <a:lnTo>
                    <a:pt x="1789426" y="542710"/>
                  </a:lnTo>
                  <a:lnTo>
                    <a:pt x="1745077" y="530007"/>
                  </a:lnTo>
                  <a:lnTo>
                    <a:pt x="1704241" y="509777"/>
                  </a:lnTo>
                  <a:lnTo>
                    <a:pt x="1667656" y="482794"/>
                  </a:lnTo>
                  <a:lnTo>
                    <a:pt x="1636064" y="449827"/>
                  </a:lnTo>
                  <a:lnTo>
                    <a:pt x="1610204" y="411649"/>
                  </a:lnTo>
                  <a:lnTo>
                    <a:pt x="1590817" y="369030"/>
                  </a:lnTo>
                  <a:lnTo>
                    <a:pt x="1578641" y="322743"/>
                  </a:lnTo>
                  <a:lnTo>
                    <a:pt x="1574419" y="273557"/>
                  </a:lnTo>
                  <a:lnTo>
                    <a:pt x="1578641" y="224372"/>
                  </a:lnTo>
                  <a:lnTo>
                    <a:pt x="1590817" y="178085"/>
                  </a:lnTo>
                  <a:lnTo>
                    <a:pt x="1610204" y="135466"/>
                  </a:lnTo>
                  <a:lnTo>
                    <a:pt x="1636064" y="97288"/>
                  </a:lnTo>
                  <a:lnTo>
                    <a:pt x="1667656" y="64321"/>
                  </a:lnTo>
                  <a:lnTo>
                    <a:pt x="1704241" y="37337"/>
                  </a:lnTo>
                  <a:lnTo>
                    <a:pt x="1745077" y="17108"/>
                  </a:lnTo>
                  <a:lnTo>
                    <a:pt x="1789426" y="4405"/>
                  </a:lnTo>
                  <a:lnTo>
                    <a:pt x="183654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223630" y="3563111"/>
              <a:ext cx="524510" cy="547370"/>
            </a:xfrm>
            <a:custGeom>
              <a:avLst/>
              <a:gdLst/>
              <a:ahLst/>
              <a:cxnLst/>
              <a:rect l="l" t="t" r="r" b="b"/>
              <a:pathLst>
                <a:path w="524509" h="547370">
                  <a:moveTo>
                    <a:pt x="262127" y="0"/>
                  </a:moveTo>
                  <a:lnTo>
                    <a:pt x="215007" y="4405"/>
                  </a:lnTo>
                  <a:lnTo>
                    <a:pt x="170658" y="17108"/>
                  </a:lnTo>
                  <a:lnTo>
                    <a:pt x="129822" y="37337"/>
                  </a:lnTo>
                  <a:lnTo>
                    <a:pt x="93237" y="64321"/>
                  </a:lnTo>
                  <a:lnTo>
                    <a:pt x="61645" y="97288"/>
                  </a:lnTo>
                  <a:lnTo>
                    <a:pt x="35785" y="135466"/>
                  </a:lnTo>
                  <a:lnTo>
                    <a:pt x="16398" y="178085"/>
                  </a:lnTo>
                  <a:lnTo>
                    <a:pt x="4222" y="224372"/>
                  </a:lnTo>
                  <a:lnTo>
                    <a:pt x="0" y="273557"/>
                  </a:lnTo>
                  <a:lnTo>
                    <a:pt x="4222" y="322743"/>
                  </a:lnTo>
                  <a:lnTo>
                    <a:pt x="16398" y="369030"/>
                  </a:lnTo>
                  <a:lnTo>
                    <a:pt x="35785" y="411649"/>
                  </a:lnTo>
                  <a:lnTo>
                    <a:pt x="61645" y="449827"/>
                  </a:lnTo>
                  <a:lnTo>
                    <a:pt x="93237" y="482794"/>
                  </a:lnTo>
                  <a:lnTo>
                    <a:pt x="129822" y="509777"/>
                  </a:lnTo>
                  <a:lnTo>
                    <a:pt x="170658" y="530007"/>
                  </a:lnTo>
                  <a:lnTo>
                    <a:pt x="215007" y="542710"/>
                  </a:lnTo>
                  <a:lnTo>
                    <a:pt x="262127" y="547115"/>
                  </a:lnTo>
                  <a:lnTo>
                    <a:pt x="309210" y="542710"/>
                  </a:lnTo>
                  <a:lnTo>
                    <a:pt x="353530" y="530007"/>
                  </a:lnTo>
                  <a:lnTo>
                    <a:pt x="394344" y="509777"/>
                  </a:lnTo>
                  <a:lnTo>
                    <a:pt x="430912" y="482794"/>
                  </a:lnTo>
                  <a:lnTo>
                    <a:pt x="462494" y="449827"/>
                  </a:lnTo>
                  <a:lnTo>
                    <a:pt x="488347" y="411649"/>
                  </a:lnTo>
                  <a:lnTo>
                    <a:pt x="507732" y="369030"/>
                  </a:lnTo>
                  <a:lnTo>
                    <a:pt x="519906" y="322743"/>
                  </a:lnTo>
                  <a:lnTo>
                    <a:pt x="524128" y="273557"/>
                  </a:lnTo>
                  <a:lnTo>
                    <a:pt x="519906" y="224372"/>
                  </a:lnTo>
                  <a:lnTo>
                    <a:pt x="507732" y="178085"/>
                  </a:lnTo>
                  <a:lnTo>
                    <a:pt x="488347" y="135466"/>
                  </a:lnTo>
                  <a:lnTo>
                    <a:pt x="462494" y="97288"/>
                  </a:lnTo>
                  <a:lnTo>
                    <a:pt x="430912" y="64321"/>
                  </a:lnTo>
                  <a:lnTo>
                    <a:pt x="394344" y="37337"/>
                  </a:lnTo>
                  <a:lnTo>
                    <a:pt x="353530" y="17108"/>
                  </a:lnTo>
                  <a:lnTo>
                    <a:pt x="309210" y="4405"/>
                  </a:lnTo>
                  <a:lnTo>
                    <a:pt x="262127" y="0"/>
                  </a:lnTo>
                  <a:close/>
                </a:path>
              </a:pathLst>
            </a:custGeom>
            <a:solidFill>
              <a:srgbClr val="94B3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649211" y="3563111"/>
              <a:ext cx="2098675" cy="547370"/>
            </a:xfrm>
            <a:custGeom>
              <a:avLst/>
              <a:gdLst/>
              <a:ahLst/>
              <a:cxnLst/>
              <a:rect l="l" t="t" r="r" b="b"/>
              <a:pathLst>
                <a:path w="2098675" h="547370">
                  <a:moveTo>
                    <a:pt x="1836547" y="547115"/>
                  </a:moveTo>
                  <a:lnTo>
                    <a:pt x="1789426" y="542710"/>
                  </a:lnTo>
                  <a:lnTo>
                    <a:pt x="1745077" y="530007"/>
                  </a:lnTo>
                  <a:lnTo>
                    <a:pt x="1704241" y="509777"/>
                  </a:lnTo>
                  <a:lnTo>
                    <a:pt x="1667656" y="482794"/>
                  </a:lnTo>
                  <a:lnTo>
                    <a:pt x="1636064" y="449827"/>
                  </a:lnTo>
                  <a:lnTo>
                    <a:pt x="1610204" y="411649"/>
                  </a:lnTo>
                  <a:lnTo>
                    <a:pt x="1590817" y="369030"/>
                  </a:lnTo>
                  <a:lnTo>
                    <a:pt x="1578641" y="322743"/>
                  </a:lnTo>
                  <a:lnTo>
                    <a:pt x="1574419" y="273557"/>
                  </a:lnTo>
                  <a:lnTo>
                    <a:pt x="1578641" y="224372"/>
                  </a:lnTo>
                  <a:lnTo>
                    <a:pt x="1590817" y="178085"/>
                  </a:lnTo>
                  <a:lnTo>
                    <a:pt x="1610204" y="135466"/>
                  </a:lnTo>
                  <a:lnTo>
                    <a:pt x="1636064" y="97288"/>
                  </a:lnTo>
                  <a:lnTo>
                    <a:pt x="1667656" y="64321"/>
                  </a:lnTo>
                  <a:lnTo>
                    <a:pt x="1704241" y="37337"/>
                  </a:lnTo>
                  <a:lnTo>
                    <a:pt x="1745077" y="17108"/>
                  </a:lnTo>
                  <a:lnTo>
                    <a:pt x="1789426" y="4405"/>
                  </a:lnTo>
                  <a:lnTo>
                    <a:pt x="1836547" y="0"/>
                  </a:lnTo>
                  <a:lnTo>
                    <a:pt x="1883629" y="4405"/>
                  </a:lnTo>
                  <a:lnTo>
                    <a:pt x="1927949" y="17108"/>
                  </a:lnTo>
                  <a:lnTo>
                    <a:pt x="1968763" y="37337"/>
                  </a:lnTo>
                  <a:lnTo>
                    <a:pt x="2005331" y="64321"/>
                  </a:lnTo>
                  <a:lnTo>
                    <a:pt x="2036913" y="97288"/>
                  </a:lnTo>
                  <a:lnTo>
                    <a:pt x="2062766" y="135466"/>
                  </a:lnTo>
                  <a:lnTo>
                    <a:pt x="2082151" y="178085"/>
                  </a:lnTo>
                  <a:lnTo>
                    <a:pt x="2094325" y="224372"/>
                  </a:lnTo>
                  <a:lnTo>
                    <a:pt x="2098548" y="273557"/>
                  </a:lnTo>
                  <a:lnTo>
                    <a:pt x="2094325" y="322743"/>
                  </a:lnTo>
                  <a:lnTo>
                    <a:pt x="2082151" y="369030"/>
                  </a:lnTo>
                  <a:lnTo>
                    <a:pt x="2062766" y="411649"/>
                  </a:lnTo>
                  <a:lnTo>
                    <a:pt x="2036913" y="449827"/>
                  </a:lnTo>
                  <a:lnTo>
                    <a:pt x="2005331" y="482794"/>
                  </a:lnTo>
                  <a:lnTo>
                    <a:pt x="1968763" y="509777"/>
                  </a:lnTo>
                  <a:lnTo>
                    <a:pt x="1927949" y="530007"/>
                  </a:lnTo>
                  <a:lnTo>
                    <a:pt x="1883629" y="542710"/>
                  </a:lnTo>
                  <a:lnTo>
                    <a:pt x="1836547" y="547115"/>
                  </a:lnTo>
                  <a:lnTo>
                    <a:pt x="262001" y="547115"/>
                  </a:lnTo>
                  <a:lnTo>
                    <a:pt x="214918" y="542710"/>
                  </a:lnTo>
                  <a:lnTo>
                    <a:pt x="170598" y="530007"/>
                  </a:lnTo>
                  <a:lnTo>
                    <a:pt x="129784" y="509777"/>
                  </a:lnTo>
                  <a:lnTo>
                    <a:pt x="93216" y="482794"/>
                  </a:lnTo>
                  <a:lnTo>
                    <a:pt x="61634" y="449827"/>
                  </a:lnTo>
                  <a:lnTo>
                    <a:pt x="35781" y="411649"/>
                  </a:lnTo>
                  <a:lnTo>
                    <a:pt x="16396" y="369030"/>
                  </a:lnTo>
                  <a:lnTo>
                    <a:pt x="4222" y="322743"/>
                  </a:lnTo>
                  <a:lnTo>
                    <a:pt x="0" y="273557"/>
                  </a:lnTo>
                  <a:lnTo>
                    <a:pt x="4222" y="224372"/>
                  </a:lnTo>
                  <a:lnTo>
                    <a:pt x="16396" y="178085"/>
                  </a:lnTo>
                  <a:lnTo>
                    <a:pt x="35781" y="135466"/>
                  </a:lnTo>
                  <a:lnTo>
                    <a:pt x="61634" y="97288"/>
                  </a:lnTo>
                  <a:lnTo>
                    <a:pt x="93216" y="64321"/>
                  </a:lnTo>
                  <a:lnTo>
                    <a:pt x="129784" y="37337"/>
                  </a:lnTo>
                  <a:lnTo>
                    <a:pt x="170598" y="17108"/>
                  </a:lnTo>
                  <a:lnTo>
                    <a:pt x="214918" y="4405"/>
                  </a:lnTo>
                  <a:lnTo>
                    <a:pt x="262001" y="0"/>
                  </a:lnTo>
                  <a:lnTo>
                    <a:pt x="183654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2948939" y="3546347"/>
            <a:ext cx="638810" cy="516890"/>
          </a:xfrm>
          <a:custGeom>
            <a:avLst/>
            <a:gdLst/>
            <a:ahLst/>
            <a:cxnLst/>
            <a:rect l="l" t="t" r="r" b="b"/>
            <a:pathLst>
              <a:path w="638810" h="516889">
                <a:moveTo>
                  <a:pt x="307975" y="0"/>
                </a:moveTo>
                <a:lnTo>
                  <a:pt x="307975" y="141477"/>
                </a:lnTo>
                <a:lnTo>
                  <a:pt x="0" y="141477"/>
                </a:lnTo>
                <a:lnTo>
                  <a:pt x="0" y="375157"/>
                </a:lnTo>
                <a:lnTo>
                  <a:pt x="307975" y="375157"/>
                </a:lnTo>
                <a:lnTo>
                  <a:pt x="307975" y="516635"/>
                </a:lnTo>
                <a:lnTo>
                  <a:pt x="638556" y="258318"/>
                </a:lnTo>
                <a:lnTo>
                  <a:pt x="307975" y="0"/>
                </a:lnTo>
                <a:close/>
              </a:path>
            </a:pathLst>
          </a:custGeom>
          <a:solidFill>
            <a:srgbClr val="97ED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5870447" y="3543300"/>
            <a:ext cx="638810" cy="516890"/>
          </a:xfrm>
          <a:custGeom>
            <a:avLst/>
            <a:gdLst/>
            <a:ahLst/>
            <a:cxnLst/>
            <a:rect l="l" t="t" r="r" b="b"/>
            <a:pathLst>
              <a:path w="638809" h="516889">
                <a:moveTo>
                  <a:pt x="307975" y="0"/>
                </a:moveTo>
                <a:lnTo>
                  <a:pt x="307975" y="141477"/>
                </a:lnTo>
                <a:lnTo>
                  <a:pt x="0" y="141477"/>
                </a:lnTo>
                <a:lnTo>
                  <a:pt x="0" y="375157"/>
                </a:lnTo>
                <a:lnTo>
                  <a:pt x="307975" y="375157"/>
                </a:lnTo>
                <a:lnTo>
                  <a:pt x="307975" y="516636"/>
                </a:lnTo>
                <a:lnTo>
                  <a:pt x="638555" y="258318"/>
                </a:lnTo>
                <a:lnTo>
                  <a:pt x="307975" y="0"/>
                </a:lnTo>
                <a:close/>
              </a:path>
            </a:pathLst>
          </a:custGeom>
          <a:solidFill>
            <a:srgbClr val="97ED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8849868" y="3535679"/>
            <a:ext cx="638810" cy="515620"/>
          </a:xfrm>
          <a:custGeom>
            <a:avLst/>
            <a:gdLst/>
            <a:ahLst/>
            <a:cxnLst/>
            <a:rect l="l" t="t" r="r" b="b"/>
            <a:pathLst>
              <a:path w="638809" h="515620">
                <a:moveTo>
                  <a:pt x="308863" y="0"/>
                </a:moveTo>
                <a:lnTo>
                  <a:pt x="308863" y="141097"/>
                </a:lnTo>
                <a:lnTo>
                  <a:pt x="0" y="141097"/>
                </a:lnTo>
                <a:lnTo>
                  <a:pt x="0" y="374015"/>
                </a:lnTo>
                <a:lnTo>
                  <a:pt x="308863" y="374015"/>
                </a:lnTo>
                <a:lnTo>
                  <a:pt x="308863" y="515112"/>
                </a:lnTo>
                <a:lnTo>
                  <a:pt x="638555" y="257556"/>
                </a:lnTo>
                <a:lnTo>
                  <a:pt x="308863" y="0"/>
                </a:lnTo>
                <a:close/>
              </a:path>
            </a:pathLst>
          </a:custGeom>
          <a:solidFill>
            <a:srgbClr val="97ED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3943858" y="3134105"/>
            <a:ext cx="15278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ourier New"/>
                <a:cs typeface="Courier New"/>
              </a:rPr>
              <a:t>PrintWriter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585966" y="3136849"/>
            <a:ext cx="22117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ourier New"/>
                <a:cs typeface="Courier New"/>
              </a:rPr>
              <a:t>FileOutputStream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667493" y="3613150"/>
            <a:ext cx="4692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Arial MT"/>
                <a:cs typeface="Arial MT"/>
              </a:rPr>
              <a:t>Disk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980945" y="3617721"/>
            <a:ext cx="851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 MT"/>
                <a:cs typeface="Arial MT"/>
              </a:rPr>
              <a:t>Memory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072509" y="4533646"/>
            <a:ext cx="13919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Arial MT"/>
                <a:cs typeface="Arial MT"/>
              </a:rPr>
              <a:t>smileyOutStream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9558019" y="4520946"/>
            <a:ext cx="7512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Arial MT"/>
                <a:cs typeface="Arial MT"/>
              </a:rPr>
              <a:t>smiley.txt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853054" y="5435600"/>
            <a:ext cx="667130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PrintWriter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smileyOutStream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new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PrintWriter(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new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FileOutputStream(“smiley.txt”)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35">
                <a:latin typeface="Arial MT"/>
                <a:cs typeface="Arial MT"/>
              </a:rPr>
              <a:t>);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198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dirty="0" spc="-65"/>
              <a:t>Methods</a:t>
            </a:r>
            <a:r>
              <a:rPr dirty="0" spc="-110"/>
              <a:t> </a:t>
            </a:r>
            <a:r>
              <a:rPr dirty="0" spc="-80"/>
              <a:t>for</a:t>
            </a:r>
            <a:r>
              <a:rPr dirty="0" spc="-105"/>
              <a:t> </a:t>
            </a:r>
            <a:r>
              <a:rPr dirty="0" spc="-10">
                <a:latin typeface="Courier New"/>
                <a:cs typeface="Courier New"/>
              </a:rPr>
              <a:t>PrintWriter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06804" y="1558797"/>
            <a:ext cx="6274435" cy="2769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80310" algn="l"/>
              </a:tabLst>
            </a:pPr>
            <a:r>
              <a:rPr dirty="0" sz="2000">
                <a:latin typeface="Calibri"/>
                <a:cs typeface="Calibri"/>
              </a:rPr>
              <a:t>Similar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methods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for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10">
                <a:latin typeface="Courier New"/>
                <a:cs typeface="Courier New"/>
              </a:rPr>
              <a:t>System.out.println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ourier New"/>
                <a:cs typeface="Courier New"/>
              </a:rPr>
              <a:t>outputStream.println(count</a:t>
            </a:r>
            <a:r>
              <a:rPr dirty="0" sz="2000" spc="-4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+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"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"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+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line);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2000">
              <a:latin typeface="Courier New"/>
              <a:cs typeface="Courier New"/>
            </a:endParaRPr>
          </a:p>
          <a:p>
            <a:pPr marL="12700" marR="5339080">
              <a:lnSpc>
                <a:spcPct val="100000"/>
              </a:lnSpc>
            </a:pPr>
            <a:r>
              <a:rPr dirty="0" sz="2000" spc="-10">
                <a:latin typeface="Courier New"/>
                <a:cs typeface="Courier New"/>
              </a:rPr>
              <a:t>print format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000">
                <a:latin typeface="Courier New"/>
                <a:cs typeface="Courier New"/>
              </a:rPr>
              <a:t>flush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write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buffered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output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disk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close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close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PrintWriter</a:t>
            </a:r>
            <a:r>
              <a:rPr dirty="0" sz="2000" spc="-75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stream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(and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file)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467613"/>
            <a:ext cx="3856354" cy="102425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 b="1">
                <a:latin typeface="Courier New"/>
                <a:cs typeface="Courier New"/>
              </a:rPr>
              <a:t>TextFileOutputDemo</a:t>
            </a: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3600" spc="-190"/>
              <a:t>Part</a:t>
            </a:r>
            <a:r>
              <a:rPr dirty="0" sz="3600" spc="-65"/>
              <a:t> </a:t>
            </a:r>
            <a:r>
              <a:rPr dirty="0" sz="3600" spc="-50"/>
              <a:t>1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2773426" y="2769234"/>
            <a:ext cx="19373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urier New"/>
                <a:cs typeface="Courier New"/>
              </a:rPr>
              <a:t>outputStream</a:t>
            </a:r>
            <a:r>
              <a:rPr dirty="0" sz="1800" spc="-114">
                <a:latin typeface="Courier New"/>
                <a:cs typeface="Courier New"/>
              </a:rPr>
              <a:t> </a:t>
            </a:r>
            <a:r>
              <a:rPr dirty="0" sz="1800" spc="-50"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226310" y="2988690"/>
            <a:ext cx="7941945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40790">
              <a:lnSpc>
                <a:spcPts val="1945"/>
              </a:lnSpc>
              <a:spcBef>
                <a:spcPts val="100"/>
              </a:spcBef>
            </a:pPr>
            <a:r>
              <a:rPr dirty="0" sz="1800">
                <a:latin typeface="Courier New"/>
                <a:cs typeface="Courier New"/>
              </a:rPr>
              <a:t>new</a:t>
            </a:r>
            <a:r>
              <a:rPr dirty="0" sz="1800" spc="-9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PrintWriter(new</a:t>
            </a:r>
            <a:r>
              <a:rPr dirty="0" sz="1800" spc="-8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FileOutputStream("out.txt"));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dirty="0" sz="1800" spc="-5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dirty="0" sz="1800" spc="-10">
                <a:latin typeface="Courier New"/>
                <a:cs typeface="Courier New"/>
              </a:rPr>
              <a:t>catch(FileNotFoundException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 spc="-25">
                <a:latin typeface="Courier New"/>
                <a:cs typeface="Courier New"/>
              </a:rPr>
              <a:t>e)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dirty="0" sz="1800" spc="-5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ts val="1730"/>
              </a:lnSpc>
            </a:pPr>
            <a:r>
              <a:rPr dirty="0" sz="1800">
                <a:latin typeface="Courier New"/>
                <a:cs typeface="Courier New"/>
              </a:rPr>
              <a:t>System.out.println("Error</a:t>
            </a:r>
            <a:r>
              <a:rPr dirty="0" sz="1800" spc="-11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opening</a:t>
            </a:r>
            <a:r>
              <a:rPr dirty="0" sz="1800" spc="-9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the</a:t>
            </a:r>
            <a:r>
              <a:rPr dirty="0" sz="1800" spc="-9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file</a:t>
            </a:r>
            <a:r>
              <a:rPr dirty="0" sz="1800" spc="-9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out.txt.</a:t>
            </a:r>
            <a:r>
              <a:rPr dirty="0" sz="1800" spc="-90">
                <a:latin typeface="Courier New"/>
                <a:cs typeface="Courier New"/>
              </a:rPr>
              <a:t> </a:t>
            </a:r>
            <a:r>
              <a:rPr dirty="0" sz="1800" spc="-50">
                <a:latin typeface="Courier New"/>
                <a:cs typeface="Courier New"/>
              </a:rPr>
              <a:t>“</a:t>
            </a:r>
            <a:endParaRPr sz="1800">
              <a:latin typeface="Courier New"/>
              <a:cs typeface="Courier New"/>
            </a:endParaRPr>
          </a:p>
          <a:p>
            <a:pPr marL="3152140">
              <a:lnSpc>
                <a:spcPts val="1945"/>
              </a:lnSpc>
            </a:pPr>
            <a:r>
              <a:rPr dirty="0" sz="1800">
                <a:latin typeface="Courier New"/>
                <a:cs typeface="Courier New"/>
              </a:rPr>
              <a:t>+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e.getMessage());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773426" y="4305680"/>
            <a:ext cx="20726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ourier New"/>
                <a:cs typeface="Courier New"/>
              </a:rPr>
              <a:t>System.exit(0);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226310" y="4525136"/>
            <a:ext cx="1631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6937882" y="1136903"/>
            <a:ext cx="3677285" cy="1905000"/>
          </a:xfrm>
          <a:custGeom>
            <a:avLst/>
            <a:gdLst/>
            <a:ahLst/>
            <a:cxnLst/>
            <a:rect l="l" t="t" r="r" b="b"/>
            <a:pathLst>
              <a:path w="3677284" h="1905000">
                <a:moveTo>
                  <a:pt x="3676777" y="0"/>
                </a:moveTo>
                <a:lnTo>
                  <a:pt x="552576" y="0"/>
                </a:lnTo>
                <a:lnTo>
                  <a:pt x="552576" y="1111250"/>
                </a:lnTo>
                <a:lnTo>
                  <a:pt x="0" y="1233551"/>
                </a:lnTo>
                <a:lnTo>
                  <a:pt x="552576" y="1587500"/>
                </a:lnTo>
                <a:lnTo>
                  <a:pt x="552576" y="1905000"/>
                </a:lnTo>
                <a:lnTo>
                  <a:pt x="3676777" y="1905000"/>
                </a:lnTo>
                <a:lnTo>
                  <a:pt x="367677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7570978" y="1138174"/>
            <a:ext cx="2785745" cy="1855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u="sng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dirty="0" u="sng" sz="2000" spc="-9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try</a:t>
            </a: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-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block</a:t>
            </a:r>
            <a:r>
              <a:rPr dirty="0" u="sng" sz="2000" spc="-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</a:t>
            </a:r>
            <a:r>
              <a:rPr dirty="0" u="sng" sz="2000" spc="-2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 </a:t>
            </a: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block: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outputStream</a:t>
            </a:r>
            <a:r>
              <a:rPr dirty="0" sz="2000" spc="-595">
                <a:latin typeface="Courier New"/>
                <a:cs typeface="Courier New"/>
              </a:rPr>
              <a:t> </a:t>
            </a:r>
            <a:r>
              <a:rPr dirty="0" sz="2000" spc="-10">
                <a:latin typeface="Arial MT"/>
                <a:cs typeface="Arial MT"/>
              </a:rPr>
              <a:t>would </a:t>
            </a:r>
            <a:r>
              <a:rPr dirty="0" sz="2000">
                <a:latin typeface="Arial MT"/>
                <a:cs typeface="Arial MT"/>
              </a:rPr>
              <a:t>not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accessible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the </a:t>
            </a:r>
            <a:r>
              <a:rPr dirty="0" sz="2000">
                <a:latin typeface="Arial MT"/>
                <a:cs typeface="Arial MT"/>
              </a:rPr>
              <a:t>rest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method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if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it </a:t>
            </a:r>
            <a:r>
              <a:rPr dirty="0" sz="2000">
                <a:latin typeface="Arial MT"/>
                <a:cs typeface="Arial MT"/>
              </a:rPr>
              <a:t>were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declared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inside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the </a:t>
            </a:r>
            <a:r>
              <a:rPr dirty="0" sz="2000" spc="-10">
                <a:latin typeface="Courier New"/>
                <a:cs typeface="Courier New"/>
              </a:rPr>
              <a:t>try</a:t>
            </a:r>
            <a:r>
              <a:rPr dirty="0" sz="2000" spc="-10">
                <a:latin typeface="Arial MT"/>
                <a:cs typeface="Arial MT"/>
              </a:rPr>
              <a:t>-</a:t>
            </a:r>
            <a:r>
              <a:rPr dirty="0" sz="2000" spc="-20">
                <a:latin typeface="Arial MT"/>
                <a:cs typeface="Arial MT"/>
              </a:rPr>
              <a:t>block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7305167" y="4419600"/>
            <a:ext cx="4163060" cy="869315"/>
          </a:xfrm>
          <a:custGeom>
            <a:avLst/>
            <a:gdLst/>
            <a:ahLst/>
            <a:cxnLst/>
            <a:rect l="l" t="t" r="r" b="b"/>
            <a:pathLst>
              <a:path w="4163059" h="869314">
                <a:moveTo>
                  <a:pt x="4162932" y="0"/>
                </a:moveTo>
                <a:lnTo>
                  <a:pt x="250825" y="0"/>
                </a:lnTo>
                <a:lnTo>
                  <a:pt x="250825" y="500506"/>
                </a:lnTo>
                <a:lnTo>
                  <a:pt x="0" y="869188"/>
                </a:lnTo>
                <a:lnTo>
                  <a:pt x="250825" y="715010"/>
                </a:lnTo>
                <a:lnTo>
                  <a:pt x="250825" y="858012"/>
                </a:lnTo>
                <a:lnTo>
                  <a:pt x="4162932" y="858012"/>
                </a:lnTo>
                <a:lnTo>
                  <a:pt x="416293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7634985" y="4371594"/>
            <a:ext cx="3576954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Creating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file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can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cause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the </a:t>
            </a:r>
            <a:r>
              <a:rPr dirty="0" sz="2000" spc="-10">
                <a:latin typeface="Courier New"/>
                <a:cs typeface="Courier New"/>
              </a:rPr>
              <a:t>FileNotFound-Exception</a:t>
            </a:r>
            <a:r>
              <a:rPr dirty="0" sz="2000" spc="-550">
                <a:latin typeface="Courier New"/>
                <a:cs typeface="Courier New"/>
              </a:rPr>
              <a:t> </a:t>
            </a:r>
            <a:r>
              <a:rPr dirty="0" sz="2000" spc="-25">
                <a:latin typeface="Arial MT"/>
                <a:cs typeface="Arial MT"/>
              </a:rPr>
              <a:t>if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new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file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cannot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be</a:t>
            </a:r>
            <a:r>
              <a:rPr dirty="0" sz="2000" spc="-10">
                <a:latin typeface="Arial MT"/>
                <a:cs typeface="Arial MT"/>
              </a:rPr>
              <a:t> made.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266700" y="2542032"/>
            <a:ext cx="1981200" cy="732155"/>
          </a:xfrm>
          <a:custGeom>
            <a:avLst/>
            <a:gdLst/>
            <a:ahLst/>
            <a:cxnLst/>
            <a:rect l="l" t="t" r="r" b="b"/>
            <a:pathLst>
              <a:path w="1981200" h="732154">
                <a:moveTo>
                  <a:pt x="1981200" y="0"/>
                </a:moveTo>
                <a:lnTo>
                  <a:pt x="0" y="0"/>
                </a:lnTo>
                <a:lnTo>
                  <a:pt x="0" y="457200"/>
                </a:lnTo>
                <a:lnTo>
                  <a:pt x="330200" y="457200"/>
                </a:lnTo>
                <a:lnTo>
                  <a:pt x="920699" y="731773"/>
                </a:lnTo>
                <a:lnTo>
                  <a:pt x="825500" y="457200"/>
                </a:lnTo>
                <a:lnTo>
                  <a:pt x="1981200" y="457200"/>
                </a:lnTo>
                <a:lnTo>
                  <a:pt x="19812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332740" y="1671573"/>
            <a:ext cx="6710680" cy="1258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96060">
              <a:lnSpc>
                <a:spcPts val="1945"/>
              </a:lnSpc>
              <a:spcBef>
                <a:spcPts val="100"/>
              </a:spcBef>
            </a:pPr>
            <a:r>
              <a:rPr dirty="0" sz="1800">
                <a:latin typeface="Courier New"/>
                <a:cs typeface="Courier New"/>
              </a:rPr>
              <a:t>public</a:t>
            </a:r>
            <a:r>
              <a:rPr dirty="0" sz="1800" spc="-7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static</a:t>
            </a:r>
            <a:r>
              <a:rPr dirty="0" sz="1800" spc="-7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void</a:t>
            </a:r>
            <a:r>
              <a:rPr dirty="0" sz="1800" spc="-7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main(String[]</a:t>
            </a:r>
            <a:r>
              <a:rPr dirty="0" sz="1800" spc="-7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args)</a:t>
            </a:r>
            <a:endParaRPr sz="1800">
              <a:latin typeface="Courier New"/>
              <a:cs typeface="Courier New"/>
            </a:endParaRPr>
          </a:p>
          <a:p>
            <a:pPr marL="1496060">
              <a:lnSpc>
                <a:spcPts val="1730"/>
              </a:lnSpc>
            </a:pPr>
            <a:r>
              <a:rPr dirty="0" sz="1800" spc="-5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906270" marR="427990">
              <a:lnSpc>
                <a:spcPct val="80000"/>
              </a:lnSpc>
              <a:spcBef>
                <a:spcPts val="215"/>
              </a:spcBef>
            </a:pPr>
            <a:r>
              <a:rPr dirty="0" sz="1800">
                <a:latin typeface="Courier New"/>
                <a:cs typeface="Courier New"/>
              </a:rPr>
              <a:t>PrintWriter</a:t>
            </a:r>
            <a:r>
              <a:rPr dirty="0" sz="1800" spc="-8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outputStream</a:t>
            </a:r>
            <a:r>
              <a:rPr dirty="0" sz="1800" spc="-7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7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null; </a:t>
            </a:r>
            <a:r>
              <a:rPr dirty="0" sz="1800" spc="-25">
                <a:latin typeface="Courier New"/>
                <a:cs typeface="Courier New"/>
              </a:rPr>
              <a:t>try</a:t>
            </a:r>
            <a:endParaRPr sz="1800">
              <a:latin typeface="Courier New"/>
              <a:cs typeface="Courier New"/>
            </a:endParaRPr>
          </a:p>
          <a:p>
            <a:pPr marL="25400">
              <a:lnSpc>
                <a:spcPts val="2360"/>
              </a:lnSpc>
            </a:pPr>
            <a:r>
              <a:rPr dirty="0" sz="2000">
                <a:latin typeface="Arial MT"/>
                <a:cs typeface="Arial MT"/>
              </a:rPr>
              <a:t>Opening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file</a:t>
            </a:r>
            <a:r>
              <a:rPr dirty="0" sz="2000" spc="220">
                <a:latin typeface="Arial MT"/>
                <a:cs typeface="Arial MT"/>
              </a:rPr>
              <a:t> </a:t>
            </a:r>
            <a:r>
              <a:rPr dirty="0" baseline="18518" sz="2700" spc="-75">
                <a:latin typeface="Courier New"/>
                <a:cs typeface="Courier New"/>
              </a:rPr>
              <a:t>{</a:t>
            </a:r>
            <a:endParaRPr baseline="18518" sz="2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467613"/>
            <a:ext cx="385635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 b="1">
                <a:latin typeface="Courier New"/>
                <a:cs typeface="Courier New"/>
              </a:rPr>
              <a:t>TextFileOutputDemo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49300" y="916889"/>
            <a:ext cx="11436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90">
                <a:solidFill>
                  <a:srgbClr val="404040"/>
                </a:solidFill>
                <a:latin typeface="Trebuchet MS"/>
                <a:cs typeface="Trebuchet MS"/>
              </a:rPr>
              <a:t>Part</a:t>
            </a:r>
            <a:r>
              <a:rPr dirty="0" sz="36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600" spc="-5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109977" y="1303731"/>
            <a:ext cx="7493634" cy="2465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ourier New"/>
                <a:cs typeface="Courier New"/>
              </a:rPr>
              <a:t>System.out.println("Enter</a:t>
            </a:r>
            <a:r>
              <a:rPr dirty="0" sz="2000" spc="-6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three</a:t>
            </a:r>
            <a:r>
              <a:rPr dirty="0" sz="2000" spc="-4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lines</a:t>
            </a:r>
            <a:r>
              <a:rPr dirty="0" sz="2000" spc="-4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of</a:t>
            </a:r>
            <a:r>
              <a:rPr dirty="0" sz="2000" spc="-45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text:");</a:t>
            </a:r>
            <a:endParaRPr sz="2000">
              <a:latin typeface="Courier New"/>
              <a:cs typeface="Courier New"/>
            </a:endParaRPr>
          </a:p>
          <a:p>
            <a:pPr marL="12700" marR="4577080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String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line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null; </a:t>
            </a:r>
            <a:r>
              <a:rPr dirty="0" sz="2000">
                <a:latin typeface="Courier New"/>
                <a:cs typeface="Courier New"/>
              </a:rPr>
              <a:t>int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count;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for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(count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1;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count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&lt;=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3;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count++)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dirty="0" sz="2000" spc="-5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079500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line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10">
                <a:latin typeface="Courier New"/>
                <a:cs typeface="Courier New"/>
              </a:rPr>
              <a:t> keyboard.nextLine();</a:t>
            </a:r>
            <a:endParaRPr sz="2000">
              <a:latin typeface="Courier New"/>
              <a:cs typeface="Courier New"/>
            </a:endParaRPr>
          </a:p>
          <a:p>
            <a:pPr marL="10795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ourier New"/>
                <a:cs typeface="Courier New"/>
              </a:rPr>
              <a:t>outputStream.println</a:t>
            </a:r>
            <a:r>
              <a:rPr dirty="0" sz="2000">
                <a:latin typeface="Courier New"/>
                <a:cs typeface="Courier New"/>
              </a:rPr>
              <a:t>(count</a:t>
            </a:r>
            <a:r>
              <a:rPr dirty="0" sz="2000" spc="-4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+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"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"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+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line);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dirty="0" sz="2000" spc="-5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567177" y="3743071"/>
            <a:ext cx="32264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Courier New"/>
                <a:cs typeface="Courier New"/>
              </a:rPr>
              <a:t>outputStream.close();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114800" y="5715000"/>
            <a:ext cx="5638800" cy="701040"/>
          </a:xfrm>
          <a:prstGeom prst="rect">
            <a:avLst/>
          </a:prstGeom>
          <a:solidFill>
            <a:srgbClr val="4F81BC"/>
          </a:solidFill>
        </p:spPr>
        <p:txBody>
          <a:bodyPr wrap="square" lIns="0" tIns="22860" rIns="0" bIns="0" rtlCol="0" vert="horz">
            <a:spAutoFit/>
          </a:bodyPr>
          <a:lstStyle/>
          <a:p>
            <a:pPr marL="92075" marR="197485"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println</a:t>
            </a:r>
            <a:r>
              <a:rPr dirty="0" sz="2000" spc="-655">
                <a:latin typeface="Courier New"/>
                <a:cs typeface="Courier New"/>
              </a:rPr>
              <a:t> </a:t>
            </a:r>
            <a:r>
              <a:rPr dirty="0" sz="2000">
                <a:latin typeface="Arial MT"/>
                <a:cs typeface="Arial MT"/>
              </a:rPr>
              <a:t>method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is used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with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two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different </a:t>
            </a:r>
            <a:r>
              <a:rPr dirty="0" sz="2000">
                <a:latin typeface="Arial MT"/>
                <a:cs typeface="Arial MT"/>
              </a:rPr>
              <a:t>streams: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outputStream</a:t>
            </a:r>
            <a:r>
              <a:rPr dirty="0" sz="2000" spc="-625">
                <a:latin typeface="Courier New"/>
                <a:cs typeface="Courier New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System.out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5943600" y="4724400"/>
            <a:ext cx="2667000" cy="457200"/>
          </a:xfrm>
          <a:custGeom>
            <a:avLst/>
            <a:gdLst/>
            <a:ahLst/>
            <a:cxnLst/>
            <a:rect l="l" t="t" r="r" b="b"/>
            <a:pathLst>
              <a:path w="2667000" h="457200">
                <a:moveTo>
                  <a:pt x="2667000" y="0"/>
                </a:moveTo>
                <a:lnTo>
                  <a:pt x="685800" y="0"/>
                </a:lnTo>
                <a:lnTo>
                  <a:pt x="685800" y="266700"/>
                </a:lnTo>
                <a:lnTo>
                  <a:pt x="0" y="407924"/>
                </a:lnTo>
                <a:lnTo>
                  <a:pt x="685800" y="381000"/>
                </a:lnTo>
                <a:lnTo>
                  <a:pt x="685800" y="457200"/>
                </a:lnTo>
                <a:lnTo>
                  <a:pt x="2667000" y="457200"/>
                </a:lnTo>
                <a:lnTo>
                  <a:pt x="26670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2109977" y="4047871"/>
            <a:ext cx="7493634" cy="1064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ourier New"/>
                <a:cs typeface="Courier New"/>
              </a:rPr>
              <a:t>System.out.println</a:t>
            </a:r>
            <a:r>
              <a:rPr dirty="0" sz="2000">
                <a:latin typeface="Courier New"/>
                <a:cs typeface="Courier New"/>
              </a:rPr>
              <a:t>("...</a:t>
            </a:r>
            <a:r>
              <a:rPr dirty="0" sz="2000" spc="-6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written</a:t>
            </a:r>
            <a:r>
              <a:rPr dirty="0" sz="2000" spc="-5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to</a:t>
            </a:r>
            <a:r>
              <a:rPr dirty="0" sz="2000" spc="-50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out.txt.");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 spc="-5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4611370">
              <a:lnSpc>
                <a:spcPct val="100000"/>
              </a:lnSpc>
              <a:spcBef>
                <a:spcPts val="975"/>
              </a:spcBef>
            </a:pPr>
            <a:r>
              <a:rPr dirty="0" sz="2000">
                <a:latin typeface="Arial MT"/>
                <a:cs typeface="Arial MT"/>
              </a:rPr>
              <a:t>Closing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file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6115050" y="3657600"/>
            <a:ext cx="3943350" cy="675005"/>
          </a:xfrm>
          <a:custGeom>
            <a:avLst/>
            <a:gdLst/>
            <a:ahLst/>
            <a:cxnLst/>
            <a:rect l="l" t="t" r="r" b="b"/>
            <a:pathLst>
              <a:path w="3943350" h="675004">
                <a:moveTo>
                  <a:pt x="3943350" y="0"/>
                </a:moveTo>
                <a:lnTo>
                  <a:pt x="1733550" y="0"/>
                </a:lnTo>
                <a:lnTo>
                  <a:pt x="1733550" y="266700"/>
                </a:lnTo>
                <a:lnTo>
                  <a:pt x="0" y="674624"/>
                </a:lnTo>
                <a:lnTo>
                  <a:pt x="1733550" y="381000"/>
                </a:lnTo>
                <a:lnTo>
                  <a:pt x="1733550" y="457200"/>
                </a:lnTo>
                <a:lnTo>
                  <a:pt x="3943350" y="457200"/>
                </a:lnTo>
                <a:lnTo>
                  <a:pt x="39433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7928229" y="3714369"/>
            <a:ext cx="19094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Writing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file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1040637"/>
            <a:ext cx="37465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85" i="1">
                <a:latin typeface="Trebuchet MS"/>
                <a:cs typeface="Trebuchet MS"/>
              </a:rPr>
              <a:t>Gotcha</a:t>
            </a:r>
            <a:r>
              <a:rPr dirty="0" spc="-285"/>
              <a:t>:</a:t>
            </a:r>
            <a:r>
              <a:rPr dirty="0" spc="-55"/>
              <a:t> </a:t>
            </a:r>
            <a:r>
              <a:rPr dirty="0" spc="-85"/>
              <a:t>Overwriting</a:t>
            </a:r>
            <a:r>
              <a:rPr dirty="0" spc="-45"/>
              <a:t> </a:t>
            </a:r>
            <a:r>
              <a:rPr dirty="0" spc="-295"/>
              <a:t>a</a:t>
            </a:r>
            <a:r>
              <a:rPr dirty="0" spc="-45"/>
              <a:t> </a:t>
            </a:r>
            <a:r>
              <a:rPr dirty="0" spc="-130"/>
              <a:t>File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54100" y="1799285"/>
            <a:ext cx="7865745" cy="3064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Opening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output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creates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empty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200000"/>
              </a:lnSpc>
              <a:spcBef>
                <a:spcPts val="5"/>
              </a:spcBef>
            </a:pPr>
            <a:r>
              <a:rPr dirty="0" sz="2000">
                <a:latin typeface="Calibri"/>
                <a:cs typeface="Calibri"/>
              </a:rPr>
              <a:t>Opening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output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creates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new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does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already</a:t>
            </a:r>
            <a:r>
              <a:rPr dirty="0" sz="2000" spc="-10">
                <a:latin typeface="Calibri"/>
                <a:cs typeface="Calibri"/>
              </a:rPr>
              <a:t> exist</a:t>
            </a:r>
            <a:r>
              <a:rPr dirty="0" sz="2000" spc="50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Opening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output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already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exists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eliminates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old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creates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new,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empty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one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data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original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lost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Calibri"/>
              <a:cs typeface="Calibri"/>
            </a:endParaRPr>
          </a:p>
          <a:p>
            <a:pPr marL="12700" marR="215265">
              <a:lnSpc>
                <a:spcPts val="2320"/>
              </a:lnSpc>
            </a:pP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how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check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existence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section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text</a:t>
            </a:r>
            <a:r>
              <a:rPr dirty="0" sz="2000" spc="-20">
                <a:latin typeface="Calibri"/>
                <a:cs typeface="Calibri"/>
              </a:rPr>
              <a:t> that </a:t>
            </a:r>
            <a:r>
              <a:rPr dirty="0" sz="2000">
                <a:latin typeface="Calibri"/>
                <a:cs typeface="Calibri"/>
              </a:rPr>
              <a:t>discusses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File</a:t>
            </a:r>
            <a:r>
              <a:rPr dirty="0" sz="2000" spc="-75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class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(later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slides).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101339" y="5178552"/>
            <a:ext cx="5259705" cy="274320"/>
          </a:xfrm>
          <a:custGeom>
            <a:avLst/>
            <a:gdLst/>
            <a:ahLst/>
            <a:cxnLst/>
            <a:rect l="l" t="t" r="r" b="b"/>
            <a:pathLst>
              <a:path w="5259705" h="274320">
                <a:moveTo>
                  <a:pt x="5259323" y="0"/>
                </a:moveTo>
                <a:lnTo>
                  <a:pt x="0" y="0"/>
                </a:lnTo>
                <a:lnTo>
                  <a:pt x="0" y="274320"/>
                </a:lnTo>
                <a:lnTo>
                  <a:pt x="5259323" y="274320"/>
                </a:lnTo>
                <a:lnTo>
                  <a:pt x="5259323" y="0"/>
                </a:lnTo>
                <a:close/>
              </a:path>
            </a:pathLst>
          </a:custGeom>
          <a:solidFill>
            <a:srgbClr val="97ED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7706868" y="5794247"/>
            <a:ext cx="995680" cy="274320"/>
          </a:xfrm>
          <a:custGeom>
            <a:avLst/>
            <a:gdLst/>
            <a:ahLst/>
            <a:cxnLst/>
            <a:rect l="l" t="t" r="r" b="b"/>
            <a:pathLst>
              <a:path w="995679" h="274320">
                <a:moveTo>
                  <a:pt x="995172" y="0"/>
                </a:moveTo>
                <a:lnTo>
                  <a:pt x="0" y="0"/>
                </a:lnTo>
                <a:lnTo>
                  <a:pt x="0" y="274319"/>
                </a:lnTo>
                <a:lnTo>
                  <a:pt x="995172" y="274319"/>
                </a:lnTo>
                <a:lnTo>
                  <a:pt x="995172" y="0"/>
                </a:lnTo>
                <a:close/>
              </a:path>
            </a:pathLst>
          </a:custGeom>
          <a:solidFill>
            <a:srgbClr val="97ED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220200" y="2743200"/>
            <a:ext cx="638810" cy="218440"/>
          </a:xfrm>
          <a:custGeom>
            <a:avLst/>
            <a:gdLst/>
            <a:ahLst/>
            <a:cxnLst/>
            <a:rect l="l" t="t" r="r" b="b"/>
            <a:pathLst>
              <a:path w="638809" h="218439">
                <a:moveTo>
                  <a:pt x="638555" y="0"/>
                </a:moveTo>
                <a:lnTo>
                  <a:pt x="0" y="0"/>
                </a:lnTo>
                <a:lnTo>
                  <a:pt x="0" y="217932"/>
                </a:lnTo>
                <a:lnTo>
                  <a:pt x="638555" y="217932"/>
                </a:lnTo>
                <a:lnTo>
                  <a:pt x="638555" y="0"/>
                </a:lnTo>
                <a:close/>
              </a:path>
            </a:pathLst>
          </a:custGeom>
          <a:solidFill>
            <a:srgbClr val="C2DF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3183" y="522859"/>
            <a:ext cx="69043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490" i="1">
                <a:latin typeface="Trebuchet MS"/>
                <a:cs typeface="Trebuchet MS"/>
              </a:rPr>
              <a:t>Java</a:t>
            </a:r>
            <a:r>
              <a:rPr dirty="0" sz="4000" spc="-100" i="1">
                <a:latin typeface="Trebuchet MS"/>
                <a:cs typeface="Trebuchet MS"/>
              </a:rPr>
              <a:t> </a:t>
            </a:r>
            <a:r>
              <a:rPr dirty="0" sz="4000" spc="-415" i="1">
                <a:latin typeface="Trebuchet MS"/>
                <a:cs typeface="Trebuchet MS"/>
              </a:rPr>
              <a:t>Tip</a:t>
            </a:r>
            <a:r>
              <a:rPr dirty="0" sz="4000" spc="-415"/>
              <a:t>:</a:t>
            </a:r>
            <a:r>
              <a:rPr dirty="0" sz="4000" spc="-100"/>
              <a:t> </a:t>
            </a:r>
            <a:r>
              <a:rPr dirty="0" sz="4000" spc="-190"/>
              <a:t>Appending</a:t>
            </a:r>
            <a:r>
              <a:rPr dirty="0" sz="4000" spc="-110"/>
              <a:t> </a:t>
            </a:r>
            <a:r>
              <a:rPr dirty="0" sz="4000" spc="-20"/>
              <a:t>to</a:t>
            </a:r>
            <a:r>
              <a:rPr dirty="0" sz="4000" spc="-270"/>
              <a:t> </a:t>
            </a:r>
            <a:r>
              <a:rPr dirty="0" sz="4000" spc="-400"/>
              <a:t>a</a:t>
            </a:r>
            <a:r>
              <a:rPr dirty="0" sz="4000" spc="-75"/>
              <a:t> </a:t>
            </a:r>
            <a:r>
              <a:rPr dirty="0" sz="4000" spc="-95"/>
              <a:t>Text</a:t>
            </a:r>
            <a:r>
              <a:rPr dirty="0" sz="4000" spc="-130"/>
              <a:t> </a:t>
            </a:r>
            <a:r>
              <a:rPr dirty="0" sz="4000" spc="-305"/>
              <a:t>File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197354" y="1647189"/>
            <a:ext cx="7980045" cy="2343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36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5246EB"/>
                </a:solidFill>
                <a:latin typeface="Calibri"/>
                <a:cs typeface="Calibri"/>
              </a:rPr>
              <a:t>add/append</a:t>
            </a:r>
            <a:r>
              <a:rPr dirty="0" sz="2000" spc="-50">
                <a:solidFill>
                  <a:srgbClr val="5246EB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instead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replacing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it,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different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constructor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for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60"/>
              </a:lnSpc>
            </a:pPr>
            <a:r>
              <a:rPr dirty="0" sz="2000" spc="-10" b="1">
                <a:latin typeface="Courier New"/>
                <a:cs typeface="Courier New"/>
              </a:rPr>
              <a:t>FileOutputStream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outputStream</a:t>
            </a:r>
            <a:r>
              <a:rPr dirty="0" sz="1800" spc="-100" b="1">
                <a:latin typeface="Courier New"/>
                <a:cs typeface="Courier New"/>
              </a:rPr>
              <a:t> </a:t>
            </a:r>
            <a:r>
              <a:rPr dirty="0" sz="1800" spc="-50" b="1"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  <a:p>
            <a:pPr marL="12700" marR="628650" indent="9144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new</a:t>
            </a:r>
            <a:r>
              <a:rPr dirty="0" sz="1800" spc="-9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PrintWriter(new</a:t>
            </a:r>
            <a:r>
              <a:rPr dirty="0" sz="1800" spc="-7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FileOutputStream("out.txt", true));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Second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parameter: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append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exists?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alibri"/>
                <a:cs typeface="Calibri"/>
              </a:rPr>
              <a:t>Sample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code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letting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user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tell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whether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replace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append: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133600" y="2362200"/>
            <a:ext cx="8153400" cy="838200"/>
          </a:xfrm>
          <a:custGeom>
            <a:avLst/>
            <a:gdLst/>
            <a:ahLst/>
            <a:cxnLst/>
            <a:rect l="l" t="t" r="r" b="b"/>
            <a:pathLst>
              <a:path w="8153400" h="838200">
                <a:moveTo>
                  <a:pt x="0" y="838200"/>
                </a:moveTo>
                <a:lnTo>
                  <a:pt x="8153400" y="838200"/>
                </a:lnTo>
                <a:lnTo>
                  <a:pt x="81534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905000" y="4495800"/>
            <a:ext cx="8426450" cy="1629410"/>
          </a:xfrm>
          <a:custGeom>
            <a:avLst/>
            <a:gdLst/>
            <a:ahLst/>
            <a:cxnLst/>
            <a:rect l="l" t="t" r="r" b="b"/>
            <a:pathLst>
              <a:path w="8426450" h="1629410">
                <a:moveTo>
                  <a:pt x="0" y="1629156"/>
                </a:moveTo>
                <a:lnTo>
                  <a:pt x="8426196" y="1629156"/>
                </a:lnTo>
                <a:lnTo>
                  <a:pt x="8426196" y="0"/>
                </a:lnTo>
                <a:lnTo>
                  <a:pt x="0" y="0"/>
                </a:lnTo>
                <a:lnTo>
                  <a:pt x="0" y="1629156"/>
                </a:lnTo>
                <a:close/>
              </a:path>
            </a:pathLst>
          </a:custGeom>
          <a:ln w="12700">
            <a:solidFill>
              <a:srgbClr val="5246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996694" y="4499228"/>
            <a:ext cx="824230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ourier New"/>
                <a:cs typeface="Courier New"/>
              </a:rPr>
              <a:t>System.out.println("A</a:t>
            </a:r>
            <a:r>
              <a:rPr dirty="0" sz="2000" spc="-4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for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append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or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N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for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new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file:"); </a:t>
            </a:r>
            <a:r>
              <a:rPr dirty="0" sz="2000" b="1">
                <a:latin typeface="Courier New"/>
                <a:cs typeface="Courier New"/>
              </a:rPr>
              <a:t>char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ans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-10" b="1">
                <a:latin typeface="Courier New"/>
                <a:cs typeface="Courier New"/>
              </a:rPr>
              <a:t> keyboard.next().charAt(0);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996694" y="5108524"/>
            <a:ext cx="671830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ourier New"/>
                <a:cs typeface="Courier New"/>
              </a:rPr>
              <a:t>boolean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append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(ans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==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'A'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||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ans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==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spc="-20" b="1">
                <a:latin typeface="Courier New"/>
                <a:cs typeface="Courier New"/>
              </a:rPr>
              <a:t>'a');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ourier New"/>
                <a:cs typeface="Courier New"/>
              </a:rPr>
              <a:t>outputStream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new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PrintWriter(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911094" y="5718759"/>
            <a:ext cx="62611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ourier New"/>
                <a:cs typeface="Courier New"/>
              </a:rPr>
              <a:t>new</a:t>
            </a:r>
            <a:r>
              <a:rPr dirty="0" sz="2000" spc="-8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FileOutputStream("out.txt",</a:t>
            </a:r>
            <a:r>
              <a:rPr dirty="0" sz="2000" spc="-75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append));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8558656" y="5006085"/>
            <a:ext cx="1913255" cy="772160"/>
            <a:chOff x="8558656" y="5006085"/>
            <a:chExt cx="1913255" cy="772160"/>
          </a:xfrm>
        </p:grpSpPr>
        <p:sp>
          <p:nvSpPr>
            <p:cNvPr id="13" name="object 13" descr=""/>
            <p:cNvSpPr/>
            <p:nvPr/>
          </p:nvSpPr>
          <p:spPr>
            <a:xfrm>
              <a:off x="8565006" y="5012435"/>
              <a:ext cx="1900555" cy="759460"/>
            </a:xfrm>
            <a:custGeom>
              <a:avLst/>
              <a:gdLst/>
              <a:ahLst/>
              <a:cxnLst/>
              <a:rect l="l" t="t" r="r" b="b"/>
              <a:pathLst>
                <a:path w="1900554" h="759460">
                  <a:moveTo>
                    <a:pt x="1900301" y="0"/>
                  </a:moveTo>
                  <a:lnTo>
                    <a:pt x="452500" y="0"/>
                  </a:lnTo>
                  <a:lnTo>
                    <a:pt x="452500" y="376935"/>
                  </a:lnTo>
                  <a:lnTo>
                    <a:pt x="0" y="758888"/>
                  </a:lnTo>
                  <a:lnTo>
                    <a:pt x="452500" y="538479"/>
                  </a:lnTo>
                  <a:lnTo>
                    <a:pt x="452500" y="646176"/>
                  </a:lnTo>
                  <a:lnTo>
                    <a:pt x="1900301" y="646176"/>
                  </a:lnTo>
                  <a:lnTo>
                    <a:pt x="19003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565006" y="5012435"/>
              <a:ext cx="1900555" cy="759460"/>
            </a:xfrm>
            <a:custGeom>
              <a:avLst/>
              <a:gdLst/>
              <a:ahLst/>
              <a:cxnLst/>
              <a:rect l="l" t="t" r="r" b="b"/>
              <a:pathLst>
                <a:path w="1900554" h="759460">
                  <a:moveTo>
                    <a:pt x="452500" y="0"/>
                  </a:moveTo>
                  <a:lnTo>
                    <a:pt x="693801" y="0"/>
                  </a:lnTo>
                  <a:lnTo>
                    <a:pt x="1055751" y="0"/>
                  </a:lnTo>
                  <a:lnTo>
                    <a:pt x="1900301" y="0"/>
                  </a:lnTo>
                  <a:lnTo>
                    <a:pt x="1900301" y="376935"/>
                  </a:lnTo>
                  <a:lnTo>
                    <a:pt x="1900301" y="538479"/>
                  </a:lnTo>
                  <a:lnTo>
                    <a:pt x="1900301" y="646176"/>
                  </a:lnTo>
                  <a:lnTo>
                    <a:pt x="1055751" y="646176"/>
                  </a:lnTo>
                  <a:lnTo>
                    <a:pt x="693801" y="646176"/>
                  </a:lnTo>
                  <a:lnTo>
                    <a:pt x="452500" y="646176"/>
                  </a:lnTo>
                  <a:lnTo>
                    <a:pt x="452500" y="538479"/>
                  </a:lnTo>
                  <a:lnTo>
                    <a:pt x="0" y="758888"/>
                  </a:lnTo>
                  <a:lnTo>
                    <a:pt x="452500" y="376935"/>
                  </a:lnTo>
                  <a:lnTo>
                    <a:pt x="452500" y="0"/>
                  </a:lnTo>
                  <a:close/>
                </a:path>
              </a:pathLst>
            </a:custGeom>
            <a:ln w="127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9109582" y="5010658"/>
            <a:ext cx="121158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8000"/>
                </a:solidFill>
                <a:latin typeface="Arial MT"/>
                <a:cs typeface="Arial MT"/>
              </a:rPr>
              <a:t>true</a:t>
            </a:r>
            <a:r>
              <a:rPr dirty="0" sz="2000" spc="-35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8000"/>
                </a:solidFill>
                <a:latin typeface="Arial MT"/>
                <a:cs typeface="Arial MT"/>
              </a:rPr>
              <a:t>if</a:t>
            </a:r>
            <a:r>
              <a:rPr dirty="0" sz="2000" spc="-20">
                <a:solidFill>
                  <a:srgbClr val="008000"/>
                </a:solidFill>
                <a:latin typeface="Arial MT"/>
                <a:cs typeface="Arial MT"/>
              </a:rPr>
              <a:t> user </a:t>
            </a:r>
            <a:r>
              <a:rPr dirty="0" sz="2000">
                <a:solidFill>
                  <a:srgbClr val="008000"/>
                </a:solidFill>
                <a:latin typeface="Arial MT"/>
                <a:cs typeface="Arial MT"/>
              </a:rPr>
              <a:t>enters</a:t>
            </a:r>
            <a:r>
              <a:rPr dirty="0" sz="2000" spc="-35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008000"/>
                </a:solidFill>
                <a:latin typeface="Arial MT"/>
                <a:cs typeface="Arial MT"/>
              </a:rPr>
              <a:t>'A'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0154" y="1040637"/>
            <a:ext cx="19380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5"/>
              <a:t>Closing</a:t>
            </a:r>
            <a:r>
              <a:rPr dirty="0" spc="-105"/>
              <a:t> </a:t>
            </a:r>
            <a:r>
              <a:rPr dirty="0" spc="-295"/>
              <a:t>a</a:t>
            </a:r>
            <a:r>
              <a:rPr dirty="0" spc="-70"/>
              <a:t> </a:t>
            </a:r>
            <a:r>
              <a:rPr dirty="0" spc="-160"/>
              <a:t>File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197354" y="1683461"/>
            <a:ext cx="7734300" cy="335534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 marR="144145">
              <a:lnSpc>
                <a:spcPct val="90100"/>
              </a:lnSpc>
              <a:spcBef>
                <a:spcPts val="385"/>
              </a:spcBef>
            </a:pP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output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file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should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closed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when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you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done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writing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to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(and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input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file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should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closed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when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you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20">
                <a:latin typeface="Calibri"/>
                <a:cs typeface="Calibri"/>
              </a:rPr>
              <a:t> done </a:t>
            </a:r>
            <a:r>
              <a:rPr dirty="0" sz="2400">
                <a:latin typeface="Calibri"/>
                <a:cs typeface="Calibri"/>
              </a:rPr>
              <a:t>reading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it).</a:t>
            </a:r>
            <a:endParaRPr sz="2400">
              <a:latin typeface="Calibri"/>
              <a:cs typeface="Calibri"/>
            </a:endParaRPr>
          </a:p>
          <a:p>
            <a:pPr marL="12700" marR="965835">
              <a:lnSpc>
                <a:spcPts val="2590"/>
              </a:lnSpc>
              <a:spcBef>
                <a:spcPts val="2610"/>
              </a:spcBef>
              <a:tabLst>
                <a:tab pos="4319905" algn="l"/>
              </a:tabLst>
            </a:pPr>
            <a:r>
              <a:rPr dirty="0" sz="2400">
                <a:latin typeface="Calibri"/>
                <a:cs typeface="Calibri"/>
              </a:rPr>
              <a:t>Use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close</a:t>
            </a:r>
            <a:r>
              <a:rPr dirty="0" sz="2400" spc="-925">
                <a:latin typeface="Courier New"/>
                <a:cs typeface="Courier New"/>
              </a:rPr>
              <a:t> </a:t>
            </a:r>
            <a:r>
              <a:rPr dirty="0" sz="2400">
                <a:latin typeface="Calibri"/>
                <a:cs typeface="Calibri"/>
              </a:rPr>
              <a:t>method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PrintWriter </a:t>
            </a:r>
            <a:r>
              <a:rPr dirty="0" sz="2400">
                <a:latin typeface="Courier New"/>
                <a:cs typeface="Courier New"/>
              </a:rPr>
              <a:t>(BufferedReader</a:t>
            </a:r>
            <a:r>
              <a:rPr dirty="0" sz="2400" spc="-100">
                <a:latin typeface="Courier New"/>
                <a:cs typeface="Courier New"/>
              </a:rPr>
              <a:t> </a:t>
            </a:r>
            <a:r>
              <a:rPr dirty="0" sz="2400">
                <a:latin typeface="Calibri"/>
                <a:cs typeface="Calibri"/>
              </a:rPr>
              <a:t>also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>
                <a:latin typeface="Courier New"/>
                <a:cs typeface="Courier New"/>
              </a:rPr>
              <a:t>close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0">
                <a:latin typeface="Calibri"/>
                <a:cs typeface="Calibri"/>
              </a:rPr>
              <a:t>method</a:t>
            </a:r>
            <a:r>
              <a:rPr dirty="0" sz="2400" spc="-10">
                <a:latin typeface="Courier New"/>
                <a:cs typeface="Courier New"/>
              </a:rPr>
              <a:t>).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25"/>
              </a:lnSpc>
              <a:spcBef>
                <a:spcPts val="2295"/>
              </a:spcBef>
            </a:pP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example,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close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file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opened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previous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algn="ctr" marL="521334">
              <a:lnSpc>
                <a:spcPts val="2590"/>
              </a:lnSpc>
            </a:pPr>
            <a:r>
              <a:rPr dirty="0" sz="2400" spc="-10">
                <a:latin typeface="Courier New"/>
                <a:cs typeface="Courier New"/>
              </a:rPr>
              <a:t>outputStream.close();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50"/>
              </a:lnSpc>
            </a:pP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program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ends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normally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close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any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files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open.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1553" y="1036066"/>
            <a:ext cx="696340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395" i="1">
                <a:latin typeface="Trebuchet MS"/>
                <a:cs typeface="Trebuchet MS"/>
              </a:rPr>
              <a:t>FAQ</a:t>
            </a:r>
            <a:r>
              <a:rPr dirty="0" sz="4000" spc="-395"/>
              <a:t>:</a:t>
            </a:r>
            <a:r>
              <a:rPr dirty="0" sz="4000" spc="-80"/>
              <a:t> </a:t>
            </a:r>
            <a:r>
              <a:rPr dirty="0" sz="4000" spc="100"/>
              <a:t>Why</a:t>
            </a:r>
            <a:r>
              <a:rPr dirty="0" sz="4000" spc="-300"/>
              <a:t> </a:t>
            </a:r>
            <a:r>
              <a:rPr dirty="0" sz="4000" spc="-105"/>
              <a:t>Bother</a:t>
            </a:r>
            <a:r>
              <a:rPr dirty="0" sz="4000" spc="-195"/>
              <a:t> </a:t>
            </a:r>
            <a:r>
              <a:rPr dirty="0" sz="4000"/>
              <a:t>to</a:t>
            </a:r>
            <a:r>
              <a:rPr dirty="0" sz="4000" spc="-165"/>
              <a:t> </a:t>
            </a:r>
            <a:r>
              <a:rPr dirty="0" sz="4000"/>
              <a:t>Close</a:t>
            </a:r>
            <a:r>
              <a:rPr dirty="0" sz="4000" spc="-165"/>
              <a:t> </a:t>
            </a:r>
            <a:r>
              <a:rPr dirty="0" sz="4000" spc="-400"/>
              <a:t>a</a:t>
            </a:r>
            <a:r>
              <a:rPr dirty="0" sz="4000" spc="-95"/>
              <a:t> </a:t>
            </a:r>
            <a:r>
              <a:rPr dirty="0" sz="4000" spc="-180"/>
              <a:t>File?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197354" y="1875485"/>
            <a:ext cx="7677784" cy="33801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36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program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automatically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closes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when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ends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normally,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why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close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60"/>
              </a:lnSpc>
            </a:pPr>
            <a:r>
              <a:rPr dirty="0" sz="2000">
                <a:latin typeface="Calibri"/>
                <a:cs typeface="Calibri"/>
              </a:rPr>
              <a:t>them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explicit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calls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close</a:t>
            </a:r>
            <a:r>
              <a:rPr dirty="0" sz="2000" spc="-1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Two</a:t>
            </a:r>
            <a:r>
              <a:rPr dirty="0" u="sng" sz="2000" spc="-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reasons:</a:t>
            </a:r>
            <a:endParaRPr sz="2000">
              <a:latin typeface="Calibri"/>
              <a:cs typeface="Calibri"/>
            </a:endParaRPr>
          </a:p>
          <a:p>
            <a:pPr marL="319405" indent="-306705">
              <a:lnSpc>
                <a:spcPct val="100000"/>
              </a:lnSpc>
              <a:buAutoNum type="arabicPeriod"/>
              <a:tabLst>
                <a:tab pos="319405" algn="l"/>
              </a:tabLst>
            </a:pP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make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sure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closed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program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ends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abnormally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(it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could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get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damaged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left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open).</a:t>
            </a:r>
            <a:endParaRPr sz="2000">
              <a:latin typeface="Calibri"/>
              <a:cs typeface="Calibri"/>
            </a:endParaRPr>
          </a:p>
          <a:p>
            <a:pPr marL="12700" marR="338455" indent="306705">
              <a:lnSpc>
                <a:spcPct val="100000"/>
              </a:lnSpc>
              <a:spcBef>
                <a:spcPts val="2405"/>
              </a:spcBef>
              <a:buAutoNum type="arabicPeriod" startAt="2"/>
              <a:tabLst>
                <a:tab pos="319405" algn="l"/>
              </a:tabLst>
            </a:pP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opened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writing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must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closed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before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opened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for </a:t>
            </a:r>
            <a:r>
              <a:rPr dirty="0" sz="2000" spc="-10">
                <a:latin typeface="Calibri"/>
                <a:cs typeface="Calibri"/>
              </a:rPr>
              <a:t>reading.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Although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Java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does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have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class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opens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both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reading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writing,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used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this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text.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953" y="1116837"/>
            <a:ext cx="21361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5"/>
              <a:t>Text</a:t>
            </a:r>
            <a:r>
              <a:rPr dirty="0" spc="-110"/>
              <a:t> </a:t>
            </a:r>
            <a:r>
              <a:rPr dirty="0" spc="-204"/>
              <a:t>File</a:t>
            </a:r>
            <a:r>
              <a:rPr dirty="0" spc="-70"/>
              <a:t> </a:t>
            </a:r>
            <a:r>
              <a:rPr dirty="0" spc="-114"/>
              <a:t>Input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044954" y="1570989"/>
            <a:ext cx="7263130" cy="930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36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open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text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input: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connect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text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stream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reading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360"/>
              </a:lnSpc>
            </a:pPr>
            <a:r>
              <a:rPr dirty="0" sz="2000">
                <a:latin typeface="Calibri"/>
                <a:cs typeface="Calibri"/>
              </a:rPr>
              <a:t>Goal: 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BufferedReader</a:t>
            </a:r>
            <a:r>
              <a:rPr dirty="0" sz="2000" spc="-735">
                <a:latin typeface="Courier New"/>
                <a:cs typeface="Courier New"/>
              </a:rPr>
              <a:t> </a:t>
            </a:r>
            <a:r>
              <a:rPr dirty="0" sz="2000" spc="-10">
                <a:latin typeface="Calibri"/>
                <a:cs typeface="Calibri"/>
              </a:rPr>
              <a:t>object,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which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uses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FileReader</a:t>
            </a:r>
            <a:r>
              <a:rPr dirty="0" sz="2000" spc="-75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open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text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804784" y="2475102"/>
            <a:ext cx="14909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text</a:t>
            </a:r>
            <a:r>
              <a:rPr dirty="0" sz="2000" spc="-20">
                <a:latin typeface="Calibri"/>
                <a:cs typeface="Calibri"/>
              </a:rPr>
              <a:t> file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044954" y="2475102"/>
            <a:ext cx="8255634" cy="24618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105"/>
              </a:spcBef>
              <a:tabLst>
                <a:tab pos="3486150" algn="l"/>
              </a:tabLst>
            </a:pPr>
            <a:r>
              <a:rPr dirty="0" sz="2000">
                <a:latin typeface="Courier New"/>
                <a:cs typeface="Courier New"/>
              </a:rPr>
              <a:t>FileReader</a:t>
            </a:r>
            <a:r>
              <a:rPr dirty="0" sz="2000" spc="-45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“</a:t>
            </a:r>
            <a:r>
              <a:rPr dirty="0" sz="2000" spc="-10">
                <a:latin typeface="Calibri"/>
                <a:cs typeface="Calibri"/>
              </a:rPr>
              <a:t>connects”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10">
                <a:latin typeface="Courier New"/>
                <a:cs typeface="Courier New"/>
              </a:rPr>
              <a:t>BufferedReader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45"/>
              </a:lnSpc>
              <a:spcBef>
                <a:spcPts val="80"/>
              </a:spcBef>
            </a:pP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10">
                <a:latin typeface="Calibri"/>
                <a:cs typeface="Calibri"/>
              </a:rPr>
              <a:t> example: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345"/>
              </a:lnSpc>
            </a:pPr>
            <a:r>
              <a:rPr dirty="0" sz="2000">
                <a:latin typeface="Courier New"/>
                <a:cs typeface="Courier New"/>
              </a:rPr>
              <a:t>BufferedReader</a:t>
            </a:r>
            <a:r>
              <a:rPr dirty="0" sz="2000" spc="-8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smileyInStream</a:t>
            </a:r>
            <a:r>
              <a:rPr dirty="0" sz="2000" spc="-65">
                <a:latin typeface="Courier New"/>
                <a:cs typeface="Courier New"/>
              </a:rPr>
              <a:t> </a:t>
            </a:r>
            <a:r>
              <a:rPr dirty="0" sz="2000" spc="-50">
                <a:latin typeface="Courier New"/>
                <a:cs typeface="Courier New"/>
              </a:rPr>
              <a:t>=</a:t>
            </a:r>
            <a:endParaRPr sz="2000">
              <a:latin typeface="Courier New"/>
              <a:cs typeface="Courier New"/>
            </a:endParaRPr>
          </a:p>
          <a:p>
            <a:pPr marL="774700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new</a:t>
            </a:r>
            <a:r>
              <a:rPr dirty="0" sz="2000" spc="-7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BufferedReader(new</a:t>
            </a:r>
            <a:r>
              <a:rPr dirty="0" sz="2000" spc="-65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FileReader(“smiley.txt"));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90"/>
              </a:lnSpc>
              <a:spcBef>
                <a:spcPts val="25"/>
              </a:spcBef>
            </a:pPr>
            <a:r>
              <a:rPr dirty="0" sz="2000">
                <a:latin typeface="Calibri"/>
                <a:cs typeface="Calibri"/>
              </a:rPr>
              <a:t>Similarly,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long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way</a:t>
            </a:r>
            <a:r>
              <a:rPr dirty="0" sz="2000" spc="-2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  <a:p>
            <a:pPr marL="469900" marR="1071880">
              <a:lnSpc>
                <a:spcPts val="2400"/>
              </a:lnSpc>
              <a:spcBef>
                <a:spcPts val="70"/>
              </a:spcBef>
            </a:pPr>
            <a:r>
              <a:rPr dirty="0" sz="2000">
                <a:latin typeface="Courier New"/>
                <a:cs typeface="Courier New"/>
              </a:rPr>
              <a:t>FileReader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s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new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FileReader(“smiley.txt"); </a:t>
            </a:r>
            <a:r>
              <a:rPr dirty="0" sz="2000">
                <a:latin typeface="Courier New"/>
                <a:cs typeface="Courier New"/>
              </a:rPr>
              <a:t>BufferedReader</a:t>
            </a:r>
            <a:r>
              <a:rPr dirty="0" sz="2000" spc="-5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smileyInStream</a:t>
            </a:r>
            <a:r>
              <a:rPr dirty="0" sz="2000" spc="-5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45">
                <a:latin typeface="Courier New"/>
                <a:cs typeface="Courier New"/>
              </a:rPr>
              <a:t> </a:t>
            </a:r>
            <a:r>
              <a:rPr dirty="0" sz="2000" spc="-25">
                <a:latin typeface="Courier New"/>
                <a:cs typeface="Courier New"/>
              </a:rPr>
              <a:t>new </a:t>
            </a:r>
            <a:r>
              <a:rPr dirty="0" sz="2000" spc="-10">
                <a:latin typeface="Courier New"/>
                <a:cs typeface="Courier New"/>
              </a:rPr>
              <a:t>BufferedReader(s);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46531" y="597408"/>
            <a:ext cx="3703320" cy="5793105"/>
          </a:xfrm>
          <a:prstGeom prst="rect">
            <a:avLst/>
          </a:prstGeom>
          <a:solidFill>
            <a:srgbClr val="46525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30"/>
              </a:spcBef>
            </a:pPr>
            <a:endParaRPr sz="2800">
              <a:latin typeface="Times New Roman"/>
              <a:cs typeface="Times New Roman"/>
            </a:endParaRPr>
          </a:p>
          <a:p>
            <a:pPr marL="432434">
              <a:lnSpc>
                <a:spcPct val="100000"/>
              </a:lnSpc>
              <a:spcBef>
                <a:spcPts val="5"/>
              </a:spcBef>
            </a:pPr>
            <a:r>
              <a:rPr dirty="0" sz="2800" spc="80">
                <a:solidFill>
                  <a:srgbClr val="FFFCFF"/>
                </a:solidFill>
                <a:latin typeface="Trebuchet MS"/>
                <a:cs typeface="Trebuchet MS"/>
              </a:rPr>
              <a:t>OUTLINE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29403" y="2499105"/>
            <a:ext cx="141605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520">
                <a:solidFill>
                  <a:srgbClr val="E77929"/>
                </a:solidFill>
                <a:latin typeface="Cambria"/>
                <a:cs typeface="Cambria"/>
              </a:rPr>
              <a:t>◾</a:t>
            </a:r>
            <a:endParaRPr sz="165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629403" y="2913633"/>
            <a:ext cx="141605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520">
                <a:solidFill>
                  <a:srgbClr val="E77929"/>
                </a:solidFill>
                <a:latin typeface="Cambria"/>
                <a:cs typeface="Cambria"/>
              </a:rPr>
              <a:t>◾</a:t>
            </a:r>
            <a:endParaRPr sz="1650">
              <a:latin typeface="Cambria"/>
              <a:cs typeface="Cambr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29403" y="3326638"/>
            <a:ext cx="141605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520">
                <a:solidFill>
                  <a:srgbClr val="E77929"/>
                </a:solidFill>
                <a:latin typeface="Cambria"/>
                <a:cs typeface="Cambria"/>
              </a:rPr>
              <a:t>◾</a:t>
            </a:r>
            <a:endParaRPr sz="1650">
              <a:latin typeface="Cambria"/>
              <a:cs typeface="Cambr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629403" y="3741547"/>
            <a:ext cx="141605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520">
                <a:solidFill>
                  <a:srgbClr val="E77929"/>
                </a:solidFill>
                <a:latin typeface="Cambria"/>
                <a:cs typeface="Cambria"/>
              </a:rPr>
              <a:t>◾</a:t>
            </a:r>
            <a:endParaRPr sz="1650">
              <a:latin typeface="Cambria"/>
              <a:cs typeface="Cambr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629403" y="4156075"/>
            <a:ext cx="141605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520">
                <a:solidFill>
                  <a:srgbClr val="E77929"/>
                </a:solidFill>
                <a:latin typeface="Cambria"/>
                <a:cs typeface="Cambria"/>
              </a:rPr>
              <a:t>◾</a:t>
            </a:r>
            <a:endParaRPr sz="1650">
              <a:latin typeface="Cambria"/>
              <a:cs typeface="Cambr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629403" y="1924557"/>
            <a:ext cx="3723640" cy="2511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2300" marR="5080" indent="-610235">
              <a:lnSpc>
                <a:spcPct val="151100"/>
              </a:lnSpc>
              <a:spcBef>
                <a:spcPts val="1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622300" algn="l"/>
              </a:tabLst>
            </a:pP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Overview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Streams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35">
                <a:solidFill>
                  <a:srgbClr val="404040"/>
                </a:solidFill>
                <a:latin typeface="Trebuchet MS"/>
                <a:cs typeface="Trebuchet MS"/>
              </a:rPr>
              <a:t>File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I/O </a:t>
            </a:r>
            <a:r>
              <a:rPr dirty="0" sz="1800" spc="-125">
                <a:solidFill>
                  <a:srgbClr val="404040"/>
                </a:solidFill>
                <a:latin typeface="Trebuchet MS"/>
                <a:cs typeface="Trebuchet MS"/>
              </a:rPr>
              <a:t>Text-</a:t>
            </a:r>
            <a:r>
              <a:rPr dirty="0" sz="1800" spc="-135">
                <a:solidFill>
                  <a:srgbClr val="404040"/>
                </a:solidFill>
                <a:latin typeface="Trebuchet MS"/>
                <a:cs typeface="Trebuchet MS"/>
              </a:rPr>
              <a:t>File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I/O</a:t>
            </a:r>
            <a:endParaRPr sz="1800">
              <a:latin typeface="Trebuchet MS"/>
              <a:cs typeface="Trebuchet MS"/>
            </a:endParaRPr>
          </a:p>
          <a:p>
            <a:pPr marL="622300" marR="1222375">
              <a:lnSpc>
                <a:spcPct val="150600"/>
              </a:lnSpc>
              <a:spcBef>
                <a:spcPts val="10"/>
              </a:spcBef>
            </a:pP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35">
                <a:solidFill>
                  <a:srgbClr val="404040"/>
                </a:solidFill>
                <a:latin typeface="Trebuchet MS"/>
                <a:cs typeface="Trebuchet MS"/>
              </a:rPr>
              <a:t>File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Class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Basic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Binary-</a:t>
            </a:r>
            <a:r>
              <a:rPr dirty="0" sz="1800" spc="-135">
                <a:solidFill>
                  <a:srgbClr val="404040"/>
                </a:solidFill>
                <a:latin typeface="Trebuchet MS"/>
                <a:cs typeface="Trebuchet MS"/>
              </a:rPr>
              <a:t>File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I/O</a:t>
            </a:r>
            <a:endParaRPr sz="1800">
              <a:latin typeface="Trebuchet MS"/>
              <a:cs typeface="Trebuchet MS"/>
            </a:endParaRPr>
          </a:p>
          <a:p>
            <a:pPr marL="622300" marR="121285">
              <a:lnSpc>
                <a:spcPct val="151100"/>
              </a:lnSpc>
              <a:spcBef>
                <a:spcPts val="5"/>
              </a:spcBef>
            </a:pP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Object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I/O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Object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Streams 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(optional)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Graphics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Supplement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153" y="1956307"/>
            <a:ext cx="26111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40"/>
              <a:t>Input</a:t>
            </a:r>
            <a:r>
              <a:rPr dirty="0" spc="-55"/>
              <a:t> </a:t>
            </a:r>
            <a:r>
              <a:rPr dirty="0" spc="-204"/>
              <a:t>File</a:t>
            </a:r>
            <a:r>
              <a:rPr dirty="0" spc="-50"/>
              <a:t> </a:t>
            </a:r>
            <a:r>
              <a:rPr dirty="0" spc="-120"/>
              <a:t>Streams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661917" y="3538473"/>
            <a:ext cx="2111375" cy="560070"/>
            <a:chOff x="3661917" y="3538473"/>
            <a:chExt cx="2111375" cy="560070"/>
          </a:xfrm>
        </p:grpSpPr>
        <p:sp>
          <p:nvSpPr>
            <p:cNvPr id="4" name="object 4" descr=""/>
            <p:cNvSpPr/>
            <p:nvPr/>
          </p:nvSpPr>
          <p:spPr>
            <a:xfrm>
              <a:off x="3668267" y="3544823"/>
              <a:ext cx="1837055" cy="547370"/>
            </a:xfrm>
            <a:custGeom>
              <a:avLst/>
              <a:gdLst/>
              <a:ahLst/>
              <a:cxnLst/>
              <a:rect l="l" t="t" r="r" b="b"/>
              <a:pathLst>
                <a:path w="1837054" h="547370">
                  <a:moveTo>
                    <a:pt x="1836547" y="0"/>
                  </a:moveTo>
                  <a:lnTo>
                    <a:pt x="262001" y="0"/>
                  </a:lnTo>
                  <a:lnTo>
                    <a:pt x="214918" y="4405"/>
                  </a:lnTo>
                  <a:lnTo>
                    <a:pt x="170598" y="17108"/>
                  </a:lnTo>
                  <a:lnTo>
                    <a:pt x="129784" y="37337"/>
                  </a:lnTo>
                  <a:lnTo>
                    <a:pt x="93216" y="64321"/>
                  </a:lnTo>
                  <a:lnTo>
                    <a:pt x="61634" y="97288"/>
                  </a:lnTo>
                  <a:lnTo>
                    <a:pt x="35781" y="135466"/>
                  </a:lnTo>
                  <a:lnTo>
                    <a:pt x="16396" y="178085"/>
                  </a:lnTo>
                  <a:lnTo>
                    <a:pt x="4222" y="224372"/>
                  </a:lnTo>
                  <a:lnTo>
                    <a:pt x="0" y="273557"/>
                  </a:lnTo>
                  <a:lnTo>
                    <a:pt x="4222" y="322743"/>
                  </a:lnTo>
                  <a:lnTo>
                    <a:pt x="16396" y="369030"/>
                  </a:lnTo>
                  <a:lnTo>
                    <a:pt x="35781" y="411649"/>
                  </a:lnTo>
                  <a:lnTo>
                    <a:pt x="61634" y="449827"/>
                  </a:lnTo>
                  <a:lnTo>
                    <a:pt x="93216" y="482794"/>
                  </a:lnTo>
                  <a:lnTo>
                    <a:pt x="129784" y="509777"/>
                  </a:lnTo>
                  <a:lnTo>
                    <a:pt x="170598" y="530007"/>
                  </a:lnTo>
                  <a:lnTo>
                    <a:pt x="214918" y="542710"/>
                  </a:lnTo>
                  <a:lnTo>
                    <a:pt x="262001" y="547115"/>
                  </a:lnTo>
                  <a:lnTo>
                    <a:pt x="1836547" y="547115"/>
                  </a:lnTo>
                  <a:lnTo>
                    <a:pt x="1789426" y="542710"/>
                  </a:lnTo>
                  <a:lnTo>
                    <a:pt x="1745077" y="530007"/>
                  </a:lnTo>
                  <a:lnTo>
                    <a:pt x="1704241" y="509777"/>
                  </a:lnTo>
                  <a:lnTo>
                    <a:pt x="1667656" y="482794"/>
                  </a:lnTo>
                  <a:lnTo>
                    <a:pt x="1636064" y="449827"/>
                  </a:lnTo>
                  <a:lnTo>
                    <a:pt x="1610204" y="411649"/>
                  </a:lnTo>
                  <a:lnTo>
                    <a:pt x="1590817" y="369030"/>
                  </a:lnTo>
                  <a:lnTo>
                    <a:pt x="1578641" y="322743"/>
                  </a:lnTo>
                  <a:lnTo>
                    <a:pt x="1574419" y="273557"/>
                  </a:lnTo>
                  <a:lnTo>
                    <a:pt x="1578641" y="224372"/>
                  </a:lnTo>
                  <a:lnTo>
                    <a:pt x="1590817" y="178085"/>
                  </a:lnTo>
                  <a:lnTo>
                    <a:pt x="1610204" y="135466"/>
                  </a:lnTo>
                  <a:lnTo>
                    <a:pt x="1636064" y="97288"/>
                  </a:lnTo>
                  <a:lnTo>
                    <a:pt x="1667656" y="64321"/>
                  </a:lnTo>
                  <a:lnTo>
                    <a:pt x="1704241" y="37337"/>
                  </a:lnTo>
                  <a:lnTo>
                    <a:pt x="1745077" y="17108"/>
                  </a:lnTo>
                  <a:lnTo>
                    <a:pt x="1789426" y="4405"/>
                  </a:lnTo>
                  <a:lnTo>
                    <a:pt x="183654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242686" y="3544823"/>
              <a:ext cx="524510" cy="547370"/>
            </a:xfrm>
            <a:custGeom>
              <a:avLst/>
              <a:gdLst/>
              <a:ahLst/>
              <a:cxnLst/>
              <a:rect l="l" t="t" r="r" b="b"/>
              <a:pathLst>
                <a:path w="524510" h="547370">
                  <a:moveTo>
                    <a:pt x="262127" y="0"/>
                  </a:moveTo>
                  <a:lnTo>
                    <a:pt x="215007" y="4405"/>
                  </a:lnTo>
                  <a:lnTo>
                    <a:pt x="170658" y="17108"/>
                  </a:lnTo>
                  <a:lnTo>
                    <a:pt x="129822" y="37337"/>
                  </a:lnTo>
                  <a:lnTo>
                    <a:pt x="93237" y="64321"/>
                  </a:lnTo>
                  <a:lnTo>
                    <a:pt x="61645" y="97288"/>
                  </a:lnTo>
                  <a:lnTo>
                    <a:pt x="35785" y="135466"/>
                  </a:lnTo>
                  <a:lnTo>
                    <a:pt x="16398" y="178085"/>
                  </a:lnTo>
                  <a:lnTo>
                    <a:pt x="4222" y="224372"/>
                  </a:lnTo>
                  <a:lnTo>
                    <a:pt x="0" y="273557"/>
                  </a:lnTo>
                  <a:lnTo>
                    <a:pt x="4222" y="322743"/>
                  </a:lnTo>
                  <a:lnTo>
                    <a:pt x="16398" y="369030"/>
                  </a:lnTo>
                  <a:lnTo>
                    <a:pt x="35785" y="411649"/>
                  </a:lnTo>
                  <a:lnTo>
                    <a:pt x="61645" y="449827"/>
                  </a:lnTo>
                  <a:lnTo>
                    <a:pt x="93237" y="482794"/>
                  </a:lnTo>
                  <a:lnTo>
                    <a:pt x="129822" y="509777"/>
                  </a:lnTo>
                  <a:lnTo>
                    <a:pt x="170658" y="530007"/>
                  </a:lnTo>
                  <a:lnTo>
                    <a:pt x="215007" y="542710"/>
                  </a:lnTo>
                  <a:lnTo>
                    <a:pt x="262127" y="547115"/>
                  </a:lnTo>
                  <a:lnTo>
                    <a:pt x="309210" y="542710"/>
                  </a:lnTo>
                  <a:lnTo>
                    <a:pt x="353530" y="530007"/>
                  </a:lnTo>
                  <a:lnTo>
                    <a:pt x="394344" y="509777"/>
                  </a:lnTo>
                  <a:lnTo>
                    <a:pt x="430912" y="482794"/>
                  </a:lnTo>
                  <a:lnTo>
                    <a:pt x="462494" y="449827"/>
                  </a:lnTo>
                  <a:lnTo>
                    <a:pt x="488347" y="411649"/>
                  </a:lnTo>
                  <a:lnTo>
                    <a:pt x="507732" y="369030"/>
                  </a:lnTo>
                  <a:lnTo>
                    <a:pt x="519906" y="322743"/>
                  </a:lnTo>
                  <a:lnTo>
                    <a:pt x="524128" y="273557"/>
                  </a:lnTo>
                  <a:lnTo>
                    <a:pt x="519906" y="224372"/>
                  </a:lnTo>
                  <a:lnTo>
                    <a:pt x="507732" y="178085"/>
                  </a:lnTo>
                  <a:lnTo>
                    <a:pt x="488347" y="135466"/>
                  </a:lnTo>
                  <a:lnTo>
                    <a:pt x="462494" y="97288"/>
                  </a:lnTo>
                  <a:lnTo>
                    <a:pt x="430912" y="64321"/>
                  </a:lnTo>
                  <a:lnTo>
                    <a:pt x="394344" y="37337"/>
                  </a:lnTo>
                  <a:lnTo>
                    <a:pt x="353530" y="17108"/>
                  </a:lnTo>
                  <a:lnTo>
                    <a:pt x="309210" y="4405"/>
                  </a:lnTo>
                  <a:lnTo>
                    <a:pt x="262127" y="0"/>
                  </a:lnTo>
                  <a:close/>
                </a:path>
              </a:pathLst>
            </a:custGeom>
            <a:solidFill>
              <a:srgbClr val="94B3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668267" y="3544823"/>
              <a:ext cx="2098675" cy="547370"/>
            </a:xfrm>
            <a:custGeom>
              <a:avLst/>
              <a:gdLst/>
              <a:ahLst/>
              <a:cxnLst/>
              <a:rect l="l" t="t" r="r" b="b"/>
              <a:pathLst>
                <a:path w="2098675" h="547370">
                  <a:moveTo>
                    <a:pt x="1836547" y="547115"/>
                  </a:moveTo>
                  <a:lnTo>
                    <a:pt x="1789426" y="542710"/>
                  </a:lnTo>
                  <a:lnTo>
                    <a:pt x="1745077" y="530007"/>
                  </a:lnTo>
                  <a:lnTo>
                    <a:pt x="1704241" y="509777"/>
                  </a:lnTo>
                  <a:lnTo>
                    <a:pt x="1667656" y="482794"/>
                  </a:lnTo>
                  <a:lnTo>
                    <a:pt x="1636064" y="449827"/>
                  </a:lnTo>
                  <a:lnTo>
                    <a:pt x="1610204" y="411649"/>
                  </a:lnTo>
                  <a:lnTo>
                    <a:pt x="1590817" y="369030"/>
                  </a:lnTo>
                  <a:lnTo>
                    <a:pt x="1578641" y="322743"/>
                  </a:lnTo>
                  <a:lnTo>
                    <a:pt x="1574419" y="273557"/>
                  </a:lnTo>
                  <a:lnTo>
                    <a:pt x="1578641" y="224372"/>
                  </a:lnTo>
                  <a:lnTo>
                    <a:pt x="1590817" y="178085"/>
                  </a:lnTo>
                  <a:lnTo>
                    <a:pt x="1610204" y="135466"/>
                  </a:lnTo>
                  <a:lnTo>
                    <a:pt x="1636064" y="97288"/>
                  </a:lnTo>
                  <a:lnTo>
                    <a:pt x="1667656" y="64321"/>
                  </a:lnTo>
                  <a:lnTo>
                    <a:pt x="1704241" y="37337"/>
                  </a:lnTo>
                  <a:lnTo>
                    <a:pt x="1745077" y="17108"/>
                  </a:lnTo>
                  <a:lnTo>
                    <a:pt x="1789426" y="4405"/>
                  </a:lnTo>
                  <a:lnTo>
                    <a:pt x="1836547" y="0"/>
                  </a:lnTo>
                  <a:lnTo>
                    <a:pt x="1883629" y="4405"/>
                  </a:lnTo>
                  <a:lnTo>
                    <a:pt x="1927949" y="17108"/>
                  </a:lnTo>
                  <a:lnTo>
                    <a:pt x="1968763" y="37337"/>
                  </a:lnTo>
                  <a:lnTo>
                    <a:pt x="2005331" y="64321"/>
                  </a:lnTo>
                  <a:lnTo>
                    <a:pt x="2036913" y="97288"/>
                  </a:lnTo>
                  <a:lnTo>
                    <a:pt x="2062766" y="135466"/>
                  </a:lnTo>
                  <a:lnTo>
                    <a:pt x="2082151" y="178085"/>
                  </a:lnTo>
                  <a:lnTo>
                    <a:pt x="2094325" y="224372"/>
                  </a:lnTo>
                  <a:lnTo>
                    <a:pt x="2098548" y="273557"/>
                  </a:lnTo>
                  <a:lnTo>
                    <a:pt x="2094325" y="322743"/>
                  </a:lnTo>
                  <a:lnTo>
                    <a:pt x="2082151" y="369030"/>
                  </a:lnTo>
                  <a:lnTo>
                    <a:pt x="2062766" y="411649"/>
                  </a:lnTo>
                  <a:lnTo>
                    <a:pt x="2036913" y="449827"/>
                  </a:lnTo>
                  <a:lnTo>
                    <a:pt x="2005331" y="482794"/>
                  </a:lnTo>
                  <a:lnTo>
                    <a:pt x="1968763" y="509777"/>
                  </a:lnTo>
                  <a:lnTo>
                    <a:pt x="1927949" y="530007"/>
                  </a:lnTo>
                  <a:lnTo>
                    <a:pt x="1883629" y="542710"/>
                  </a:lnTo>
                  <a:lnTo>
                    <a:pt x="1836547" y="547115"/>
                  </a:lnTo>
                  <a:lnTo>
                    <a:pt x="262001" y="547115"/>
                  </a:lnTo>
                  <a:lnTo>
                    <a:pt x="214918" y="542710"/>
                  </a:lnTo>
                  <a:lnTo>
                    <a:pt x="170598" y="530007"/>
                  </a:lnTo>
                  <a:lnTo>
                    <a:pt x="129784" y="509777"/>
                  </a:lnTo>
                  <a:lnTo>
                    <a:pt x="93216" y="482794"/>
                  </a:lnTo>
                  <a:lnTo>
                    <a:pt x="61634" y="449827"/>
                  </a:lnTo>
                  <a:lnTo>
                    <a:pt x="35781" y="411649"/>
                  </a:lnTo>
                  <a:lnTo>
                    <a:pt x="16396" y="369030"/>
                  </a:lnTo>
                  <a:lnTo>
                    <a:pt x="4222" y="322743"/>
                  </a:lnTo>
                  <a:lnTo>
                    <a:pt x="0" y="273557"/>
                  </a:lnTo>
                  <a:lnTo>
                    <a:pt x="4222" y="224372"/>
                  </a:lnTo>
                  <a:lnTo>
                    <a:pt x="16396" y="178085"/>
                  </a:lnTo>
                  <a:lnTo>
                    <a:pt x="35781" y="135466"/>
                  </a:lnTo>
                  <a:lnTo>
                    <a:pt x="61634" y="97288"/>
                  </a:lnTo>
                  <a:lnTo>
                    <a:pt x="93216" y="64321"/>
                  </a:lnTo>
                  <a:lnTo>
                    <a:pt x="129784" y="37337"/>
                  </a:lnTo>
                  <a:lnTo>
                    <a:pt x="170598" y="17108"/>
                  </a:lnTo>
                  <a:lnTo>
                    <a:pt x="214918" y="4405"/>
                  </a:lnTo>
                  <a:lnTo>
                    <a:pt x="262001" y="0"/>
                  </a:lnTo>
                  <a:lnTo>
                    <a:pt x="183654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6642861" y="3556761"/>
            <a:ext cx="2111375" cy="560070"/>
            <a:chOff x="6642861" y="3556761"/>
            <a:chExt cx="2111375" cy="560070"/>
          </a:xfrm>
        </p:grpSpPr>
        <p:sp>
          <p:nvSpPr>
            <p:cNvPr id="8" name="object 8" descr=""/>
            <p:cNvSpPr/>
            <p:nvPr/>
          </p:nvSpPr>
          <p:spPr>
            <a:xfrm>
              <a:off x="6649211" y="3563111"/>
              <a:ext cx="1837055" cy="547370"/>
            </a:xfrm>
            <a:custGeom>
              <a:avLst/>
              <a:gdLst/>
              <a:ahLst/>
              <a:cxnLst/>
              <a:rect l="l" t="t" r="r" b="b"/>
              <a:pathLst>
                <a:path w="1837054" h="547370">
                  <a:moveTo>
                    <a:pt x="1836547" y="0"/>
                  </a:moveTo>
                  <a:lnTo>
                    <a:pt x="262001" y="0"/>
                  </a:lnTo>
                  <a:lnTo>
                    <a:pt x="214918" y="4405"/>
                  </a:lnTo>
                  <a:lnTo>
                    <a:pt x="170598" y="17108"/>
                  </a:lnTo>
                  <a:lnTo>
                    <a:pt x="129784" y="37337"/>
                  </a:lnTo>
                  <a:lnTo>
                    <a:pt x="93216" y="64321"/>
                  </a:lnTo>
                  <a:lnTo>
                    <a:pt x="61634" y="97288"/>
                  </a:lnTo>
                  <a:lnTo>
                    <a:pt x="35781" y="135466"/>
                  </a:lnTo>
                  <a:lnTo>
                    <a:pt x="16396" y="178085"/>
                  </a:lnTo>
                  <a:lnTo>
                    <a:pt x="4222" y="224372"/>
                  </a:lnTo>
                  <a:lnTo>
                    <a:pt x="0" y="273557"/>
                  </a:lnTo>
                  <a:lnTo>
                    <a:pt x="4222" y="322743"/>
                  </a:lnTo>
                  <a:lnTo>
                    <a:pt x="16396" y="369030"/>
                  </a:lnTo>
                  <a:lnTo>
                    <a:pt x="35781" y="411649"/>
                  </a:lnTo>
                  <a:lnTo>
                    <a:pt x="61634" y="449827"/>
                  </a:lnTo>
                  <a:lnTo>
                    <a:pt x="93216" y="482794"/>
                  </a:lnTo>
                  <a:lnTo>
                    <a:pt x="129784" y="509777"/>
                  </a:lnTo>
                  <a:lnTo>
                    <a:pt x="170598" y="530007"/>
                  </a:lnTo>
                  <a:lnTo>
                    <a:pt x="214918" y="542710"/>
                  </a:lnTo>
                  <a:lnTo>
                    <a:pt x="262001" y="547115"/>
                  </a:lnTo>
                  <a:lnTo>
                    <a:pt x="1836547" y="547115"/>
                  </a:lnTo>
                  <a:lnTo>
                    <a:pt x="1789426" y="542710"/>
                  </a:lnTo>
                  <a:lnTo>
                    <a:pt x="1745077" y="530007"/>
                  </a:lnTo>
                  <a:lnTo>
                    <a:pt x="1704241" y="509777"/>
                  </a:lnTo>
                  <a:lnTo>
                    <a:pt x="1667656" y="482794"/>
                  </a:lnTo>
                  <a:lnTo>
                    <a:pt x="1636064" y="449827"/>
                  </a:lnTo>
                  <a:lnTo>
                    <a:pt x="1610204" y="411649"/>
                  </a:lnTo>
                  <a:lnTo>
                    <a:pt x="1590817" y="369030"/>
                  </a:lnTo>
                  <a:lnTo>
                    <a:pt x="1578641" y="322743"/>
                  </a:lnTo>
                  <a:lnTo>
                    <a:pt x="1574419" y="273557"/>
                  </a:lnTo>
                  <a:lnTo>
                    <a:pt x="1578641" y="224372"/>
                  </a:lnTo>
                  <a:lnTo>
                    <a:pt x="1590817" y="178085"/>
                  </a:lnTo>
                  <a:lnTo>
                    <a:pt x="1610204" y="135466"/>
                  </a:lnTo>
                  <a:lnTo>
                    <a:pt x="1636064" y="97288"/>
                  </a:lnTo>
                  <a:lnTo>
                    <a:pt x="1667656" y="64321"/>
                  </a:lnTo>
                  <a:lnTo>
                    <a:pt x="1704241" y="37337"/>
                  </a:lnTo>
                  <a:lnTo>
                    <a:pt x="1745077" y="17108"/>
                  </a:lnTo>
                  <a:lnTo>
                    <a:pt x="1789426" y="4405"/>
                  </a:lnTo>
                  <a:lnTo>
                    <a:pt x="183654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223630" y="3563111"/>
              <a:ext cx="524510" cy="547370"/>
            </a:xfrm>
            <a:custGeom>
              <a:avLst/>
              <a:gdLst/>
              <a:ahLst/>
              <a:cxnLst/>
              <a:rect l="l" t="t" r="r" b="b"/>
              <a:pathLst>
                <a:path w="524509" h="547370">
                  <a:moveTo>
                    <a:pt x="262127" y="0"/>
                  </a:moveTo>
                  <a:lnTo>
                    <a:pt x="215007" y="4405"/>
                  </a:lnTo>
                  <a:lnTo>
                    <a:pt x="170658" y="17108"/>
                  </a:lnTo>
                  <a:lnTo>
                    <a:pt x="129822" y="37337"/>
                  </a:lnTo>
                  <a:lnTo>
                    <a:pt x="93237" y="64321"/>
                  </a:lnTo>
                  <a:lnTo>
                    <a:pt x="61645" y="97288"/>
                  </a:lnTo>
                  <a:lnTo>
                    <a:pt x="35785" y="135466"/>
                  </a:lnTo>
                  <a:lnTo>
                    <a:pt x="16398" y="178085"/>
                  </a:lnTo>
                  <a:lnTo>
                    <a:pt x="4222" y="224372"/>
                  </a:lnTo>
                  <a:lnTo>
                    <a:pt x="0" y="273557"/>
                  </a:lnTo>
                  <a:lnTo>
                    <a:pt x="4222" y="322743"/>
                  </a:lnTo>
                  <a:lnTo>
                    <a:pt x="16398" y="369030"/>
                  </a:lnTo>
                  <a:lnTo>
                    <a:pt x="35785" y="411649"/>
                  </a:lnTo>
                  <a:lnTo>
                    <a:pt x="61645" y="449827"/>
                  </a:lnTo>
                  <a:lnTo>
                    <a:pt x="93237" y="482794"/>
                  </a:lnTo>
                  <a:lnTo>
                    <a:pt x="129822" y="509777"/>
                  </a:lnTo>
                  <a:lnTo>
                    <a:pt x="170658" y="530007"/>
                  </a:lnTo>
                  <a:lnTo>
                    <a:pt x="215007" y="542710"/>
                  </a:lnTo>
                  <a:lnTo>
                    <a:pt x="262127" y="547115"/>
                  </a:lnTo>
                  <a:lnTo>
                    <a:pt x="309210" y="542710"/>
                  </a:lnTo>
                  <a:lnTo>
                    <a:pt x="353530" y="530007"/>
                  </a:lnTo>
                  <a:lnTo>
                    <a:pt x="394344" y="509777"/>
                  </a:lnTo>
                  <a:lnTo>
                    <a:pt x="430912" y="482794"/>
                  </a:lnTo>
                  <a:lnTo>
                    <a:pt x="462494" y="449827"/>
                  </a:lnTo>
                  <a:lnTo>
                    <a:pt x="488347" y="411649"/>
                  </a:lnTo>
                  <a:lnTo>
                    <a:pt x="507732" y="369030"/>
                  </a:lnTo>
                  <a:lnTo>
                    <a:pt x="519906" y="322743"/>
                  </a:lnTo>
                  <a:lnTo>
                    <a:pt x="524128" y="273557"/>
                  </a:lnTo>
                  <a:lnTo>
                    <a:pt x="519906" y="224372"/>
                  </a:lnTo>
                  <a:lnTo>
                    <a:pt x="507732" y="178085"/>
                  </a:lnTo>
                  <a:lnTo>
                    <a:pt x="488347" y="135466"/>
                  </a:lnTo>
                  <a:lnTo>
                    <a:pt x="462494" y="97288"/>
                  </a:lnTo>
                  <a:lnTo>
                    <a:pt x="430912" y="64321"/>
                  </a:lnTo>
                  <a:lnTo>
                    <a:pt x="394344" y="37337"/>
                  </a:lnTo>
                  <a:lnTo>
                    <a:pt x="353530" y="17108"/>
                  </a:lnTo>
                  <a:lnTo>
                    <a:pt x="309210" y="4405"/>
                  </a:lnTo>
                  <a:lnTo>
                    <a:pt x="262127" y="0"/>
                  </a:lnTo>
                  <a:close/>
                </a:path>
              </a:pathLst>
            </a:custGeom>
            <a:solidFill>
              <a:srgbClr val="94B3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649211" y="3563111"/>
              <a:ext cx="2098675" cy="547370"/>
            </a:xfrm>
            <a:custGeom>
              <a:avLst/>
              <a:gdLst/>
              <a:ahLst/>
              <a:cxnLst/>
              <a:rect l="l" t="t" r="r" b="b"/>
              <a:pathLst>
                <a:path w="2098675" h="547370">
                  <a:moveTo>
                    <a:pt x="1836547" y="547115"/>
                  </a:moveTo>
                  <a:lnTo>
                    <a:pt x="1789426" y="542710"/>
                  </a:lnTo>
                  <a:lnTo>
                    <a:pt x="1745077" y="530007"/>
                  </a:lnTo>
                  <a:lnTo>
                    <a:pt x="1704241" y="509777"/>
                  </a:lnTo>
                  <a:lnTo>
                    <a:pt x="1667656" y="482794"/>
                  </a:lnTo>
                  <a:lnTo>
                    <a:pt x="1636064" y="449827"/>
                  </a:lnTo>
                  <a:lnTo>
                    <a:pt x="1610204" y="411649"/>
                  </a:lnTo>
                  <a:lnTo>
                    <a:pt x="1590817" y="369030"/>
                  </a:lnTo>
                  <a:lnTo>
                    <a:pt x="1578641" y="322743"/>
                  </a:lnTo>
                  <a:lnTo>
                    <a:pt x="1574419" y="273557"/>
                  </a:lnTo>
                  <a:lnTo>
                    <a:pt x="1578641" y="224372"/>
                  </a:lnTo>
                  <a:lnTo>
                    <a:pt x="1590817" y="178085"/>
                  </a:lnTo>
                  <a:lnTo>
                    <a:pt x="1610204" y="135466"/>
                  </a:lnTo>
                  <a:lnTo>
                    <a:pt x="1636064" y="97288"/>
                  </a:lnTo>
                  <a:lnTo>
                    <a:pt x="1667656" y="64321"/>
                  </a:lnTo>
                  <a:lnTo>
                    <a:pt x="1704241" y="37337"/>
                  </a:lnTo>
                  <a:lnTo>
                    <a:pt x="1745077" y="17108"/>
                  </a:lnTo>
                  <a:lnTo>
                    <a:pt x="1789426" y="4405"/>
                  </a:lnTo>
                  <a:lnTo>
                    <a:pt x="1836547" y="0"/>
                  </a:lnTo>
                  <a:lnTo>
                    <a:pt x="1883629" y="4405"/>
                  </a:lnTo>
                  <a:lnTo>
                    <a:pt x="1927949" y="17108"/>
                  </a:lnTo>
                  <a:lnTo>
                    <a:pt x="1968763" y="37337"/>
                  </a:lnTo>
                  <a:lnTo>
                    <a:pt x="2005331" y="64321"/>
                  </a:lnTo>
                  <a:lnTo>
                    <a:pt x="2036913" y="97288"/>
                  </a:lnTo>
                  <a:lnTo>
                    <a:pt x="2062766" y="135466"/>
                  </a:lnTo>
                  <a:lnTo>
                    <a:pt x="2082151" y="178085"/>
                  </a:lnTo>
                  <a:lnTo>
                    <a:pt x="2094325" y="224372"/>
                  </a:lnTo>
                  <a:lnTo>
                    <a:pt x="2098548" y="273557"/>
                  </a:lnTo>
                  <a:lnTo>
                    <a:pt x="2094325" y="322743"/>
                  </a:lnTo>
                  <a:lnTo>
                    <a:pt x="2082151" y="369030"/>
                  </a:lnTo>
                  <a:lnTo>
                    <a:pt x="2062766" y="411649"/>
                  </a:lnTo>
                  <a:lnTo>
                    <a:pt x="2036913" y="449827"/>
                  </a:lnTo>
                  <a:lnTo>
                    <a:pt x="2005331" y="482794"/>
                  </a:lnTo>
                  <a:lnTo>
                    <a:pt x="1968763" y="509777"/>
                  </a:lnTo>
                  <a:lnTo>
                    <a:pt x="1927949" y="530007"/>
                  </a:lnTo>
                  <a:lnTo>
                    <a:pt x="1883629" y="542710"/>
                  </a:lnTo>
                  <a:lnTo>
                    <a:pt x="1836547" y="547115"/>
                  </a:lnTo>
                  <a:lnTo>
                    <a:pt x="262001" y="547115"/>
                  </a:lnTo>
                  <a:lnTo>
                    <a:pt x="214918" y="542710"/>
                  </a:lnTo>
                  <a:lnTo>
                    <a:pt x="170598" y="530007"/>
                  </a:lnTo>
                  <a:lnTo>
                    <a:pt x="129784" y="509777"/>
                  </a:lnTo>
                  <a:lnTo>
                    <a:pt x="93216" y="482794"/>
                  </a:lnTo>
                  <a:lnTo>
                    <a:pt x="61634" y="449827"/>
                  </a:lnTo>
                  <a:lnTo>
                    <a:pt x="35781" y="411649"/>
                  </a:lnTo>
                  <a:lnTo>
                    <a:pt x="16396" y="369030"/>
                  </a:lnTo>
                  <a:lnTo>
                    <a:pt x="4222" y="322743"/>
                  </a:lnTo>
                  <a:lnTo>
                    <a:pt x="0" y="273557"/>
                  </a:lnTo>
                  <a:lnTo>
                    <a:pt x="4222" y="224372"/>
                  </a:lnTo>
                  <a:lnTo>
                    <a:pt x="16396" y="178085"/>
                  </a:lnTo>
                  <a:lnTo>
                    <a:pt x="35781" y="135466"/>
                  </a:lnTo>
                  <a:lnTo>
                    <a:pt x="61634" y="97288"/>
                  </a:lnTo>
                  <a:lnTo>
                    <a:pt x="93216" y="64321"/>
                  </a:lnTo>
                  <a:lnTo>
                    <a:pt x="129784" y="37337"/>
                  </a:lnTo>
                  <a:lnTo>
                    <a:pt x="170598" y="17108"/>
                  </a:lnTo>
                  <a:lnTo>
                    <a:pt x="214918" y="4405"/>
                  </a:lnTo>
                  <a:lnTo>
                    <a:pt x="262001" y="0"/>
                  </a:lnTo>
                  <a:lnTo>
                    <a:pt x="183654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2948939" y="3546347"/>
            <a:ext cx="638810" cy="516890"/>
          </a:xfrm>
          <a:custGeom>
            <a:avLst/>
            <a:gdLst/>
            <a:ahLst/>
            <a:cxnLst/>
            <a:rect l="l" t="t" r="r" b="b"/>
            <a:pathLst>
              <a:path w="638810" h="516889">
                <a:moveTo>
                  <a:pt x="330581" y="0"/>
                </a:moveTo>
                <a:lnTo>
                  <a:pt x="0" y="258318"/>
                </a:lnTo>
                <a:lnTo>
                  <a:pt x="330581" y="516635"/>
                </a:lnTo>
                <a:lnTo>
                  <a:pt x="330581" y="375157"/>
                </a:lnTo>
                <a:lnTo>
                  <a:pt x="638556" y="375157"/>
                </a:lnTo>
                <a:lnTo>
                  <a:pt x="638556" y="141477"/>
                </a:lnTo>
                <a:lnTo>
                  <a:pt x="330581" y="141477"/>
                </a:lnTo>
                <a:lnTo>
                  <a:pt x="330581" y="0"/>
                </a:lnTo>
                <a:close/>
              </a:path>
            </a:pathLst>
          </a:custGeom>
          <a:solidFill>
            <a:srgbClr val="97ED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5870447" y="3543300"/>
            <a:ext cx="638810" cy="516890"/>
          </a:xfrm>
          <a:custGeom>
            <a:avLst/>
            <a:gdLst/>
            <a:ahLst/>
            <a:cxnLst/>
            <a:rect l="l" t="t" r="r" b="b"/>
            <a:pathLst>
              <a:path w="638809" h="516889">
                <a:moveTo>
                  <a:pt x="330580" y="0"/>
                </a:moveTo>
                <a:lnTo>
                  <a:pt x="0" y="258318"/>
                </a:lnTo>
                <a:lnTo>
                  <a:pt x="330580" y="516636"/>
                </a:lnTo>
                <a:lnTo>
                  <a:pt x="330580" y="375157"/>
                </a:lnTo>
                <a:lnTo>
                  <a:pt x="638555" y="375157"/>
                </a:lnTo>
                <a:lnTo>
                  <a:pt x="638555" y="141477"/>
                </a:lnTo>
                <a:lnTo>
                  <a:pt x="330580" y="141477"/>
                </a:lnTo>
                <a:lnTo>
                  <a:pt x="330580" y="0"/>
                </a:lnTo>
                <a:close/>
              </a:path>
            </a:pathLst>
          </a:custGeom>
          <a:solidFill>
            <a:srgbClr val="97ED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8849868" y="3535679"/>
            <a:ext cx="638810" cy="515620"/>
          </a:xfrm>
          <a:custGeom>
            <a:avLst/>
            <a:gdLst/>
            <a:ahLst/>
            <a:cxnLst/>
            <a:rect l="l" t="t" r="r" b="b"/>
            <a:pathLst>
              <a:path w="638809" h="515620">
                <a:moveTo>
                  <a:pt x="329691" y="0"/>
                </a:moveTo>
                <a:lnTo>
                  <a:pt x="0" y="257556"/>
                </a:lnTo>
                <a:lnTo>
                  <a:pt x="329691" y="515112"/>
                </a:lnTo>
                <a:lnTo>
                  <a:pt x="329691" y="374015"/>
                </a:lnTo>
                <a:lnTo>
                  <a:pt x="638555" y="374015"/>
                </a:lnTo>
                <a:lnTo>
                  <a:pt x="638555" y="141097"/>
                </a:lnTo>
                <a:lnTo>
                  <a:pt x="329691" y="141097"/>
                </a:lnTo>
                <a:lnTo>
                  <a:pt x="329691" y="0"/>
                </a:lnTo>
                <a:close/>
              </a:path>
            </a:pathLst>
          </a:custGeom>
          <a:solidFill>
            <a:srgbClr val="97ED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3757929" y="3068523"/>
            <a:ext cx="1939289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ourier New"/>
                <a:cs typeface="Courier New"/>
              </a:rPr>
              <a:t>BufferedReader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863588" y="3057905"/>
            <a:ext cx="1392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ourier New"/>
                <a:cs typeface="Courier New"/>
              </a:rPr>
              <a:t>FileReader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667493" y="3613150"/>
            <a:ext cx="4692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Arial MT"/>
                <a:cs typeface="Arial MT"/>
              </a:rPr>
              <a:t>Disk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980945" y="3617721"/>
            <a:ext cx="851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 MT"/>
                <a:cs typeface="Arial MT"/>
              </a:rPr>
              <a:t>Memory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072509" y="4533646"/>
            <a:ext cx="12528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Arial MT"/>
                <a:cs typeface="Arial MT"/>
              </a:rPr>
              <a:t>smileyInStream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9558019" y="4520946"/>
            <a:ext cx="7512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Arial MT"/>
                <a:cs typeface="Arial MT"/>
              </a:rPr>
              <a:t>smiley.txt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734182" y="5410301"/>
            <a:ext cx="68370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Arial MT"/>
                <a:cs typeface="Arial MT"/>
              </a:rPr>
              <a:t>BufferedReader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smileyInStream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new </a:t>
            </a:r>
            <a:r>
              <a:rPr dirty="0" sz="1400" spc="-10">
                <a:latin typeface="Arial MT"/>
                <a:cs typeface="Arial MT"/>
              </a:rPr>
              <a:t>BufferedReader(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new </a:t>
            </a:r>
            <a:r>
              <a:rPr dirty="0" sz="1400" spc="-10">
                <a:latin typeface="Arial MT"/>
                <a:cs typeface="Arial MT"/>
              </a:rPr>
              <a:t>FileReader(“smiley.txt”)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);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278" y="1227200"/>
            <a:ext cx="50063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08505" algn="l"/>
              </a:tabLst>
            </a:pPr>
            <a:r>
              <a:rPr dirty="0" spc="-65"/>
              <a:t>Methods</a:t>
            </a:r>
            <a:r>
              <a:rPr dirty="0" spc="-100"/>
              <a:t> </a:t>
            </a:r>
            <a:r>
              <a:rPr dirty="0" spc="-25"/>
              <a:t>for</a:t>
            </a:r>
            <a:r>
              <a:rPr dirty="0"/>
              <a:t>	</a:t>
            </a:r>
            <a:r>
              <a:rPr dirty="0" spc="-10">
                <a:latin typeface="Courier New"/>
                <a:cs typeface="Courier New"/>
              </a:rPr>
              <a:t>BufferedReader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06804" y="2173351"/>
            <a:ext cx="857821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urier New"/>
                <a:cs typeface="Courier New"/>
              </a:rPr>
              <a:t>readLine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read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line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into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String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no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methods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read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numbers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directly,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read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numbers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ourier New"/>
                <a:cs typeface="Courier New"/>
              </a:rPr>
              <a:t>String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convert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them </a:t>
            </a:r>
            <a:r>
              <a:rPr dirty="0" sz="1800" spc="-10">
                <a:latin typeface="Calibri"/>
                <a:cs typeface="Calibri"/>
              </a:rPr>
              <a:t>(</a:t>
            </a:r>
            <a:r>
              <a:rPr dirty="0" sz="1800" spc="-10">
                <a:latin typeface="Courier New"/>
                <a:cs typeface="Courier New"/>
              </a:rPr>
              <a:t>StringTokenizer</a:t>
            </a:r>
            <a:r>
              <a:rPr dirty="0" sz="1800" spc="-660">
                <a:latin typeface="Courier New"/>
                <a:cs typeface="Courier New"/>
              </a:rPr>
              <a:t> </a:t>
            </a:r>
            <a:r>
              <a:rPr dirty="0" sz="1800" spc="-10">
                <a:latin typeface="Calibri"/>
                <a:cs typeface="Calibri"/>
              </a:rPr>
              <a:t>later)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ourier New"/>
                <a:cs typeface="Courier New"/>
              </a:rPr>
              <a:t>read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read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char</a:t>
            </a:r>
            <a:r>
              <a:rPr dirty="0" sz="1800" spc="-685">
                <a:latin typeface="Courier New"/>
                <a:cs typeface="Courier New"/>
              </a:rPr>
              <a:t> </a:t>
            </a:r>
            <a:r>
              <a:rPr dirty="0" sz="1800">
                <a:latin typeface="Calibri"/>
                <a:cs typeface="Calibri"/>
              </a:rPr>
              <a:t>at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time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419225" algn="l"/>
              </a:tabLst>
            </a:pPr>
            <a:r>
              <a:rPr dirty="0" sz="1800">
                <a:latin typeface="Courier New"/>
                <a:cs typeface="Courier New"/>
              </a:rPr>
              <a:t>close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close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Courier New"/>
                <a:cs typeface="Courier New"/>
              </a:rPr>
              <a:t>BufferedReader</a:t>
            </a:r>
            <a:r>
              <a:rPr dirty="0" sz="1800" spc="-140">
                <a:latin typeface="Courier New"/>
                <a:cs typeface="Courier New"/>
              </a:rPr>
              <a:t> </a:t>
            </a:r>
            <a:r>
              <a:rPr dirty="0" sz="1800" spc="-10">
                <a:latin typeface="Calibri"/>
                <a:cs typeface="Calibri"/>
              </a:rPr>
              <a:t>stream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604" y="1116837"/>
            <a:ext cx="47059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30"/>
              <a:t>Exception</a:t>
            </a:r>
            <a:r>
              <a:rPr dirty="0" spc="-55"/>
              <a:t> </a:t>
            </a:r>
            <a:r>
              <a:rPr dirty="0" spc="-150"/>
              <a:t>Handling</a:t>
            </a:r>
            <a:r>
              <a:rPr dirty="0" spc="-25"/>
              <a:t> </a:t>
            </a:r>
            <a:r>
              <a:rPr dirty="0" spc="-155"/>
              <a:t>with</a:t>
            </a:r>
            <a:r>
              <a:rPr dirty="0" spc="-35"/>
              <a:t> </a:t>
            </a:r>
            <a:r>
              <a:rPr dirty="0" spc="-204"/>
              <a:t>File</a:t>
            </a:r>
            <a:r>
              <a:rPr dirty="0" spc="-45"/>
              <a:t> </a:t>
            </a:r>
            <a:r>
              <a:rPr dirty="0" spc="-25"/>
              <a:t>I/O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892554" y="1723389"/>
            <a:ext cx="8228330" cy="3379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360"/>
              </a:lnSpc>
              <a:spcBef>
                <a:spcPts val="105"/>
              </a:spcBef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Catching</a:t>
            </a:r>
            <a:r>
              <a:rPr dirty="0" u="sng" sz="2000" spc="-4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IOExceptions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60"/>
              </a:lnSpc>
            </a:pPr>
            <a:r>
              <a:rPr dirty="0" sz="2000" spc="-10">
                <a:latin typeface="Courier New"/>
                <a:cs typeface="Courier New"/>
              </a:rPr>
              <a:t>IOException</a:t>
            </a:r>
            <a:r>
              <a:rPr dirty="0" sz="2000" spc="-75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 predefined</a:t>
            </a:r>
            <a:r>
              <a:rPr dirty="0" sz="2000" spc="-10">
                <a:latin typeface="Calibri"/>
                <a:cs typeface="Calibri"/>
              </a:rPr>
              <a:t> class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I/O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might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throw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IOException</a:t>
            </a:r>
            <a:endParaRPr sz="2000">
              <a:latin typeface="Courier New"/>
              <a:cs typeface="Courier New"/>
            </a:endParaRPr>
          </a:p>
          <a:p>
            <a:pPr marL="12700" marR="269875">
              <a:lnSpc>
                <a:spcPct val="100000"/>
              </a:lnSpc>
              <a:spcBef>
                <a:spcPts val="85"/>
              </a:spcBef>
            </a:pPr>
            <a:r>
              <a:rPr dirty="0" sz="2000">
                <a:latin typeface="Calibri"/>
                <a:cs typeface="Calibri"/>
              </a:rPr>
              <a:t>catch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exception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catch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block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least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prints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error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message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and </a:t>
            </a:r>
            <a:r>
              <a:rPr dirty="0" sz="2000">
                <a:latin typeface="Calibri"/>
                <a:cs typeface="Calibri"/>
              </a:rPr>
              <a:t>ends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program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15"/>
              </a:lnSpc>
            </a:pPr>
            <a:r>
              <a:rPr dirty="0" sz="2000" spc="-10">
                <a:latin typeface="Courier New"/>
                <a:cs typeface="Courier New"/>
              </a:rPr>
              <a:t>FileNotFoundException</a:t>
            </a:r>
            <a:r>
              <a:rPr dirty="0" sz="2000" spc="-735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derived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IOException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therefor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any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catch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block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catches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ourier New"/>
                <a:cs typeface="Courier New"/>
              </a:rPr>
              <a:t>IOException</a:t>
            </a:r>
            <a:r>
              <a:rPr dirty="0" sz="2000">
                <a:latin typeface="Calibri"/>
                <a:cs typeface="Calibri"/>
              </a:rPr>
              <a:t>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also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catches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2000" spc="-10">
                <a:latin typeface="Courier New"/>
                <a:cs typeface="Courier New"/>
              </a:rPr>
              <a:t>FileNotFoundException</a:t>
            </a:r>
            <a:r>
              <a:rPr dirty="0" sz="2000" spc="-1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469900" marR="274320">
              <a:lnSpc>
                <a:spcPct val="100000"/>
              </a:lnSpc>
              <a:spcBef>
                <a:spcPts val="85"/>
              </a:spcBef>
            </a:pPr>
            <a:r>
              <a:rPr dirty="0" sz="2000">
                <a:latin typeface="Calibri"/>
                <a:cs typeface="Calibri"/>
              </a:rPr>
              <a:t>put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more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specific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first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(the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derived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one)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catches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specifically file-not-</a:t>
            </a:r>
            <a:r>
              <a:rPr dirty="0" sz="2000">
                <a:latin typeface="Calibri"/>
                <a:cs typeface="Calibri"/>
              </a:rPr>
              <a:t>found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exceptions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then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you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will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know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I/O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error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something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other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file-not-found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580389"/>
            <a:ext cx="3387725" cy="14897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10"/>
              <a:t>Example:</a:t>
            </a:r>
            <a:endParaRPr sz="3200"/>
          </a:p>
          <a:p>
            <a:pPr marL="12700" marR="5080">
              <a:lnSpc>
                <a:spcPct val="100000"/>
              </a:lnSpc>
            </a:pPr>
            <a:r>
              <a:rPr dirty="0" sz="3200" spc="-185"/>
              <a:t>Reading</a:t>
            </a:r>
            <a:r>
              <a:rPr dirty="0" sz="3200" spc="-50"/>
              <a:t> </a:t>
            </a:r>
            <a:r>
              <a:rPr dirty="0" sz="3200" spc="-325"/>
              <a:t>a</a:t>
            </a:r>
            <a:r>
              <a:rPr dirty="0" sz="3200" spc="-70"/>
              <a:t> </a:t>
            </a:r>
            <a:r>
              <a:rPr dirty="0" sz="3200" spc="-225"/>
              <a:t>File</a:t>
            </a:r>
            <a:r>
              <a:rPr dirty="0" sz="3200" spc="-60"/>
              <a:t> </a:t>
            </a:r>
            <a:r>
              <a:rPr dirty="0" sz="3200" spc="-65"/>
              <a:t>Name </a:t>
            </a:r>
            <a:r>
              <a:rPr dirty="0" sz="3200" spc="-145"/>
              <a:t>from</a:t>
            </a:r>
            <a:r>
              <a:rPr dirty="0" sz="3200" spc="-75"/>
              <a:t> </a:t>
            </a:r>
            <a:r>
              <a:rPr dirty="0" sz="3200" spc="-200"/>
              <a:t>the</a:t>
            </a:r>
            <a:r>
              <a:rPr dirty="0" sz="3200" spc="-55"/>
              <a:t> </a:t>
            </a:r>
            <a:r>
              <a:rPr dirty="0" sz="3200" spc="-10"/>
              <a:t>Keyboard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4641596" y="487952"/>
            <a:ext cx="3017520" cy="517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939"/>
              </a:lnSpc>
              <a:spcBef>
                <a:spcPts val="95"/>
              </a:spcBef>
            </a:pPr>
            <a:r>
              <a:rPr dirty="0" sz="1650" spc="-25">
                <a:latin typeface="Times New Roman"/>
                <a:cs typeface="Times New Roman"/>
              </a:rPr>
              <a:t>public</a:t>
            </a:r>
            <a:r>
              <a:rPr dirty="0" sz="1650" spc="-40">
                <a:latin typeface="Times New Roman"/>
                <a:cs typeface="Times New Roman"/>
              </a:rPr>
              <a:t> </a:t>
            </a:r>
            <a:r>
              <a:rPr dirty="0" sz="1650" spc="-25">
                <a:latin typeface="Times New Roman"/>
                <a:cs typeface="Times New Roman"/>
              </a:rPr>
              <a:t>static</a:t>
            </a:r>
            <a:r>
              <a:rPr dirty="0" sz="1650" spc="-40">
                <a:latin typeface="Times New Roman"/>
                <a:cs typeface="Times New Roman"/>
              </a:rPr>
              <a:t> </a:t>
            </a:r>
            <a:r>
              <a:rPr dirty="0" sz="1650" spc="-20">
                <a:latin typeface="Times New Roman"/>
                <a:cs typeface="Times New Roman"/>
              </a:rPr>
              <a:t>void</a:t>
            </a:r>
            <a:r>
              <a:rPr dirty="0" sz="1650" spc="-30">
                <a:latin typeface="Times New Roman"/>
                <a:cs typeface="Times New Roman"/>
              </a:rPr>
              <a:t> </a:t>
            </a:r>
            <a:r>
              <a:rPr dirty="0" sz="1650" spc="-35">
                <a:latin typeface="Times New Roman"/>
                <a:cs typeface="Times New Roman"/>
              </a:rPr>
              <a:t>main(String[]</a:t>
            </a:r>
            <a:r>
              <a:rPr dirty="0" sz="1650" spc="-45">
                <a:latin typeface="Times New Roman"/>
                <a:cs typeface="Times New Roman"/>
              </a:rPr>
              <a:t> </a:t>
            </a:r>
            <a:r>
              <a:rPr dirty="0" sz="1650" spc="-10">
                <a:latin typeface="Times New Roman"/>
                <a:cs typeface="Times New Roman"/>
              </a:rPr>
              <a:t>args)</a:t>
            </a:r>
            <a:endParaRPr sz="1650">
              <a:latin typeface="Times New Roman"/>
              <a:cs typeface="Times New Roman"/>
            </a:endParaRPr>
          </a:p>
          <a:p>
            <a:pPr marL="162560">
              <a:lnSpc>
                <a:spcPts val="1939"/>
              </a:lnSpc>
            </a:pPr>
            <a:r>
              <a:rPr dirty="0" sz="1650" spc="-50">
                <a:latin typeface="Times New Roman"/>
                <a:cs typeface="Times New Roman"/>
              </a:rPr>
              <a:t>{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942712" y="971636"/>
            <a:ext cx="5252720" cy="293179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225"/>
              </a:spcBef>
            </a:pPr>
            <a:r>
              <a:rPr dirty="0" sz="1650" spc="-20">
                <a:latin typeface="Times New Roman"/>
                <a:cs typeface="Times New Roman"/>
              </a:rPr>
              <a:t>String</a:t>
            </a:r>
            <a:r>
              <a:rPr dirty="0" sz="1650" spc="-75">
                <a:latin typeface="Times New Roman"/>
                <a:cs typeface="Times New Roman"/>
              </a:rPr>
              <a:t> </a:t>
            </a:r>
            <a:r>
              <a:rPr dirty="0" sz="1650" spc="-35">
                <a:latin typeface="Times New Roman"/>
                <a:cs typeface="Times New Roman"/>
              </a:rPr>
              <a:t>fileName</a:t>
            </a:r>
            <a:r>
              <a:rPr dirty="0" sz="1650" spc="-6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=</a:t>
            </a:r>
            <a:r>
              <a:rPr dirty="0" sz="1650" spc="-8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null;</a:t>
            </a:r>
            <a:r>
              <a:rPr dirty="0" sz="1650" spc="27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//</a:t>
            </a:r>
            <a:r>
              <a:rPr dirty="0" sz="1650" spc="-60">
                <a:latin typeface="Times New Roman"/>
                <a:cs typeface="Times New Roman"/>
              </a:rPr>
              <a:t> </a:t>
            </a:r>
            <a:r>
              <a:rPr dirty="0" sz="1650" spc="-25">
                <a:latin typeface="Times New Roman"/>
                <a:cs typeface="Times New Roman"/>
              </a:rPr>
              <a:t>outside</a:t>
            </a:r>
            <a:r>
              <a:rPr dirty="0" sz="1650" spc="-75">
                <a:latin typeface="Times New Roman"/>
                <a:cs typeface="Times New Roman"/>
              </a:rPr>
              <a:t> </a:t>
            </a:r>
            <a:r>
              <a:rPr dirty="0" sz="1650" spc="-10">
                <a:latin typeface="Times New Roman"/>
                <a:cs typeface="Times New Roman"/>
              </a:rPr>
              <a:t>try</a:t>
            </a:r>
            <a:r>
              <a:rPr dirty="0" sz="1650" spc="-70">
                <a:latin typeface="Times New Roman"/>
                <a:cs typeface="Times New Roman"/>
              </a:rPr>
              <a:t> </a:t>
            </a:r>
            <a:r>
              <a:rPr dirty="0" sz="1650" spc="-25">
                <a:latin typeface="Times New Roman"/>
                <a:cs typeface="Times New Roman"/>
              </a:rPr>
              <a:t>block,</a:t>
            </a:r>
            <a:r>
              <a:rPr dirty="0" sz="1650" spc="-75">
                <a:latin typeface="Times New Roman"/>
                <a:cs typeface="Times New Roman"/>
              </a:rPr>
              <a:t> </a:t>
            </a:r>
            <a:r>
              <a:rPr dirty="0" sz="1650" spc="-20">
                <a:latin typeface="Times New Roman"/>
                <a:cs typeface="Times New Roman"/>
              </a:rPr>
              <a:t>can</a:t>
            </a:r>
            <a:r>
              <a:rPr dirty="0" sz="1650" spc="-7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be</a:t>
            </a:r>
            <a:r>
              <a:rPr dirty="0" sz="1650" spc="-75">
                <a:latin typeface="Times New Roman"/>
                <a:cs typeface="Times New Roman"/>
              </a:rPr>
              <a:t> </a:t>
            </a:r>
            <a:r>
              <a:rPr dirty="0" sz="1650" spc="-10">
                <a:latin typeface="Times New Roman"/>
                <a:cs typeface="Times New Roman"/>
              </a:rPr>
              <a:t>used</a:t>
            </a:r>
            <a:r>
              <a:rPr dirty="0" sz="1650" spc="-6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in</a:t>
            </a:r>
            <a:r>
              <a:rPr dirty="0" sz="1650" spc="-75">
                <a:latin typeface="Times New Roman"/>
                <a:cs typeface="Times New Roman"/>
              </a:rPr>
              <a:t> </a:t>
            </a:r>
            <a:r>
              <a:rPr dirty="0" sz="1650" spc="-10">
                <a:latin typeface="Times New Roman"/>
                <a:cs typeface="Times New Roman"/>
              </a:rPr>
              <a:t>catch </a:t>
            </a:r>
            <a:r>
              <a:rPr dirty="0" sz="1650" spc="-25">
                <a:latin typeface="Times New Roman"/>
                <a:cs typeface="Times New Roman"/>
              </a:rPr>
              <a:t>try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ts val="1810"/>
              </a:lnSpc>
            </a:pPr>
            <a:r>
              <a:rPr dirty="0" sz="1650">
                <a:latin typeface="Times New Roman"/>
                <a:cs typeface="Times New Roman"/>
              </a:rPr>
              <a:t>{</a:t>
            </a:r>
            <a:r>
              <a:rPr dirty="0" sz="1650" spc="-45">
                <a:latin typeface="Times New Roman"/>
                <a:cs typeface="Times New Roman"/>
              </a:rPr>
              <a:t> </a:t>
            </a:r>
            <a:r>
              <a:rPr dirty="0" sz="1650" spc="-35">
                <a:latin typeface="Times New Roman"/>
                <a:cs typeface="Times New Roman"/>
              </a:rPr>
              <a:t>Scanner</a:t>
            </a:r>
            <a:r>
              <a:rPr dirty="0" sz="1650" spc="-55">
                <a:latin typeface="Times New Roman"/>
                <a:cs typeface="Times New Roman"/>
              </a:rPr>
              <a:t> </a:t>
            </a:r>
            <a:r>
              <a:rPr dirty="0" sz="1650" spc="-30">
                <a:latin typeface="Times New Roman"/>
                <a:cs typeface="Times New Roman"/>
              </a:rPr>
              <a:t>keyboard</a:t>
            </a:r>
            <a:r>
              <a:rPr dirty="0" sz="1650" spc="-5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=</a:t>
            </a:r>
            <a:r>
              <a:rPr dirty="0" sz="1650" spc="-55">
                <a:latin typeface="Times New Roman"/>
                <a:cs typeface="Times New Roman"/>
              </a:rPr>
              <a:t> </a:t>
            </a:r>
            <a:r>
              <a:rPr dirty="0" sz="1650" spc="-20">
                <a:latin typeface="Times New Roman"/>
                <a:cs typeface="Times New Roman"/>
              </a:rPr>
              <a:t>new</a:t>
            </a:r>
            <a:r>
              <a:rPr dirty="0" sz="1650" spc="-55">
                <a:latin typeface="Times New Roman"/>
                <a:cs typeface="Times New Roman"/>
              </a:rPr>
              <a:t> </a:t>
            </a:r>
            <a:r>
              <a:rPr dirty="0" sz="1650" spc="-10">
                <a:latin typeface="Times New Roman"/>
                <a:cs typeface="Times New Roman"/>
              </a:rPr>
              <a:t>Scanner(System.in);</a:t>
            </a:r>
            <a:endParaRPr sz="1650">
              <a:latin typeface="Times New Roman"/>
              <a:cs typeface="Times New Roman"/>
            </a:endParaRPr>
          </a:p>
          <a:p>
            <a:pPr marL="163830" marR="1934210">
              <a:lnSpc>
                <a:spcPct val="95800"/>
              </a:lnSpc>
              <a:spcBef>
                <a:spcPts val="50"/>
              </a:spcBef>
            </a:pPr>
            <a:r>
              <a:rPr dirty="0" sz="1650" spc="-35">
                <a:latin typeface="Times New Roman"/>
                <a:cs typeface="Times New Roman"/>
              </a:rPr>
              <a:t>System.out.println("Enter</a:t>
            </a:r>
            <a:r>
              <a:rPr dirty="0" sz="1650" spc="-15">
                <a:latin typeface="Times New Roman"/>
                <a:cs typeface="Times New Roman"/>
              </a:rPr>
              <a:t> </a:t>
            </a:r>
            <a:r>
              <a:rPr dirty="0" sz="1650" spc="-10">
                <a:latin typeface="Times New Roman"/>
                <a:cs typeface="Times New Roman"/>
              </a:rPr>
              <a:t>file</a:t>
            </a:r>
            <a:r>
              <a:rPr dirty="0" sz="1650" spc="-20">
                <a:latin typeface="Times New Roman"/>
                <a:cs typeface="Times New Roman"/>
              </a:rPr>
              <a:t> name:"); </a:t>
            </a:r>
            <a:r>
              <a:rPr dirty="0" sz="1650" spc="-35">
                <a:latin typeface="Times New Roman"/>
                <a:cs typeface="Times New Roman"/>
              </a:rPr>
              <a:t>fileName</a:t>
            </a:r>
            <a:r>
              <a:rPr dirty="0" sz="1650" spc="-4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=</a:t>
            </a:r>
            <a:r>
              <a:rPr dirty="0" sz="1650" spc="-35">
                <a:latin typeface="Times New Roman"/>
                <a:cs typeface="Times New Roman"/>
              </a:rPr>
              <a:t> </a:t>
            </a:r>
            <a:r>
              <a:rPr dirty="0" sz="1650" spc="-10">
                <a:latin typeface="Times New Roman"/>
                <a:cs typeface="Times New Roman"/>
              </a:rPr>
              <a:t>keyboard.next(); </a:t>
            </a:r>
            <a:r>
              <a:rPr dirty="0" sz="1650" spc="-35">
                <a:latin typeface="Times New Roman"/>
                <a:cs typeface="Times New Roman"/>
              </a:rPr>
              <a:t>BufferedReader</a:t>
            </a:r>
            <a:r>
              <a:rPr dirty="0" sz="1650" spc="-20">
                <a:latin typeface="Times New Roman"/>
                <a:cs typeface="Times New Roman"/>
              </a:rPr>
              <a:t> </a:t>
            </a:r>
            <a:r>
              <a:rPr dirty="0" sz="1650" spc="-35">
                <a:latin typeface="Times New Roman"/>
                <a:cs typeface="Times New Roman"/>
              </a:rPr>
              <a:t>inputStream</a:t>
            </a:r>
            <a:r>
              <a:rPr dirty="0" sz="1650" spc="-25">
                <a:latin typeface="Times New Roman"/>
                <a:cs typeface="Times New Roman"/>
              </a:rPr>
              <a:t> </a:t>
            </a:r>
            <a:r>
              <a:rPr dirty="0" sz="1650" spc="-50">
                <a:latin typeface="Times New Roman"/>
                <a:cs typeface="Times New Roman"/>
              </a:rPr>
              <a:t>=</a:t>
            </a:r>
            <a:endParaRPr sz="1650">
              <a:latin typeface="Times New Roman"/>
              <a:cs typeface="Times New Roman"/>
            </a:endParaRPr>
          </a:p>
          <a:p>
            <a:pPr marL="165735" marR="904240" indent="149225">
              <a:lnSpc>
                <a:spcPts val="1900"/>
              </a:lnSpc>
              <a:spcBef>
                <a:spcPts val="60"/>
              </a:spcBef>
            </a:pPr>
            <a:r>
              <a:rPr dirty="0" sz="1650" spc="-10">
                <a:latin typeface="Times New Roman"/>
                <a:cs typeface="Times New Roman"/>
              </a:rPr>
              <a:t>new </a:t>
            </a:r>
            <a:r>
              <a:rPr dirty="0" sz="1650" spc="-40">
                <a:latin typeface="Times New Roman"/>
                <a:cs typeface="Times New Roman"/>
              </a:rPr>
              <a:t>BufferedReader(new</a:t>
            </a:r>
            <a:r>
              <a:rPr dirty="0" sz="1650" spc="-15">
                <a:latin typeface="Times New Roman"/>
                <a:cs typeface="Times New Roman"/>
              </a:rPr>
              <a:t> </a:t>
            </a:r>
            <a:r>
              <a:rPr dirty="0" sz="1650" spc="-30">
                <a:latin typeface="Times New Roman"/>
                <a:cs typeface="Times New Roman"/>
              </a:rPr>
              <a:t>FileReader(fileName)); </a:t>
            </a:r>
            <a:r>
              <a:rPr dirty="0" sz="1650" spc="-20">
                <a:latin typeface="Times New Roman"/>
                <a:cs typeface="Times New Roman"/>
              </a:rPr>
              <a:t>String</a:t>
            </a:r>
            <a:r>
              <a:rPr dirty="0" sz="1650" spc="-55">
                <a:latin typeface="Times New Roman"/>
                <a:cs typeface="Times New Roman"/>
              </a:rPr>
              <a:t> </a:t>
            </a:r>
            <a:r>
              <a:rPr dirty="0" sz="1650" spc="-20">
                <a:latin typeface="Times New Roman"/>
                <a:cs typeface="Times New Roman"/>
              </a:rPr>
              <a:t>line</a:t>
            </a:r>
            <a:r>
              <a:rPr dirty="0" sz="1650" spc="-6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=</a:t>
            </a:r>
            <a:r>
              <a:rPr dirty="0" sz="1650" spc="-60">
                <a:latin typeface="Times New Roman"/>
                <a:cs typeface="Times New Roman"/>
              </a:rPr>
              <a:t> </a:t>
            </a:r>
            <a:r>
              <a:rPr dirty="0" sz="1650" spc="-20">
                <a:latin typeface="Times New Roman"/>
                <a:cs typeface="Times New Roman"/>
              </a:rPr>
              <a:t>null;</a:t>
            </a:r>
            <a:endParaRPr sz="1650">
              <a:latin typeface="Times New Roman"/>
              <a:cs typeface="Times New Roman"/>
            </a:endParaRPr>
          </a:p>
          <a:p>
            <a:pPr marL="165735">
              <a:lnSpc>
                <a:spcPts val="1810"/>
              </a:lnSpc>
            </a:pPr>
            <a:r>
              <a:rPr dirty="0" sz="1650" spc="-20">
                <a:latin typeface="Times New Roman"/>
                <a:cs typeface="Times New Roman"/>
              </a:rPr>
              <a:t>line</a:t>
            </a:r>
            <a:r>
              <a:rPr dirty="0" sz="1650" spc="-6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=</a:t>
            </a:r>
            <a:r>
              <a:rPr dirty="0" sz="1650" spc="-65">
                <a:latin typeface="Times New Roman"/>
                <a:cs typeface="Times New Roman"/>
              </a:rPr>
              <a:t> </a:t>
            </a:r>
            <a:r>
              <a:rPr dirty="0" sz="1650" spc="-10">
                <a:latin typeface="Times New Roman"/>
                <a:cs typeface="Times New Roman"/>
              </a:rPr>
              <a:t>inputStream.readLine();</a:t>
            </a:r>
            <a:endParaRPr sz="1650">
              <a:latin typeface="Times New Roman"/>
              <a:cs typeface="Times New Roman"/>
            </a:endParaRPr>
          </a:p>
          <a:p>
            <a:pPr marL="163830" marR="393700">
              <a:lnSpc>
                <a:spcPts val="1900"/>
              </a:lnSpc>
              <a:spcBef>
                <a:spcPts val="95"/>
              </a:spcBef>
            </a:pPr>
            <a:r>
              <a:rPr dirty="0" sz="1650" spc="-35">
                <a:latin typeface="Times New Roman"/>
                <a:cs typeface="Times New Roman"/>
              </a:rPr>
              <a:t>System.out.println("The</a:t>
            </a:r>
            <a:r>
              <a:rPr dirty="0" sz="1650" spc="-65">
                <a:latin typeface="Times New Roman"/>
                <a:cs typeface="Times New Roman"/>
              </a:rPr>
              <a:t> </a:t>
            </a:r>
            <a:r>
              <a:rPr dirty="0" sz="1650" spc="-10">
                <a:latin typeface="Times New Roman"/>
                <a:cs typeface="Times New Roman"/>
              </a:rPr>
              <a:t>first</a:t>
            </a:r>
            <a:r>
              <a:rPr dirty="0" sz="1650" spc="-40">
                <a:latin typeface="Times New Roman"/>
                <a:cs typeface="Times New Roman"/>
              </a:rPr>
              <a:t> </a:t>
            </a:r>
            <a:r>
              <a:rPr dirty="0" sz="1650" spc="-20">
                <a:latin typeface="Times New Roman"/>
                <a:cs typeface="Times New Roman"/>
              </a:rPr>
              <a:t>line</a:t>
            </a:r>
            <a:r>
              <a:rPr dirty="0" sz="1650" spc="-5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in</a:t>
            </a:r>
            <a:r>
              <a:rPr dirty="0" sz="1650" spc="-4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"</a:t>
            </a:r>
            <a:r>
              <a:rPr dirty="0" sz="1650" spc="-5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+</a:t>
            </a:r>
            <a:r>
              <a:rPr dirty="0" sz="1650" spc="-50">
                <a:latin typeface="Times New Roman"/>
                <a:cs typeface="Times New Roman"/>
              </a:rPr>
              <a:t> </a:t>
            </a:r>
            <a:r>
              <a:rPr dirty="0" sz="1650" spc="-35">
                <a:latin typeface="Times New Roman"/>
                <a:cs typeface="Times New Roman"/>
              </a:rPr>
              <a:t>filename</a:t>
            </a:r>
            <a:r>
              <a:rPr dirty="0" sz="1650" spc="-4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+</a:t>
            </a:r>
            <a:r>
              <a:rPr dirty="0" sz="1650" spc="-4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"</a:t>
            </a:r>
            <a:r>
              <a:rPr dirty="0" sz="1650" spc="-55">
                <a:latin typeface="Times New Roman"/>
                <a:cs typeface="Times New Roman"/>
              </a:rPr>
              <a:t> </a:t>
            </a:r>
            <a:r>
              <a:rPr dirty="0" sz="1650" spc="-10">
                <a:latin typeface="Times New Roman"/>
                <a:cs typeface="Times New Roman"/>
              </a:rPr>
              <a:t>is:"); System.out.println(line);</a:t>
            </a:r>
            <a:endParaRPr sz="1650">
              <a:latin typeface="Times New Roman"/>
              <a:cs typeface="Times New Roman"/>
            </a:endParaRPr>
          </a:p>
          <a:p>
            <a:pPr marL="165735">
              <a:lnSpc>
                <a:spcPts val="1845"/>
              </a:lnSpc>
            </a:pPr>
            <a:r>
              <a:rPr dirty="0" sz="1650">
                <a:latin typeface="Times New Roman"/>
                <a:cs typeface="Times New Roman"/>
              </a:rPr>
              <a:t>//</a:t>
            </a:r>
            <a:r>
              <a:rPr dirty="0" sz="1650" spc="-6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.</a:t>
            </a:r>
            <a:r>
              <a:rPr dirty="0" sz="1650" spc="-6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.</a:t>
            </a:r>
            <a:r>
              <a:rPr dirty="0" sz="1650" spc="-5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.</a:t>
            </a:r>
            <a:r>
              <a:rPr dirty="0" sz="1650" spc="-50">
                <a:latin typeface="Times New Roman"/>
                <a:cs typeface="Times New Roman"/>
              </a:rPr>
              <a:t> </a:t>
            </a:r>
            <a:r>
              <a:rPr dirty="0" sz="1650" spc="-25">
                <a:latin typeface="Times New Roman"/>
                <a:cs typeface="Times New Roman"/>
              </a:rPr>
              <a:t>code</a:t>
            </a:r>
            <a:r>
              <a:rPr dirty="0" sz="1650" spc="-6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for</a:t>
            </a:r>
            <a:r>
              <a:rPr dirty="0" sz="1650" spc="-60">
                <a:latin typeface="Times New Roman"/>
                <a:cs typeface="Times New Roman"/>
              </a:rPr>
              <a:t> </a:t>
            </a:r>
            <a:r>
              <a:rPr dirty="0" sz="1650" spc="-30">
                <a:latin typeface="Times New Roman"/>
                <a:cs typeface="Times New Roman"/>
              </a:rPr>
              <a:t>reading</a:t>
            </a:r>
            <a:r>
              <a:rPr dirty="0" sz="1650" spc="-55">
                <a:latin typeface="Times New Roman"/>
                <a:cs typeface="Times New Roman"/>
              </a:rPr>
              <a:t> </a:t>
            </a:r>
            <a:r>
              <a:rPr dirty="0" sz="1650" spc="-30">
                <a:latin typeface="Times New Roman"/>
                <a:cs typeface="Times New Roman"/>
              </a:rPr>
              <a:t>second</a:t>
            </a:r>
            <a:r>
              <a:rPr dirty="0" sz="1650" spc="-50">
                <a:latin typeface="Times New Roman"/>
                <a:cs typeface="Times New Roman"/>
              </a:rPr>
              <a:t> </a:t>
            </a:r>
            <a:r>
              <a:rPr dirty="0" sz="1650" spc="-20">
                <a:latin typeface="Times New Roman"/>
                <a:cs typeface="Times New Roman"/>
              </a:rPr>
              <a:t>line</a:t>
            </a:r>
            <a:r>
              <a:rPr dirty="0" sz="1650" spc="-55">
                <a:latin typeface="Times New Roman"/>
                <a:cs typeface="Times New Roman"/>
              </a:rPr>
              <a:t> </a:t>
            </a:r>
            <a:r>
              <a:rPr dirty="0" sz="1650" spc="-10">
                <a:latin typeface="Times New Roman"/>
                <a:cs typeface="Times New Roman"/>
              </a:rPr>
              <a:t>not</a:t>
            </a:r>
            <a:r>
              <a:rPr dirty="0" sz="1650" spc="-70">
                <a:latin typeface="Times New Roman"/>
                <a:cs typeface="Times New Roman"/>
              </a:rPr>
              <a:t> </a:t>
            </a:r>
            <a:r>
              <a:rPr dirty="0" sz="1650" spc="-25">
                <a:latin typeface="Times New Roman"/>
                <a:cs typeface="Times New Roman"/>
              </a:rPr>
              <a:t>shown</a:t>
            </a:r>
            <a:r>
              <a:rPr dirty="0" sz="1650" spc="-50">
                <a:latin typeface="Times New Roman"/>
                <a:cs typeface="Times New Roman"/>
              </a:rPr>
              <a:t> </a:t>
            </a:r>
            <a:r>
              <a:rPr dirty="0" sz="1650" spc="-20">
                <a:latin typeface="Times New Roman"/>
                <a:cs typeface="Times New Roman"/>
              </a:rPr>
              <a:t>here</a:t>
            </a:r>
            <a:r>
              <a:rPr dirty="0" sz="1650" spc="-6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.</a:t>
            </a:r>
            <a:r>
              <a:rPr dirty="0" sz="1650" spc="-5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.</a:t>
            </a:r>
            <a:r>
              <a:rPr dirty="0" sz="1650" spc="-60">
                <a:latin typeface="Times New Roman"/>
                <a:cs typeface="Times New Roman"/>
              </a:rPr>
              <a:t> </a:t>
            </a:r>
            <a:r>
              <a:rPr dirty="0" sz="1650" spc="-50">
                <a:latin typeface="Times New Roman"/>
                <a:cs typeface="Times New Roman"/>
              </a:rPr>
              <a:t>.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093975" y="3867576"/>
            <a:ext cx="166814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30">
                <a:latin typeface="Times New Roman"/>
                <a:cs typeface="Times New Roman"/>
              </a:rPr>
              <a:t>inputStream.close();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942712" y="4110009"/>
            <a:ext cx="12255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0">
                <a:latin typeface="Times New Roman"/>
                <a:cs typeface="Times New Roman"/>
              </a:rPr>
              <a:t>}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942712" y="4350867"/>
            <a:ext cx="2677795" cy="5181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939"/>
              </a:lnSpc>
              <a:spcBef>
                <a:spcPts val="95"/>
              </a:spcBef>
            </a:pPr>
            <a:r>
              <a:rPr dirty="0" sz="1650" spc="-35">
                <a:latin typeface="Times New Roman"/>
                <a:cs typeface="Times New Roman"/>
              </a:rPr>
              <a:t>catch(FileNotFoundException</a:t>
            </a:r>
            <a:r>
              <a:rPr dirty="0" sz="1650" spc="50">
                <a:latin typeface="Times New Roman"/>
                <a:cs typeface="Times New Roman"/>
              </a:rPr>
              <a:t> </a:t>
            </a:r>
            <a:r>
              <a:rPr dirty="0" sz="1650" spc="-25">
                <a:latin typeface="Times New Roman"/>
                <a:cs typeface="Times New Roman"/>
              </a:rPr>
              <a:t>e)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ts val="1939"/>
              </a:lnSpc>
            </a:pPr>
            <a:r>
              <a:rPr dirty="0" sz="1650" spc="-50">
                <a:latin typeface="Times New Roman"/>
                <a:cs typeface="Times New Roman"/>
              </a:rPr>
              <a:t>{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095916" y="4834420"/>
            <a:ext cx="4414520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35">
                <a:latin typeface="Times New Roman"/>
                <a:cs typeface="Times New Roman"/>
              </a:rPr>
              <a:t>System.out.println("File</a:t>
            </a:r>
            <a:r>
              <a:rPr dirty="0" sz="1650" spc="-3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"</a:t>
            </a:r>
            <a:r>
              <a:rPr dirty="0" sz="1650" spc="-3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+</a:t>
            </a:r>
            <a:r>
              <a:rPr dirty="0" sz="1650" spc="-40">
                <a:latin typeface="Times New Roman"/>
                <a:cs typeface="Times New Roman"/>
              </a:rPr>
              <a:t> </a:t>
            </a:r>
            <a:r>
              <a:rPr dirty="0" sz="1650" spc="-35">
                <a:latin typeface="Times New Roman"/>
                <a:cs typeface="Times New Roman"/>
              </a:rPr>
              <a:t>filename</a:t>
            </a:r>
            <a:r>
              <a:rPr dirty="0" sz="1650" spc="-3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+</a:t>
            </a:r>
            <a:r>
              <a:rPr dirty="0" sz="1650" spc="-4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"</a:t>
            </a:r>
            <a:r>
              <a:rPr dirty="0" sz="1650" spc="-30">
                <a:latin typeface="Times New Roman"/>
                <a:cs typeface="Times New Roman"/>
              </a:rPr>
              <a:t> </a:t>
            </a:r>
            <a:r>
              <a:rPr dirty="0" sz="1650" spc="-10">
                <a:latin typeface="Times New Roman"/>
                <a:cs typeface="Times New Roman"/>
              </a:rPr>
              <a:t>not</a:t>
            </a:r>
            <a:r>
              <a:rPr dirty="0" sz="1650" spc="-40">
                <a:latin typeface="Times New Roman"/>
                <a:cs typeface="Times New Roman"/>
              </a:rPr>
              <a:t> </a:t>
            </a:r>
            <a:r>
              <a:rPr dirty="0" sz="1650" spc="-10">
                <a:latin typeface="Times New Roman"/>
                <a:cs typeface="Times New Roman"/>
              </a:rPr>
              <a:t>found.");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942712" y="5075305"/>
            <a:ext cx="12255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0">
                <a:latin typeface="Times New Roman"/>
                <a:cs typeface="Times New Roman"/>
              </a:rPr>
              <a:t>}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791521" y="5316163"/>
            <a:ext cx="5032375" cy="1243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3830">
              <a:lnSpc>
                <a:spcPts val="1945"/>
              </a:lnSpc>
              <a:spcBef>
                <a:spcPts val="95"/>
              </a:spcBef>
            </a:pPr>
            <a:r>
              <a:rPr dirty="0" sz="1650" spc="-35">
                <a:latin typeface="Times New Roman"/>
                <a:cs typeface="Times New Roman"/>
              </a:rPr>
              <a:t>catch(IOException</a:t>
            </a:r>
            <a:r>
              <a:rPr dirty="0" sz="1650">
                <a:latin typeface="Times New Roman"/>
                <a:cs typeface="Times New Roman"/>
              </a:rPr>
              <a:t> </a:t>
            </a:r>
            <a:r>
              <a:rPr dirty="0" sz="1650" spc="-25">
                <a:latin typeface="Times New Roman"/>
                <a:cs typeface="Times New Roman"/>
              </a:rPr>
              <a:t>e)</a:t>
            </a:r>
            <a:endParaRPr sz="1650">
              <a:latin typeface="Times New Roman"/>
              <a:cs typeface="Times New Roman"/>
            </a:endParaRPr>
          </a:p>
          <a:p>
            <a:pPr marL="163830">
              <a:lnSpc>
                <a:spcPts val="1905"/>
              </a:lnSpc>
            </a:pPr>
            <a:r>
              <a:rPr dirty="0" sz="1650" spc="-50">
                <a:latin typeface="Times New Roman"/>
                <a:cs typeface="Times New Roman"/>
              </a:rPr>
              <a:t>{</a:t>
            </a:r>
            <a:endParaRPr sz="1650">
              <a:latin typeface="Times New Roman"/>
              <a:cs typeface="Times New Roman"/>
            </a:endParaRPr>
          </a:p>
          <a:p>
            <a:pPr marL="314960">
              <a:lnSpc>
                <a:spcPts val="1895"/>
              </a:lnSpc>
            </a:pPr>
            <a:r>
              <a:rPr dirty="0" sz="1650" spc="-35">
                <a:latin typeface="Times New Roman"/>
                <a:cs typeface="Times New Roman"/>
              </a:rPr>
              <a:t>System.out.println("Error</a:t>
            </a:r>
            <a:r>
              <a:rPr dirty="0" sz="1650" spc="-30">
                <a:latin typeface="Times New Roman"/>
                <a:cs typeface="Times New Roman"/>
              </a:rPr>
              <a:t> </a:t>
            </a:r>
            <a:r>
              <a:rPr dirty="0" sz="1650" spc="-25">
                <a:latin typeface="Times New Roman"/>
                <a:cs typeface="Times New Roman"/>
              </a:rPr>
              <a:t>reading</a:t>
            </a:r>
            <a:r>
              <a:rPr dirty="0" sz="1650" spc="-30">
                <a:latin typeface="Times New Roman"/>
                <a:cs typeface="Times New Roman"/>
              </a:rPr>
              <a:t> </a:t>
            </a:r>
            <a:r>
              <a:rPr dirty="0" sz="1650" spc="-35">
                <a:latin typeface="Times New Roman"/>
                <a:cs typeface="Times New Roman"/>
              </a:rPr>
              <a:t>from</a:t>
            </a:r>
            <a:r>
              <a:rPr dirty="0" sz="1650" spc="-65">
                <a:latin typeface="Times New Roman"/>
                <a:cs typeface="Times New Roman"/>
              </a:rPr>
              <a:t> </a:t>
            </a:r>
            <a:r>
              <a:rPr dirty="0" sz="1650" spc="-10">
                <a:latin typeface="Times New Roman"/>
                <a:cs typeface="Times New Roman"/>
              </a:rPr>
              <a:t>file</a:t>
            </a:r>
            <a:r>
              <a:rPr dirty="0" sz="1650" spc="-2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"</a:t>
            </a:r>
            <a:r>
              <a:rPr dirty="0" sz="1650" spc="-4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+</a:t>
            </a:r>
            <a:r>
              <a:rPr dirty="0" sz="1650" spc="-25">
                <a:latin typeface="Times New Roman"/>
                <a:cs typeface="Times New Roman"/>
              </a:rPr>
              <a:t> </a:t>
            </a:r>
            <a:r>
              <a:rPr dirty="0" sz="1650" spc="-10">
                <a:latin typeface="Times New Roman"/>
                <a:cs typeface="Times New Roman"/>
              </a:rPr>
              <a:t>fileName);</a:t>
            </a:r>
            <a:endParaRPr sz="1650">
              <a:latin typeface="Times New Roman"/>
              <a:cs typeface="Times New Roman"/>
            </a:endParaRPr>
          </a:p>
          <a:p>
            <a:pPr marL="163830">
              <a:lnSpc>
                <a:spcPts val="1905"/>
              </a:lnSpc>
            </a:pPr>
            <a:r>
              <a:rPr dirty="0" sz="1650" spc="-50">
                <a:latin typeface="Times New Roman"/>
                <a:cs typeface="Times New Roman"/>
              </a:rPr>
              <a:t>}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ts val="1945"/>
              </a:lnSpc>
            </a:pPr>
            <a:r>
              <a:rPr dirty="0" sz="1650" spc="-50">
                <a:latin typeface="Times New Roman"/>
                <a:cs typeface="Times New Roman"/>
              </a:rPr>
              <a:t>}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694179" y="6545071"/>
            <a:ext cx="6508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 MT"/>
                <a:cs typeface="Arial MT"/>
              </a:rPr>
              <a:t>Chapter</a:t>
            </a:r>
            <a:r>
              <a:rPr dirty="0" sz="1000" spc="-40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10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997833" y="6545071"/>
            <a:ext cx="42519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 MT"/>
                <a:cs typeface="Arial MT"/>
              </a:rPr>
              <a:t>Java: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an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Introduction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Computer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Science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&amp;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Programming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-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Walter</a:t>
            </a:r>
            <a:r>
              <a:rPr dirty="0" sz="1000" spc="-5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Savitch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274934" y="6512762"/>
            <a:ext cx="224154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latin typeface="Arial MT"/>
                <a:cs typeface="Arial MT"/>
              </a:rPr>
              <a:t>23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4191000" y="2082292"/>
            <a:ext cx="897255" cy="363855"/>
          </a:xfrm>
          <a:custGeom>
            <a:avLst/>
            <a:gdLst/>
            <a:ahLst/>
            <a:cxnLst/>
            <a:rect l="l" t="t" r="r" b="b"/>
            <a:pathLst>
              <a:path w="897254" h="363855">
                <a:moveTo>
                  <a:pt x="0" y="363728"/>
                </a:moveTo>
                <a:lnTo>
                  <a:pt x="896874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1752600" y="2331720"/>
            <a:ext cx="2362200" cy="715010"/>
          </a:xfrm>
          <a:prstGeom prst="rect">
            <a:avLst/>
          </a:prstGeom>
          <a:solidFill>
            <a:srgbClr val="4F81BC"/>
          </a:solidFill>
          <a:ln w="12700">
            <a:solidFill>
              <a:srgbClr val="000000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91440" marR="102235">
              <a:lnSpc>
                <a:spcPct val="100000"/>
              </a:lnSpc>
              <a:spcBef>
                <a:spcPts val="360"/>
              </a:spcBef>
            </a:pPr>
            <a:r>
              <a:rPr dirty="0" sz="2000">
                <a:latin typeface="Arial MT"/>
                <a:cs typeface="Arial MT"/>
              </a:rPr>
              <a:t>reading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file</a:t>
            </a:r>
            <a:r>
              <a:rPr dirty="0" sz="2000" spc="-20">
                <a:latin typeface="Arial MT"/>
                <a:cs typeface="Arial MT"/>
              </a:rPr>
              <a:t> name </a:t>
            </a:r>
            <a:r>
              <a:rPr dirty="0" sz="2000">
                <a:latin typeface="Arial MT"/>
                <a:cs typeface="Arial MT"/>
              </a:rPr>
              <a:t>from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keyboard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6739381" y="4049776"/>
            <a:ext cx="1261745" cy="103505"/>
          </a:xfrm>
          <a:custGeom>
            <a:avLst/>
            <a:gdLst/>
            <a:ahLst/>
            <a:cxnLst/>
            <a:rect l="l" t="t" r="r" b="b"/>
            <a:pathLst>
              <a:path w="1261745" h="103504">
                <a:moveTo>
                  <a:pt x="1261618" y="10325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8077200" y="4038600"/>
            <a:ext cx="1805939" cy="410209"/>
          </a:xfrm>
          <a:prstGeom prst="rect">
            <a:avLst/>
          </a:prstGeom>
          <a:solidFill>
            <a:srgbClr val="4F81BC"/>
          </a:solidFill>
          <a:ln w="12700">
            <a:solidFill>
              <a:srgbClr val="000000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60"/>
              </a:spcBef>
            </a:pPr>
            <a:r>
              <a:rPr dirty="0" sz="2000">
                <a:latin typeface="Arial MT"/>
                <a:cs typeface="Arial MT"/>
              </a:rPr>
              <a:t>closing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file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1822450" y="2412745"/>
            <a:ext cx="3199130" cy="1889760"/>
            <a:chOff x="1822450" y="2412745"/>
            <a:chExt cx="3199130" cy="1889760"/>
          </a:xfrm>
        </p:grpSpPr>
        <p:sp>
          <p:nvSpPr>
            <p:cNvPr id="19" name="object 19" descr=""/>
            <p:cNvSpPr/>
            <p:nvPr/>
          </p:nvSpPr>
          <p:spPr>
            <a:xfrm>
              <a:off x="1828800" y="3276599"/>
              <a:ext cx="2362200" cy="1019810"/>
            </a:xfrm>
            <a:custGeom>
              <a:avLst/>
              <a:gdLst/>
              <a:ahLst/>
              <a:cxnLst/>
              <a:rect l="l" t="t" r="r" b="b"/>
              <a:pathLst>
                <a:path w="2362200" h="1019810">
                  <a:moveTo>
                    <a:pt x="2362200" y="0"/>
                  </a:moveTo>
                  <a:lnTo>
                    <a:pt x="0" y="0"/>
                  </a:lnTo>
                  <a:lnTo>
                    <a:pt x="0" y="1019556"/>
                  </a:lnTo>
                  <a:lnTo>
                    <a:pt x="2362200" y="1019556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828800" y="2419095"/>
              <a:ext cx="3186430" cy="1877060"/>
            </a:xfrm>
            <a:custGeom>
              <a:avLst/>
              <a:gdLst/>
              <a:ahLst/>
              <a:cxnLst/>
              <a:rect l="l" t="t" r="r" b="b"/>
              <a:pathLst>
                <a:path w="3186429" h="1877060">
                  <a:moveTo>
                    <a:pt x="0" y="1877059"/>
                  </a:moveTo>
                  <a:lnTo>
                    <a:pt x="2362200" y="1877059"/>
                  </a:lnTo>
                  <a:lnTo>
                    <a:pt x="2362200" y="857503"/>
                  </a:lnTo>
                  <a:lnTo>
                    <a:pt x="0" y="857503"/>
                  </a:lnTo>
                  <a:lnTo>
                    <a:pt x="0" y="1877059"/>
                  </a:lnTo>
                  <a:close/>
                </a:path>
                <a:path w="3186429" h="1877060">
                  <a:moveTo>
                    <a:pt x="2438400" y="971803"/>
                  </a:moveTo>
                  <a:lnTo>
                    <a:pt x="318617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1907794" y="3309365"/>
            <a:ext cx="2157730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 MT"/>
                <a:cs typeface="Arial MT"/>
              </a:rPr>
              <a:t>using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file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name </a:t>
            </a:r>
            <a:r>
              <a:rPr dirty="0" sz="2000">
                <a:latin typeface="Arial MT"/>
                <a:cs typeface="Arial MT"/>
              </a:rPr>
              <a:t>read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from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the </a:t>
            </a:r>
            <a:r>
              <a:rPr dirty="0" sz="2000" spc="-10">
                <a:latin typeface="Arial MT"/>
                <a:cs typeface="Arial MT"/>
              </a:rPr>
              <a:t>keyboard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4108450" y="298450"/>
            <a:ext cx="6224905" cy="6197600"/>
            <a:chOff x="4108450" y="298450"/>
            <a:chExt cx="6224905" cy="6197600"/>
          </a:xfrm>
        </p:grpSpPr>
        <p:sp>
          <p:nvSpPr>
            <p:cNvPr id="23" name="object 23" descr=""/>
            <p:cNvSpPr/>
            <p:nvPr/>
          </p:nvSpPr>
          <p:spPr>
            <a:xfrm>
              <a:off x="5029200" y="2209800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76200" y="381000"/>
                  </a:moveTo>
                  <a:lnTo>
                    <a:pt x="46559" y="378503"/>
                  </a:lnTo>
                  <a:lnTo>
                    <a:pt x="22336" y="371697"/>
                  </a:lnTo>
                  <a:lnTo>
                    <a:pt x="5994" y="361604"/>
                  </a:lnTo>
                  <a:lnTo>
                    <a:pt x="0" y="349250"/>
                  </a:lnTo>
                  <a:lnTo>
                    <a:pt x="0" y="31750"/>
                  </a:lnTo>
                  <a:lnTo>
                    <a:pt x="5994" y="19395"/>
                  </a:lnTo>
                  <a:lnTo>
                    <a:pt x="22336" y="9302"/>
                  </a:lnTo>
                  <a:lnTo>
                    <a:pt x="46559" y="2496"/>
                  </a:lnTo>
                  <a:lnTo>
                    <a:pt x="762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114800" y="3025013"/>
              <a:ext cx="963930" cy="1661795"/>
            </a:xfrm>
            <a:custGeom>
              <a:avLst/>
              <a:gdLst/>
              <a:ahLst/>
              <a:cxnLst/>
              <a:rect l="l" t="t" r="r" b="b"/>
              <a:pathLst>
                <a:path w="963929" h="1661795">
                  <a:moveTo>
                    <a:pt x="0" y="1661287"/>
                  </a:moveTo>
                  <a:lnTo>
                    <a:pt x="96354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572000" y="304800"/>
              <a:ext cx="5755005" cy="6184900"/>
            </a:xfrm>
            <a:custGeom>
              <a:avLst/>
              <a:gdLst/>
              <a:ahLst/>
              <a:cxnLst/>
              <a:rect l="l" t="t" r="r" b="b"/>
              <a:pathLst>
                <a:path w="5755005" h="6184900">
                  <a:moveTo>
                    <a:pt x="0" y="6184392"/>
                  </a:moveTo>
                  <a:lnTo>
                    <a:pt x="5754624" y="6184392"/>
                  </a:lnTo>
                  <a:lnTo>
                    <a:pt x="5754624" y="0"/>
                  </a:lnTo>
                  <a:lnTo>
                    <a:pt x="0" y="0"/>
                  </a:lnTo>
                  <a:lnTo>
                    <a:pt x="0" y="6184392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2286000" y="4572000"/>
            <a:ext cx="1752600" cy="715010"/>
          </a:xfrm>
          <a:prstGeom prst="rect">
            <a:avLst/>
          </a:prstGeom>
          <a:solidFill>
            <a:srgbClr val="4F81BC"/>
          </a:solidFill>
          <a:ln w="12700">
            <a:solidFill>
              <a:srgbClr val="000000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91440" marR="241300">
              <a:lnSpc>
                <a:spcPct val="100000"/>
              </a:lnSpc>
              <a:spcBef>
                <a:spcPts val="360"/>
              </a:spcBef>
            </a:pPr>
            <a:r>
              <a:rPr dirty="0" sz="2000">
                <a:latin typeface="Arial MT"/>
                <a:cs typeface="Arial MT"/>
              </a:rPr>
              <a:t>reading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data </a:t>
            </a:r>
            <a:r>
              <a:rPr dirty="0" sz="2000">
                <a:latin typeface="Arial MT"/>
                <a:cs typeface="Arial MT"/>
              </a:rPr>
              <a:t>from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file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9516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dirty="0" spc="-145"/>
              <a:t>Exception.getMessage()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35353" y="1725549"/>
            <a:ext cx="7188834" cy="2769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160"/>
              </a:lnSpc>
              <a:spcBef>
                <a:spcPts val="105"/>
              </a:spcBef>
            </a:pPr>
            <a:r>
              <a:rPr dirty="0" sz="2000" spc="-25">
                <a:latin typeface="Courier New"/>
                <a:cs typeface="Courier New"/>
              </a:rPr>
              <a:t>try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1920"/>
              </a:lnSpc>
            </a:pPr>
            <a:r>
              <a:rPr dirty="0" sz="2000" spc="-5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ts val="1920"/>
              </a:lnSpc>
            </a:pPr>
            <a:r>
              <a:rPr dirty="0" sz="2000" spc="-50">
                <a:latin typeface="Courier New"/>
                <a:cs typeface="Courier New"/>
              </a:rPr>
              <a:t>…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1920"/>
              </a:lnSpc>
            </a:pPr>
            <a:r>
              <a:rPr dirty="0" sz="2000" spc="-5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1920"/>
              </a:lnSpc>
            </a:pPr>
            <a:r>
              <a:rPr dirty="0" sz="2000">
                <a:latin typeface="Courier New"/>
                <a:cs typeface="Courier New"/>
              </a:rPr>
              <a:t>catch</a:t>
            </a:r>
            <a:r>
              <a:rPr dirty="0" sz="2000" spc="-8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(FileNotFoundException</a:t>
            </a:r>
            <a:r>
              <a:rPr dirty="0" sz="2000" spc="-60">
                <a:latin typeface="Courier New"/>
                <a:cs typeface="Courier New"/>
              </a:rPr>
              <a:t> </a:t>
            </a:r>
            <a:r>
              <a:rPr dirty="0" sz="2000" spc="-25">
                <a:latin typeface="Courier New"/>
                <a:cs typeface="Courier New"/>
              </a:rPr>
              <a:t>e)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1920"/>
              </a:lnSpc>
            </a:pPr>
            <a:r>
              <a:rPr dirty="0" sz="2000" spc="-5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ts val="1920"/>
              </a:lnSpc>
            </a:pPr>
            <a:r>
              <a:rPr dirty="0" sz="2000">
                <a:latin typeface="Courier New"/>
                <a:cs typeface="Courier New"/>
              </a:rPr>
              <a:t>System.out.println(filename</a:t>
            </a:r>
            <a:r>
              <a:rPr dirty="0" sz="2000" spc="-5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+</a:t>
            </a:r>
            <a:r>
              <a:rPr dirty="0" sz="2000" spc="-4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“</a:t>
            </a:r>
            <a:r>
              <a:rPr dirty="0" sz="2000" spc="-4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not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found”);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ts val="1920"/>
              </a:lnSpc>
            </a:pPr>
            <a:r>
              <a:rPr dirty="0" sz="2000">
                <a:latin typeface="Courier New"/>
                <a:cs typeface="Courier New"/>
              </a:rPr>
              <a:t>System.out.println(“Exception:</a:t>
            </a:r>
            <a:r>
              <a:rPr dirty="0" sz="2000" spc="-8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“</a:t>
            </a:r>
            <a:r>
              <a:rPr dirty="0" sz="2000" spc="-75">
                <a:latin typeface="Courier New"/>
                <a:cs typeface="Courier New"/>
              </a:rPr>
              <a:t> </a:t>
            </a:r>
            <a:r>
              <a:rPr dirty="0" sz="2000" spc="-50"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  <a:p>
            <a:pPr marL="3517900">
              <a:lnSpc>
                <a:spcPts val="1920"/>
              </a:lnSpc>
            </a:pPr>
            <a:r>
              <a:rPr dirty="0" sz="2000" spc="-10">
                <a:latin typeface="Courier New"/>
                <a:cs typeface="Courier New"/>
              </a:rPr>
              <a:t>e.getMessage());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ts val="1920"/>
              </a:lnSpc>
            </a:pPr>
            <a:r>
              <a:rPr dirty="0" sz="2000" spc="-10">
                <a:latin typeface="Courier New"/>
                <a:cs typeface="Courier New"/>
              </a:rPr>
              <a:t>System.exit(-</a:t>
            </a:r>
            <a:r>
              <a:rPr dirty="0" sz="2000" spc="-25">
                <a:latin typeface="Courier New"/>
                <a:cs typeface="Courier New"/>
              </a:rPr>
              <a:t>1);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160"/>
              </a:lnSpc>
            </a:pPr>
            <a:r>
              <a:rPr dirty="0" sz="2000" spc="-5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868806"/>
            <a:ext cx="7098030" cy="1214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4680"/>
              </a:lnSpc>
              <a:spcBef>
                <a:spcPts val="95"/>
              </a:spcBef>
            </a:pPr>
            <a:r>
              <a:rPr dirty="0" sz="4000" spc="-225"/>
              <a:t>Reading</a:t>
            </a:r>
            <a:r>
              <a:rPr dirty="0" sz="4000" spc="-80"/>
              <a:t> </a:t>
            </a:r>
            <a:r>
              <a:rPr dirty="0" sz="4000" spc="105"/>
              <a:t>Words</a:t>
            </a:r>
            <a:r>
              <a:rPr dirty="0" sz="4000" spc="-80"/>
              <a:t> </a:t>
            </a:r>
            <a:r>
              <a:rPr dirty="0" sz="4000" spc="-240"/>
              <a:t>in</a:t>
            </a:r>
            <a:r>
              <a:rPr dirty="0" sz="4000" spc="-70"/>
              <a:t> </a:t>
            </a:r>
            <a:r>
              <a:rPr dirty="0" sz="4000" spc="-400"/>
              <a:t>a</a:t>
            </a:r>
            <a:r>
              <a:rPr dirty="0" sz="4000" spc="-85"/>
              <a:t> </a:t>
            </a:r>
            <a:r>
              <a:rPr dirty="0" sz="4000" spc="-105"/>
              <a:t>String:</a:t>
            </a:r>
            <a:endParaRPr sz="4000"/>
          </a:p>
          <a:p>
            <a:pPr marL="12700">
              <a:lnSpc>
                <a:spcPts val="4680"/>
              </a:lnSpc>
            </a:pPr>
            <a:r>
              <a:rPr dirty="0" sz="4000" spc="-114"/>
              <a:t>Using</a:t>
            </a:r>
            <a:r>
              <a:rPr dirty="0" sz="4000" spc="-85"/>
              <a:t> </a:t>
            </a:r>
            <a:r>
              <a:rPr dirty="0" sz="4000" spc="-30" b="1">
                <a:latin typeface="Courier New"/>
                <a:cs typeface="Courier New"/>
              </a:rPr>
              <a:t>StringTokenizer</a:t>
            </a:r>
            <a:r>
              <a:rPr dirty="0" sz="4000" spc="-1295" b="1">
                <a:latin typeface="Courier New"/>
                <a:cs typeface="Courier New"/>
              </a:rPr>
              <a:t> </a:t>
            </a:r>
            <a:r>
              <a:rPr dirty="0" sz="4000" spc="-10"/>
              <a:t>Class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359153" y="2398902"/>
            <a:ext cx="9423400" cy="278066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ct val="103499"/>
              </a:lnSpc>
              <a:spcBef>
                <a:spcPts val="20"/>
              </a:spcBef>
            </a:pPr>
            <a:r>
              <a:rPr dirty="0" sz="2000">
                <a:latin typeface="Calibri"/>
                <a:cs typeface="Calibri"/>
              </a:rPr>
              <a:t>There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BufferedReader</a:t>
            </a:r>
            <a:r>
              <a:rPr dirty="0" sz="2000" spc="-76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methods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read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line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character,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but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just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single </a:t>
            </a:r>
            <a:r>
              <a:rPr dirty="0" sz="2000" spc="-20">
                <a:latin typeface="Calibri"/>
                <a:cs typeface="Calibri"/>
              </a:rPr>
              <a:t>word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15"/>
              </a:spcBef>
            </a:pPr>
            <a:r>
              <a:rPr dirty="0" sz="2000" spc="-10">
                <a:latin typeface="Courier New"/>
                <a:cs typeface="Courier New"/>
              </a:rPr>
              <a:t>StringTokenizer</a:t>
            </a:r>
            <a:r>
              <a:rPr dirty="0" sz="2000" spc="-75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used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parse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line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into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words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import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java.util.*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85"/>
              </a:spcBef>
            </a:pPr>
            <a:r>
              <a:rPr dirty="0" sz="2000">
                <a:latin typeface="Calibri"/>
                <a:cs typeface="Calibri"/>
              </a:rPr>
              <a:t>some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useful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methods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shown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text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e.g.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test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there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more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tokens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you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specify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delimiters</a:t>
            </a:r>
            <a:r>
              <a:rPr dirty="0" sz="2000" spc="-60" i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character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characters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separate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words)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default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delimiters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"white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space"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(space,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tab,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newline)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100" y="1019302"/>
            <a:ext cx="46075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4"/>
              <a:t>Example:</a:t>
            </a:r>
            <a:r>
              <a:rPr dirty="0" spc="-5"/>
              <a:t> </a:t>
            </a:r>
            <a:r>
              <a:rPr dirty="0" spc="-10" b="1">
                <a:latin typeface="Courier New"/>
                <a:cs typeface="Courier New"/>
              </a:rPr>
              <a:t>StringTokenizer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197354" y="1647189"/>
            <a:ext cx="779907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Display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words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separated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any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following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characters: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space,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new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line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(\n),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period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(.)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comma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(,).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203450" y="4876800"/>
            <a:ext cx="8083550" cy="1324610"/>
            <a:chOff x="2203450" y="4876800"/>
            <a:chExt cx="8083550" cy="1324610"/>
          </a:xfrm>
        </p:grpSpPr>
        <p:sp>
          <p:nvSpPr>
            <p:cNvPr id="5" name="object 5" descr=""/>
            <p:cNvSpPr/>
            <p:nvPr/>
          </p:nvSpPr>
          <p:spPr>
            <a:xfrm>
              <a:off x="8001000" y="4876800"/>
              <a:ext cx="2286000" cy="1324610"/>
            </a:xfrm>
            <a:custGeom>
              <a:avLst/>
              <a:gdLst/>
              <a:ahLst/>
              <a:cxnLst/>
              <a:rect l="l" t="t" r="r" b="b"/>
              <a:pathLst>
                <a:path w="2286000" h="1324610">
                  <a:moveTo>
                    <a:pt x="2286000" y="0"/>
                  </a:moveTo>
                  <a:lnTo>
                    <a:pt x="0" y="0"/>
                  </a:lnTo>
                  <a:lnTo>
                    <a:pt x="0" y="1324356"/>
                  </a:lnTo>
                  <a:lnTo>
                    <a:pt x="2286000" y="1324356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209800" y="5334000"/>
              <a:ext cx="5805805" cy="762000"/>
            </a:xfrm>
            <a:custGeom>
              <a:avLst/>
              <a:gdLst/>
              <a:ahLst/>
              <a:cxnLst/>
              <a:rect l="l" t="t" r="r" b="b"/>
              <a:pathLst>
                <a:path w="5805805" h="762000">
                  <a:moveTo>
                    <a:pt x="52578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257800" y="762000"/>
                  </a:lnTo>
                  <a:lnTo>
                    <a:pt x="5257800" y="317500"/>
                  </a:lnTo>
                  <a:lnTo>
                    <a:pt x="5805551" y="30099"/>
                  </a:lnTo>
                  <a:lnTo>
                    <a:pt x="5257800" y="127000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209800" y="5334000"/>
              <a:ext cx="5805805" cy="762000"/>
            </a:xfrm>
            <a:custGeom>
              <a:avLst/>
              <a:gdLst/>
              <a:ahLst/>
              <a:cxnLst/>
              <a:rect l="l" t="t" r="r" b="b"/>
              <a:pathLst>
                <a:path w="5805805" h="762000">
                  <a:moveTo>
                    <a:pt x="0" y="0"/>
                  </a:moveTo>
                  <a:lnTo>
                    <a:pt x="3067050" y="0"/>
                  </a:lnTo>
                  <a:lnTo>
                    <a:pt x="4381500" y="0"/>
                  </a:lnTo>
                  <a:lnTo>
                    <a:pt x="5257800" y="0"/>
                  </a:lnTo>
                  <a:lnTo>
                    <a:pt x="5257800" y="127000"/>
                  </a:lnTo>
                  <a:lnTo>
                    <a:pt x="5805551" y="30099"/>
                  </a:lnTo>
                  <a:lnTo>
                    <a:pt x="5257800" y="317500"/>
                  </a:lnTo>
                  <a:lnTo>
                    <a:pt x="5257800" y="762000"/>
                  </a:lnTo>
                  <a:lnTo>
                    <a:pt x="4381500" y="762000"/>
                  </a:lnTo>
                  <a:lnTo>
                    <a:pt x="3067050" y="762000"/>
                  </a:lnTo>
                  <a:lnTo>
                    <a:pt x="0" y="762000"/>
                  </a:lnTo>
                  <a:lnTo>
                    <a:pt x="0" y="317500"/>
                  </a:lnTo>
                  <a:lnTo>
                    <a:pt x="0" y="127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898650" y="2355850"/>
          <a:ext cx="8623300" cy="3837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  <a:gridCol w="2286000"/>
                <a:gridCol w="152400"/>
              </a:tblGrid>
              <a:tr h="2514600">
                <a:tc gridSpan="3">
                  <a:txBody>
                    <a:bodyPr/>
                    <a:lstStyle/>
                    <a:p>
                      <a:pPr marL="91440" marR="2490470">
                        <a:lnSpc>
                          <a:spcPts val="2640"/>
                        </a:lnSpc>
                        <a:spcBef>
                          <a:spcPts val="15"/>
                        </a:spcBef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dirty="0" sz="20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inputLine</a:t>
                      </a:r>
                      <a:r>
                        <a:rPr dirty="0" sz="20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20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10">
                          <a:latin typeface="Courier New"/>
                          <a:cs typeface="Courier New"/>
                        </a:rPr>
                        <a:t>keyboard.nextLine();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StringTokenizer</a:t>
                      </a:r>
                      <a:r>
                        <a:rPr dirty="0" sz="2000" spc="-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wordFinder</a:t>
                      </a:r>
                      <a:r>
                        <a:rPr dirty="0" sz="2000" spc="-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5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920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new</a:t>
                      </a:r>
                      <a:r>
                        <a:rPr dirty="0" sz="2000" spc="-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StringTokenizer(inputLine,</a:t>
                      </a:r>
                      <a:r>
                        <a:rPr dirty="0" sz="2000" spc="-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"</a:t>
                      </a:r>
                      <a:r>
                        <a:rPr dirty="0" sz="20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10">
                          <a:latin typeface="Courier New"/>
                          <a:cs typeface="Courier New"/>
                        </a:rPr>
                        <a:t>\n.,");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//the</a:t>
                      </a:r>
                      <a:r>
                        <a:rPr dirty="0" sz="20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second</a:t>
                      </a:r>
                      <a:r>
                        <a:rPr dirty="0" sz="20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argument</a:t>
                      </a:r>
                      <a:r>
                        <a:rPr dirty="0" sz="20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dirty="0" sz="20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20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dirty="0" sz="20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dirty="0" sz="20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dirty="0" sz="20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20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10">
                          <a:latin typeface="Courier New"/>
                          <a:cs typeface="Courier New"/>
                        </a:rPr>
                        <a:t>delimiters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2000" spc="-10">
                          <a:latin typeface="Courier New"/>
                          <a:cs typeface="Courier New"/>
                        </a:rPr>
                        <a:t>while(wordFinder.hasMoreTokens())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0"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5486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10">
                          <a:latin typeface="Courier New"/>
                          <a:cs typeface="Courier New"/>
                        </a:rPr>
                        <a:t>System.out.println(wordFinder.nextToken());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1905">
                    <a:lnL w="12700">
                      <a:solidFill>
                        <a:srgbClr val="800080"/>
                      </a:solidFill>
                      <a:prstDash val="solid"/>
                    </a:lnL>
                    <a:lnR w="12700">
                      <a:solidFill>
                        <a:srgbClr val="800080"/>
                      </a:solidFill>
                      <a:prstDash val="solid"/>
                    </a:lnR>
                    <a:lnT w="12700">
                      <a:solidFill>
                        <a:srgbClr val="80008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0185">
                <a:tc>
                  <a:txBody>
                    <a:bodyPr/>
                    <a:lstStyle/>
                    <a:p>
                      <a:pPr marL="91440">
                        <a:lnSpc>
                          <a:spcPts val="969"/>
                        </a:lnSpc>
                      </a:pPr>
                      <a:r>
                        <a:rPr dirty="0" sz="2000" spc="-50"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800080"/>
                      </a:solidFill>
                      <a:prstDash val="solid"/>
                    </a:lnL>
                    <a:lnR w="12700">
                      <a:solidFill>
                        <a:srgbClr val="800080"/>
                      </a:solidFill>
                      <a:prstDash val="solid"/>
                    </a:lnR>
                    <a:lnB w="12700">
                      <a:solidFill>
                        <a:srgbClr val="80008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2000" spc="-10">
                          <a:latin typeface="Courier New"/>
                          <a:cs typeface="Courier New"/>
                        </a:rPr>
                        <a:t>Question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800080"/>
                      </a:solidFill>
                      <a:prstDash val="solid"/>
                    </a:lnL>
                    <a:lnR w="12700">
                      <a:solidFill>
                        <a:srgbClr val="800080"/>
                      </a:solidFill>
                      <a:prstDash val="solid"/>
                    </a:lnR>
                    <a:lnT w="12700">
                      <a:solidFill>
                        <a:srgbClr val="80008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800080"/>
                      </a:solidFill>
                      <a:prstDash val="solid"/>
                    </a:lnL>
                    <a:lnR w="12700">
                      <a:solidFill>
                        <a:srgbClr val="800080"/>
                      </a:solidFill>
                      <a:prstDash val="solid"/>
                    </a:lnR>
                    <a:lnB w="12700">
                      <a:solidFill>
                        <a:srgbClr val="800080"/>
                      </a:solidFill>
                      <a:prstDash val="solid"/>
                    </a:lnB>
                  </a:tcPr>
                </a:tc>
              </a:tr>
              <a:tr h="144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800080"/>
                      </a:solidFill>
                      <a:prstDash val="solid"/>
                    </a:lnR>
                    <a:lnT w="12700">
                      <a:solidFill>
                        <a:srgbClr val="80008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6510">
                    <a:lnL w="12700">
                      <a:solidFill>
                        <a:srgbClr val="800080"/>
                      </a:solidFill>
                      <a:prstDash val="solid"/>
                    </a:lnL>
                    <a:lnR w="12700">
                      <a:solidFill>
                        <a:srgbClr val="800080"/>
                      </a:solidFill>
                      <a:prstDash val="solid"/>
                    </a:lnR>
                    <a:lnT w="12700">
                      <a:solidFill>
                        <a:srgbClr val="80008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800080"/>
                      </a:solidFill>
                      <a:prstDash val="solid"/>
                    </a:lnL>
                    <a:lnT w="12700">
                      <a:solidFill>
                        <a:srgbClr val="800080"/>
                      </a:solidFill>
                      <a:prstDash val="solid"/>
                    </a:lnT>
                  </a:tcPr>
                </a:tc>
              </a:tr>
              <a:tr h="968375">
                <a:tc>
                  <a:txBody>
                    <a:bodyPr/>
                    <a:lstStyle/>
                    <a:p>
                      <a:pPr marL="396240" marR="988694">
                        <a:lnSpc>
                          <a:spcPct val="105500"/>
                        </a:lnSpc>
                        <a:spcBef>
                          <a:spcPts val="1090"/>
                        </a:spcBef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Entering</a:t>
                      </a:r>
                      <a:r>
                        <a:rPr dirty="0" sz="20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"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Question,2b.or</a:t>
                      </a:r>
                      <a:r>
                        <a:rPr dirty="0" sz="2000" spc="-8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10">
                          <a:latin typeface="Courier New"/>
                          <a:cs typeface="Courier New"/>
                        </a:rPr>
                        <a:t>!tooBee.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" 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gives</a:t>
                      </a:r>
                      <a:r>
                        <a:rPr dirty="0" sz="2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this 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output: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38430">
                    <a:lnR w="12700">
                      <a:solidFill>
                        <a:srgbClr val="80008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135"/>
                        </a:lnSpc>
                      </a:pPr>
                      <a:r>
                        <a:rPr dirty="0" sz="2000" spc="-25">
                          <a:latin typeface="Courier New"/>
                          <a:cs typeface="Courier New"/>
                        </a:rPr>
                        <a:t>2b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2000" spc="-25">
                          <a:latin typeface="Courier New"/>
                          <a:cs typeface="Courier New"/>
                        </a:rPr>
                        <a:t>or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000" spc="-10">
                          <a:latin typeface="Courier New"/>
                          <a:cs typeface="Courier New"/>
                        </a:rPr>
                        <a:t>!tooBee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800080"/>
                      </a:solidFill>
                      <a:prstDash val="solid"/>
                    </a:lnL>
                    <a:lnR w="12700">
                      <a:solidFill>
                        <a:srgbClr val="800080"/>
                      </a:solidFill>
                      <a:prstDash val="solid"/>
                    </a:lnR>
                    <a:lnB w="12700">
                      <a:solidFill>
                        <a:srgbClr val="800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800080"/>
                      </a:solidFill>
                      <a:prstDash val="solid"/>
                    </a:lnL>
                    <a:lnT w="12700">
                      <a:solidFill>
                        <a:srgbClr val="80008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900" y="936117"/>
            <a:ext cx="74066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90"/>
              <a:t>Testing</a:t>
            </a:r>
            <a:r>
              <a:rPr dirty="0" sz="4000" spc="-110"/>
              <a:t> </a:t>
            </a:r>
            <a:r>
              <a:rPr dirty="0" sz="4000" spc="-100"/>
              <a:t>for</a:t>
            </a:r>
            <a:r>
              <a:rPr dirty="0" sz="4000" spc="-200"/>
              <a:t> </a:t>
            </a:r>
            <a:r>
              <a:rPr dirty="0" sz="4000" spc="-175"/>
              <a:t>End</a:t>
            </a:r>
            <a:r>
              <a:rPr dirty="0" sz="4000" spc="-125"/>
              <a:t> </a:t>
            </a:r>
            <a:r>
              <a:rPr dirty="0" sz="4000" spc="-225"/>
              <a:t>of</a:t>
            </a:r>
            <a:r>
              <a:rPr dirty="0" sz="4000" spc="-95"/>
              <a:t> </a:t>
            </a:r>
            <a:r>
              <a:rPr dirty="0" sz="4000" spc="-280"/>
              <a:t>File</a:t>
            </a:r>
            <a:r>
              <a:rPr dirty="0" sz="4000" spc="-95"/>
              <a:t> </a:t>
            </a:r>
            <a:r>
              <a:rPr dirty="0" sz="4000" spc="-235"/>
              <a:t>in</a:t>
            </a:r>
            <a:r>
              <a:rPr dirty="0" sz="4000" spc="-80"/>
              <a:t> </a:t>
            </a:r>
            <a:r>
              <a:rPr dirty="0" sz="4000" spc="-400"/>
              <a:t>a</a:t>
            </a:r>
            <a:r>
              <a:rPr dirty="0" sz="4000" spc="-85"/>
              <a:t> Text</a:t>
            </a:r>
            <a:r>
              <a:rPr dirty="0" sz="4000" spc="-135"/>
              <a:t> </a:t>
            </a:r>
            <a:r>
              <a:rPr dirty="0" sz="4000" spc="-305"/>
              <a:t>File</a:t>
            </a:r>
            <a:endParaRPr sz="40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80035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5"/>
              </a:spcBef>
            </a:pPr>
            <a:r>
              <a:rPr dirty="0" sz="2000"/>
              <a:t>When</a:t>
            </a:r>
            <a:r>
              <a:rPr dirty="0" sz="2000" spc="-50"/>
              <a:t> </a:t>
            </a:r>
            <a:r>
              <a:rPr dirty="0" sz="2000" spc="-10">
                <a:latin typeface="Courier New"/>
                <a:cs typeface="Courier New"/>
              </a:rPr>
              <a:t>readLine</a:t>
            </a:r>
            <a:r>
              <a:rPr dirty="0" sz="2000" spc="-760">
                <a:latin typeface="Courier New"/>
                <a:cs typeface="Courier New"/>
              </a:rPr>
              <a:t> </a:t>
            </a:r>
            <a:r>
              <a:rPr dirty="0" sz="2000"/>
              <a:t>tries</a:t>
            </a:r>
            <a:r>
              <a:rPr dirty="0" sz="2000" spc="-5"/>
              <a:t> </a:t>
            </a:r>
            <a:r>
              <a:rPr dirty="0" sz="2000"/>
              <a:t>to</a:t>
            </a:r>
            <a:r>
              <a:rPr dirty="0" sz="2000" spc="-30"/>
              <a:t> </a:t>
            </a:r>
            <a:r>
              <a:rPr dirty="0" sz="2000"/>
              <a:t>read</a:t>
            </a:r>
            <a:r>
              <a:rPr dirty="0" sz="2000" spc="-15"/>
              <a:t> </a:t>
            </a:r>
            <a:r>
              <a:rPr dirty="0" sz="2000"/>
              <a:t>beyond</a:t>
            </a:r>
            <a:r>
              <a:rPr dirty="0" sz="2000" spc="-45"/>
              <a:t> </a:t>
            </a:r>
            <a:r>
              <a:rPr dirty="0" sz="2000"/>
              <a:t>the</a:t>
            </a:r>
            <a:r>
              <a:rPr dirty="0" sz="2000" spc="-30"/>
              <a:t> </a:t>
            </a:r>
            <a:r>
              <a:rPr dirty="0" sz="2000"/>
              <a:t>end</a:t>
            </a:r>
            <a:r>
              <a:rPr dirty="0" sz="2000" spc="-25"/>
              <a:t> </a:t>
            </a:r>
            <a:r>
              <a:rPr dirty="0" sz="2000"/>
              <a:t>of</a:t>
            </a:r>
            <a:r>
              <a:rPr dirty="0" sz="2000" spc="-30"/>
              <a:t> </a:t>
            </a:r>
            <a:r>
              <a:rPr dirty="0" sz="2000"/>
              <a:t>a</a:t>
            </a:r>
            <a:r>
              <a:rPr dirty="0" sz="2000" spc="-15"/>
              <a:t> </a:t>
            </a:r>
            <a:r>
              <a:rPr dirty="0" sz="2000"/>
              <a:t>text</a:t>
            </a:r>
            <a:r>
              <a:rPr dirty="0" sz="2000" spc="-20"/>
              <a:t> </a:t>
            </a:r>
            <a:r>
              <a:rPr dirty="0" sz="2000"/>
              <a:t>file</a:t>
            </a:r>
            <a:r>
              <a:rPr dirty="0" sz="2000" spc="-5"/>
              <a:t> </a:t>
            </a:r>
            <a:r>
              <a:rPr dirty="0" sz="2000"/>
              <a:t>it</a:t>
            </a:r>
            <a:r>
              <a:rPr dirty="0" sz="2000" spc="-20"/>
              <a:t> </a:t>
            </a:r>
            <a:r>
              <a:rPr dirty="0" sz="2000"/>
              <a:t>returns</a:t>
            </a:r>
            <a:r>
              <a:rPr dirty="0" sz="2000" spc="-15"/>
              <a:t> </a:t>
            </a:r>
            <a:r>
              <a:rPr dirty="0" sz="2000" spc="-25"/>
              <a:t>the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5"/>
              </a:spcBef>
            </a:pPr>
            <a:r>
              <a:rPr dirty="0" sz="2000"/>
              <a:t>special</a:t>
            </a:r>
            <a:r>
              <a:rPr dirty="0" sz="2000" spc="-30"/>
              <a:t> </a:t>
            </a:r>
            <a:r>
              <a:rPr dirty="0" sz="2000"/>
              <a:t>value</a:t>
            </a:r>
            <a:r>
              <a:rPr dirty="0" sz="2000" spc="-35"/>
              <a:t> </a:t>
            </a:r>
            <a:r>
              <a:rPr dirty="0" sz="2000" spc="-20" i="1">
                <a:latin typeface="Courier New"/>
                <a:cs typeface="Courier New"/>
              </a:rPr>
              <a:t>null</a:t>
            </a:r>
            <a:endParaRPr sz="2000">
              <a:latin typeface="Courier New"/>
              <a:cs typeface="Courier New"/>
            </a:endParaRPr>
          </a:p>
          <a:p>
            <a:pPr marL="1079500">
              <a:lnSpc>
                <a:spcPct val="100000"/>
              </a:lnSpc>
            </a:pPr>
            <a:r>
              <a:rPr dirty="0" sz="2000"/>
              <a:t>so</a:t>
            </a:r>
            <a:r>
              <a:rPr dirty="0" sz="2000" spc="-45"/>
              <a:t> </a:t>
            </a:r>
            <a:r>
              <a:rPr dirty="0" sz="2000"/>
              <a:t>you</a:t>
            </a:r>
            <a:r>
              <a:rPr dirty="0" sz="2000" spc="-45"/>
              <a:t> </a:t>
            </a:r>
            <a:r>
              <a:rPr dirty="0" sz="2000"/>
              <a:t>can</a:t>
            </a:r>
            <a:r>
              <a:rPr dirty="0" sz="2000" spc="-25"/>
              <a:t> </a:t>
            </a:r>
            <a:r>
              <a:rPr dirty="0" sz="2000"/>
              <a:t>test</a:t>
            </a:r>
            <a:r>
              <a:rPr dirty="0" sz="2000" spc="-20"/>
              <a:t> </a:t>
            </a:r>
            <a:r>
              <a:rPr dirty="0" sz="2000"/>
              <a:t>for</a:t>
            </a:r>
            <a:r>
              <a:rPr dirty="0" sz="2000" spc="-10"/>
              <a:t> </a:t>
            </a:r>
            <a:r>
              <a:rPr dirty="0" sz="2000" spc="-10">
                <a:latin typeface="Courier New"/>
                <a:cs typeface="Courier New"/>
              </a:rPr>
              <a:t>null</a:t>
            </a:r>
            <a:r>
              <a:rPr dirty="0" sz="2000" spc="-760">
                <a:latin typeface="Courier New"/>
                <a:cs typeface="Courier New"/>
              </a:rPr>
              <a:t> </a:t>
            </a:r>
            <a:r>
              <a:rPr dirty="0" sz="2000"/>
              <a:t>to</a:t>
            </a:r>
            <a:r>
              <a:rPr dirty="0" sz="2000" spc="-30"/>
              <a:t> </a:t>
            </a:r>
            <a:r>
              <a:rPr dirty="0" sz="2000"/>
              <a:t>stop</a:t>
            </a:r>
            <a:r>
              <a:rPr dirty="0" sz="2000" spc="-20"/>
              <a:t> </a:t>
            </a:r>
            <a:r>
              <a:rPr dirty="0" sz="2000"/>
              <a:t>processing</a:t>
            </a:r>
            <a:r>
              <a:rPr dirty="0" sz="2000" spc="-20"/>
              <a:t> </a:t>
            </a:r>
            <a:r>
              <a:rPr dirty="0" sz="2000"/>
              <a:t>a</a:t>
            </a:r>
            <a:r>
              <a:rPr dirty="0" sz="2000" spc="-20"/>
              <a:t> </a:t>
            </a:r>
            <a:r>
              <a:rPr dirty="0" sz="2000"/>
              <a:t>text</a:t>
            </a:r>
            <a:r>
              <a:rPr dirty="0" sz="2000" spc="-20"/>
              <a:t> file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2400"/>
              </a:spcBef>
            </a:pPr>
            <a:r>
              <a:rPr dirty="0" sz="2000" spc="-10">
                <a:latin typeface="Courier New"/>
                <a:cs typeface="Courier New"/>
              </a:rPr>
              <a:t>read</a:t>
            </a:r>
            <a:r>
              <a:rPr dirty="0" sz="2000" spc="-760">
                <a:latin typeface="Courier New"/>
                <a:cs typeface="Courier New"/>
              </a:rPr>
              <a:t> </a:t>
            </a:r>
            <a:r>
              <a:rPr dirty="0" sz="2000"/>
              <a:t>returns</a:t>
            </a:r>
            <a:r>
              <a:rPr dirty="0" sz="2000" spc="-30"/>
              <a:t> </a:t>
            </a:r>
            <a:r>
              <a:rPr dirty="0" sz="2000" spc="-10"/>
              <a:t>-</a:t>
            </a:r>
            <a:r>
              <a:rPr dirty="0" sz="2000"/>
              <a:t>1</a:t>
            </a:r>
            <a:r>
              <a:rPr dirty="0" sz="2000" spc="-20"/>
              <a:t> </a:t>
            </a:r>
            <a:r>
              <a:rPr dirty="0" sz="2000"/>
              <a:t>when</a:t>
            </a:r>
            <a:r>
              <a:rPr dirty="0" sz="2000" spc="-40"/>
              <a:t> </a:t>
            </a:r>
            <a:r>
              <a:rPr dirty="0" sz="2000"/>
              <a:t>it</a:t>
            </a:r>
            <a:r>
              <a:rPr dirty="0" sz="2000" spc="-15"/>
              <a:t> </a:t>
            </a:r>
            <a:r>
              <a:rPr dirty="0" sz="2000"/>
              <a:t>tries</a:t>
            </a:r>
            <a:r>
              <a:rPr dirty="0" sz="2000" spc="-15"/>
              <a:t> </a:t>
            </a:r>
            <a:r>
              <a:rPr dirty="0" sz="2000"/>
              <a:t>to</a:t>
            </a:r>
            <a:r>
              <a:rPr dirty="0" sz="2000" spc="-20"/>
              <a:t> </a:t>
            </a:r>
            <a:r>
              <a:rPr dirty="0" sz="2000"/>
              <a:t>read</a:t>
            </a:r>
            <a:r>
              <a:rPr dirty="0" sz="2000" spc="-30"/>
              <a:t> </a:t>
            </a:r>
            <a:r>
              <a:rPr dirty="0" sz="2000"/>
              <a:t>beyond</a:t>
            </a:r>
            <a:r>
              <a:rPr dirty="0" sz="2000" spc="-50"/>
              <a:t> </a:t>
            </a:r>
            <a:r>
              <a:rPr dirty="0" sz="2000"/>
              <a:t>the</a:t>
            </a:r>
            <a:r>
              <a:rPr dirty="0" sz="2000" spc="-20"/>
              <a:t> </a:t>
            </a:r>
            <a:r>
              <a:rPr dirty="0" sz="2000"/>
              <a:t>end</a:t>
            </a:r>
            <a:r>
              <a:rPr dirty="0" sz="2000" spc="-20"/>
              <a:t> </a:t>
            </a:r>
            <a:r>
              <a:rPr dirty="0" sz="2000"/>
              <a:t>of</a:t>
            </a:r>
            <a:r>
              <a:rPr dirty="0" sz="2000" spc="-35"/>
              <a:t> </a:t>
            </a:r>
            <a:r>
              <a:rPr dirty="0" sz="2000"/>
              <a:t>a</a:t>
            </a:r>
            <a:r>
              <a:rPr dirty="0" sz="2000" spc="-30"/>
              <a:t> </a:t>
            </a:r>
            <a:r>
              <a:rPr dirty="0" sz="2000"/>
              <a:t>text</a:t>
            </a:r>
            <a:r>
              <a:rPr dirty="0" sz="2000" spc="-15"/>
              <a:t> </a:t>
            </a:r>
            <a:r>
              <a:rPr dirty="0" sz="2000" spc="-20"/>
              <a:t>file</a:t>
            </a:r>
            <a:endParaRPr sz="2000">
              <a:latin typeface="Courier New"/>
              <a:cs typeface="Courier New"/>
            </a:endParaRPr>
          </a:p>
          <a:p>
            <a:pPr marL="1079500">
              <a:lnSpc>
                <a:spcPct val="100000"/>
              </a:lnSpc>
            </a:pPr>
            <a:r>
              <a:rPr dirty="0" sz="2000"/>
              <a:t>the</a:t>
            </a:r>
            <a:r>
              <a:rPr dirty="0" sz="2000" spc="-35"/>
              <a:t> </a:t>
            </a:r>
            <a:r>
              <a:rPr dirty="0" sz="2000" spc="-10">
                <a:latin typeface="Courier New"/>
                <a:cs typeface="Courier New"/>
              </a:rPr>
              <a:t>int</a:t>
            </a:r>
            <a:r>
              <a:rPr dirty="0" sz="2000" spc="-760">
                <a:latin typeface="Courier New"/>
                <a:cs typeface="Courier New"/>
              </a:rPr>
              <a:t> </a:t>
            </a:r>
            <a:r>
              <a:rPr dirty="0" sz="2000"/>
              <a:t>value</a:t>
            </a:r>
            <a:r>
              <a:rPr dirty="0" sz="2000" spc="-15"/>
              <a:t> </a:t>
            </a:r>
            <a:r>
              <a:rPr dirty="0" sz="2000"/>
              <a:t>of</a:t>
            </a:r>
            <a:r>
              <a:rPr dirty="0" sz="2000" spc="-25"/>
              <a:t> </a:t>
            </a:r>
            <a:r>
              <a:rPr dirty="0" sz="2000"/>
              <a:t>all</a:t>
            </a:r>
            <a:r>
              <a:rPr dirty="0" sz="2000" spc="-5"/>
              <a:t> </a:t>
            </a:r>
            <a:r>
              <a:rPr dirty="0" sz="2000"/>
              <a:t>ordinary</a:t>
            </a:r>
            <a:r>
              <a:rPr dirty="0" sz="2000" spc="-35"/>
              <a:t> </a:t>
            </a:r>
            <a:r>
              <a:rPr dirty="0" sz="2000" spc="-10"/>
              <a:t>characters</a:t>
            </a:r>
            <a:r>
              <a:rPr dirty="0" sz="2000" spc="-15"/>
              <a:t> </a:t>
            </a:r>
            <a:r>
              <a:rPr dirty="0" sz="2000"/>
              <a:t>is</a:t>
            </a:r>
            <a:r>
              <a:rPr dirty="0" sz="2000" spc="-15"/>
              <a:t> </a:t>
            </a:r>
            <a:r>
              <a:rPr dirty="0" sz="2000" spc="-10"/>
              <a:t>nonnegative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2400"/>
              </a:spcBef>
            </a:pPr>
            <a:r>
              <a:rPr dirty="0" sz="2000"/>
              <a:t>Neither</a:t>
            </a:r>
            <a:r>
              <a:rPr dirty="0" sz="2000" spc="-55"/>
              <a:t> </a:t>
            </a:r>
            <a:r>
              <a:rPr dirty="0" sz="2000"/>
              <a:t>of</a:t>
            </a:r>
            <a:r>
              <a:rPr dirty="0" sz="2000" spc="-25"/>
              <a:t> </a:t>
            </a:r>
            <a:r>
              <a:rPr dirty="0" sz="2000"/>
              <a:t>these</a:t>
            </a:r>
            <a:r>
              <a:rPr dirty="0" sz="2000" spc="-15"/>
              <a:t> </a:t>
            </a:r>
            <a:r>
              <a:rPr dirty="0" sz="2000"/>
              <a:t>two</a:t>
            </a:r>
            <a:r>
              <a:rPr dirty="0" sz="2000" spc="-35"/>
              <a:t> </a:t>
            </a:r>
            <a:r>
              <a:rPr dirty="0" sz="2000"/>
              <a:t>methods</a:t>
            </a:r>
            <a:r>
              <a:rPr dirty="0" sz="2000" spc="-40"/>
              <a:t> </a:t>
            </a:r>
            <a:r>
              <a:rPr dirty="0" sz="2000" spc="-10"/>
              <a:t>(</a:t>
            </a:r>
            <a:r>
              <a:rPr dirty="0" sz="2000" spc="-10">
                <a:latin typeface="Courier New"/>
                <a:cs typeface="Courier New"/>
              </a:rPr>
              <a:t>read</a:t>
            </a:r>
            <a:r>
              <a:rPr dirty="0" sz="2000" spc="-745">
                <a:latin typeface="Courier New"/>
                <a:cs typeface="Courier New"/>
              </a:rPr>
              <a:t> </a:t>
            </a:r>
            <a:r>
              <a:rPr dirty="0" sz="2000"/>
              <a:t>and</a:t>
            </a:r>
            <a:r>
              <a:rPr dirty="0" sz="2000" spc="-40"/>
              <a:t> </a:t>
            </a:r>
            <a:r>
              <a:rPr dirty="0" sz="2000">
                <a:latin typeface="Courier New"/>
                <a:cs typeface="Courier New"/>
              </a:rPr>
              <a:t>readLine</a:t>
            </a:r>
            <a:r>
              <a:rPr dirty="0" sz="2000"/>
              <a:t>)</a:t>
            </a:r>
            <a:r>
              <a:rPr dirty="0" sz="2000" spc="-15"/>
              <a:t> </a:t>
            </a:r>
            <a:r>
              <a:rPr dirty="0" sz="2000"/>
              <a:t>will</a:t>
            </a:r>
            <a:r>
              <a:rPr dirty="0" sz="2000" spc="-20"/>
              <a:t> </a:t>
            </a:r>
            <a:r>
              <a:rPr dirty="0" sz="2000"/>
              <a:t>throw</a:t>
            </a:r>
            <a:r>
              <a:rPr dirty="0" sz="2000" spc="-40"/>
              <a:t> </a:t>
            </a:r>
            <a:r>
              <a:rPr dirty="0" sz="2000" spc="-25"/>
              <a:t>an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dirty="0" sz="2000" spc="-10">
                <a:latin typeface="Courier New"/>
                <a:cs typeface="Courier New"/>
              </a:rPr>
              <a:t>EOFException</a:t>
            </a:r>
            <a:r>
              <a:rPr dirty="0" sz="2000" spc="-10"/>
              <a:t>.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50611" y="2547722"/>
            <a:ext cx="5160645" cy="2846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2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int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count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0;</a:t>
            </a:r>
            <a:endParaRPr sz="2400">
              <a:latin typeface="Times New Roman"/>
              <a:cs typeface="Times New Roman"/>
            </a:endParaRPr>
          </a:p>
          <a:p>
            <a:pPr marL="12700" marR="511809">
              <a:lnSpc>
                <a:spcPts val="2760"/>
              </a:lnSpc>
              <a:spcBef>
                <a:spcPts val="135"/>
              </a:spcBef>
            </a:pPr>
            <a:r>
              <a:rPr dirty="0" sz="2400">
                <a:latin typeface="Times New Roman"/>
                <a:cs typeface="Times New Roman"/>
              </a:rPr>
              <a:t>String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inputStream.</a:t>
            </a:r>
            <a:r>
              <a:rPr dirty="0" sz="2400" spc="-10" b="1">
                <a:latin typeface="Times New Roman"/>
                <a:cs typeface="Times New Roman"/>
              </a:rPr>
              <a:t>readLine</a:t>
            </a:r>
            <a:r>
              <a:rPr dirty="0" sz="2400" spc="-10">
                <a:latin typeface="Times New Roman"/>
                <a:cs typeface="Times New Roman"/>
              </a:rPr>
              <a:t>(); </a:t>
            </a:r>
            <a:r>
              <a:rPr dirty="0" sz="2400">
                <a:latin typeface="Times New Roman"/>
                <a:cs typeface="Times New Roman"/>
              </a:rPr>
              <a:t>while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b="1">
                <a:latin typeface="Times New Roman"/>
                <a:cs typeface="Times New Roman"/>
              </a:rPr>
              <a:t>line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!=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null</a:t>
            </a:r>
            <a:r>
              <a:rPr dirty="0" sz="2400" spc="-2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</a:pPr>
            <a:r>
              <a:rPr dirty="0" sz="2400" spc="-5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240665">
              <a:lnSpc>
                <a:spcPts val="2760"/>
              </a:lnSpc>
            </a:pPr>
            <a:r>
              <a:rPr dirty="0" sz="2400" spc="-10">
                <a:latin typeface="Times New Roman"/>
                <a:cs typeface="Times New Roman"/>
              </a:rPr>
              <a:t>count++;</a:t>
            </a:r>
            <a:endParaRPr sz="2400">
              <a:latin typeface="Times New Roman"/>
              <a:cs typeface="Times New Roman"/>
            </a:endParaRPr>
          </a:p>
          <a:p>
            <a:pPr marL="240665" marR="5080">
              <a:lnSpc>
                <a:spcPts val="2760"/>
              </a:lnSpc>
              <a:spcBef>
                <a:spcPts val="130"/>
              </a:spcBef>
            </a:pPr>
            <a:r>
              <a:rPr dirty="0" sz="2400">
                <a:latin typeface="Times New Roman"/>
                <a:cs typeface="Times New Roman"/>
              </a:rPr>
              <a:t>outputStream.println(count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"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"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line); </a:t>
            </a:r>
            <a:r>
              <a:rPr dirty="0" sz="2400">
                <a:latin typeface="Times New Roman"/>
                <a:cs typeface="Times New Roman"/>
              </a:rPr>
              <a:t>line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inputStream.</a:t>
            </a:r>
            <a:r>
              <a:rPr dirty="0" sz="2400" spc="-10" b="1">
                <a:latin typeface="Times New Roman"/>
                <a:cs typeface="Times New Roman"/>
              </a:rPr>
              <a:t>readLine</a:t>
            </a:r>
            <a:r>
              <a:rPr dirty="0" sz="2400" spc="-10">
                <a:latin typeface="Times New Roman"/>
                <a:cs typeface="Times New Roman"/>
              </a:rPr>
              <a:t>();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90"/>
              </a:lnSpc>
            </a:pPr>
            <a:r>
              <a:rPr dirty="0" sz="2400" spc="-5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694179" y="6545071"/>
            <a:ext cx="5803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 MT"/>
                <a:cs typeface="Arial MT"/>
              </a:rPr>
              <a:t>Chapter</a:t>
            </a:r>
            <a:r>
              <a:rPr dirty="0" sz="1000" spc="-40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9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997833" y="6545071"/>
            <a:ext cx="42519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 MT"/>
                <a:cs typeface="Arial MT"/>
              </a:rPr>
              <a:t>Java: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an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Introduction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Computer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Science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&amp;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Programming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-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Walter</a:t>
            </a:r>
            <a:r>
              <a:rPr dirty="0" sz="1000" spc="-5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Savitch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274934" y="6512762"/>
            <a:ext cx="224154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latin typeface="Arial MT"/>
                <a:cs typeface="Arial MT"/>
              </a:rPr>
              <a:t>28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556629" y="1903221"/>
            <a:ext cx="2892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Excerpt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from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TextEOFDemo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3803650" y="2051050"/>
            <a:ext cx="6617970" cy="3441700"/>
            <a:chOff x="3803650" y="2051050"/>
            <a:chExt cx="6617970" cy="3441700"/>
          </a:xfrm>
        </p:grpSpPr>
        <p:sp>
          <p:nvSpPr>
            <p:cNvPr id="8" name="object 8" descr=""/>
            <p:cNvSpPr/>
            <p:nvPr/>
          </p:nvSpPr>
          <p:spPr>
            <a:xfrm>
              <a:off x="3810000" y="2108835"/>
              <a:ext cx="6605270" cy="3377565"/>
            </a:xfrm>
            <a:custGeom>
              <a:avLst/>
              <a:gdLst/>
              <a:ahLst/>
              <a:cxnLst/>
              <a:rect l="l" t="t" r="r" b="b"/>
              <a:pathLst>
                <a:path w="6605270" h="3377565">
                  <a:moveTo>
                    <a:pt x="1042415" y="3377565"/>
                  </a:moveTo>
                  <a:lnTo>
                    <a:pt x="6605015" y="3377565"/>
                  </a:lnTo>
                  <a:lnTo>
                    <a:pt x="6605015" y="405764"/>
                  </a:lnTo>
                  <a:lnTo>
                    <a:pt x="1042415" y="405764"/>
                  </a:lnTo>
                  <a:lnTo>
                    <a:pt x="1042415" y="3377565"/>
                  </a:lnTo>
                  <a:close/>
                </a:path>
                <a:path w="6605270" h="3377565">
                  <a:moveTo>
                    <a:pt x="0" y="0"/>
                  </a:moveTo>
                  <a:lnTo>
                    <a:pt x="1151001" y="10175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810000" y="2057400"/>
              <a:ext cx="1524000" cy="2819400"/>
            </a:xfrm>
            <a:custGeom>
              <a:avLst/>
              <a:gdLst/>
              <a:ahLst/>
              <a:cxnLst/>
              <a:rect l="l" t="t" r="r" b="b"/>
              <a:pathLst>
                <a:path w="1524000" h="2819400">
                  <a:moveTo>
                    <a:pt x="1295400" y="1600200"/>
                  </a:moveTo>
                  <a:lnTo>
                    <a:pt x="1236065" y="1595717"/>
                  </a:lnTo>
                  <a:lnTo>
                    <a:pt x="1187624" y="1583483"/>
                  </a:lnTo>
                  <a:lnTo>
                    <a:pt x="1154971" y="1565320"/>
                  </a:lnTo>
                  <a:lnTo>
                    <a:pt x="1143000" y="1543050"/>
                  </a:lnTo>
                  <a:lnTo>
                    <a:pt x="1143000" y="971550"/>
                  </a:lnTo>
                  <a:lnTo>
                    <a:pt x="1154971" y="949279"/>
                  </a:lnTo>
                  <a:lnTo>
                    <a:pt x="1187624" y="931116"/>
                  </a:lnTo>
                  <a:lnTo>
                    <a:pt x="1236065" y="918882"/>
                  </a:lnTo>
                  <a:lnTo>
                    <a:pt x="1295400" y="914400"/>
                  </a:lnTo>
                </a:path>
                <a:path w="1524000" h="2819400">
                  <a:moveTo>
                    <a:pt x="0" y="0"/>
                  </a:moveTo>
                  <a:lnTo>
                    <a:pt x="1524000" y="28194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0700" y="490473"/>
            <a:ext cx="6863715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90"/>
              <a:t>Example:</a:t>
            </a:r>
            <a:r>
              <a:rPr dirty="0" sz="4000" spc="-100"/>
              <a:t> </a:t>
            </a:r>
            <a:r>
              <a:rPr dirty="0" sz="4000" spc="-114"/>
              <a:t>Using</a:t>
            </a:r>
            <a:r>
              <a:rPr dirty="0" sz="4000" spc="-185"/>
              <a:t> </a:t>
            </a:r>
            <a:r>
              <a:rPr dirty="0" sz="4000" spc="-40"/>
              <a:t>Null</a:t>
            </a:r>
            <a:r>
              <a:rPr dirty="0" sz="4000" spc="-215"/>
              <a:t> </a:t>
            </a:r>
            <a:r>
              <a:rPr dirty="0" sz="4000" spc="-25"/>
              <a:t>to</a:t>
            </a:r>
            <a:endParaRPr sz="4000"/>
          </a:p>
          <a:p>
            <a:pPr marL="12700">
              <a:lnSpc>
                <a:spcPct val="100000"/>
              </a:lnSpc>
            </a:pPr>
            <a:r>
              <a:rPr dirty="0" sz="4000" spc="-120"/>
              <a:t>Test</a:t>
            </a:r>
            <a:r>
              <a:rPr dirty="0" sz="4000" spc="-180"/>
              <a:t> </a:t>
            </a:r>
            <a:r>
              <a:rPr dirty="0" sz="4000" spc="-110"/>
              <a:t>for</a:t>
            </a:r>
            <a:r>
              <a:rPr dirty="0" sz="4000" spc="-125"/>
              <a:t> </a:t>
            </a:r>
            <a:r>
              <a:rPr dirty="0" sz="4000" spc="-190"/>
              <a:t>End-</a:t>
            </a:r>
            <a:r>
              <a:rPr dirty="0" sz="4000" spc="-220"/>
              <a:t>of-</a:t>
            </a:r>
            <a:r>
              <a:rPr dirty="0" sz="4000" spc="-265"/>
              <a:t>File</a:t>
            </a:r>
            <a:r>
              <a:rPr dirty="0" sz="4000" spc="-110"/>
              <a:t> </a:t>
            </a:r>
            <a:r>
              <a:rPr dirty="0" sz="4000" spc="-235"/>
              <a:t>in</a:t>
            </a:r>
            <a:r>
              <a:rPr dirty="0" sz="4000" spc="-95"/>
              <a:t> </a:t>
            </a:r>
            <a:r>
              <a:rPr dirty="0" sz="4000" spc="-400"/>
              <a:t>a</a:t>
            </a:r>
            <a:r>
              <a:rPr dirty="0" sz="4000" spc="-95"/>
              <a:t> </a:t>
            </a:r>
            <a:r>
              <a:rPr dirty="0" sz="4000" spc="-110"/>
              <a:t>Text</a:t>
            </a:r>
            <a:r>
              <a:rPr dirty="0" sz="4000" spc="-120"/>
              <a:t> </a:t>
            </a:r>
            <a:r>
              <a:rPr dirty="0" sz="4000" spc="-285"/>
              <a:t>File</a:t>
            </a:r>
            <a:endParaRPr sz="4000"/>
          </a:p>
        </p:txBody>
      </p:sp>
      <p:sp>
        <p:nvSpPr>
          <p:cNvPr id="11" name="object 11" descr=""/>
          <p:cNvSpPr txBox="1"/>
          <p:nvPr/>
        </p:nvSpPr>
        <p:spPr>
          <a:xfrm>
            <a:off x="1752600" y="2020823"/>
            <a:ext cx="1981200" cy="923925"/>
          </a:xfrm>
          <a:prstGeom prst="rect">
            <a:avLst/>
          </a:prstGeom>
          <a:solidFill>
            <a:srgbClr val="4F81BC"/>
          </a:solidFill>
          <a:ln w="12700">
            <a:solidFill>
              <a:srgbClr val="000000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91440" marR="570865">
              <a:lnSpc>
                <a:spcPct val="97300"/>
              </a:lnSpc>
              <a:spcBef>
                <a:spcPts val="409"/>
              </a:spcBef>
            </a:pPr>
            <a:r>
              <a:rPr dirty="0" sz="1800">
                <a:latin typeface="Arial MT"/>
                <a:cs typeface="Arial MT"/>
              </a:rPr>
              <a:t>When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using </a:t>
            </a:r>
            <a:r>
              <a:rPr dirty="0" sz="1800" spc="-10" b="1">
                <a:latin typeface="Courier New"/>
                <a:cs typeface="Courier New"/>
              </a:rPr>
              <a:t>readLine </a:t>
            </a:r>
            <a:r>
              <a:rPr dirty="0" sz="1800">
                <a:latin typeface="Arial MT"/>
                <a:cs typeface="Arial MT"/>
              </a:rPr>
              <a:t>test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 </a:t>
            </a:r>
            <a:r>
              <a:rPr dirty="0" sz="1800" spc="-20">
                <a:latin typeface="Courier New"/>
                <a:cs typeface="Courier New"/>
              </a:rPr>
              <a:t>null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752600" y="5887211"/>
            <a:ext cx="3057525" cy="370840"/>
          </a:xfrm>
          <a:prstGeom prst="rect">
            <a:avLst/>
          </a:prstGeom>
          <a:solidFill>
            <a:srgbClr val="EDEBE0"/>
          </a:solidFill>
          <a:ln w="12700">
            <a:solidFill>
              <a:srgbClr val="000000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dirty="0" sz="1800">
                <a:latin typeface="Arial MT"/>
                <a:cs typeface="Arial MT"/>
              </a:rPr>
              <a:t>When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using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read</a:t>
            </a:r>
            <a:r>
              <a:rPr dirty="0" sz="1800" spc="-600" b="1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test for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-</a:t>
            </a:r>
            <a:r>
              <a:rPr dirty="0" sz="1800" spc="-5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900" y="1003503"/>
            <a:ext cx="26625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0"/>
              <a:t>Using</a:t>
            </a:r>
            <a:r>
              <a:rPr dirty="0" spc="-125"/>
              <a:t> </a:t>
            </a:r>
            <a:r>
              <a:rPr dirty="0" spc="-185"/>
              <a:t>Path</a:t>
            </a:r>
            <a:r>
              <a:rPr dirty="0" spc="-45"/>
              <a:t> </a:t>
            </a:r>
            <a:r>
              <a:rPr dirty="0" spc="-50"/>
              <a:t>Names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197354" y="1647189"/>
            <a:ext cx="7419340" cy="36849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Calibri"/>
                <a:cs typeface="Calibri"/>
              </a:rPr>
              <a:t>Path</a:t>
            </a:r>
            <a:r>
              <a:rPr dirty="0" sz="2000" spc="-60" b="1" i="1">
                <a:latin typeface="Calibri"/>
                <a:cs typeface="Calibri"/>
              </a:rPr>
              <a:t> </a:t>
            </a:r>
            <a:r>
              <a:rPr dirty="0" sz="2000" spc="-10" b="1" i="1">
                <a:latin typeface="Calibri"/>
                <a:cs typeface="Calibri"/>
              </a:rPr>
              <a:t>name</a:t>
            </a:r>
            <a:r>
              <a:rPr dirty="0" sz="2000" spc="-10">
                <a:latin typeface="Calibri"/>
                <a:cs typeface="Calibri"/>
              </a:rPr>
              <a:t>—</a:t>
            </a:r>
            <a:r>
              <a:rPr dirty="0" sz="2000">
                <a:latin typeface="Calibri"/>
                <a:cs typeface="Calibri"/>
              </a:rPr>
              <a:t>gives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name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tells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which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directory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in </a:t>
            </a:r>
            <a:r>
              <a:rPr dirty="0" sz="2000" b="1" i="1">
                <a:latin typeface="Calibri"/>
                <a:cs typeface="Calibri"/>
              </a:rPr>
              <a:t>Relative</a:t>
            </a:r>
            <a:r>
              <a:rPr dirty="0" sz="2000" spc="-50" b="1" i="1">
                <a:latin typeface="Calibri"/>
                <a:cs typeface="Calibri"/>
              </a:rPr>
              <a:t> </a:t>
            </a:r>
            <a:r>
              <a:rPr dirty="0" sz="2000" b="1" i="1">
                <a:latin typeface="Calibri"/>
                <a:cs typeface="Calibri"/>
              </a:rPr>
              <a:t>path</a:t>
            </a:r>
            <a:r>
              <a:rPr dirty="0" sz="2000" spc="-55" b="1" i="1">
                <a:latin typeface="Calibri"/>
                <a:cs typeface="Calibri"/>
              </a:rPr>
              <a:t> </a:t>
            </a:r>
            <a:r>
              <a:rPr dirty="0" sz="2000" spc="-10" b="1" i="1">
                <a:latin typeface="Calibri"/>
                <a:cs typeface="Calibri"/>
              </a:rPr>
              <a:t>name</a:t>
            </a:r>
            <a:r>
              <a:rPr dirty="0" sz="2000" spc="-10">
                <a:latin typeface="Calibri"/>
                <a:cs typeface="Calibri"/>
              </a:rPr>
              <a:t>—</a:t>
            </a:r>
            <a:r>
              <a:rPr dirty="0" sz="2000">
                <a:latin typeface="Calibri"/>
                <a:cs typeface="Calibri"/>
              </a:rPr>
              <a:t>gives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path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starting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directory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-25">
                <a:latin typeface="Calibri"/>
                <a:cs typeface="Calibri"/>
              </a:rPr>
              <a:t> the </a:t>
            </a:r>
            <a:r>
              <a:rPr dirty="0" sz="2000">
                <a:latin typeface="Calibri"/>
                <a:cs typeface="Calibri"/>
              </a:rPr>
              <a:t>program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in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45"/>
              </a:lnSpc>
            </a:pPr>
            <a:r>
              <a:rPr dirty="0" sz="2000">
                <a:latin typeface="Calibri"/>
                <a:cs typeface="Calibri"/>
              </a:rPr>
              <a:t>Typical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UNIX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path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name: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45"/>
              </a:lnSpc>
            </a:pPr>
            <a:r>
              <a:rPr dirty="0" sz="2000" spc="-10">
                <a:latin typeface="Courier New"/>
                <a:cs typeface="Courier New"/>
              </a:rPr>
              <a:t>/user/smith/home.work/java/FileClassDemo.java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45"/>
              </a:lnSpc>
              <a:spcBef>
                <a:spcPts val="110"/>
              </a:spcBef>
            </a:pPr>
            <a:r>
              <a:rPr dirty="0" sz="2000">
                <a:latin typeface="Calibri"/>
                <a:cs typeface="Calibri"/>
              </a:rPr>
              <a:t>Typical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Windows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path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name: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45"/>
              </a:lnSpc>
            </a:pPr>
            <a:r>
              <a:rPr dirty="0" sz="2000" spc="-10">
                <a:latin typeface="Courier New"/>
                <a:cs typeface="Courier New"/>
              </a:rPr>
              <a:t>D:\Work\Java\Programs\FileClassDemo.java</a:t>
            </a:r>
            <a:endParaRPr sz="2000">
              <a:latin typeface="Courier New"/>
              <a:cs typeface="Courier New"/>
            </a:endParaRPr>
          </a:p>
          <a:p>
            <a:pPr marL="12700" marR="175895">
              <a:lnSpc>
                <a:spcPct val="100000"/>
              </a:lnSpc>
              <a:spcBef>
                <a:spcPts val="110"/>
              </a:spcBef>
            </a:pPr>
            <a:r>
              <a:rPr dirty="0" sz="2000">
                <a:latin typeface="Calibri"/>
                <a:cs typeface="Calibri"/>
              </a:rPr>
              <a:t>When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backslash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used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quoted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string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must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written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25">
                <a:latin typeface="Calibri"/>
                <a:cs typeface="Calibri"/>
              </a:rPr>
              <a:t> two </a:t>
            </a:r>
            <a:r>
              <a:rPr dirty="0" sz="2000">
                <a:latin typeface="Calibri"/>
                <a:cs typeface="Calibri"/>
              </a:rPr>
              <a:t>backslashes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since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backslash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escape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character: </a:t>
            </a:r>
            <a:r>
              <a:rPr dirty="0" sz="2000" spc="-10">
                <a:latin typeface="Courier New"/>
                <a:cs typeface="Courier New"/>
              </a:rPr>
              <a:t>"D:\\Work\\Java\\Programs\\FileClassDemo.java" </a:t>
            </a:r>
            <a:r>
              <a:rPr dirty="0" sz="2000">
                <a:latin typeface="Calibri"/>
                <a:cs typeface="Calibri"/>
              </a:rPr>
              <a:t>Java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will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accept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path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names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UNIX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Windows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format,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regardless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which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operating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system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actually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running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on.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8472" y="495046"/>
            <a:ext cx="11804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30"/>
              <a:t>Streams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25500" y="1342389"/>
            <a:ext cx="10699750" cy="3064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Calibri"/>
                <a:cs typeface="Calibri"/>
              </a:rPr>
              <a:t>Stream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object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either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delivers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data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destination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(screen,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etc.)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takes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data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a </a:t>
            </a:r>
            <a:r>
              <a:rPr dirty="0" sz="2000">
                <a:latin typeface="Calibri"/>
                <a:cs typeface="Calibri"/>
              </a:rPr>
              <a:t>source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(keyboard,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file,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etc.)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acts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buffer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between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source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destination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60"/>
              </a:lnSpc>
            </a:pPr>
            <a:r>
              <a:rPr dirty="0" sz="2000" b="1" i="1">
                <a:latin typeface="Calibri"/>
                <a:cs typeface="Calibri"/>
              </a:rPr>
              <a:t>Input</a:t>
            </a:r>
            <a:r>
              <a:rPr dirty="0" sz="2000" spc="-55" b="1" i="1">
                <a:latin typeface="Calibri"/>
                <a:cs typeface="Calibri"/>
              </a:rPr>
              <a:t> </a:t>
            </a:r>
            <a:r>
              <a:rPr dirty="0" sz="2000" b="1" i="1">
                <a:latin typeface="Calibri"/>
                <a:cs typeface="Calibri"/>
              </a:rPr>
              <a:t>stream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stream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provides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input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program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360"/>
              </a:lnSpc>
            </a:pPr>
            <a:r>
              <a:rPr dirty="0" sz="2000" spc="-10">
                <a:latin typeface="Courier New"/>
                <a:cs typeface="Courier New"/>
              </a:rPr>
              <a:t>System.in</a:t>
            </a:r>
            <a:r>
              <a:rPr dirty="0" sz="2000" spc="-76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is an input </a:t>
            </a:r>
            <a:r>
              <a:rPr dirty="0" sz="2000" spc="-10">
                <a:latin typeface="Calibri"/>
                <a:cs typeface="Calibri"/>
              </a:rPr>
              <a:t>stream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60"/>
              </a:lnSpc>
              <a:spcBef>
                <a:spcPts val="85"/>
              </a:spcBef>
            </a:pPr>
            <a:r>
              <a:rPr dirty="0" sz="2000" b="1" i="1">
                <a:latin typeface="Calibri"/>
                <a:cs typeface="Calibri"/>
              </a:rPr>
              <a:t>Output</a:t>
            </a:r>
            <a:r>
              <a:rPr dirty="0" sz="2000" spc="-65" b="1" i="1">
                <a:latin typeface="Calibri"/>
                <a:cs typeface="Calibri"/>
              </a:rPr>
              <a:t> </a:t>
            </a:r>
            <a:r>
              <a:rPr dirty="0" sz="2000" b="1" i="1">
                <a:latin typeface="Calibri"/>
                <a:cs typeface="Calibri"/>
              </a:rPr>
              <a:t>stream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stream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accepts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output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program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360"/>
              </a:lnSpc>
            </a:pPr>
            <a:r>
              <a:rPr dirty="0" sz="2000" spc="-10">
                <a:latin typeface="Courier New"/>
                <a:cs typeface="Courier New"/>
              </a:rPr>
              <a:t>System.out</a:t>
            </a:r>
            <a:r>
              <a:rPr dirty="0" sz="2000" spc="-75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output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stream</a:t>
            </a:r>
            <a:endParaRPr sz="2000">
              <a:latin typeface="Calibri"/>
              <a:cs typeface="Calibri"/>
            </a:endParaRPr>
          </a:p>
          <a:p>
            <a:pPr marL="469900" marR="5031740" indent="-457834">
              <a:lnSpc>
                <a:spcPct val="98300"/>
              </a:lnSpc>
              <a:spcBef>
                <a:spcPts val="125"/>
              </a:spcBef>
            </a:pP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stream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connects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program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I/O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object </a:t>
            </a:r>
            <a:r>
              <a:rPr dirty="0" sz="2000" spc="-10">
                <a:latin typeface="Courier New"/>
                <a:cs typeface="Courier New"/>
              </a:rPr>
              <a:t>System.out</a:t>
            </a:r>
            <a:r>
              <a:rPr dirty="0" sz="2000" spc="-75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connects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program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screen </a:t>
            </a:r>
            <a:r>
              <a:rPr dirty="0" sz="2000" spc="-10">
                <a:latin typeface="Courier New"/>
                <a:cs typeface="Courier New"/>
              </a:rPr>
              <a:t>System.in</a:t>
            </a:r>
            <a:r>
              <a:rPr dirty="0" sz="2000" spc="-76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connects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program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keyboard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3509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95"/>
              </a:spcBef>
            </a:pPr>
            <a:r>
              <a:rPr dirty="0" b="1">
                <a:latin typeface="Courier New"/>
                <a:cs typeface="Courier New"/>
              </a:rPr>
              <a:t>File</a:t>
            </a:r>
            <a:r>
              <a:rPr dirty="0" spc="-935" b="1">
                <a:latin typeface="Courier New"/>
                <a:cs typeface="Courier New"/>
              </a:rPr>
              <a:t> </a:t>
            </a:r>
            <a:r>
              <a:rPr dirty="0" spc="-65"/>
              <a:t>Class</a:t>
            </a:r>
            <a:r>
              <a:rPr dirty="0" spc="-114"/>
              <a:t> </a:t>
            </a:r>
            <a:r>
              <a:rPr dirty="0" spc="-10">
                <a:latin typeface="Courier New"/>
                <a:cs typeface="Courier New"/>
              </a:rPr>
              <a:t>[java.io]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892554" y="1464309"/>
            <a:ext cx="6584950" cy="38919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27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Acts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like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wrapper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class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names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50"/>
              </a:lnSpc>
            </a:pP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name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like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"</a:t>
            </a:r>
            <a:r>
              <a:rPr dirty="0" sz="2000">
                <a:latin typeface="Courier New"/>
                <a:cs typeface="Courier New"/>
              </a:rPr>
              <a:t>numbers.txt</a:t>
            </a:r>
            <a:r>
              <a:rPr dirty="0" sz="2000">
                <a:latin typeface="Calibri"/>
                <a:cs typeface="Calibri"/>
              </a:rPr>
              <a:t>"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only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String</a:t>
            </a:r>
            <a:r>
              <a:rPr dirty="0" sz="2000" spc="-765">
                <a:latin typeface="Courier New"/>
                <a:cs typeface="Courier New"/>
              </a:rPr>
              <a:t> </a:t>
            </a:r>
            <a:r>
              <a:rPr dirty="0" sz="2000" spc="-10">
                <a:latin typeface="Calibri"/>
                <a:cs typeface="Calibri"/>
              </a:rPr>
              <a:t>properties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dirty="0" sz="2000" spc="-10">
                <a:latin typeface="Courier New"/>
                <a:cs typeface="Courier New"/>
              </a:rPr>
              <a:t>File</a:t>
            </a:r>
            <a:r>
              <a:rPr dirty="0" sz="2000" spc="-765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has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some very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useful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methods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160"/>
              </a:lnSpc>
            </a:pPr>
            <a:r>
              <a:rPr dirty="0" sz="2000">
                <a:latin typeface="Courier New"/>
                <a:cs typeface="Courier New"/>
              </a:rPr>
              <a:t>exists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tests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already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exists</a:t>
            </a:r>
            <a:endParaRPr sz="2000">
              <a:latin typeface="Calibri"/>
              <a:cs typeface="Calibri"/>
            </a:endParaRPr>
          </a:p>
          <a:p>
            <a:pPr marL="469900" marR="5080">
              <a:lnSpc>
                <a:spcPct val="90000"/>
              </a:lnSpc>
              <a:spcBef>
                <a:spcPts val="120"/>
              </a:spcBef>
            </a:pPr>
            <a:r>
              <a:rPr dirty="0" sz="2000">
                <a:latin typeface="Courier New"/>
                <a:cs typeface="Courier New"/>
              </a:rPr>
              <a:t>canRead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tests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will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let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you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read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file </a:t>
            </a:r>
            <a:r>
              <a:rPr dirty="0" sz="2000">
                <a:latin typeface="Courier New"/>
                <a:cs typeface="Courier New"/>
              </a:rPr>
              <a:t>canWrite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tests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will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let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you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write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file </a:t>
            </a:r>
            <a:r>
              <a:rPr dirty="0" sz="2000">
                <a:latin typeface="Courier New"/>
                <a:cs typeface="Courier New"/>
              </a:rPr>
              <a:t>delete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deletes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file,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returns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true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successful </a:t>
            </a:r>
            <a:r>
              <a:rPr dirty="0" sz="2000">
                <a:latin typeface="Courier New"/>
                <a:cs typeface="Courier New"/>
              </a:rPr>
              <a:t>length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returns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bytes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0">
                <a:latin typeface="Calibri"/>
                <a:cs typeface="Calibri"/>
              </a:rPr>
              <a:t> file </a:t>
            </a:r>
            <a:r>
              <a:rPr dirty="0" sz="2000">
                <a:latin typeface="Courier New"/>
                <a:cs typeface="Courier New"/>
              </a:rPr>
              <a:t>getName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returns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name,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excluding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preceding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path </a:t>
            </a:r>
            <a:r>
              <a:rPr dirty="0" sz="2000">
                <a:latin typeface="Courier New"/>
                <a:cs typeface="Courier New"/>
              </a:rPr>
              <a:t>getPath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returns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path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name—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full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name</a:t>
            </a:r>
            <a:endParaRPr sz="2000">
              <a:latin typeface="Calibri"/>
              <a:cs typeface="Calibri"/>
            </a:endParaRPr>
          </a:p>
          <a:p>
            <a:pPr marL="165100">
              <a:lnSpc>
                <a:spcPts val="2280"/>
              </a:lnSpc>
              <a:spcBef>
                <a:spcPts val="1914"/>
              </a:spcBef>
            </a:pPr>
            <a:r>
              <a:rPr dirty="0" sz="2000">
                <a:latin typeface="Courier New"/>
                <a:cs typeface="Courier New"/>
              </a:rPr>
              <a:t>File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numFile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new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File(“numbers.txt”);</a:t>
            </a:r>
            <a:endParaRPr sz="2000">
              <a:latin typeface="Courier New"/>
              <a:cs typeface="Courier New"/>
            </a:endParaRPr>
          </a:p>
          <a:p>
            <a:pPr marL="127000">
              <a:lnSpc>
                <a:spcPts val="2150"/>
              </a:lnSpc>
            </a:pPr>
            <a:r>
              <a:rPr dirty="0" sz="2000">
                <a:latin typeface="Courier New"/>
                <a:cs typeface="Courier New"/>
              </a:rPr>
              <a:t>if</a:t>
            </a:r>
            <a:r>
              <a:rPr dirty="0" sz="2000" spc="-10">
                <a:latin typeface="Courier New"/>
                <a:cs typeface="Courier New"/>
              </a:rPr>
              <a:t> (numFile.exists())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ts val="2270"/>
              </a:lnSpc>
            </a:pPr>
            <a:r>
              <a:rPr dirty="0" sz="2000" spc="-10">
                <a:latin typeface="Courier New"/>
                <a:cs typeface="Courier New"/>
              </a:rPr>
              <a:t>System.out.println(numfile.length());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1980" rIns="0" bIns="0" rtlCol="0" vert="horz">
            <a:spAutoFit/>
          </a:bodyPr>
          <a:lstStyle/>
          <a:p>
            <a:pPr marL="546100">
              <a:lnSpc>
                <a:spcPct val="100000"/>
              </a:lnSpc>
              <a:spcBef>
                <a:spcPts val="95"/>
              </a:spcBef>
            </a:pPr>
            <a:r>
              <a:rPr dirty="0" b="1">
                <a:latin typeface="Courier New"/>
                <a:cs typeface="Courier New"/>
              </a:rPr>
              <a:t>File</a:t>
            </a:r>
            <a:r>
              <a:rPr dirty="0" spc="-925" b="1">
                <a:latin typeface="Courier New"/>
                <a:cs typeface="Courier New"/>
              </a:rPr>
              <a:t> </a:t>
            </a:r>
            <a:r>
              <a:rPr dirty="0" spc="-65"/>
              <a:t>Class</a:t>
            </a:r>
            <a:r>
              <a:rPr dirty="0" spc="-80"/>
              <a:t> </a:t>
            </a:r>
            <a:r>
              <a:rPr dirty="0">
                <a:latin typeface="Courier New"/>
                <a:cs typeface="Courier New"/>
              </a:rPr>
              <a:t>[List</a:t>
            </a:r>
            <a:r>
              <a:rPr dirty="0" spc="-4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all</a:t>
            </a:r>
            <a:r>
              <a:rPr dirty="0" spc="-35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files</a:t>
            </a:r>
            <a:r>
              <a:rPr dirty="0" spc="-4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in</a:t>
            </a:r>
            <a:r>
              <a:rPr dirty="0" spc="-35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a</a:t>
            </a:r>
            <a:r>
              <a:rPr dirty="0" spc="-15">
                <a:latin typeface="Courier New"/>
                <a:cs typeface="Courier New"/>
              </a:rPr>
              <a:t> </a:t>
            </a:r>
            <a:r>
              <a:rPr dirty="0" spc="-10">
                <a:latin typeface="Courier New"/>
                <a:cs typeface="Courier New"/>
              </a:rPr>
              <a:t>folder]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892554" y="1464309"/>
            <a:ext cx="8124190" cy="3895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import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java.io.File;</a:t>
            </a:r>
            <a:endParaRPr sz="2000">
              <a:latin typeface="Calibri"/>
              <a:cs typeface="Calibri"/>
            </a:endParaRPr>
          </a:p>
          <a:p>
            <a:pPr marL="12700" marR="5287010">
              <a:lnSpc>
                <a:spcPts val="2160"/>
              </a:lnSpc>
              <a:spcBef>
                <a:spcPts val="150"/>
              </a:spcBef>
            </a:pPr>
            <a:r>
              <a:rPr dirty="0" sz="2000">
                <a:latin typeface="Calibri"/>
                <a:cs typeface="Calibri"/>
              </a:rPr>
              <a:t>import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java.io.IOException; </a:t>
            </a:r>
            <a:r>
              <a:rPr dirty="0" sz="2000">
                <a:latin typeface="Calibri"/>
                <a:cs typeface="Calibri"/>
              </a:rPr>
              <a:t>public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class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ListOfFiles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82880">
              <a:lnSpc>
                <a:spcPts val="2010"/>
              </a:lnSpc>
            </a:pPr>
            <a:r>
              <a:rPr dirty="0" sz="2000">
                <a:latin typeface="Calibri"/>
                <a:cs typeface="Calibri"/>
              </a:rPr>
              <a:t>public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static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void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main(String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args[])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throws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IOException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160"/>
              </a:lnSpc>
            </a:pPr>
            <a:r>
              <a:rPr dirty="0" sz="2000">
                <a:latin typeface="Calibri"/>
                <a:cs typeface="Calibri"/>
              </a:rPr>
              <a:t>//Creating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object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directory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160"/>
              </a:lnSpc>
            </a:pP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directoryPath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new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File("D:\ExampleDirectory");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160"/>
              </a:lnSpc>
            </a:pPr>
            <a:r>
              <a:rPr dirty="0" sz="2000">
                <a:latin typeface="Calibri"/>
                <a:cs typeface="Calibri"/>
              </a:rPr>
              <a:t>//List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all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directories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160"/>
              </a:lnSpc>
            </a:pPr>
            <a:r>
              <a:rPr dirty="0" sz="2000">
                <a:latin typeface="Calibri"/>
                <a:cs typeface="Calibri"/>
              </a:rPr>
              <a:t>String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contents[]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directoryPath.list();</a:t>
            </a:r>
            <a:endParaRPr sz="2000">
              <a:latin typeface="Calibri"/>
              <a:cs typeface="Calibri"/>
            </a:endParaRPr>
          </a:p>
          <a:p>
            <a:pPr marL="355600" marR="5080">
              <a:lnSpc>
                <a:spcPts val="2160"/>
              </a:lnSpc>
              <a:spcBef>
                <a:spcPts val="155"/>
              </a:spcBef>
            </a:pPr>
            <a:r>
              <a:rPr dirty="0" sz="2000" spc="-10">
                <a:latin typeface="Calibri"/>
                <a:cs typeface="Calibri"/>
              </a:rPr>
              <a:t>System.out.println("List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directories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specified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directory:"); </a:t>
            </a:r>
            <a:r>
              <a:rPr dirty="0" sz="2000">
                <a:latin typeface="Calibri"/>
                <a:cs typeface="Calibri"/>
              </a:rPr>
              <a:t>for(int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i=0;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i&lt;contents.length;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i++) </a:t>
            </a:r>
            <a:r>
              <a:rPr dirty="0" sz="2000" spc="-5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525780">
              <a:lnSpc>
                <a:spcPts val="2010"/>
              </a:lnSpc>
            </a:pPr>
            <a:r>
              <a:rPr dirty="0" sz="2000" spc="-10">
                <a:latin typeface="Calibri"/>
                <a:cs typeface="Calibri"/>
              </a:rPr>
              <a:t>System.out.println(contents[i]);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160"/>
              </a:lnSpc>
            </a:pPr>
            <a:r>
              <a:rPr dirty="0" sz="2000" spc="-5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82880">
              <a:lnSpc>
                <a:spcPts val="2150"/>
              </a:lnSpc>
            </a:pPr>
            <a:r>
              <a:rPr dirty="0" sz="2000" spc="-5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70"/>
              </a:lnSpc>
            </a:pPr>
            <a:r>
              <a:rPr dirty="0" sz="2000" spc="-5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8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Courier New"/>
                <a:cs typeface="Courier New"/>
              </a:rPr>
              <a:t>File</a:t>
            </a:r>
            <a:r>
              <a:rPr dirty="0" spc="-910">
                <a:latin typeface="Courier New"/>
                <a:cs typeface="Courier New"/>
              </a:rPr>
              <a:t> </a:t>
            </a:r>
            <a:r>
              <a:rPr dirty="0" spc="-114"/>
              <a:t>Objects</a:t>
            </a:r>
            <a:r>
              <a:rPr dirty="0" spc="-70"/>
              <a:t> </a:t>
            </a:r>
            <a:r>
              <a:rPr dirty="0" spc="-190"/>
              <a:t>and</a:t>
            </a:r>
            <a:r>
              <a:rPr dirty="0" spc="-50"/>
              <a:t> </a:t>
            </a:r>
            <a:r>
              <a:rPr dirty="0" spc="-165"/>
              <a:t>Filenames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11553" y="1712722"/>
            <a:ext cx="8334375" cy="3072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Courier New"/>
                <a:cs typeface="Courier New"/>
              </a:rPr>
              <a:t>FileInputStream</a:t>
            </a:r>
            <a:r>
              <a:rPr dirty="0" sz="2000" spc="-745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FileOutputStream</a:t>
            </a:r>
            <a:r>
              <a:rPr dirty="0" sz="2000" spc="-745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have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constructors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 take </a:t>
            </a:r>
            <a:r>
              <a:rPr dirty="0" sz="2000" spc="-5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Courier New"/>
                <a:cs typeface="Courier New"/>
              </a:rPr>
              <a:t>File</a:t>
            </a:r>
            <a:r>
              <a:rPr dirty="0" sz="2000" spc="-765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argument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well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constructors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take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String</a:t>
            </a:r>
            <a:r>
              <a:rPr dirty="0" sz="2000" spc="-750">
                <a:latin typeface="Courier New"/>
                <a:cs typeface="Courier New"/>
              </a:rPr>
              <a:t> </a:t>
            </a:r>
            <a:r>
              <a:rPr dirty="0" sz="2000" spc="-10">
                <a:latin typeface="Calibri"/>
                <a:cs typeface="Calibri"/>
              </a:rPr>
              <a:t>argument</a:t>
            </a:r>
            <a:endParaRPr sz="2000">
              <a:latin typeface="Calibri"/>
              <a:cs typeface="Calibri"/>
            </a:endParaRPr>
          </a:p>
          <a:p>
            <a:pPr marL="12700" marR="845819">
              <a:lnSpc>
                <a:spcPct val="101000"/>
              </a:lnSpc>
              <a:spcBef>
                <a:spcPts val="2355"/>
              </a:spcBef>
            </a:pPr>
            <a:r>
              <a:rPr dirty="0" sz="2000">
                <a:latin typeface="Courier New"/>
                <a:cs typeface="Courier New"/>
              </a:rPr>
              <a:t>PrintWriter</a:t>
            </a:r>
            <a:r>
              <a:rPr dirty="0" sz="2000" spc="-5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smileyOutStream</a:t>
            </a:r>
            <a:r>
              <a:rPr dirty="0" sz="2000" spc="-6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new</a:t>
            </a:r>
            <a:r>
              <a:rPr dirty="0" sz="2000" spc="-45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PrintWriter(new FileOutputStream(“smiley.txt”));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ourier New"/>
                <a:cs typeface="Courier New"/>
              </a:rPr>
              <a:t>File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smileyFile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new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File(“smiley.txt”);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if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(smileyFile.canWrite())</a:t>
            </a:r>
            <a:endParaRPr sz="2000">
              <a:latin typeface="Courier New"/>
              <a:cs typeface="Courier New"/>
            </a:endParaRPr>
          </a:p>
          <a:p>
            <a:pPr marL="12700" marR="541020" indent="304800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PrintWriter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smileyOutStream</a:t>
            </a:r>
            <a:r>
              <a:rPr dirty="0" sz="2000" spc="-4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new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PrintWriter(new FileOutputStream(smileyFile));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1116837"/>
            <a:ext cx="35871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45"/>
              <a:t>Alternative</a:t>
            </a:r>
            <a:r>
              <a:rPr dirty="0" spc="-25"/>
              <a:t> </a:t>
            </a:r>
            <a:r>
              <a:rPr dirty="0" spc="-155"/>
              <a:t>with</a:t>
            </a:r>
            <a:r>
              <a:rPr dirty="0" spc="-35"/>
              <a:t> </a:t>
            </a:r>
            <a:r>
              <a:rPr dirty="0" spc="-110"/>
              <a:t>Scanner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11553" y="1849577"/>
            <a:ext cx="7810500" cy="2320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  <a:tabLst>
                <a:tab pos="5742940" algn="l"/>
              </a:tabLst>
            </a:pPr>
            <a:r>
              <a:rPr dirty="0" sz="1800">
                <a:latin typeface="Arial MT"/>
                <a:cs typeface="Arial MT"/>
              </a:rPr>
              <a:t>Instead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BufferedReader</a:t>
            </a:r>
            <a:r>
              <a:rPr dirty="0" sz="1800" spc="-625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with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>
                <a:latin typeface="Courier New"/>
                <a:cs typeface="Courier New"/>
              </a:rPr>
              <a:t>FileReader,</a:t>
            </a:r>
            <a:r>
              <a:rPr dirty="0" sz="1800" spc="-80">
                <a:latin typeface="Courier New"/>
                <a:cs typeface="Courier New"/>
              </a:rPr>
              <a:t> </a:t>
            </a:r>
            <a:r>
              <a:rPr dirty="0" sz="1800" spc="-20">
                <a:latin typeface="Arial MT"/>
                <a:cs typeface="Arial MT"/>
              </a:rPr>
              <a:t>then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10">
                <a:latin typeface="Courier New"/>
                <a:cs typeface="Courier New"/>
              </a:rPr>
              <a:t>StringTokenizer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825"/>
              </a:lnSpc>
            </a:pPr>
            <a:r>
              <a:rPr dirty="0" sz="1800">
                <a:latin typeface="Arial MT"/>
                <a:cs typeface="Arial MT"/>
              </a:rPr>
              <a:t>Use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Scanner</a:t>
            </a:r>
            <a:r>
              <a:rPr dirty="0" sz="1800" spc="-615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with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File</a:t>
            </a:r>
            <a:r>
              <a:rPr dirty="0" sz="1800" spc="-1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960"/>
              </a:lnSpc>
            </a:pPr>
            <a:r>
              <a:rPr dirty="0" sz="2800">
                <a:latin typeface="Courier New"/>
                <a:cs typeface="Courier New"/>
              </a:rPr>
              <a:t>Scanner</a:t>
            </a:r>
            <a:r>
              <a:rPr dirty="0" sz="2800" spc="-60">
                <a:latin typeface="Courier New"/>
                <a:cs typeface="Courier New"/>
              </a:rPr>
              <a:t> </a:t>
            </a:r>
            <a:r>
              <a:rPr dirty="0" sz="2800">
                <a:latin typeface="Courier New"/>
                <a:cs typeface="Courier New"/>
              </a:rPr>
              <a:t>inFile</a:t>
            </a:r>
            <a:r>
              <a:rPr dirty="0" sz="2800" spc="-45">
                <a:latin typeface="Courier New"/>
                <a:cs typeface="Courier New"/>
              </a:rPr>
              <a:t> </a:t>
            </a:r>
            <a:r>
              <a:rPr dirty="0" sz="2800" spc="-50">
                <a:latin typeface="Courier New"/>
                <a:cs typeface="Courier New"/>
              </a:rPr>
              <a:t>=</a:t>
            </a:r>
            <a:endParaRPr sz="2800">
              <a:latin typeface="Courier New"/>
              <a:cs typeface="Courier New"/>
            </a:endParaRPr>
          </a:p>
          <a:p>
            <a:pPr marL="650875">
              <a:lnSpc>
                <a:spcPts val="3145"/>
              </a:lnSpc>
            </a:pPr>
            <a:r>
              <a:rPr dirty="0" sz="2800">
                <a:latin typeface="Courier New"/>
                <a:cs typeface="Courier New"/>
              </a:rPr>
              <a:t>new</a:t>
            </a:r>
            <a:r>
              <a:rPr dirty="0" sz="2800" spc="-60">
                <a:latin typeface="Courier New"/>
                <a:cs typeface="Courier New"/>
              </a:rPr>
              <a:t> </a:t>
            </a:r>
            <a:r>
              <a:rPr dirty="0" sz="2800">
                <a:latin typeface="Courier New"/>
                <a:cs typeface="Courier New"/>
              </a:rPr>
              <a:t>Scanner(new</a:t>
            </a:r>
            <a:r>
              <a:rPr dirty="0" sz="2800" spc="-45">
                <a:latin typeface="Courier New"/>
                <a:cs typeface="Courier New"/>
              </a:rPr>
              <a:t> </a:t>
            </a:r>
            <a:r>
              <a:rPr dirty="0" sz="2800" spc="-10">
                <a:latin typeface="Courier New"/>
                <a:cs typeface="Courier New"/>
              </a:rPr>
              <a:t>File(“in.txt”));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ts val="1885"/>
              </a:lnSpc>
            </a:pPr>
            <a:r>
              <a:rPr dirty="0" sz="1800">
                <a:latin typeface="Arial MT"/>
                <a:cs typeface="Arial MT"/>
              </a:rPr>
              <a:t>Similar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Scanner</a:t>
            </a:r>
            <a:r>
              <a:rPr dirty="0" sz="1800" spc="-625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with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System.in</a:t>
            </a:r>
            <a:r>
              <a:rPr dirty="0" sz="1800" spc="-1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985"/>
              </a:lnSpc>
            </a:pPr>
            <a:r>
              <a:rPr dirty="0" sz="2800">
                <a:latin typeface="Courier New"/>
                <a:cs typeface="Courier New"/>
              </a:rPr>
              <a:t>Scanner</a:t>
            </a:r>
            <a:r>
              <a:rPr dirty="0" sz="2800" spc="-80">
                <a:latin typeface="Courier New"/>
                <a:cs typeface="Courier New"/>
              </a:rPr>
              <a:t> </a:t>
            </a:r>
            <a:r>
              <a:rPr dirty="0" sz="2800">
                <a:latin typeface="Courier New"/>
                <a:cs typeface="Courier New"/>
              </a:rPr>
              <a:t>keyboard</a:t>
            </a:r>
            <a:r>
              <a:rPr dirty="0" sz="2800" spc="-60">
                <a:latin typeface="Courier New"/>
                <a:cs typeface="Courier New"/>
              </a:rPr>
              <a:t> </a:t>
            </a:r>
            <a:r>
              <a:rPr dirty="0" sz="2800" spc="-50">
                <a:latin typeface="Courier New"/>
                <a:cs typeface="Courier New"/>
              </a:rPr>
              <a:t>=</a:t>
            </a:r>
            <a:endParaRPr sz="2800">
              <a:latin typeface="Courier New"/>
              <a:cs typeface="Courier New"/>
            </a:endParaRPr>
          </a:p>
          <a:p>
            <a:pPr marL="650875">
              <a:lnSpc>
                <a:spcPts val="3215"/>
              </a:lnSpc>
            </a:pPr>
            <a:r>
              <a:rPr dirty="0" sz="2800">
                <a:latin typeface="Courier New"/>
                <a:cs typeface="Courier New"/>
              </a:rPr>
              <a:t>new</a:t>
            </a:r>
            <a:r>
              <a:rPr dirty="0" sz="2800" spc="-40">
                <a:latin typeface="Courier New"/>
                <a:cs typeface="Courier New"/>
              </a:rPr>
              <a:t> </a:t>
            </a:r>
            <a:r>
              <a:rPr dirty="0" sz="2800" spc="-10">
                <a:latin typeface="Courier New"/>
                <a:cs typeface="Courier New"/>
              </a:rPr>
              <a:t>Scanner(System.in);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349" y="995934"/>
            <a:ext cx="24580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70"/>
              <a:t>Reading</a:t>
            </a:r>
            <a:r>
              <a:rPr dirty="0" spc="-40"/>
              <a:t> </a:t>
            </a:r>
            <a:r>
              <a:rPr dirty="0" spc="-170"/>
              <a:t>in</a:t>
            </a:r>
            <a:r>
              <a:rPr dirty="0" spc="-40"/>
              <a:t> </a:t>
            </a:r>
            <a:r>
              <a:rPr dirty="0" spc="-65">
                <a:latin typeface="Courier New"/>
                <a:cs typeface="Courier New"/>
              </a:rPr>
              <a:t>int</a:t>
            </a:r>
            <a:r>
              <a:rPr dirty="0" spc="-65"/>
              <a:t>’s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06804" y="1864816"/>
            <a:ext cx="6715759" cy="1946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urier New"/>
                <a:cs typeface="Courier New"/>
              </a:rPr>
              <a:t>Scanner</a:t>
            </a:r>
            <a:r>
              <a:rPr dirty="0" sz="1800" spc="-7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inFile</a:t>
            </a:r>
            <a:r>
              <a:rPr dirty="0" sz="1800" spc="-6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6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new</a:t>
            </a:r>
            <a:r>
              <a:rPr dirty="0" sz="1800" spc="-6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Scanner(new</a:t>
            </a:r>
            <a:r>
              <a:rPr dirty="0" sz="1800" spc="-7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File(“in.txt"));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Courier New"/>
                <a:cs typeface="Courier New"/>
              </a:rPr>
              <a:t>int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number;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ourier New"/>
                <a:cs typeface="Courier New"/>
              </a:rPr>
              <a:t>while</a:t>
            </a:r>
            <a:r>
              <a:rPr dirty="0" sz="1800" spc="-4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(inFile.hasInt())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dirty="0" sz="1800" spc="-5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00785">
              <a:lnSpc>
                <a:spcPct val="100000"/>
              </a:lnSpc>
            </a:pPr>
            <a:r>
              <a:rPr dirty="0" sz="1800">
                <a:latin typeface="Courier New"/>
                <a:cs typeface="Courier New"/>
              </a:rPr>
              <a:t>number</a:t>
            </a:r>
            <a:r>
              <a:rPr dirty="0" sz="1800" spc="-4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4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inFile.nextInt();</a:t>
            </a:r>
            <a:endParaRPr sz="1800">
              <a:latin typeface="Courier New"/>
              <a:cs typeface="Courier New"/>
            </a:endParaRPr>
          </a:p>
          <a:p>
            <a:pPr marL="1200785">
              <a:lnSpc>
                <a:spcPct val="100000"/>
              </a:lnSpc>
            </a:pPr>
            <a:r>
              <a:rPr dirty="0" sz="1800">
                <a:latin typeface="Courier New"/>
                <a:cs typeface="Courier New"/>
              </a:rPr>
              <a:t>//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 spc="-50"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dirty="0" sz="1800" spc="-5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153" y="1256537"/>
            <a:ext cx="42233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70"/>
              <a:t>Reading</a:t>
            </a:r>
            <a:r>
              <a:rPr dirty="0" spc="-45"/>
              <a:t> </a:t>
            </a:r>
            <a:r>
              <a:rPr dirty="0" spc="-170"/>
              <a:t>in</a:t>
            </a:r>
            <a:r>
              <a:rPr dirty="0" spc="-40"/>
              <a:t> </a:t>
            </a:r>
            <a:r>
              <a:rPr dirty="0" spc="-170"/>
              <a:t>lines</a:t>
            </a:r>
            <a:r>
              <a:rPr dirty="0" spc="-40"/>
              <a:t> </a:t>
            </a:r>
            <a:r>
              <a:rPr dirty="0" spc="-160"/>
              <a:t>of</a:t>
            </a:r>
            <a:r>
              <a:rPr dirty="0" spc="-45"/>
              <a:t> </a:t>
            </a:r>
            <a:r>
              <a:rPr dirty="0" spc="-125"/>
              <a:t>characters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39166" rIns="0" bIns="0" rtlCol="0" vert="horz">
            <a:spAutoFit/>
          </a:bodyPr>
          <a:lstStyle/>
          <a:p>
            <a:pPr marL="546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urier New"/>
                <a:cs typeface="Courier New"/>
              </a:rPr>
              <a:t>Scanner</a:t>
            </a:r>
            <a:r>
              <a:rPr dirty="0" sz="1800" spc="-7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inFile</a:t>
            </a:r>
            <a:r>
              <a:rPr dirty="0" sz="1800" spc="-5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5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new</a:t>
            </a:r>
            <a:r>
              <a:rPr dirty="0" sz="1800" spc="-5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Scanner(new</a:t>
            </a:r>
            <a:r>
              <a:rPr dirty="0" sz="1800" spc="-7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File(“in.txt"));</a:t>
            </a:r>
            <a:endParaRPr sz="1800">
              <a:latin typeface="Courier New"/>
              <a:cs typeface="Courier New"/>
            </a:endParaRPr>
          </a:p>
          <a:p>
            <a:pPr marL="546100">
              <a:lnSpc>
                <a:spcPct val="100000"/>
              </a:lnSpc>
            </a:pPr>
            <a:r>
              <a:rPr dirty="0" sz="1800">
                <a:latin typeface="Courier New"/>
                <a:cs typeface="Courier New"/>
              </a:rPr>
              <a:t>String</a:t>
            </a:r>
            <a:r>
              <a:rPr dirty="0" sz="1800" spc="-50">
                <a:latin typeface="Courier New"/>
                <a:cs typeface="Courier New"/>
              </a:rPr>
              <a:t> </a:t>
            </a:r>
            <a:r>
              <a:rPr dirty="0" sz="1800" spc="-20">
                <a:latin typeface="Courier New"/>
                <a:cs typeface="Courier New"/>
              </a:rPr>
              <a:t>line;</a:t>
            </a:r>
            <a:endParaRPr sz="1800">
              <a:latin typeface="Courier New"/>
              <a:cs typeface="Courier New"/>
            </a:endParaRPr>
          </a:p>
          <a:p>
            <a:pPr marL="546100">
              <a:lnSpc>
                <a:spcPct val="100000"/>
              </a:lnSpc>
            </a:pPr>
            <a:r>
              <a:rPr dirty="0" sz="1800">
                <a:latin typeface="Courier New"/>
                <a:cs typeface="Courier New"/>
              </a:rPr>
              <a:t>while</a:t>
            </a:r>
            <a:r>
              <a:rPr dirty="0" sz="1800" spc="-4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(inFile.hasNextLine())</a:t>
            </a:r>
            <a:endParaRPr sz="1800">
              <a:latin typeface="Courier New"/>
              <a:cs typeface="Courier New"/>
            </a:endParaRPr>
          </a:p>
          <a:p>
            <a:pPr marL="819785">
              <a:lnSpc>
                <a:spcPct val="100000"/>
              </a:lnSpc>
            </a:pPr>
            <a:r>
              <a:rPr dirty="0" sz="1800" spc="-5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734820">
              <a:lnSpc>
                <a:spcPct val="100000"/>
              </a:lnSpc>
            </a:pPr>
            <a:r>
              <a:rPr dirty="0" sz="1800">
                <a:latin typeface="Courier New"/>
                <a:cs typeface="Courier New"/>
              </a:rPr>
              <a:t>line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inFile.nextLine();</a:t>
            </a:r>
            <a:endParaRPr sz="1800">
              <a:latin typeface="Courier New"/>
              <a:cs typeface="Courier New"/>
            </a:endParaRPr>
          </a:p>
          <a:p>
            <a:pPr marL="1734820">
              <a:lnSpc>
                <a:spcPct val="100000"/>
              </a:lnSpc>
            </a:pPr>
            <a:r>
              <a:rPr dirty="0" sz="1800">
                <a:latin typeface="Courier New"/>
                <a:cs typeface="Courier New"/>
              </a:rPr>
              <a:t>//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 spc="-50"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  <a:p>
            <a:pPr marL="819785">
              <a:lnSpc>
                <a:spcPct val="100000"/>
              </a:lnSpc>
            </a:pPr>
            <a:r>
              <a:rPr dirty="0" sz="1800" spc="-5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953" y="1093469"/>
            <a:ext cx="37560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40"/>
              <a:t>Multiple</a:t>
            </a:r>
            <a:r>
              <a:rPr dirty="0" spc="-70"/>
              <a:t> </a:t>
            </a:r>
            <a:r>
              <a:rPr dirty="0" spc="-165"/>
              <a:t>types</a:t>
            </a:r>
            <a:r>
              <a:rPr dirty="0" spc="-80"/>
              <a:t> </a:t>
            </a:r>
            <a:r>
              <a:rPr dirty="0"/>
              <a:t>on</a:t>
            </a:r>
            <a:r>
              <a:rPr dirty="0" spc="-120"/>
              <a:t> </a:t>
            </a:r>
            <a:r>
              <a:rPr dirty="0" spc="-70"/>
              <a:t>one</a:t>
            </a:r>
            <a:r>
              <a:rPr dirty="0" spc="-90"/>
              <a:t> </a:t>
            </a:r>
            <a:r>
              <a:rPr dirty="0" spc="-140"/>
              <a:t>line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171954" y="3592622"/>
            <a:ext cx="2130425" cy="0"/>
          </a:xfrm>
          <a:custGeom>
            <a:avLst/>
            <a:gdLst/>
            <a:ahLst/>
            <a:cxnLst/>
            <a:rect l="l" t="t" r="r" b="b"/>
            <a:pathLst>
              <a:path w="2130425" h="0">
                <a:moveTo>
                  <a:pt x="0" y="0"/>
                </a:moveTo>
                <a:lnTo>
                  <a:pt x="2130245" y="0"/>
                </a:lnTo>
              </a:path>
            </a:pathLst>
          </a:custGeom>
          <a:ln w="1052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159254" y="1915109"/>
            <a:ext cx="6899275" cy="3483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510"/>
              </a:lnSpc>
              <a:spcBef>
                <a:spcPts val="105"/>
              </a:spcBef>
            </a:pPr>
            <a:r>
              <a:rPr dirty="0" sz="1400">
                <a:latin typeface="Courier New"/>
                <a:cs typeface="Courier New"/>
              </a:rPr>
              <a:t>//</a:t>
            </a:r>
            <a:r>
              <a:rPr dirty="0" sz="1400" spc="-3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Name,</a:t>
            </a:r>
            <a:r>
              <a:rPr dirty="0" sz="1400" spc="-3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id,</a:t>
            </a:r>
            <a:r>
              <a:rPr dirty="0" sz="1400" spc="-30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balance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345"/>
              </a:lnSpc>
            </a:pPr>
            <a:r>
              <a:rPr dirty="0" sz="1400">
                <a:latin typeface="Courier New"/>
                <a:cs typeface="Courier New"/>
              </a:rPr>
              <a:t>Scanner</a:t>
            </a:r>
            <a:r>
              <a:rPr dirty="0" sz="1400" spc="-75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inFile</a:t>
            </a:r>
            <a:r>
              <a:rPr dirty="0" sz="1400" spc="-55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=</a:t>
            </a:r>
            <a:r>
              <a:rPr dirty="0" sz="1400" spc="-45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new</a:t>
            </a:r>
            <a:r>
              <a:rPr dirty="0" sz="1400" spc="-6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Scanner(new</a:t>
            </a:r>
            <a:r>
              <a:rPr dirty="0" sz="1400" spc="-45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File(“in.txt"));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345"/>
              </a:lnSpc>
            </a:pPr>
            <a:r>
              <a:rPr dirty="0" sz="1400">
                <a:latin typeface="Courier New"/>
                <a:cs typeface="Courier New"/>
              </a:rPr>
              <a:t>while</a:t>
            </a:r>
            <a:r>
              <a:rPr dirty="0" sz="1400" spc="-25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(inFile.hasNext())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345"/>
              </a:lnSpc>
            </a:pPr>
            <a:r>
              <a:rPr dirty="0" sz="1400" spc="-5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8784" marR="4111625">
              <a:lnSpc>
                <a:spcPts val="1340"/>
              </a:lnSpc>
              <a:spcBef>
                <a:spcPts val="160"/>
              </a:spcBef>
            </a:pPr>
            <a:r>
              <a:rPr dirty="0" sz="1400">
                <a:latin typeface="Courier New"/>
                <a:cs typeface="Courier New"/>
              </a:rPr>
              <a:t>name</a:t>
            </a:r>
            <a:r>
              <a:rPr dirty="0" sz="1400" spc="-2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=</a:t>
            </a:r>
            <a:r>
              <a:rPr dirty="0" sz="1400" spc="-30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inFile.next(); </a:t>
            </a:r>
            <a:r>
              <a:rPr dirty="0" sz="1400">
                <a:latin typeface="Courier New"/>
                <a:cs typeface="Courier New"/>
              </a:rPr>
              <a:t>id</a:t>
            </a:r>
            <a:r>
              <a:rPr dirty="0" sz="1400" spc="-25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=</a:t>
            </a:r>
            <a:r>
              <a:rPr dirty="0" sz="1400" spc="-5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inFile.nextInt();</a:t>
            </a:r>
            <a:endParaRPr sz="1400">
              <a:latin typeface="Courier New"/>
              <a:cs typeface="Courier New"/>
            </a:endParaRPr>
          </a:p>
          <a:p>
            <a:pPr marL="438784">
              <a:lnSpc>
                <a:spcPts val="1190"/>
              </a:lnSpc>
            </a:pPr>
            <a:r>
              <a:rPr dirty="0" sz="1400">
                <a:latin typeface="Courier New"/>
                <a:cs typeface="Courier New"/>
              </a:rPr>
              <a:t>balance</a:t>
            </a:r>
            <a:r>
              <a:rPr dirty="0" sz="1400" spc="-4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=</a:t>
            </a:r>
            <a:r>
              <a:rPr dirty="0" sz="1400" spc="-35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inFile.nextFloat();</a:t>
            </a:r>
            <a:endParaRPr sz="1400">
              <a:latin typeface="Courier New"/>
              <a:cs typeface="Courier New"/>
            </a:endParaRPr>
          </a:p>
          <a:p>
            <a:pPr marL="438784">
              <a:lnSpc>
                <a:spcPts val="1345"/>
              </a:lnSpc>
              <a:tabLst>
                <a:tab pos="1078230" algn="l"/>
              </a:tabLst>
            </a:pPr>
            <a:r>
              <a:rPr dirty="0" sz="1400">
                <a:latin typeface="Courier New"/>
                <a:cs typeface="Courier New"/>
              </a:rPr>
              <a:t>//</a:t>
            </a:r>
            <a:r>
              <a:rPr dirty="0" sz="1400" spc="-25">
                <a:latin typeface="Courier New"/>
                <a:cs typeface="Courier New"/>
              </a:rPr>
              <a:t> </a:t>
            </a:r>
            <a:r>
              <a:rPr dirty="0" sz="1400" spc="-50">
                <a:latin typeface="Courier New"/>
                <a:cs typeface="Courier New"/>
              </a:rPr>
              <a:t>…</a:t>
            </a:r>
            <a:r>
              <a:rPr dirty="0" sz="1400">
                <a:latin typeface="Courier New"/>
                <a:cs typeface="Courier New"/>
              </a:rPr>
              <a:t>	new</a:t>
            </a:r>
            <a:r>
              <a:rPr dirty="0" sz="1400" spc="-6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Account(name,</a:t>
            </a:r>
            <a:r>
              <a:rPr dirty="0" sz="1400" spc="-6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id,</a:t>
            </a:r>
            <a:r>
              <a:rPr dirty="0" sz="1400" spc="-45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balance);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510"/>
              </a:lnSpc>
            </a:pPr>
            <a:r>
              <a:rPr dirty="0" sz="1400" spc="-5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515"/>
              </a:lnSpc>
              <a:spcBef>
                <a:spcPts val="1010"/>
              </a:spcBef>
            </a:pPr>
            <a:r>
              <a:rPr dirty="0" sz="1400">
                <a:latin typeface="Courier New"/>
                <a:cs typeface="Courier New"/>
              </a:rPr>
              <a:t>String</a:t>
            </a:r>
            <a:r>
              <a:rPr dirty="0" sz="1400" spc="-65">
                <a:latin typeface="Courier New"/>
                <a:cs typeface="Courier New"/>
              </a:rPr>
              <a:t> </a:t>
            </a:r>
            <a:r>
              <a:rPr dirty="0" sz="1400" spc="-20">
                <a:latin typeface="Courier New"/>
                <a:cs typeface="Courier New"/>
              </a:rPr>
              <a:t>line;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345"/>
              </a:lnSpc>
            </a:pPr>
            <a:r>
              <a:rPr dirty="0" sz="1400">
                <a:latin typeface="Courier New"/>
                <a:cs typeface="Courier New"/>
              </a:rPr>
              <a:t>while</a:t>
            </a:r>
            <a:r>
              <a:rPr dirty="0" sz="1400" spc="-25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(inFile.hasNextLine())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345"/>
              </a:lnSpc>
            </a:pPr>
            <a:r>
              <a:rPr dirty="0" sz="1400" spc="-5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033144">
              <a:lnSpc>
                <a:spcPts val="1345"/>
              </a:lnSpc>
            </a:pPr>
            <a:r>
              <a:rPr dirty="0" sz="1400">
                <a:latin typeface="Courier New"/>
                <a:cs typeface="Courier New"/>
              </a:rPr>
              <a:t>line</a:t>
            </a:r>
            <a:r>
              <a:rPr dirty="0" sz="1400" spc="-15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=</a:t>
            </a:r>
            <a:r>
              <a:rPr dirty="0" sz="1400" spc="-25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inFile.nextLine();</a:t>
            </a:r>
            <a:endParaRPr sz="1400">
              <a:latin typeface="Courier New"/>
              <a:cs typeface="Courier New"/>
            </a:endParaRPr>
          </a:p>
          <a:p>
            <a:pPr marL="438784" marR="5080" indent="594360">
              <a:lnSpc>
                <a:spcPct val="80000"/>
              </a:lnSpc>
              <a:spcBef>
                <a:spcPts val="165"/>
              </a:spcBef>
            </a:pPr>
            <a:r>
              <a:rPr dirty="0" sz="1400">
                <a:latin typeface="Courier New"/>
                <a:cs typeface="Courier New"/>
              </a:rPr>
              <a:t>Scanner</a:t>
            </a:r>
            <a:r>
              <a:rPr dirty="0" sz="1400" spc="-4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parseLine</a:t>
            </a:r>
            <a:r>
              <a:rPr dirty="0" sz="1400" spc="-45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=</a:t>
            </a:r>
            <a:r>
              <a:rPr dirty="0" sz="1400" spc="-5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new</a:t>
            </a:r>
            <a:r>
              <a:rPr dirty="0" sz="1400" spc="-45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Scanner(line)</a:t>
            </a:r>
            <a:r>
              <a:rPr dirty="0" sz="1400" spc="-5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//</a:t>
            </a:r>
            <a:r>
              <a:rPr dirty="0" sz="1400" spc="-55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Scanner</a:t>
            </a:r>
            <a:r>
              <a:rPr dirty="0" sz="1400" spc="-45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again! </a:t>
            </a:r>
            <a:r>
              <a:rPr dirty="0" sz="1400">
                <a:latin typeface="Courier New"/>
                <a:cs typeface="Courier New"/>
              </a:rPr>
              <a:t>name</a:t>
            </a:r>
            <a:r>
              <a:rPr dirty="0" sz="1400" spc="-2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=</a:t>
            </a:r>
            <a:r>
              <a:rPr dirty="0" sz="1400" spc="-30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parseLine.next();</a:t>
            </a:r>
            <a:endParaRPr sz="1400">
              <a:latin typeface="Courier New"/>
              <a:cs typeface="Courier New"/>
            </a:endParaRPr>
          </a:p>
          <a:p>
            <a:pPr marL="438784" marR="3048000">
              <a:lnSpc>
                <a:spcPct val="80000"/>
              </a:lnSpc>
            </a:pPr>
            <a:r>
              <a:rPr dirty="0" sz="1400">
                <a:latin typeface="Courier New"/>
                <a:cs typeface="Courier New"/>
              </a:rPr>
              <a:t>id</a:t>
            </a:r>
            <a:r>
              <a:rPr dirty="0" sz="1400" spc="-25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=</a:t>
            </a:r>
            <a:r>
              <a:rPr dirty="0" sz="1400" spc="-5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parseLine.nextInt(); </a:t>
            </a:r>
            <a:r>
              <a:rPr dirty="0" sz="1400">
                <a:latin typeface="Courier New"/>
                <a:cs typeface="Courier New"/>
              </a:rPr>
              <a:t>balance</a:t>
            </a:r>
            <a:r>
              <a:rPr dirty="0" sz="1400" spc="-5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=</a:t>
            </a:r>
            <a:r>
              <a:rPr dirty="0" sz="1400" spc="-35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parseLine.nextFloat();</a:t>
            </a:r>
            <a:endParaRPr sz="1400">
              <a:latin typeface="Courier New"/>
              <a:cs typeface="Courier New"/>
            </a:endParaRPr>
          </a:p>
          <a:p>
            <a:pPr marL="438784">
              <a:lnSpc>
                <a:spcPts val="1175"/>
              </a:lnSpc>
              <a:tabLst>
                <a:tab pos="1078230" algn="l"/>
              </a:tabLst>
            </a:pPr>
            <a:r>
              <a:rPr dirty="0" sz="1400">
                <a:latin typeface="Courier New"/>
                <a:cs typeface="Courier New"/>
              </a:rPr>
              <a:t>//</a:t>
            </a:r>
            <a:r>
              <a:rPr dirty="0" sz="1400" spc="-25">
                <a:latin typeface="Courier New"/>
                <a:cs typeface="Courier New"/>
              </a:rPr>
              <a:t> </a:t>
            </a:r>
            <a:r>
              <a:rPr dirty="0" sz="1400" spc="-50">
                <a:latin typeface="Courier New"/>
                <a:cs typeface="Courier New"/>
              </a:rPr>
              <a:t>…</a:t>
            </a:r>
            <a:r>
              <a:rPr dirty="0" sz="1400">
                <a:latin typeface="Courier New"/>
                <a:cs typeface="Courier New"/>
              </a:rPr>
              <a:t>	new</a:t>
            </a:r>
            <a:r>
              <a:rPr dirty="0" sz="1400" spc="-6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Account(name,</a:t>
            </a:r>
            <a:r>
              <a:rPr dirty="0" sz="1400" spc="-6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id,</a:t>
            </a:r>
            <a:r>
              <a:rPr dirty="0" sz="1400" spc="-45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balance);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510"/>
              </a:lnSpc>
            </a:pPr>
            <a:r>
              <a:rPr dirty="0" sz="1400" spc="-5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100" y="964437"/>
            <a:ext cx="37617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45"/>
              <a:t>Multiple</a:t>
            </a:r>
            <a:r>
              <a:rPr dirty="0" spc="-65"/>
              <a:t> </a:t>
            </a:r>
            <a:r>
              <a:rPr dirty="0" spc="-165"/>
              <a:t>types</a:t>
            </a:r>
            <a:r>
              <a:rPr dirty="0" spc="-75"/>
              <a:t> </a:t>
            </a:r>
            <a:r>
              <a:rPr dirty="0"/>
              <a:t>on</a:t>
            </a:r>
            <a:r>
              <a:rPr dirty="0" spc="-90"/>
              <a:t> </a:t>
            </a:r>
            <a:r>
              <a:rPr dirty="0" spc="-85"/>
              <a:t>one</a:t>
            </a:r>
            <a:r>
              <a:rPr dirty="0" spc="-80"/>
              <a:t> </a:t>
            </a:r>
            <a:r>
              <a:rPr dirty="0" spc="-120"/>
              <a:t>line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448053" y="3399806"/>
            <a:ext cx="2440940" cy="0"/>
          </a:xfrm>
          <a:custGeom>
            <a:avLst/>
            <a:gdLst/>
            <a:ahLst/>
            <a:cxnLst/>
            <a:rect l="l" t="t" r="r" b="b"/>
            <a:pathLst>
              <a:path w="2440940" h="0">
                <a:moveTo>
                  <a:pt x="0" y="0"/>
                </a:moveTo>
                <a:lnTo>
                  <a:pt x="2440431" y="0"/>
                </a:lnTo>
              </a:path>
            </a:pathLst>
          </a:custGeom>
          <a:ln w="1195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435353" y="1680717"/>
            <a:ext cx="6010910" cy="3195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730"/>
              </a:lnSpc>
              <a:spcBef>
                <a:spcPts val="95"/>
              </a:spcBef>
            </a:pPr>
            <a:r>
              <a:rPr dirty="0" sz="1600">
                <a:latin typeface="Courier New"/>
                <a:cs typeface="Courier New"/>
              </a:rPr>
              <a:t>//</a:t>
            </a:r>
            <a:r>
              <a:rPr dirty="0" sz="1600" spc="-3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Name,</a:t>
            </a:r>
            <a:r>
              <a:rPr dirty="0" sz="1600" spc="-3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id,</a:t>
            </a:r>
            <a:r>
              <a:rPr dirty="0" sz="1600" spc="-25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balance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40"/>
              </a:lnSpc>
            </a:pPr>
            <a:r>
              <a:rPr dirty="0" sz="1600">
                <a:latin typeface="Courier New"/>
                <a:cs typeface="Courier New"/>
              </a:rPr>
              <a:t>Scanner</a:t>
            </a:r>
            <a:r>
              <a:rPr dirty="0" sz="1600" spc="-5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inFile</a:t>
            </a:r>
            <a:r>
              <a:rPr dirty="0" sz="1600" spc="-6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=</a:t>
            </a:r>
            <a:r>
              <a:rPr dirty="0" sz="1600" spc="-7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new</a:t>
            </a:r>
            <a:r>
              <a:rPr dirty="0" sz="1600" spc="-6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Scanner(new</a:t>
            </a:r>
            <a:r>
              <a:rPr dirty="0" sz="1600" spc="-65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File(“in.txt"));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40"/>
              </a:lnSpc>
            </a:pPr>
            <a:r>
              <a:rPr dirty="0" sz="1600">
                <a:latin typeface="Courier New"/>
                <a:cs typeface="Courier New"/>
              </a:rPr>
              <a:t>String</a:t>
            </a:r>
            <a:r>
              <a:rPr dirty="0" sz="1600" spc="-65">
                <a:latin typeface="Courier New"/>
                <a:cs typeface="Courier New"/>
              </a:rPr>
              <a:t> </a:t>
            </a:r>
            <a:r>
              <a:rPr dirty="0" sz="1600" spc="-20">
                <a:latin typeface="Courier New"/>
                <a:cs typeface="Courier New"/>
              </a:rPr>
              <a:t>line;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35"/>
              </a:lnSpc>
            </a:pPr>
            <a:r>
              <a:rPr dirty="0" sz="1600">
                <a:latin typeface="Courier New"/>
                <a:cs typeface="Courier New"/>
              </a:rPr>
              <a:t>while</a:t>
            </a:r>
            <a:r>
              <a:rPr dirty="0" sz="1600" spc="-50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(inFile.hasNextLine())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ts val="1535"/>
              </a:lnSpc>
            </a:pPr>
            <a:r>
              <a:rPr dirty="0" sz="1600" spc="-5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049020">
              <a:lnSpc>
                <a:spcPts val="1535"/>
              </a:lnSpc>
            </a:pPr>
            <a:r>
              <a:rPr dirty="0" sz="1600">
                <a:latin typeface="Courier New"/>
                <a:cs typeface="Courier New"/>
              </a:rPr>
              <a:t>line</a:t>
            </a:r>
            <a:r>
              <a:rPr dirty="0" sz="1600" spc="-3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=</a:t>
            </a:r>
            <a:r>
              <a:rPr dirty="0" sz="1600" spc="-15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inFile.nextLine();</a:t>
            </a:r>
            <a:endParaRPr sz="1600">
              <a:latin typeface="Courier New"/>
              <a:cs typeface="Courier New"/>
            </a:endParaRPr>
          </a:p>
          <a:p>
            <a:pPr marL="1049020">
              <a:lnSpc>
                <a:spcPts val="1535"/>
              </a:lnSpc>
            </a:pPr>
            <a:r>
              <a:rPr dirty="0" sz="1600">
                <a:latin typeface="Courier New"/>
                <a:cs typeface="Courier New"/>
              </a:rPr>
              <a:t>Account</a:t>
            </a:r>
            <a:r>
              <a:rPr dirty="0" sz="1600" spc="-4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account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=</a:t>
            </a:r>
            <a:r>
              <a:rPr dirty="0" sz="1600" spc="-3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new</a:t>
            </a:r>
            <a:r>
              <a:rPr dirty="0" sz="1600" spc="-40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Account(line);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ts val="1730"/>
              </a:lnSpc>
            </a:pPr>
            <a:r>
              <a:rPr dirty="0" sz="1600" spc="-5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  <a:spcBef>
                <a:spcPts val="1150"/>
              </a:spcBef>
            </a:pPr>
            <a:r>
              <a:rPr dirty="0" sz="1600">
                <a:latin typeface="Courier New"/>
                <a:cs typeface="Courier New"/>
              </a:rPr>
              <a:t>public</a:t>
            </a:r>
            <a:r>
              <a:rPr dirty="0" sz="1600" spc="-7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Account(String</a:t>
            </a:r>
            <a:r>
              <a:rPr dirty="0" sz="1600" spc="-8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line)</a:t>
            </a:r>
            <a:r>
              <a:rPr dirty="0" sz="1600" spc="-8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//</a:t>
            </a:r>
            <a:r>
              <a:rPr dirty="0" sz="1600" spc="-65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constructor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35"/>
              </a:lnSpc>
            </a:pPr>
            <a:r>
              <a:rPr dirty="0" sz="1600" spc="-5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ts val="1535"/>
              </a:lnSpc>
            </a:pPr>
            <a:r>
              <a:rPr dirty="0" sz="1600">
                <a:latin typeface="Courier New"/>
                <a:cs typeface="Courier New"/>
              </a:rPr>
              <a:t>Scanner</a:t>
            </a:r>
            <a:r>
              <a:rPr dirty="0" sz="1600" spc="-5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accountLine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=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new</a:t>
            </a:r>
            <a:r>
              <a:rPr dirty="0" sz="1600" spc="-55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Scanner(line);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ts val="1535"/>
              </a:lnSpc>
            </a:pPr>
            <a:r>
              <a:rPr dirty="0" sz="1600">
                <a:latin typeface="Courier New"/>
                <a:cs typeface="Courier New"/>
              </a:rPr>
              <a:t>_name</a:t>
            </a:r>
            <a:r>
              <a:rPr dirty="0" sz="1600" spc="-2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=</a:t>
            </a:r>
            <a:r>
              <a:rPr dirty="0" sz="1600" spc="-30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accountLine.next();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ts val="1535"/>
              </a:lnSpc>
            </a:pPr>
            <a:r>
              <a:rPr dirty="0" sz="1600">
                <a:latin typeface="Courier New"/>
                <a:cs typeface="Courier New"/>
              </a:rPr>
              <a:t>_id</a:t>
            </a:r>
            <a:r>
              <a:rPr dirty="0" sz="1600" spc="-2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=</a:t>
            </a:r>
            <a:r>
              <a:rPr dirty="0" sz="1600" spc="-5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accountLine.nextInt();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ts val="1535"/>
              </a:lnSpc>
            </a:pPr>
            <a:r>
              <a:rPr dirty="0" sz="1600">
                <a:latin typeface="Courier New"/>
                <a:cs typeface="Courier New"/>
              </a:rPr>
              <a:t>_balance</a:t>
            </a:r>
            <a:r>
              <a:rPr dirty="0" sz="1600" spc="-5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=</a:t>
            </a:r>
            <a:r>
              <a:rPr dirty="0" sz="1600" spc="-25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accountLine.nextFloat();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dirty="0" sz="1600" spc="-5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001013"/>
            <a:ext cx="4281170" cy="802640"/>
          </a:xfrm>
          <a:prstGeom prst="rect"/>
        </p:spPr>
        <p:txBody>
          <a:bodyPr wrap="square" lIns="0" tIns="35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2400" spc="-10">
                <a:latin typeface="Courier New"/>
                <a:cs typeface="Courier New"/>
              </a:rPr>
              <a:t>BufferedReader</a:t>
            </a:r>
            <a:r>
              <a:rPr dirty="0" sz="2400" spc="-795">
                <a:latin typeface="Courier New"/>
                <a:cs typeface="Courier New"/>
              </a:rPr>
              <a:t> </a:t>
            </a:r>
            <a:r>
              <a:rPr dirty="0" sz="2400" spc="-80"/>
              <a:t>vs</a:t>
            </a:r>
            <a:r>
              <a:rPr dirty="0" sz="2400" spc="-40"/>
              <a:t> </a:t>
            </a:r>
            <a:r>
              <a:rPr dirty="0" sz="2400" spc="-10">
                <a:latin typeface="Courier New"/>
                <a:cs typeface="Courier New"/>
              </a:rPr>
              <a:t>Scanner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2400">
                <a:latin typeface="Arial MT"/>
                <a:cs typeface="Arial MT"/>
              </a:rPr>
              <a:t>(parsing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primitive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types)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359153" y="2226690"/>
            <a:ext cx="6542405" cy="153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70"/>
              </a:lnSpc>
              <a:spcBef>
                <a:spcPts val="100"/>
              </a:spcBef>
            </a:pPr>
            <a:r>
              <a:rPr dirty="0" sz="1800" spc="-10">
                <a:latin typeface="Courier New"/>
                <a:cs typeface="Courier New"/>
              </a:rPr>
              <a:t>Scanner</a:t>
            </a:r>
            <a:endParaRPr sz="1800">
              <a:latin typeface="Courier New"/>
              <a:cs typeface="Courier New"/>
            </a:endParaRPr>
          </a:p>
          <a:p>
            <a:pPr marL="469900">
              <a:lnSpc>
                <a:spcPts val="1945"/>
              </a:lnSpc>
            </a:pPr>
            <a:r>
              <a:rPr dirty="0" sz="1800">
                <a:latin typeface="Courier New"/>
                <a:cs typeface="Courier New"/>
              </a:rPr>
              <a:t>nextInt(),</a:t>
            </a:r>
            <a:r>
              <a:rPr dirty="0" sz="1800" spc="-8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nextFloat(),</a:t>
            </a:r>
            <a:r>
              <a:rPr dirty="0" sz="1800" spc="-685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…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parsing </a:t>
            </a:r>
            <a:r>
              <a:rPr dirty="0" sz="1800" spc="-10">
                <a:latin typeface="Arial MT"/>
                <a:cs typeface="Arial MT"/>
              </a:rPr>
              <a:t>types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1945"/>
              </a:lnSpc>
            </a:pPr>
            <a:r>
              <a:rPr dirty="0" sz="1800" spc="-10">
                <a:latin typeface="Courier New"/>
                <a:cs typeface="Courier New"/>
              </a:rPr>
              <a:t>BufferedReader</a:t>
            </a:r>
            <a:endParaRPr sz="1800">
              <a:latin typeface="Courier New"/>
              <a:cs typeface="Courier New"/>
            </a:endParaRPr>
          </a:p>
          <a:p>
            <a:pPr marL="469900">
              <a:lnSpc>
                <a:spcPts val="1960"/>
              </a:lnSpc>
            </a:pPr>
            <a:r>
              <a:rPr dirty="0" sz="1800">
                <a:latin typeface="Courier New"/>
                <a:cs typeface="Courier New"/>
              </a:rPr>
              <a:t>read(),</a:t>
            </a:r>
            <a:r>
              <a:rPr dirty="0" sz="1800" spc="-8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readLine(),</a:t>
            </a:r>
            <a:r>
              <a:rPr dirty="0" sz="1800" spc="-8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…</a:t>
            </a:r>
            <a:r>
              <a:rPr dirty="0" sz="1800" spc="-50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none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parsing</a:t>
            </a:r>
            <a:r>
              <a:rPr dirty="0" sz="1800" spc="-10">
                <a:latin typeface="Arial MT"/>
                <a:cs typeface="Arial MT"/>
              </a:rPr>
              <a:t> types</a:t>
            </a:r>
            <a:endParaRPr sz="1800">
              <a:latin typeface="Arial MT"/>
              <a:cs typeface="Arial MT"/>
            </a:endParaRPr>
          </a:p>
          <a:p>
            <a:pPr marL="469900">
              <a:lnSpc>
                <a:spcPts val="1945"/>
              </a:lnSpc>
            </a:pPr>
            <a:r>
              <a:rPr dirty="0" sz="1800">
                <a:latin typeface="Arial MT"/>
                <a:cs typeface="Arial MT"/>
              </a:rPr>
              <a:t>needs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StringTokenizer</a:t>
            </a:r>
            <a:r>
              <a:rPr dirty="0" sz="1800" spc="-620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then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wrapper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class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methods</a:t>
            </a:r>
            <a:r>
              <a:rPr dirty="0" sz="1800" spc="-20">
                <a:latin typeface="Arial MT"/>
                <a:cs typeface="Arial MT"/>
              </a:rPr>
              <a:t> like</a:t>
            </a:r>
            <a:endParaRPr sz="1800">
              <a:latin typeface="Arial MT"/>
              <a:cs typeface="Arial MT"/>
            </a:endParaRPr>
          </a:p>
          <a:p>
            <a:pPr marL="469900">
              <a:lnSpc>
                <a:spcPts val="2050"/>
              </a:lnSpc>
            </a:pPr>
            <a:r>
              <a:rPr dirty="0" sz="1800" spc="-10">
                <a:latin typeface="Courier New"/>
                <a:cs typeface="Courier New"/>
              </a:rPr>
              <a:t>Integer.parseInt(token</a:t>
            </a:r>
            <a:r>
              <a:rPr dirty="0" sz="1800" spc="-1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900" y="1153413"/>
            <a:ext cx="5032375" cy="802640"/>
          </a:xfrm>
          <a:prstGeom prst="rect"/>
        </p:spPr>
        <p:txBody>
          <a:bodyPr wrap="square" lIns="0" tIns="35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2400">
                <a:latin typeface="Courier New"/>
                <a:cs typeface="Courier New"/>
              </a:rPr>
              <a:t>BufferedReader</a:t>
            </a:r>
            <a:r>
              <a:rPr dirty="0" sz="2400" spc="-844">
                <a:latin typeface="Courier New"/>
                <a:cs typeface="Courier New"/>
              </a:rPr>
              <a:t> </a:t>
            </a:r>
            <a:r>
              <a:rPr dirty="0" sz="2400" spc="-80"/>
              <a:t>vs</a:t>
            </a:r>
            <a:r>
              <a:rPr dirty="0" sz="2400" spc="-95"/>
              <a:t> </a:t>
            </a:r>
            <a:r>
              <a:rPr dirty="0" sz="2400" spc="-10">
                <a:latin typeface="Courier New"/>
                <a:cs typeface="Courier New"/>
              </a:rPr>
              <a:t>Scanner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2400">
                <a:latin typeface="Arial MT"/>
                <a:cs typeface="Arial MT"/>
              </a:rPr>
              <a:t>(Checking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End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File/Stream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(EOF))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06804" y="2355596"/>
            <a:ext cx="4436110" cy="195198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469265" marR="1228090" indent="-457200">
              <a:lnSpc>
                <a:spcPct val="101200"/>
              </a:lnSpc>
              <a:spcBef>
                <a:spcPts val="75"/>
              </a:spcBef>
            </a:pPr>
            <a:r>
              <a:rPr dirty="0" sz="1800" spc="-10">
                <a:latin typeface="Courier New"/>
                <a:cs typeface="Courier New"/>
              </a:rPr>
              <a:t>BufferedReader readLine()</a:t>
            </a:r>
            <a:r>
              <a:rPr dirty="0" sz="1800" spc="-720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returns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 spc="-20">
                <a:latin typeface="Courier New"/>
                <a:cs typeface="Courier New"/>
              </a:rPr>
              <a:t>null </a:t>
            </a:r>
            <a:r>
              <a:rPr dirty="0" sz="1800" spc="-10">
                <a:latin typeface="Courier New"/>
                <a:cs typeface="Courier New"/>
              </a:rPr>
              <a:t>read()</a:t>
            </a:r>
            <a:r>
              <a:rPr dirty="0" sz="1800" spc="-700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returns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5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10"/>
              </a:lnSpc>
            </a:pPr>
            <a:r>
              <a:rPr dirty="0" sz="1800" spc="-10">
                <a:latin typeface="Courier New"/>
                <a:cs typeface="Courier New"/>
              </a:rPr>
              <a:t>Scanner</a:t>
            </a:r>
            <a:endParaRPr sz="18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45"/>
              </a:spcBef>
            </a:pPr>
            <a:r>
              <a:rPr dirty="0" sz="1800">
                <a:latin typeface="Courier New"/>
                <a:cs typeface="Courier New"/>
              </a:rPr>
              <a:t>nextLine()</a:t>
            </a:r>
            <a:r>
              <a:rPr dirty="0" sz="1800" spc="-145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throws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exception</a:t>
            </a:r>
            <a:endParaRPr sz="18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tabLst>
                <a:tab pos="1228725" algn="l"/>
              </a:tabLst>
            </a:pPr>
            <a:r>
              <a:rPr dirty="0" sz="1800" spc="-10">
                <a:latin typeface="Arial MT"/>
                <a:cs typeface="Arial MT"/>
              </a:rPr>
              <a:t>needs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>
                <a:latin typeface="Courier New"/>
                <a:cs typeface="Courier New"/>
              </a:rPr>
              <a:t>hasNextLine()</a:t>
            </a:r>
            <a:r>
              <a:rPr dirty="0" sz="1800" spc="-114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check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first</a:t>
            </a:r>
            <a:endParaRPr sz="18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</a:pPr>
            <a:r>
              <a:rPr dirty="0" sz="1800">
                <a:latin typeface="Courier New"/>
                <a:cs typeface="Courier New"/>
              </a:rPr>
              <a:t>nextInt(),</a:t>
            </a:r>
            <a:r>
              <a:rPr dirty="0" sz="1800" spc="-6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hasNextInt(),</a:t>
            </a:r>
            <a:r>
              <a:rPr dirty="0" sz="1800" spc="-615">
                <a:latin typeface="Courier New"/>
                <a:cs typeface="Courier New"/>
              </a:rPr>
              <a:t> </a:t>
            </a:r>
            <a:r>
              <a:rPr dirty="0" sz="1800" spc="-50">
                <a:latin typeface="Arial MT"/>
                <a:cs typeface="Arial MT"/>
              </a:rPr>
              <a:t>…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754" y="812037"/>
            <a:ext cx="35115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30"/>
              <a:t>Binary</a:t>
            </a:r>
            <a:r>
              <a:rPr dirty="0" spc="-80"/>
              <a:t> </a:t>
            </a:r>
            <a:r>
              <a:rPr dirty="0" spc="-60"/>
              <a:t>Versus</a:t>
            </a:r>
            <a:r>
              <a:rPr dirty="0" spc="-114"/>
              <a:t> </a:t>
            </a:r>
            <a:r>
              <a:rPr dirty="0" spc="-75"/>
              <a:t>Text</a:t>
            </a:r>
            <a:r>
              <a:rPr dirty="0" spc="-110"/>
              <a:t> </a:t>
            </a:r>
            <a:r>
              <a:rPr dirty="0" spc="-130"/>
              <a:t>Files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892554" y="1464309"/>
            <a:ext cx="7754620" cy="389826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algn="just" marL="469900" marR="1914525" indent="-457200">
              <a:lnSpc>
                <a:spcPts val="2160"/>
              </a:lnSpc>
              <a:spcBef>
                <a:spcPts val="375"/>
              </a:spcBef>
            </a:pPr>
            <a:r>
              <a:rPr dirty="0" sz="2000" i="1">
                <a:latin typeface="Calibri"/>
                <a:cs typeface="Calibri"/>
              </a:rPr>
              <a:t>All</a:t>
            </a:r>
            <a:r>
              <a:rPr dirty="0" sz="2000" spc="-35" i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programs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ultimately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just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zeros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ones </a:t>
            </a:r>
            <a:r>
              <a:rPr dirty="0" sz="2000">
                <a:latin typeface="Calibri"/>
                <a:cs typeface="Calibri"/>
              </a:rPr>
              <a:t>each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digit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have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two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values,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hence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 i="1">
                <a:latin typeface="Calibri"/>
                <a:cs typeface="Calibri"/>
              </a:rPr>
              <a:t>binary </a:t>
            </a:r>
            <a:r>
              <a:rPr dirty="0" sz="2000" i="1">
                <a:latin typeface="Calibri"/>
                <a:cs typeface="Calibri"/>
              </a:rPr>
              <a:t>bit</a:t>
            </a:r>
            <a:r>
              <a:rPr dirty="0" sz="2000" spc="-10" i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binary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digit</a:t>
            </a:r>
            <a:endParaRPr sz="2000">
              <a:latin typeface="Calibri"/>
              <a:cs typeface="Calibri"/>
            </a:endParaRPr>
          </a:p>
          <a:p>
            <a:pPr algn="just" marL="469900">
              <a:lnSpc>
                <a:spcPts val="2010"/>
              </a:lnSpc>
            </a:pPr>
            <a:r>
              <a:rPr dirty="0" sz="2000" i="1">
                <a:latin typeface="Calibri"/>
                <a:cs typeface="Calibri"/>
              </a:rPr>
              <a:t>byte</a:t>
            </a:r>
            <a:r>
              <a:rPr dirty="0" sz="2000" spc="-30" i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group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eight</a:t>
            </a:r>
            <a:r>
              <a:rPr dirty="0" sz="2000" spc="-20">
                <a:latin typeface="Calibri"/>
                <a:cs typeface="Calibri"/>
              </a:rPr>
              <a:t> bits</a:t>
            </a:r>
            <a:endParaRPr sz="2000">
              <a:latin typeface="Calibri"/>
              <a:cs typeface="Calibri"/>
            </a:endParaRPr>
          </a:p>
          <a:p>
            <a:pPr algn="just" marL="12700">
              <a:lnSpc>
                <a:spcPts val="2160"/>
              </a:lnSpc>
            </a:pPr>
            <a:r>
              <a:rPr dirty="0" sz="2000" i="1">
                <a:solidFill>
                  <a:srgbClr val="FF3300"/>
                </a:solidFill>
                <a:latin typeface="Calibri"/>
                <a:cs typeface="Calibri"/>
              </a:rPr>
              <a:t>Text</a:t>
            </a:r>
            <a:r>
              <a:rPr dirty="0" sz="2000" spc="-65" i="1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FF3300"/>
                </a:solidFill>
                <a:latin typeface="Calibri"/>
                <a:cs typeface="Calibri"/>
              </a:rPr>
              <a:t>files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bits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represent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printable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characters</a:t>
            </a:r>
            <a:endParaRPr sz="2000">
              <a:latin typeface="Calibri"/>
              <a:cs typeface="Calibri"/>
            </a:endParaRPr>
          </a:p>
          <a:p>
            <a:pPr algn="just" marL="469900" marR="1397635">
              <a:lnSpc>
                <a:spcPts val="2160"/>
              </a:lnSpc>
              <a:spcBef>
                <a:spcPts val="150"/>
              </a:spcBef>
            </a:pPr>
            <a:r>
              <a:rPr dirty="0" sz="2000">
                <a:latin typeface="Calibri"/>
                <a:cs typeface="Calibri"/>
              </a:rPr>
              <a:t>one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byte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per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character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ASCII,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most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common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code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example,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Java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source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text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files</a:t>
            </a:r>
            <a:endParaRPr sz="2000">
              <a:latin typeface="Calibri"/>
              <a:cs typeface="Calibri"/>
            </a:endParaRPr>
          </a:p>
          <a:p>
            <a:pPr algn="just" marL="469900">
              <a:lnSpc>
                <a:spcPts val="2010"/>
              </a:lnSpc>
            </a:pPr>
            <a:r>
              <a:rPr dirty="0" sz="2000">
                <a:latin typeface="Calibri"/>
                <a:cs typeface="Calibri"/>
              </a:rPr>
              <a:t>so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any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created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"text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editor"</a:t>
            </a:r>
            <a:endParaRPr sz="2000">
              <a:latin typeface="Calibri"/>
              <a:cs typeface="Calibri"/>
            </a:endParaRPr>
          </a:p>
          <a:p>
            <a:pPr algn="just" marL="12700" marR="5080">
              <a:lnSpc>
                <a:spcPts val="2160"/>
              </a:lnSpc>
              <a:spcBef>
                <a:spcPts val="155"/>
              </a:spcBef>
            </a:pPr>
            <a:r>
              <a:rPr dirty="0" sz="2000" i="1">
                <a:solidFill>
                  <a:srgbClr val="FF3300"/>
                </a:solidFill>
                <a:latin typeface="Calibri"/>
                <a:cs typeface="Calibri"/>
              </a:rPr>
              <a:t>Binary</a:t>
            </a:r>
            <a:r>
              <a:rPr dirty="0" sz="2000" spc="-45" i="1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FF3300"/>
                </a:solidFill>
                <a:latin typeface="Calibri"/>
                <a:cs typeface="Calibri"/>
              </a:rPr>
              <a:t>files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bits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represent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other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types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encoded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information,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such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as </a:t>
            </a:r>
            <a:r>
              <a:rPr dirty="0" sz="2000">
                <a:latin typeface="Calibri"/>
                <a:cs typeface="Calibri"/>
              </a:rPr>
              <a:t>executable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instructions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numeric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algn="just" marL="469900" marR="1181735">
              <a:lnSpc>
                <a:spcPts val="2160"/>
              </a:lnSpc>
            </a:pPr>
            <a:r>
              <a:rPr dirty="0" sz="2000">
                <a:latin typeface="Calibri"/>
                <a:cs typeface="Calibri"/>
              </a:rPr>
              <a:t>these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easily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read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computer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but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not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humans </a:t>
            </a:r>
            <a:r>
              <a:rPr dirty="0" sz="2000">
                <a:latin typeface="Calibri"/>
                <a:cs typeface="Calibri"/>
              </a:rPr>
              <a:t>they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not</a:t>
            </a:r>
            <a:r>
              <a:rPr dirty="0" sz="2000" spc="-5" i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"printable"</a:t>
            </a:r>
            <a:r>
              <a:rPr dirty="0" sz="2000" spc="-20">
                <a:latin typeface="Calibri"/>
                <a:cs typeface="Calibri"/>
              </a:rPr>
              <a:t> files</a:t>
            </a:r>
            <a:endParaRPr sz="2000">
              <a:latin typeface="Calibri"/>
              <a:cs typeface="Calibri"/>
            </a:endParaRPr>
          </a:p>
          <a:p>
            <a:pPr algn="just" marL="927100">
              <a:lnSpc>
                <a:spcPts val="2010"/>
              </a:lnSpc>
            </a:pPr>
            <a:r>
              <a:rPr dirty="0" sz="2000">
                <a:latin typeface="Calibri"/>
                <a:cs typeface="Calibri"/>
              </a:rPr>
              <a:t>actually,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you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can</a:t>
            </a:r>
            <a:r>
              <a:rPr dirty="0" sz="2000" spc="-30" i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print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them,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but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will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unintelligible</a:t>
            </a:r>
            <a:endParaRPr sz="2000">
              <a:latin typeface="Calibri"/>
              <a:cs typeface="Calibri"/>
            </a:endParaRPr>
          </a:p>
          <a:p>
            <a:pPr algn="just" marL="927100">
              <a:lnSpc>
                <a:spcPts val="2280"/>
              </a:lnSpc>
            </a:pPr>
            <a:r>
              <a:rPr dirty="0" sz="2000">
                <a:latin typeface="Calibri"/>
                <a:cs typeface="Calibri"/>
              </a:rPr>
              <a:t>"printable"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means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"easily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readable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humans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when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printed"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905254" y="3386311"/>
            <a:ext cx="2895600" cy="0"/>
          </a:xfrm>
          <a:custGeom>
            <a:avLst/>
            <a:gdLst/>
            <a:ahLst/>
            <a:cxnLst/>
            <a:rect l="l" t="t" r="r" b="b"/>
            <a:pathLst>
              <a:path w="2895600" h="0">
                <a:moveTo>
                  <a:pt x="0" y="0"/>
                </a:moveTo>
                <a:lnTo>
                  <a:pt x="2895600" y="0"/>
                </a:lnTo>
              </a:path>
            </a:pathLst>
          </a:custGeom>
          <a:ln w="1501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892554" y="1239469"/>
            <a:ext cx="4294505" cy="3989704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algn="just" marL="12700" marR="462280">
              <a:lnSpc>
                <a:spcPct val="80000"/>
              </a:lnSpc>
              <a:spcBef>
                <a:spcPts val="585"/>
              </a:spcBef>
            </a:pPr>
            <a:r>
              <a:rPr dirty="0" sz="2000">
                <a:latin typeface="Courier New"/>
                <a:cs typeface="Courier New"/>
              </a:rPr>
              <a:t>BufferedReader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inFile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 spc="-50">
                <a:latin typeface="Courier New"/>
                <a:cs typeface="Courier New"/>
              </a:rPr>
              <a:t>… </a:t>
            </a:r>
            <a:r>
              <a:rPr dirty="0" sz="2000">
                <a:latin typeface="Courier New"/>
                <a:cs typeface="Courier New"/>
              </a:rPr>
              <a:t>line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10">
                <a:latin typeface="Courier New"/>
                <a:cs typeface="Courier New"/>
              </a:rPr>
              <a:t> inFile.readline(); </a:t>
            </a:r>
            <a:r>
              <a:rPr dirty="0" sz="2000">
                <a:latin typeface="Courier New"/>
                <a:cs typeface="Courier New"/>
              </a:rPr>
              <a:t>while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(line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!=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null)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1680"/>
              </a:lnSpc>
            </a:pPr>
            <a:r>
              <a:rPr dirty="0" sz="2000" spc="-5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ts val="1920"/>
              </a:lnSpc>
            </a:pPr>
            <a:r>
              <a:rPr dirty="0" sz="2000">
                <a:latin typeface="Courier New"/>
                <a:cs typeface="Courier New"/>
              </a:rPr>
              <a:t>//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0">
                <a:latin typeface="Courier New"/>
                <a:cs typeface="Courier New"/>
              </a:rPr>
              <a:t>…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ts val="1920"/>
              </a:lnSpc>
            </a:pPr>
            <a:r>
              <a:rPr dirty="0" sz="2000">
                <a:latin typeface="Courier New"/>
                <a:cs typeface="Courier New"/>
              </a:rPr>
              <a:t>line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10">
                <a:latin typeface="Courier New"/>
                <a:cs typeface="Courier New"/>
              </a:rPr>
              <a:t> inFile.readline();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160"/>
              </a:lnSpc>
            </a:pPr>
            <a:r>
              <a:rPr dirty="0" sz="2000" spc="-5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0"/>
              </a:spcBef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160"/>
              </a:lnSpc>
            </a:pPr>
            <a:r>
              <a:rPr dirty="0" sz="2000">
                <a:latin typeface="Courier New"/>
                <a:cs typeface="Courier New"/>
              </a:rPr>
              <a:t>Scanner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inFile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0">
                <a:latin typeface="Courier New"/>
                <a:cs typeface="Courier New"/>
              </a:rPr>
              <a:t>…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1920"/>
              </a:lnSpc>
            </a:pPr>
            <a:r>
              <a:rPr dirty="0" sz="2000">
                <a:latin typeface="Courier New"/>
                <a:cs typeface="Courier New"/>
              </a:rPr>
              <a:t>while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(inFile.hasNextLine())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1920"/>
              </a:lnSpc>
            </a:pPr>
            <a:r>
              <a:rPr dirty="0" sz="2000" spc="-5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ts val="1920"/>
              </a:lnSpc>
            </a:pPr>
            <a:r>
              <a:rPr dirty="0" sz="2000">
                <a:latin typeface="Courier New"/>
                <a:cs typeface="Courier New"/>
              </a:rPr>
              <a:t>line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10">
                <a:latin typeface="Courier New"/>
                <a:cs typeface="Courier New"/>
              </a:rPr>
              <a:t> infile.nextLine();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ts val="1920"/>
              </a:lnSpc>
            </a:pPr>
            <a:r>
              <a:rPr dirty="0" sz="2000">
                <a:latin typeface="Courier New"/>
                <a:cs typeface="Courier New"/>
              </a:rPr>
              <a:t>//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0">
                <a:latin typeface="Courier New"/>
                <a:cs typeface="Courier New"/>
              </a:rPr>
              <a:t>…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160"/>
              </a:lnSpc>
            </a:pPr>
            <a:r>
              <a:rPr dirty="0" sz="2000" spc="-5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133854" y="2667364"/>
            <a:ext cx="2895600" cy="0"/>
          </a:xfrm>
          <a:custGeom>
            <a:avLst/>
            <a:gdLst/>
            <a:ahLst/>
            <a:cxnLst/>
            <a:rect l="l" t="t" r="r" b="b"/>
            <a:pathLst>
              <a:path w="2895600" h="0">
                <a:moveTo>
                  <a:pt x="0" y="0"/>
                </a:moveTo>
                <a:lnTo>
                  <a:pt x="2895600" y="0"/>
                </a:lnTo>
              </a:path>
            </a:pathLst>
          </a:custGeom>
          <a:ln w="1501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2121154" y="520953"/>
            <a:ext cx="6426835" cy="3745229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algn="just" marL="12700" marR="2595245">
              <a:lnSpc>
                <a:spcPct val="80000"/>
              </a:lnSpc>
              <a:spcBef>
                <a:spcPts val="585"/>
              </a:spcBef>
            </a:pPr>
            <a:r>
              <a:rPr dirty="0" sz="2000">
                <a:latin typeface="Courier New"/>
                <a:cs typeface="Courier New"/>
              </a:rPr>
              <a:t>BufferedReader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inFile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 spc="-50">
                <a:latin typeface="Courier New"/>
                <a:cs typeface="Courier New"/>
              </a:rPr>
              <a:t>… </a:t>
            </a:r>
            <a:r>
              <a:rPr dirty="0" sz="2000">
                <a:latin typeface="Courier New"/>
                <a:cs typeface="Courier New"/>
              </a:rPr>
              <a:t>line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10">
                <a:latin typeface="Courier New"/>
                <a:cs typeface="Courier New"/>
              </a:rPr>
              <a:t> inFile.readline(); </a:t>
            </a:r>
            <a:r>
              <a:rPr dirty="0" sz="2000">
                <a:latin typeface="Courier New"/>
                <a:cs typeface="Courier New"/>
              </a:rPr>
              <a:t>while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(line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!=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null)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1680"/>
              </a:lnSpc>
            </a:pPr>
            <a:r>
              <a:rPr dirty="0" sz="2000" spc="-5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ts val="1920"/>
              </a:lnSpc>
            </a:pPr>
            <a:r>
              <a:rPr dirty="0" sz="2000">
                <a:latin typeface="Courier New"/>
                <a:cs typeface="Courier New"/>
              </a:rPr>
              <a:t>//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0">
                <a:latin typeface="Courier New"/>
                <a:cs typeface="Courier New"/>
              </a:rPr>
              <a:t>…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ts val="1920"/>
              </a:lnSpc>
            </a:pPr>
            <a:r>
              <a:rPr dirty="0" sz="2000">
                <a:latin typeface="Courier New"/>
                <a:cs typeface="Courier New"/>
              </a:rPr>
              <a:t>line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10">
                <a:latin typeface="Courier New"/>
                <a:cs typeface="Courier New"/>
              </a:rPr>
              <a:t> inFile.readline();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160"/>
              </a:lnSpc>
            </a:pPr>
            <a:r>
              <a:rPr dirty="0" sz="2000" spc="-5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0"/>
              </a:spcBef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160"/>
              </a:lnSpc>
            </a:pPr>
            <a:r>
              <a:rPr dirty="0" sz="2000">
                <a:latin typeface="Courier New"/>
                <a:cs typeface="Courier New"/>
              </a:rPr>
              <a:t>BufferedReader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inFile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 spc="-50">
                <a:latin typeface="Courier New"/>
                <a:cs typeface="Courier New"/>
              </a:rPr>
              <a:t>…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1920"/>
              </a:lnSpc>
            </a:pPr>
            <a:r>
              <a:rPr dirty="0" sz="2000">
                <a:latin typeface="Courier New"/>
                <a:cs typeface="Courier New"/>
              </a:rPr>
              <a:t>while</a:t>
            </a:r>
            <a:r>
              <a:rPr dirty="0" sz="2000" spc="-4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((line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inFile.readline())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!=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20">
                <a:latin typeface="Courier New"/>
                <a:cs typeface="Courier New"/>
              </a:rPr>
              <a:t>null)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1920"/>
              </a:lnSpc>
            </a:pPr>
            <a:r>
              <a:rPr dirty="0" sz="2000" spc="-5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ts val="1920"/>
              </a:lnSpc>
            </a:pPr>
            <a:r>
              <a:rPr dirty="0" sz="2000">
                <a:latin typeface="Courier New"/>
                <a:cs typeface="Courier New"/>
              </a:rPr>
              <a:t>//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0">
                <a:latin typeface="Courier New"/>
                <a:cs typeface="Courier New"/>
              </a:rPr>
              <a:t>…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160"/>
              </a:lnSpc>
            </a:pPr>
            <a:r>
              <a:rPr dirty="0" sz="2000" spc="-5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970" y="495046"/>
            <a:ext cx="20516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My</a:t>
            </a:r>
            <a:r>
              <a:rPr dirty="0" spc="-40"/>
              <a:t> </a:t>
            </a:r>
            <a:r>
              <a:rPr dirty="0" spc="-130"/>
              <a:t>suggestion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85622" y="1291539"/>
            <a:ext cx="5708015" cy="1781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35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Use</a:t>
            </a:r>
            <a:r>
              <a:rPr dirty="0" sz="1800" spc="-120">
                <a:latin typeface="Arial MT"/>
                <a:cs typeface="Arial MT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Scanner</a:t>
            </a:r>
            <a:r>
              <a:rPr dirty="0" sz="1800" spc="-710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with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20">
                <a:latin typeface="Courier New"/>
                <a:cs typeface="Courier New"/>
              </a:rPr>
              <a:t>File</a:t>
            </a:r>
            <a:endParaRPr sz="1800">
              <a:latin typeface="Courier New"/>
              <a:cs typeface="Courier New"/>
            </a:endParaRPr>
          </a:p>
          <a:p>
            <a:pPr marL="469265">
              <a:lnSpc>
                <a:spcPts val="1945"/>
              </a:lnSpc>
            </a:pPr>
            <a:r>
              <a:rPr dirty="0" sz="1800">
                <a:latin typeface="Courier New"/>
                <a:cs typeface="Courier New"/>
              </a:rPr>
              <a:t>new</a:t>
            </a:r>
            <a:r>
              <a:rPr dirty="0" sz="1800" spc="-8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Scanner(new</a:t>
            </a:r>
            <a:r>
              <a:rPr dirty="0" sz="1800" spc="-7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File(“in.txt”))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  <a:tabLst>
                <a:tab pos="554990" algn="l"/>
              </a:tabLst>
            </a:pPr>
            <a:r>
              <a:rPr dirty="0" sz="1800" spc="-25">
                <a:latin typeface="Arial MT"/>
                <a:cs typeface="Arial MT"/>
              </a:rPr>
              <a:t>Use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>
                <a:latin typeface="Courier New"/>
                <a:cs typeface="Courier New"/>
              </a:rPr>
              <a:t>hasNext…()</a:t>
            </a:r>
            <a:r>
              <a:rPr dirty="0" sz="1800" spc="-80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check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EOF</a:t>
            </a:r>
            <a:endParaRPr sz="1800">
              <a:latin typeface="Arial MT"/>
              <a:cs typeface="Arial MT"/>
            </a:endParaRPr>
          </a:p>
          <a:p>
            <a:pPr marL="469265">
              <a:lnSpc>
                <a:spcPts val="1945"/>
              </a:lnSpc>
            </a:pPr>
            <a:r>
              <a:rPr dirty="0" sz="1800">
                <a:latin typeface="Courier New"/>
                <a:cs typeface="Courier New"/>
              </a:rPr>
              <a:t>while</a:t>
            </a:r>
            <a:r>
              <a:rPr dirty="0" sz="1800" spc="-4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(inFile.hasNext…())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</a:pPr>
            <a:r>
              <a:rPr dirty="0" sz="1800">
                <a:latin typeface="Arial MT"/>
                <a:cs typeface="Arial MT"/>
              </a:rPr>
              <a:t>Use </a:t>
            </a:r>
            <a:r>
              <a:rPr dirty="0" sz="1800" spc="-10">
                <a:latin typeface="Courier New"/>
                <a:cs typeface="Courier New"/>
              </a:rPr>
              <a:t>next…()</a:t>
            </a:r>
            <a:r>
              <a:rPr dirty="0" sz="1800" spc="-600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read</a:t>
            </a:r>
            <a:endParaRPr sz="1800">
              <a:latin typeface="Arial MT"/>
              <a:cs typeface="Arial MT"/>
            </a:endParaRPr>
          </a:p>
          <a:p>
            <a:pPr marL="469265">
              <a:lnSpc>
                <a:spcPts val="1945"/>
              </a:lnSpc>
            </a:pPr>
            <a:r>
              <a:rPr dirty="0" sz="1800" spc="-10">
                <a:latin typeface="Courier New"/>
                <a:cs typeface="Courier New"/>
              </a:rPr>
              <a:t>inFile.next…()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70"/>
              </a:lnSpc>
              <a:tabLst>
                <a:tab pos="4734560" algn="l"/>
              </a:tabLst>
            </a:pPr>
            <a:r>
              <a:rPr dirty="0" sz="1800">
                <a:latin typeface="Arial MT"/>
                <a:cs typeface="Arial MT"/>
              </a:rPr>
              <a:t>Simpler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you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are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familiar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with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methods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for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10">
                <a:latin typeface="Courier New"/>
                <a:cs typeface="Courier New"/>
              </a:rPr>
              <a:t>Scanner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3316" rIns="0" bIns="0" rtlCol="0" vert="horz">
            <a:spAutoFit/>
          </a:bodyPr>
          <a:lstStyle/>
          <a:p>
            <a:pPr marL="393700">
              <a:lnSpc>
                <a:spcPct val="100000"/>
              </a:lnSpc>
              <a:spcBef>
                <a:spcPts val="95"/>
              </a:spcBef>
            </a:pPr>
            <a:r>
              <a:rPr dirty="0"/>
              <a:t>My</a:t>
            </a:r>
            <a:r>
              <a:rPr dirty="0" spc="-20"/>
              <a:t> </a:t>
            </a:r>
            <a:r>
              <a:rPr dirty="0" spc="-140"/>
              <a:t>suggestion</a:t>
            </a:r>
            <a:r>
              <a:rPr dirty="0" spc="-25"/>
              <a:t> </a:t>
            </a:r>
            <a:r>
              <a:rPr dirty="0" spc="45"/>
              <a:t>cont…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68754" y="1572514"/>
            <a:ext cx="8272780" cy="2299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75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File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input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795"/>
              </a:lnSpc>
            </a:pPr>
            <a:r>
              <a:rPr dirty="0" sz="2400">
                <a:latin typeface="Courier New"/>
                <a:cs typeface="Courier New"/>
              </a:rPr>
              <a:t>Scanner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inFile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50">
                <a:latin typeface="Courier New"/>
                <a:cs typeface="Courier New"/>
              </a:rPr>
              <a:t>=</a:t>
            </a:r>
            <a:endParaRPr sz="2400">
              <a:latin typeface="Courier New"/>
              <a:cs typeface="Courier New"/>
            </a:endParaRPr>
          </a:p>
          <a:p>
            <a:pPr marL="1017905">
              <a:lnSpc>
                <a:spcPct val="100000"/>
              </a:lnSpc>
            </a:pPr>
            <a:r>
              <a:rPr dirty="0" sz="2400">
                <a:latin typeface="Courier New"/>
                <a:cs typeface="Courier New"/>
              </a:rPr>
              <a:t>new</a:t>
            </a:r>
            <a:r>
              <a:rPr dirty="0" sz="2400" spc="-7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Scanner(new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File(“in.txt”));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075"/>
              </a:lnSpc>
              <a:spcBef>
                <a:spcPts val="170"/>
              </a:spcBef>
            </a:pPr>
            <a:r>
              <a:rPr dirty="0" sz="1800">
                <a:latin typeface="Calibri"/>
                <a:cs typeface="Calibri"/>
              </a:rPr>
              <a:t>File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795"/>
              </a:lnSpc>
            </a:pPr>
            <a:r>
              <a:rPr dirty="0" sz="2400">
                <a:latin typeface="Courier New"/>
                <a:cs typeface="Courier New"/>
              </a:rPr>
              <a:t>PrintWriter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outFile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 spc="-50">
                <a:latin typeface="Courier New"/>
                <a:cs typeface="Courier New"/>
              </a:rPr>
              <a:t>=</a:t>
            </a:r>
            <a:endParaRPr sz="2400">
              <a:latin typeface="Courier New"/>
              <a:cs typeface="Courier New"/>
            </a:endParaRPr>
          </a:p>
          <a:p>
            <a:pPr marL="1017905">
              <a:lnSpc>
                <a:spcPct val="100000"/>
              </a:lnSpc>
            </a:pPr>
            <a:r>
              <a:rPr dirty="0" sz="2400">
                <a:latin typeface="Courier New"/>
                <a:cs typeface="Courier New"/>
              </a:rPr>
              <a:t>new</a:t>
            </a:r>
            <a:r>
              <a:rPr dirty="0" sz="2400" spc="-7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PrintWriter(new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File(“out.txt”));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70"/>
              </a:spcBef>
            </a:pPr>
            <a:r>
              <a:rPr dirty="0" sz="1800">
                <a:latin typeface="Courier New"/>
                <a:cs typeface="Courier New"/>
              </a:rPr>
              <a:t>outFile.print(),</a:t>
            </a:r>
            <a:r>
              <a:rPr dirty="0" sz="1800" spc="-114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println(),</a:t>
            </a:r>
            <a:r>
              <a:rPr dirty="0" sz="1800" spc="-9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format(),</a:t>
            </a:r>
            <a:r>
              <a:rPr dirty="0" sz="1800" spc="-9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flush(),</a:t>
            </a:r>
            <a:r>
              <a:rPr dirty="0" sz="1800" spc="-9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close(),</a:t>
            </a:r>
            <a:r>
              <a:rPr dirty="0" sz="1800" spc="-90">
                <a:latin typeface="Courier New"/>
                <a:cs typeface="Courier New"/>
              </a:rPr>
              <a:t> </a:t>
            </a:r>
            <a:r>
              <a:rPr dirty="0" sz="1800" spc="-50"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100" y="888237"/>
            <a:ext cx="29241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5"/>
              <a:t>Basic</a:t>
            </a:r>
            <a:r>
              <a:rPr dirty="0" spc="-40"/>
              <a:t> </a:t>
            </a:r>
            <a:r>
              <a:rPr dirty="0" spc="-130"/>
              <a:t>Binary</a:t>
            </a:r>
            <a:r>
              <a:rPr dirty="0" spc="-40"/>
              <a:t> </a:t>
            </a:r>
            <a:r>
              <a:rPr dirty="0" spc="-204"/>
              <a:t>File</a:t>
            </a:r>
            <a:r>
              <a:rPr dirty="0" spc="-45"/>
              <a:t> </a:t>
            </a:r>
            <a:r>
              <a:rPr dirty="0" spc="-50"/>
              <a:t>I/O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892554" y="1647189"/>
            <a:ext cx="8106409" cy="367093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469900" marR="2827020" indent="-457200">
              <a:lnSpc>
                <a:spcPct val="98300"/>
              </a:lnSpc>
              <a:spcBef>
                <a:spcPts val="145"/>
              </a:spcBef>
            </a:pPr>
            <a:r>
              <a:rPr dirty="0" sz="2000">
                <a:latin typeface="Calibri"/>
                <a:cs typeface="Calibri"/>
              </a:rPr>
              <a:t>Important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classes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binary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output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(to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file) </a:t>
            </a:r>
            <a:r>
              <a:rPr dirty="0" sz="2000" spc="-10" b="1">
                <a:latin typeface="Courier New"/>
                <a:cs typeface="Courier New"/>
              </a:rPr>
              <a:t>ObjectOutputStream FileOutputStream</a:t>
            </a:r>
            <a:endParaRPr sz="2000">
              <a:latin typeface="Courier New"/>
              <a:cs typeface="Courier New"/>
            </a:endParaRPr>
          </a:p>
          <a:p>
            <a:pPr marL="469900" marR="2635250" indent="-457200">
              <a:lnSpc>
                <a:spcPct val="98300"/>
              </a:lnSpc>
              <a:spcBef>
                <a:spcPts val="125"/>
              </a:spcBef>
            </a:pPr>
            <a:r>
              <a:rPr dirty="0" sz="2000">
                <a:latin typeface="Calibri"/>
                <a:cs typeface="Calibri"/>
              </a:rPr>
              <a:t>Important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classes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binary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input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(from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file): </a:t>
            </a:r>
            <a:r>
              <a:rPr dirty="0" sz="2000" spc="-10" b="1">
                <a:latin typeface="Courier New"/>
                <a:cs typeface="Courier New"/>
              </a:rPr>
              <a:t>ObjectInputStream</a:t>
            </a:r>
            <a:r>
              <a:rPr dirty="0" sz="2000" spc="500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FileInputStream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Note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FileOutputStream</a:t>
            </a:r>
            <a:r>
              <a:rPr dirty="0" sz="2000" spc="-755" b="1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FileInputStream</a:t>
            </a:r>
            <a:r>
              <a:rPr dirty="0" sz="2000" spc="-755" b="1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used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only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for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60"/>
              </a:lnSpc>
              <a:spcBef>
                <a:spcPts val="85"/>
              </a:spcBef>
            </a:pPr>
            <a:r>
              <a:rPr dirty="0" sz="2000">
                <a:latin typeface="Calibri"/>
                <a:cs typeface="Calibri"/>
              </a:rPr>
              <a:t>their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constructors,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which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take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names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arguments.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360"/>
              </a:lnSpc>
            </a:pPr>
            <a:r>
              <a:rPr dirty="0" sz="2000" spc="-10" b="1">
                <a:latin typeface="Courier New"/>
                <a:cs typeface="Courier New"/>
              </a:rPr>
              <a:t>ObjectOutputStream</a:t>
            </a:r>
            <a:r>
              <a:rPr dirty="0" sz="2000" spc="-725" b="1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ObjectInputStream</a:t>
            </a:r>
            <a:r>
              <a:rPr dirty="0" sz="2000" spc="-725" b="1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cannot take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85"/>
              </a:spcBef>
            </a:pPr>
            <a:r>
              <a:rPr dirty="0" sz="2000">
                <a:latin typeface="Calibri"/>
                <a:cs typeface="Calibri"/>
              </a:rPr>
              <a:t>names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arguments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their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constructors.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45"/>
              </a:lnSpc>
            </a:pP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these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classes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your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program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needs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line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like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following: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345"/>
              </a:lnSpc>
            </a:pPr>
            <a:r>
              <a:rPr dirty="0" sz="2000">
                <a:latin typeface="Courier New"/>
                <a:cs typeface="Courier New"/>
              </a:rPr>
              <a:t>import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java.io.*;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900" y="964437"/>
            <a:ext cx="41078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40"/>
              <a:t>Java</a:t>
            </a:r>
            <a:r>
              <a:rPr dirty="0" spc="-40"/>
              <a:t> </a:t>
            </a:r>
            <a:r>
              <a:rPr dirty="0" spc="-204"/>
              <a:t>File</a:t>
            </a:r>
            <a:r>
              <a:rPr dirty="0" spc="-45"/>
              <a:t> </a:t>
            </a:r>
            <a:r>
              <a:rPr dirty="0" spc="-200"/>
              <a:t>I/O:</a:t>
            </a:r>
            <a:r>
              <a:rPr dirty="0" spc="-35"/>
              <a:t> </a:t>
            </a:r>
            <a:r>
              <a:rPr dirty="0" spc="-150"/>
              <a:t>Stream</a:t>
            </a:r>
            <a:r>
              <a:rPr dirty="0" spc="-35"/>
              <a:t> </a:t>
            </a:r>
            <a:r>
              <a:rPr dirty="0" spc="-55"/>
              <a:t>Classes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40154" y="1641424"/>
            <a:ext cx="6892290" cy="24765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Courier New"/>
                <a:cs typeface="Courier New"/>
              </a:rPr>
              <a:t>ObjectInputStream</a:t>
            </a:r>
            <a:r>
              <a:rPr dirty="0" sz="2000" spc="-72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ObjectOutputStream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469900" marR="120014">
              <a:lnSpc>
                <a:spcPct val="100000"/>
              </a:lnSpc>
              <a:spcBef>
                <a:spcPts val="85"/>
              </a:spcBef>
            </a:pPr>
            <a:r>
              <a:rPr dirty="0" sz="2000">
                <a:latin typeface="Calibri"/>
                <a:cs typeface="Calibri"/>
              </a:rPr>
              <a:t>have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methods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either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read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write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byte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0">
                <a:latin typeface="Calibri"/>
                <a:cs typeface="Calibri"/>
              </a:rPr>
              <a:t> time </a:t>
            </a:r>
            <a:r>
              <a:rPr dirty="0" sz="2000">
                <a:latin typeface="Calibri"/>
                <a:cs typeface="Calibri"/>
              </a:rPr>
              <a:t>automatically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convert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numbers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characters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into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binary</a:t>
            </a:r>
            <a:endParaRPr sz="2000">
              <a:latin typeface="Calibri"/>
              <a:cs typeface="Calibri"/>
            </a:endParaRPr>
          </a:p>
          <a:p>
            <a:pPr marL="927100" marR="5080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binary-</a:t>
            </a:r>
            <a:r>
              <a:rPr dirty="0" sz="2000">
                <a:latin typeface="Calibri"/>
                <a:cs typeface="Calibri"/>
              </a:rPr>
              <a:t>encoded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numeric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(files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numbers)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not </a:t>
            </a:r>
            <a:r>
              <a:rPr dirty="0" sz="2000">
                <a:latin typeface="Calibri"/>
                <a:cs typeface="Calibri"/>
              </a:rPr>
              <a:t>readable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text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editor,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but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store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data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more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efficiently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Remember: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000" i="1">
                <a:latin typeface="Calibri"/>
                <a:cs typeface="Calibri"/>
              </a:rPr>
              <a:t>input</a:t>
            </a:r>
            <a:r>
              <a:rPr dirty="0" sz="2000" spc="-30" i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means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into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program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0">
                <a:latin typeface="Calibri"/>
                <a:cs typeface="Calibri"/>
              </a:rPr>
              <a:t> file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similarly, </a:t>
            </a:r>
            <a:r>
              <a:rPr dirty="0" sz="2000" i="1">
                <a:latin typeface="Calibri"/>
                <a:cs typeface="Calibri"/>
              </a:rPr>
              <a:t>output</a:t>
            </a:r>
            <a:r>
              <a:rPr dirty="0" sz="2000" spc="-40" i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means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out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program,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953" y="787984"/>
            <a:ext cx="5750560" cy="87947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When</a:t>
            </a:r>
            <a:r>
              <a:rPr dirty="0" spc="-80"/>
              <a:t> Using</a:t>
            </a:r>
            <a:r>
              <a:rPr dirty="0" spc="-45"/>
              <a:t> </a:t>
            </a:r>
            <a:r>
              <a:rPr dirty="0" spc="-10" b="1">
                <a:latin typeface="Courier New"/>
                <a:cs typeface="Courier New"/>
              </a:rPr>
              <a:t>ObjectOutputStream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10"/>
              <a:t>to</a:t>
            </a:r>
            <a:r>
              <a:rPr dirty="0" spc="-195"/>
              <a:t> </a:t>
            </a:r>
            <a:r>
              <a:rPr dirty="0" spc="-60"/>
              <a:t>Output</a:t>
            </a:r>
            <a:r>
              <a:rPr dirty="0" spc="-145"/>
              <a:t> </a:t>
            </a:r>
            <a:r>
              <a:rPr dirty="0" spc="-85"/>
              <a:t>Data</a:t>
            </a:r>
            <a:r>
              <a:rPr dirty="0" spc="-125"/>
              <a:t> </a:t>
            </a:r>
            <a:r>
              <a:rPr dirty="0" spc="-10"/>
              <a:t>to</a:t>
            </a:r>
            <a:r>
              <a:rPr dirty="0" spc="-150"/>
              <a:t> </a:t>
            </a:r>
            <a:r>
              <a:rPr dirty="0" spc="-40"/>
              <a:t>Files: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044954" y="1951685"/>
            <a:ext cx="7691120" cy="3369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36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output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binary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store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any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primitive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types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60"/>
              </a:lnSpc>
            </a:pPr>
            <a:r>
              <a:rPr dirty="0" sz="2000">
                <a:latin typeface="Calibri"/>
                <a:cs typeface="Calibri"/>
              </a:rPr>
              <a:t>(</a:t>
            </a:r>
            <a:r>
              <a:rPr dirty="0" sz="2000">
                <a:latin typeface="Courier New"/>
                <a:cs typeface="Courier New"/>
              </a:rPr>
              <a:t>int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ourier New"/>
                <a:cs typeface="Courier New"/>
              </a:rPr>
              <a:t>char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ourier New"/>
                <a:cs typeface="Courier New"/>
              </a:rPr>
              <a:t>double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etc.)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String</a:t>
            </a:r>
            <a:r>
              <a:rPr dirty="0" sz="2000" spc="-760">
                <a:latin typeface="Courier New"/>
                <a:cs typeface="Courier New"/>
              </a:rPr>
              <a:t> </a:t>
            </a:r>
            <a:r>
              <a:rPr dirty="0" sz="2000" spc="-20">
                <a:latin typeface="Calibri"/>
                <a:cs typeface="Calibri"/>
              </a:rPr>
              <a:t>type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created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read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other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Java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programs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but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printable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45"/>
              </a:lnSpc>
              <a:spcBef>
                <a:spcPts val="2400"/>
              </a:spcBef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Java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I/O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library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must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imported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including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line: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45"/>
              </a:lnSpc>
            </a:pPr>
            <a:r>
              <a:rPr dirty="0" sz="2000">
                <a:latin typeface="Courier New"/>
                <a:cs typeface="Courier New"/>
              </a:rPr>
              <a:t>import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java.io.*;</a:t>
            </a:r>
            <a:endParaRPr sz="2000">
              <a:latin typeface="Courier New"/>
              <a:cs typeface="Courier New"/>
            </a:endParaRPr>
          </a:p>
          <a:p>
            <a:pPr marL="469900" marR="1032510">
              <a:lnSpc>
                <a:spcPts val="2480"/>
              </a:lnSpc>
              <a:spcBef>
                <a:spcPts val="40"/>
              </a:spcBef>
            </a:pP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contains </a:t>
            </a:r>
            <a:r>
              <a:rPr dirty="0" sz="2000" spc="-10">
                <a:latin typeface="Courier New"/>
                <a:cs typeface="Courier New"/>
              </a:rPr>
              <a:t>ObjectOutputStream</a:t>
            </a:r>
            <a:r>
              <a:rPr dirty="0" sz="2000" spc="-76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other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useful</a:t>
            </a:r>
            <a:r>
              <a:rPr dirty="0" sz="2000" spc="-10">
                <a:latin typeface="Calibri"/>
                <a:cs typeface="Calibri"/>
              </a:rPr>
              <a:t> class definitions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25"/>
              </a:spcBef>
            </a:pP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IOException</a:t>
            </a:r>
            <a:r>
              <a:rPr dirty="0" sz="2000" spc="-75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might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thrown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353" y="718185"/>
            <a:ext cx="37242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0"/>
              <a:t>Handling</a:t>
            </a:r>
            <a:r>
              <a:rPr dirty="0" spc="-15"/>
              <a:t> </a:t>
            </a:r>
            <a:r>
              <a:rPr dirty="0" spc="-10" b="1">
                <a:latin typeface="Courier New"/>
                <a:cs typeface="Courier New"/>
              </a:rPr>
              <a:t>IOException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109977" y="1306779"/>
            <a:ext cx="5947410" cy="33769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900" marR="1964689" indent="-4572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Courier New"/>
                <a:cs typeface="Courier New"/>
              </a:rPr>
              <a:t>IOException</a:t>
            </a:r>
            <a:r>
              <a:rPr dirty="0" sz="2000" spc="-745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cannot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ignored </a:t>
            </a:r>
            <a:r>
              <a:rPr dirty="0" sz="2000">
                <a:latin typeface="Calibri"/>
                <a:cs typeface="Calibri"/>
              </a:rPr>
              <a:t>either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handle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catch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block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defer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throws</a:t>
            </a:r>
            <a:r>
              <a:rPr dirty="0" sz="2000" spc="-10">
                <a:latin typeface="Calibri"/>
                <a:cs typeface="Calibri"/>
              </a:rPr>
              <a:t>-clause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99600"/>
              </a:lnSpc>
              <a:spcBef>
                <a:spcPts val="2410"/>
              </a:spcBef>
            </a:pPr>
            <a:r>
              <a:rPr dirty="0" sz="2000">
                <a:latin typeface="Calibri"/>
                <a:cs typeface="Calibri"/>
              </a:rPr>
              <a:t>We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will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put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code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open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write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20">
                <a:latin typeface="Courier New"/>
                <a:cs typeface="Courier New"/>
              </a:rPr>
              <a:t>try</a:t>
            </a:r>
            <a:r>
              <a:rPr dirty="0" sz="2000" spc="-20">
                <a:latin typeface="Calibri"/>
                <a:cs typeface="Calibri"/>
              </a:rPr>
              <a:t>- </a:t>
            </a:r>
            <a:r>
              <a:rPr dirty="0" sz="2000">
                <a:latin typeface="Calibri"/>
                <a:cs typeface="Calibri"/>
              </a:rPr>
              <a:t>block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write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catch</a:t>
            </a:r>
            <a:r>
              <a:rPr dirty="0" sz="2000" spc="-10">
                <a:latin typeface="Calibri"/>
                <a:cs typeface="Calibri"/>
              </a:rPr>
              <a:t>-</a:t>
            </a:r>
            <a:r>
              <a:rPr dirty="0" sz="2000">
                <a:latin typeface="Calibri"/>
                <a:cs typeface="Calibri"/>
              </a:rPr>
              <a:t>block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this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exception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: </a:t>
            </a:r>
            <a:r>
              <a:rPr dirty="0" sz="2000">
                <a:latin typeface="Courier New"/>
                <a:cs typeface="Courier New"/>
              </a:rPr>
              <a:t>catch(IOException</a:t>
            </a:r>
            <a:r>
              <a:rPr dirty="0" sz="2000" spc="-95">
                <a:latin typeface="Courier New"/>
                <a:cs typeface="Courier New"/>
              </a:rPr>
              <a:t> </a:t>
            </a:r>
            <a:r>
              <a:rPr dirty="0" sz="2000" spc="-25">
                <a:latin typeface="Courier New"/>
                <a:cs typeface="Courier New"/>
              </a:rPr>
              <a:t>e)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 spc="-5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700" marR="744220" indent="304800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System.out.println("Problem</a:t>
            </a:r>
            <a:r>
              <a:rPr dirty="0" sz="2000" spc="-145">
                <a:latin typeface="Courier New"/>
                <a:cs typeface="Courier New"/>
              </a:rPr>
              <a:t> </a:t>
            </a:r>
            <a:r>
              <a:rPr dirty="0" sz="2000" spc="-20">
                <a:latin typeface="Courier New"/>
                <a:cs typeface="Courier New"/>
              </a:rPr>
              <a:t>with </a:t>
            </a:r>
            <a:r>
              <a:rPr dirty="0" sz="2000" spc="-10">
                <a:latin typeface="Courier New"/>
                <a:cs typeface="Courier New"/>
              </a:rPr>
              <a:t>output...";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 spc="-5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804" y="1093469"/>
            <a:ext cx="405637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85"/>
              <a:t>Opening</a:t>
            </a:r>
            <a:r>
              <a:rPr dirty="0" spc="-65"/>
              <a:t> </a:t>
            </a:r>
            <a:r>
              <a:rPr dirty="0" spc="-295"/>
              <a:t>a</a:t>
            </a:r>
            <a:r>
              <a:rPr dirty="0" spc="-55"/>
              <a:t> </a:t>
            </a:r>
            <a:r>
              <a:rPr dirty="0"/>
              <a:t>New</a:t>
            </a:r>
            <a:r>
              <a:rPr dirty="0" spc="-60"/>
              <a:t> Output</a:t>
            </a:r>
            <a:r>
              <a:rPr dirty="0" spc="-55"/>
              <a:t> </a:t>
            </a:r>
            <a:r>
              <a:rPr dirty="0" spc="-140"/>
              <a:t>File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68754" y="1941017"/>
            <a:ext cx="8009255" cy="27813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name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given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String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85"/>
              </a:spcBef>
            </a:pP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name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rules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determined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your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operating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60"/>
              </a:lnSpc>
              <a:spcBef>
                <a:spcPts val="2400"/>
              </a:spcBef>
            </a:pPr>
            <a:r>
              <a:rPr dirty="0" sz="2000">
                <a:latin typeface="Calibri"/>
                <a:cs typeface="Calibri"/>
              </a:rPr>
              <a:t>Opening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output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takes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two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steps</a:t>
            </a:r>
            <a:endParaRPr sz="2000">
              <a:latin typeface="Calibri"/>
              <a:cs typeface="Calibri"/>
            </a:endParaRPr>
          </a:p>
          <a:p>
            <a:pPr marL="776605" indent="-306705">
              <a:lnSpc>
                <a:spcPts val="2360"/>
              </a:lnSpc>
              <a:buAutoNum type="arabicPeriod"/>
              <a:tabLst>
                <a:tab pos="776605" algn="l"/>
              </a:tabLst>
            </a:pPr>
            <a:r>
              <a:rPr dirty="0" sz="2000">
                <a:latin typeface="Calibri"/>
                <a:cs typeface="Calibri"/>
              </a:rPr>
              <a:t>Create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FileOutputStream</a:t>
            </a:r>
            <a:r>
              <a:rPr dirty="0" sz="2000" spc="-745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object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associated</a:t>
            </a:r>
            <a:r>
              <a:rPr dirty="0" sz="2000">
                <a:latin typeface="Calibri"/>
                <a:cs typeface="Calibri"/>
              </a:rPr>
              <a:t> with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name</a:t>
            </a:r>
            <a:endParaRPr sz="2000">
              <a:latin typeface="Calibri"/>
              <a:cs typeface="Calibri"/>
            </a:endParaRPr>
          </a:p>
          <a:p>
            <a:pPr marL="850900">
              <a:lnSpc>
                <a:spcPct val="100000"/>
              </a:lnSpc>
            </a:pPr>
            <a:r>
              <a:rPr dirty="0" sz="2000" spc="-10">
                <a:latin typeface="Courier New"/>
                <a:cs typeface="Courier New"/>
              </a:rPr>
              <a:t>String</a:t>
            </a:r>
            <a:endParaRPr sz="2000">
              <a:latin typeface="Courier New"/>
              <a:cs typeface="Courier New"/>
            </a:endParaRPr>
          </a:p>
          <a:p>
            <a:pPr marL="850265" indent="-38036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850265" algn="l"/>
              </a:tabLst>
            </a:pPr>
            <a:r>
              <a:rPr dirty="0" sz="2000">
                <a:latin typeface="Calibri"/>
                <a:cs typeface="Calibri"/>
              </a:rPr>
              <a:t>Connect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FileOutputStream</a:t>
            </a:r>
            <a:r>
              <a:rPr dirty="0" sz="2000" spc="-76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ObjectOutputStream</a:t>
            </a:r>
            <a:endParaRPr sz="2000">
              <a:latin typeface="Courier New"/>
              <a:cs typeface="Courier New"/>
            </a:endParaRPr>
          </a:p>
          <a:p>
            <a:pPr marL="850900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object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85"/>
              </a:spcBef>
            </a:pPr>
            <a:r>
              <a:rPr dirty="0" sz="2000">
                <a:latin typeface="Calibri"/>
                <a:cs typeface="Calibri"/>
              </a:rPr>
              <a:t>This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done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line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code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804" y="817625"/>
            <a:ext cx="48152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10"/>
              <a:t>Example:</a:t>
            </a:r>
            <a:r>
              <a:rPr dirty="0" spc="-80"/>
              <a:t> </a:t>
            </a:r>
            <a:r>
              <a:rPr dirty="0" spc="-85"/>
              <a:t>Opening</a:t>
            </a:r>
            <a:r>
              <a:rPr dirty="0" spc="-90"/>
              <a:t> </a:t>
            </a:r>
            <a:r>
              <a:rPr dirty="0" spc="-210"/>
              <a:t>an</a:t>
            </a:r>
            <a:r>
              <a:rPr dirty="0" spc="-70"/>
              <a:t> </a:t>
            </a:r>
            <a:r>
              <a:rPr dirty="0" spc="-50"/>
              <a:t>Output</a:t>
            </a:r>
            <a:r>
              <a:rPr dirty="0" spc="-75"/>
              <a:t> </a:t>
            </a:r>
            <a:r>
              <a:rPr dirty="0" spc="-130"/>
              <a:t>File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11553" y="1537462"/>
            <a:ext cx="8413115" cy="38982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27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open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named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numbers.dat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150"/>
              </a:lnSpc>
            </a:pPr>
            <a:r>
              <a:rPr dirty="0" sz="2000">
                <a:latin typeface="Courier New"/>
                <a:cs typeface="Courier New"/>
              </a:rPr>
              <a:t>ObjectOutputStream</a:t>
            </a:r>
            <a:r>
              <a:rPr dirty="0" sz="2000" spc="-8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outputStream</a:t>
            </a:r>
            <a:r>
              <a:rPr dirty="0" sz="2000" spc="-75">
                <a:latin typeface="Courier New"/>
                <a:cs typeface="Courier New"/>
              </a:rPr>
              <a:t> </a:t>
            </a:r>
            <a:r>
              <a:rPr dirty="0" sz="2000" spc="-50">
                <a:latin typeface="Courier New"/>
                <a:cs typeface="Courier New"/>
              </a:rPr>
              <a:t>=</a:t>
            </a:r>
            <a:endParaRPr sz="2000">
              <a:latin typeface="Courier New"/>
              <a:cs typeface="Courier New"/>
            </a:endParaRPr>
          </a:p>
          <a:p>
            <a:pPr marL="774700">
              <a:lnSpc>
                <a:spcPts val="2175"/>
              </a:lnSpc>
            </a:pPr>
            <a:r>
              <a:rPr dirty="0" sz="2000">
                <a:latin typeface="Courier New"/>
                <a:cs typeface="Courier New"/>
              </a:rPr>
              <a:t>new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ObjectOutputStream(</a:t>
            </a:r>
            <a:endParaRPr sz="2000">
              <a:latin typeface="Courier New"/>
              <a:cs typeface="Courier New"/>
            </a:endParaRPr>
          </a:p>
          <a:p>
            <a:pPr marL="774700">
              <a:lnSpc>
                <a:spcPts val="2290"/>
              </a:lnSpc>
            </a:pPr>
            <a:r>
              <a:rPr dirty="0" sz="2000">
                <a:latin typeface="Courier New"/>
                <a:cs typeface="Courier New"/>
              </a:rPr>
              <a:t>new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FileOutputStream("numbers.dat"));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90"/>
              </a:lnSpc>
              <a:spcBef>
                <a:spcPts val="1920"/>
              </a:spcBef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constructor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ObjectOutputStream</a:t>
            </a:r>
            <a:r>
              <a:rPr dirty="0" sz="2000" spc="-76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requires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FileOutputStream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160"/>
              </a:lnSpc>
            </a:pPr>
            <a:r>
              <a:rPr dirty="0" sz="2000" spc="-10">
                <a:latin typeface="Calibri"/>
                <a:cs typeface="Calibri"/>
              </a:rPr>
              <a:t>argument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50"/>
              </a:lnSpc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constructor for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FileOutputStream</a:t>
            </a:r>
            <a:r>
              <a:rPr dirty="0" sz="2000" spc="-75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requires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String</a:t>
            </a:r>
            <a:r>
              <a:rPr dirty="0" sz="2000" spc="-740">
                <a:latin typeface="Courier New"/>
                <a:cs typeface="Courier New"/>
              </a:rPr>
              <a:t> </a:t>
            </a:r>
            <a:r>
              <a:rPr dirty="0" sz="2000" spc="-10">
                <a:latin typeface="Calibri"/>
                <a:cs typeface="Calibri"/>
              </a:rPr>
              <a:t>argument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175"/>
              </a:lnSpc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String</a:t>
            </a:r>
            <a:r>
              <a:rPr dirty="0" sz="2000" spc="-76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argument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output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 </a:t>
            </a:r>
            <a:r>
              <a:rPr dirty="0" sz="2000" spc="-20">
                <a:latin typeface="Calibri"/>
                <a:cs typeface="Calibri"/>
              </a:rPr>
              <a:t>name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following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two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statements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equivalent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single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statement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above:</a:t>
            </a:r>
            <a:endParaRPr sz="2000">
              <a:latin typeface="Calibri"/>
              <a:cs typeface="Calibri"/>
            </a:endParaRPr>
          </a:p>
          <a:p>
            <a:pPr marL="525780">
              <a:lnSpc>
                <a:spcPts val="2135"/>
              </a:lnSpc>
            </a:pPr>
            <a:r>
              <a:rPr dirty="0" sz="2000">
                <a:latin typeface="Courier New"/>
                <a:cs typeface="Courier New"/>
              </a:rPr>
              <a:t>FileOutputStream</a:t>
            </a:r>
            <a:r>
              <a:rPr dirty="0" sz="2000" spc="-5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middleman</a:t>
            </a:r>
            <a:r>
              <a:rPr dirty="0" sz="2000" spc="-60">
                <a:latin typeface="Courier New"/>
                <a:cs typeface="Courier New"/>
              </a:rPr>
              <a:t> </a:t>
            </a:r>
            <a:r>
              <a:rPr dirty="0" sz="2000" spc="-50">
                <a:latin typeface="Courier New"/>
                <a:cs typeface="Courier New"/>
              </a:rPr>
              <a:t>=</a:t>
            </a:r>
            <a:endParaRPr sz="2000">
              <a:latin typeface="Courier New"/>
              <a:cs typeface="Courier New"/>
            </a:endParaRPr>
          </a:p>
          <a:p>
            <a:pPr marL="469900" marR="2447925">
              <a:lnSpc>
                <a:spcPct val="90500"/>
              </a:lnSpc>
              <a:spcBef>
                <a:spcPts val="95"/>
              </a:spcBef>
            </a:pPr>
            <a:r>
              <a:rPr dirty="0" sz="2000">
                <a:latin typeface="Courier New"/>
                <a:cs typeface="Courier New"/>
              </a:rPr>
              <a:t>new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FileOutputStream("numbers.dat"); </a:t>
            </a:r>
            <a:r>
              <a:rPr dirty="0" sz="2000">
                <a:latin typeface="Courier New"/>
                <a:cs typeface="Courier New"/>
              </a:rPr>
              <a:t>ObjectOutputStream</a:t>
            </a:r>
            <a:r>
              <a:rPr dirty="0" sz="2000" spc="-8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outputStream</a:t>
            </a:r>
            <a:r>
              <a:rPr dirty="0" sz="2000" spc="-70">
                <a:latin typeface="Courier New"/>
                <a:cs typeface="Courier New"/>
              </a:rPr>
              <a:t> </a:t>
            </a:r>
            <a:r>
              <a:rPr dirty="0" sz="2000" spc="-50">
                <a:latin typeface="Courier New"/>
                <a:cs typeface="Courier New"/>
              </a:rPr>
              <a:t>= </a:t>
            </a:r>
            <a:r>
              <a:rPr dirty="0" sz="2000">
                <a:latin typeface="Courier New"/>
                <a:cs typeface="Courier New"/>
              </a:rPr>
              <a:t>new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ObjectOutputSteam(middleman);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153" y="984961"/>
            <a:ext cx="42373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70"/>
              <a:t>Java:</a:t>
            </a:r>
            <a:r>
              <a:rPr dirty="0" spc="-45"/>
              <a:t> </a:t>
            </a:r>
            <a:r>
              <a:rPr dirty="0" spc="-70"/>
              <a:t>Text</a:t>
            </a:r>
            <a:r>
              <a:rPr dirty="0" spc="-125"/>
              <a:t> </a:t>
            </a:r>
            <a:r>
              <a:rPr dirty="0" spc="-60"/>
              <a:t>Versus</a:t>
            </a:r>
            <a:r>
              <a:rPr dirty="0" spc="-85"/>
              <a:t> </a:t>
            </a:r>
            <a:r>
              <a:rPr dirty="0" spc="-130"/>
              <a:t>Binary</a:t>
            </a:r>
            <a:r>
              <a:rPr dirty="0" spc="-80"/>
              <a:t> </a:t>
            </a:r>
            <a:r>
              <a:rPr dirty="0" spc="-120"/>
              <a:t>Files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592704" y="4672808"/>
            <a:ext cx="2903220" cy="112268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Source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files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Occasionally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input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files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Occasionally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output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files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197354" y="1570989"/>
            <a:ext cx="7763509" cy="31273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Text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more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readable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humans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Binary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more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efficient</a:t>
            </a:r>
            <a:endParaRPr sz="2000">
              <a:latin typeface="Calibri"/>
              <a:cs typeface="Calibri"/>
            </a:endParaRPr>
          </a:p>
          <a:p>
            <a:pPr marL="12700" marR="1169035" indent="4572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computers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read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write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binary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more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easily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text </a:t>
            </a:r>
            <a:r>
              <a:rPr dirty="0" sz="2000">
                <a:latin typeface="Calibri"/>
                <a:cs typeface="Calibri"/>
              </a:rPr>
              <a:t>Java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binary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portable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they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used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Java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different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machines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Reading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writing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binary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files is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normally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done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program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text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used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only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communicate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humans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000" spc="-10">
                <a:latin typeface="Calibri"/>
                <a:cs typeface="Calibri"/>
              </a:rPr>
              <a:t>https://</a:t>
            </a:r>
            <a:r>
              <a:rPr dirty="0" sz="2000" spc="-10">
                <a:latin typeface="Calibri"/>
                <a:cs typeface="Calibri"/>
                <a:hlinkClick r:id="rId2"/>
              </a:rPr>
              <a:t>www.geeksforgeeks.org/compilation-execution-java-program/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2000">
              <a:latin typeface="Calibri"/>
              <a:cs typeface="Calibri"/>
            </a:endParaRPr>
          </a:p>
          <a:p>
            <a:pPr marL="407670">
              <a:lnSpc>
                <a:spcPct val="100000"/>
              </a:lnSpc>
              <a:tabLst>
                <a:tab pos="3989704" algn="l"/>
              </a:tabLst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Java</a:t>
            </a:r>
            <a:r>
              <a:rPr dirty="0" u="sng" sz="2000" spc="-1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Text</a:t>
            </a:r>
            <a:r>
              <a:rPr dirty="0" u="sng" sz="2000" spc="-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Files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Java</a:t>
            </a:r>
            <a:r>
              <a:rPr dirty="0" u="sng" sz="2000" spc="-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Binary</a:t>
            </a:r>
            <a:r>
              <a:rPr dirty="0" u="sng" sz="20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Files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174740" y="4732782"/>
            <a:ext cx="3190240" cy="1367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Executable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files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(created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by </a:t>
            </a:r>
            <a:r>
              <a:rPr dirty="0" sz="2000">
                <a:latin typeface="Times New Roman"/>
                <a:cs typeface="Times New Roman"/>
              </a:rPr>
              <a:t>compiling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source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files)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Usually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input</a:t>
            </a:r>
            <a:r>
              <a:rPr dirty="0" sz="2000" spc="-20">
                <a:latin typeface="Times New Roman"/>
                <a:cs typeface="Times New Roman"/>
              </a:rPr>
              <a:t> files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Usually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output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files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20"/>
              <a:t>Some</a:t>
            </a:r>
            <a:r>
              <a:rPr dirty="0" sz="4000" spc="-75"/>
              <a:t> </a:t>
            </a:r>
            <a:r>
              <a:rPr dirty="0" sz="4000" spc="-30" b="1">
                <a:latin typeface="Courier New"/>
                <a:cs typeface="Courier New"/>
              </a:rPr>
              <a:t>ObjectOutputStream</a:t>
            </a:r>
            <a:r>
              <a:rPr dirty="0" sz="4000" spc="-1275" b="1">
                <a:latin typeface="Courier New"/>
                <a:cs typeface="Courier New"/>
              </a:rPr>
              <a:t> </a:t>
            </a:r>
            <a:r>
              <a:rPr dirty="0" sz="4000" spc="-25"/>
              <a:t>Methods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121154" y="1540509"/>
            <a:ext cx="7590155" cy="3620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27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You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write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data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output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after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connected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stream</a:t>
            </a:r>
            <a:r>
              <a:rPr dirty="0" sz="2000" spc="-10">
                <a:latin typeface="Calibri"/>
                <a:cs typeface="Calibri"/>
              </a:rPr>
              <a:t> class</a:t>
            </a:r>
            <a:endParaRPr sz="2000">
              <a:latin typeface="Calibri"/>
              <a:cs typeface="Calibri"/>
            </a:endParaRPr>
          </a:p>
          <a:p>
            <a:pPr marL="927100" marR="1850389" indent="-457200">
              <a:lnSpc>
                <a:spcPct val="89700"/>
              </a:lnSpc>
              <a:spcBef>
                <a:spcPts val="115"/>
              </a:spcBef>
            </a:pPr>
            <a:r>
              <a:rPr dirty="0" sz="2000">
                <a:latin typeface="Calibri"/>
                <a:cs typeface="Calibri"/>
              </a:rPr>
              <a:t>Use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methods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defined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ObjectOutputStream </a:t>
            </a:r>
            <a:r>
              <a:rPr dirty="0" sz="2000">
                <a:latin typeface="Courier New"/>
                <a:cs typeface="Courier New"/>
              </a:rPr>
              <a:t>writeInt(int</a:t>
            </a:r>
            <a:r>
              <a:rPr dirty="0" sz="2000" spc="-60">
                <a:latin typeface="Courier New"/>
                <a:cs typeface="Courier New"/>
              </a:rPr>
              <a:t> </a:t>
            </a:r>
            <a:r>
              <a:rPr dirty="0" sz="2000" spc="-25">
                <a:latin typeface="Courier New"/>
                <a:cs typeface="Courier New"/>
              </a:rPr>
              <a:t>n) </a:t>
            </a:r>
            <a:r>
              <a:rPr dirty="0" sz="2000">
                <a:latin typeface="Courier New"/>
                <a:cs typeface="Courier New"/>
              </a:rPr>
              <a:t>writeDouble(double</a:t>
            </a:r>
            <a:r>
              <a:rPr dirty="0" sz="2000" spc="-100">
                <a:latin typeface="Courier New"/>
                <a:cs typeface="Courier New"/>
              </a:rPr>
              <a:t> </a:t>
            </a:r>
            <a:r>
              <a:rPr dirty="0" sz="2000" spc="-25">
                <a:latin typeface="Courier New"/>
                <a:cs typeface="Courier New"/>
              </a:rPr>
              <a:t>x) </a:t>
            </a:r>
            <a:r>
              <a:rPr dirty="0" sz="2000">
                <a:latin typeface="Courier New"/>
                <a:cs typeface="Courier New"/>
              </a:rPr>
              <a:t>writeBoolean(boolean</a:t>
            </a:r>
            <a:r>
              <a:rPr dirty="0" sz="2000" spc="-110">
                <a:latin typeface="Courier New"/>
                <a:cs typeface="Courier New"/>
              </a:rPr>
              <a:t> </a:t>
            </a:r>
            <a:r>
              <a:rPr dirty="0" sz="2000" spc="-25">
                <a:latin typeface="Courier New"/>
                <a:cs typeface="Courier New"/>
              </a:rPr>
              <a:t>b)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090"/>
              </a:lnSpc>
            </a:pPr>
            <a:r>
              <a:rPr dirty="0" sz="2000" spc="-20"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ts val="2280"/>
              </a:lnSpc>
            </a:pPr>
            <a:r>
              <a:rPr dirty="0" sz="2000">
                <a:latin typeface="Calibri"/>
                <a:cs typeface="Calibri"/>
              </a:rPr>
              <a:t>See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text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more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90"/>
              </a:lnSpc>
              <a:spcBef>
                <a:spcPts val="1895"/>
              </a:spcBef>
            </a:pPr>
            <a:r>
              <a:rPr dirty="0" sz="2000">
                <a:latin typeface="Calibri"/>
                <a:cs typeface="Calibri"/>
              </a:rPr>
              <a:t>Note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each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write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method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throws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IOException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ts val="2290"/>
              </a:lnSpc>
            </a:pPr>
            <a:r>
              <a:rPr dirty="0" sz="2000">
                <a:latin typeface="Calibri"/>
                <a:cs typeface="Calibri"/>
              </a:rPr>
              <a:t>eventually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will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have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write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catch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block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it</a:t>
            </a:r>
            <a:endParaRPr sz="2000">
              <a:latin typeface="Calibri"/>
              <a:cs typeface="Calibri"/>
            </a:endParaRPr>
          </a:p>
          <a:p>
            <a:pPr marL="469900" marR="1017905" indent="-457200">
              <a:lnSpc>
                <a:spcPts val="2160"/>
              </a:lnSpc>
              <a:spcBef>
                <a:spcPts val="2170"/>
              </a:spcBef>
            </a:pPr>
            <a:r>
              <a:rPr dirty="0" sz="2000">
                <a:latin typeface="Calibri"/>
                <a:cs typeface="Calibri"/>
              </a:rPr>
              <a:t>Also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note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each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write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method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includes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modifier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final final</a:t>
            </a:r>
            <a:r>
              <a:rPr dirty="0" sz="2000" spc="-76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methods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cannot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redefined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derived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classes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804" y="964437"/>
            <a:ext cx="19380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5"/>
              <a:t>Closing</a:t>
            </a:r>
            <a:r>
              <a:rPr dirty="0" spc="-105"/>
              <a:t> </a:t>
            </a:r>
            <a:r>
              <a:rPr dirty="0" spc="-295"/>
              <a:t>a</a:t>
            </a:r>
            <a:r>
              <a:rPr dirty="0" spc="-70"/>
              <a:t> </a:t>
            </a:r>
            <a:r>
              <a:rPr dirty="0" spc="-160"/>
              <a:t>File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22300">
              <a:lnSpc>
                <a:spcPts val="2740"/>
              </a:lnSpc>
              <a:spcBef>
                <a:spcPts val="100"/>
              </a:spcBef>
            </a:pPr>
            <a:r>
              <a:rPr dirty="0"/>
              <a:t>An</a:t>
            </a:r>
            <a:r>
              <a:rPr dirty="0" spc="-35"/>
              <a:t> </a:t>
            </a:r>
            <a:r>
              <a:rPr dirty="0"/>
              <a:t>Output</a:t>
            </a:r>
            <a:r>
              <a:rPr dirty="0" spc="-40"/>
              <a:t> </a:t>
            </a:r>
            <a:r>
              <a:rPr dirty="0"/>
              <a:t>file</a:t>
            </a:r>
            <a:r>
              <a:rPr dirty="0" spc="-30"/>
              <a:t> </a:t>
            </a:r>
            <a:r>
              <a:rPr dirty="0"/>
              <a:t>should</a:t>
            </a:r>
            <a:r>
              <a:rPr dirty="0" spc="-35"/>
              <a:t> </a:t>
            </a:r>
            <a:r>
              <a:rPr dirty="0"/>
              <a:t>be</a:t>
            </a:r>
            <a:r>
              <a:rPr dirty="0" spc="-30"/>
              <a:t> </a:t>
            </a:r>
            <a:r>
              <a:rPr dirty="0"/>
              <a:t>closed</a:t>
            </a:r>
            <a:r>
              <a:rPr dirty="0" spc="-35"/>
              <a:t> </a:t>
            </a:r>
            <a:r>
              <a:rPr dirty="0"/>
              <a:t>when</a:t>
            </a:r>
            <a:r>
              <a:rPr dirty="0" spc="-35"/>
              <a:t> </a:t>
            </a:r>
            <a:r>
              <a:rPr dirty="0"/>
              <a:t>you</a:t>
            </a:r>
            <a:r>
              <a:rPr dirty="0" spc="-50"/>
              <a:t> </a:t>
            </a:r>
            <a:r>
              <a:rPr dirty="0"/>
              <a:t>are</a:t>
            </a:r>
            <a:r>
              <a:rPr dirty="0" spc="-30"/>
              <a:t> </a:t>
            </a:r>
            <a:r>
              <a:rPr dirty="0"/>
              <a:t>done</a:t>
            </a:r>
            <a:r>
              <a:rPr dirty="0" spc="-30"/>
              <a:t> </a:t>
            </a:r>
            <a:r>
              <a:rPr dirty="0"/>
              <a:t>writing</a:t>
            </a:r>
            <a:r>
              <a:rPr dirty="0" spc="-45"/>
              <a:t> </a:t>
            </a:r>
            <a:r>
              <a:rPr dirty="0" spc="-25"/>
              <a:t>to</a:t>
            </a:r>
          </a:p>
          <a:p>
            <a:pPr marL="622300">
              <a:lnSpc>
                <a:spcPts val="2740"/>
              </a:lnSpc>
            </a:pPr>
            <a:r>
              <a:rPr dirty="0" spc="-25"/>
              <a:t>it</a:t>
            </a:r>
          </a:p>
          <a:p>
            <a:pPr marL="622300">
              <a:lnSpc>
                <a:spcPts val="2720"/>
              </a:lnSpc>
              <a:spcBef>
                <a:spcPts val="2280"/>
              </a:spcBef>
            </a:pPr>
            <a:r>
              <a:rPr dirty="0"/>
              <a:t>Use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 spc="-10">
                <a:latin typeface="Courier New"/>
                <a:cs typeface="Courier New"/>
              </a:rPr>
              <a:t>close</a:t>
            </a:r>
            <a:r>
              <a:rPr dirty="0" spc="-925">
                <a:latin typeface="Courier New"/>
                <a:cs typeface="Courier New"/>
              </a:rPr>
              <a:t> </a:t>
            </a:r>
            <a:r>
              <a:rPr dirty="0"/>
              <a:t>method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 spc="-10"/>
              <a:t>class</a:t>
            </a:r>
          </a:p>
          <a:p>
            <a:pPr marL="622300">
              <a:lnSpc>
                <a:spcPts val="2720"/>
              </a:lnSpc>
            </a:pPr>
            <a:r>
              <a:rPr dirty="0" spc="-10">
                <a:latin typeface="Courier New"/>
                <a:cs typeface="Courier New"/>
              </a:rPr>
              <a:t>ObjectOutputStream</a:t>
            </a:r>
          </a:p>
          <a:p>
            <a:pPr marL="622300">
              <a:lnSpc>
                <a:spcPts val="2705"/>
              </a:lnSpc>
              <a:spcBef>
                <a:spcPts val="2365"/>
              </a:spcBef>
            </a:pPr>
            <a:r>
              <a:rPr dirty="0"/>
              <a:t>For</a:t>
            </a:r>
            <a:r>
              <a:rPr dirty="0" spc="-60"/>
              <a:t> </a:t>
            </a:r>
            <a:r>
              <a:rPr dirty="0"/>
              <a:t>example,</a:t>
            </a:r>
            <a:r>
              <a:rPr dirty="0" spc="-60"/>
              <a:t> </a:t>
            </a:r>
            <a:r>
              <a:rPr dirty="0"/>
              <a:t>to</a:t>
            </a:r>
            <a:r>
              <a:rPr dirty="0" spc="-45"/>
              <a:t> </a:t>
            </a:r>
            <a:r>
              <a:rPr dirty="0"/>
              <a:t>close</a:t>
            </a:r>
            <a:r>
              <a:rPr dirty="0" spc="-60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/>
              <a:t>file</a:t>
            </a:r>
            <a:r>
              <a:rPr dirty="0" spc="-40"/>
              <a:t> </a:t>
            </a:r>
            <a:r>
              <a:rPr dirty="0"/>
              <a:t>opened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50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/>
              <a:t>previous</a:t>
            </a:r>
            <a:r>
              <a:rPr dirty="0" spc="-55"/>
              <a:t> </a:t>
            </a:r>
            <a:r>
              <a:rPr dirty="0" spc="-10"/>
              <a:t>example:</a:t>
            </a:r>
          </a:p>
          <a:p>
            <a:pPr algn="ctr" marL="1140460">
              <a:lnSpc>
                <a:spcPts val="2705"/>
              </a:lnSpc>
            </a:pPr>
            <a:r>
              <a:rPr dirty="0" spc="-10">
                <a:latin typeface="Courier New"/>
                <a:cs typeface="Courier New"/>
              </a:rPr>
              <a:t>outputStream.close();</a:t>
            </a:r>
          </a:p>
          <a:p>
            <a:pPr marL="622300">
              <a:lnSpc>
                <a:spcPct val="100000"/>
              </a:lnSpc>
              <a:spcBef>
                <a:spcPts val="2365"/>
              </a:spcBef>
            </a:pPr>
            <a:r>
              <a:rPr dirty="0"/>
              <a:t>If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program</a:t>
            </a:r>
            <a:r>
              <a:rPr dirty="0" spc="-30"/>
              <a:t> </a:t>
            </a:r>
            <a:r>
              <a:rPr dirty="0"/>
              <a:t>ends</a:t>
            </a:r>
            <a:r>
              <a:rPr dirty="0" spc="-25"/>
              <a:t> </a:t>
            </a:r>
            <a:r>
              <a:rPr dirty="0"/>
              <a:t>normally</a:t>
            </a:r>
            <a:r>
              <a:rPr dirty="0" spc="-45"/>
              <a:t> </a:t>
            </a:r>
            <a:r>
              <a:rPr dirty="0"/>
              <a:t>it</a:t>
            </a:r>
            <a:r>
              <a:rPr dirty="0" spc="-20"/>
              <a:t> </a:t>
            </a:r>
            <a:r>
              <a:rPr dirty="0"/>
              <a:t>will</a:t>
            </a:r>
            <a:r>
              <a:rPr dirty="0" spc="-40"/>
              <a:t> </a:t>
            </a:r>
            <a:r>
              <a:rPr dirty="0"/>
              <a:t>close</a:t>
            </a:r>
            <a:r>
              <a:rPr dirty="0" spc="-30"/>
              <a:t> </a:t>
            </a:r>
            <a:r>
              <a:rPr dirty="0"/>
              <a:t>any</a:t>
            </a:r>
            <a:r>
              <a:rPr dirty="0" spc="-15"/>
              <a:t> </a:t>
            </a:r>
            <a:r>
              <a:rPr dirty="0"/>
              <a:t>files</a:t>
            </a:r>
            <a:r>
              <a:rPr dirty="0" spc="-25"/>
              <a:t> </a:t>
            </a:r>
            <a:r>
              <a:rPr dirty="0"/>
              <a:t>that</a:t>
            </a:r>
            <a:r>
              <a:rPr dirty="0" spc="-30"/>
              <a:t> </a:t>
            </a:r>
            <a:r>
              <a:rPr dirty="0"/>
              <a:t>are</a:t>
            </a:r>
            <a:r>
              <a:rPr dirty="0" spc="-30"/>
              <a:t> </a:t>
            </a:r>
            <a:r>
              <a:rPr dirty="0" spc="-20"/>
              <a:t>open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1093469"/>
            <a:ext cx="91897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Writing</a:t>
            </a:r>
            <a:r>
              <a:rPr dirty="0" spc="-150"/>
              <a:t> </a:t>
            </a:r>
            <a:r>
              <a:rPr dirty="0" spc="-295"/>
              <a:t>a</a:t>
            </a:r>
            <a:r>
              <a:rPr dirty="0" spc="-70"/>
              <a:t> </a:t>
            </a:r>
            <a:r>
              <a:rPr dirty="0" spc="-100"/>
              <a:t>Character</a:t>
            </a:r>
            <a:r>
              <a:rPr dirty="0" spc="-45"/>
              <a:t> </a:t>
            </a:r>
            <a:r>
              <a:rPr dirty="0" spc="-10"/>
              <a:t>to</a:t>
            </a:r>
            <a:r>
              <a:rPr dirty="0" spc="-65"/>
              <a:t> </a:t>
            </a:r>
            <a:r>
              <a:rPr dirty="0" spc="-295"/>
              <a:t>a</a:t>
            </a:r>
            <a:r>
              <a:rPr dirty="0" spc="-50"/>
              <a:t> </a:t>
            </a:r>
            <a:r>
              <a:rPr dirty="0" spc="-250"/>
              <a:t>File:</a:t>
            </a:r>
            <a:r>
              <a:rPr dirty="0" spc="-70"/>
              <a:t> </a:t>
            </a:r>
            <a:r>
              <a:rPr dirty="0" spc="-210"/>
              <a:t>an</a:t>
            </a:r>
            <a:r>
              <a:rPr dirty="0" spc="-55"/>
              <a:t> </a:t>
            </a:r>
            <a:r>
              <a:rPr dirty="0" spc="-125"/>
              <a:t>Unexpected</a:t>
            </a:r>
            <a:r>
              <a:rPr dirty="0" spc="-95"/>
              <a:t> </a:t>
            </a:r>
            <a:r>
              <a:rPr dirty="0" spc="-180"/>
              <a:t>Little</a:t>
            </a:r>
            <a:r>
              <a:rPr dirty="0" spc="-60"/>
              <a:t> </a:t>
            </a:r>
            <a:r>
              <a:rPr dirty="0" spc="-50"/>
              <a:t>Complexity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197354" y="1941017"/>
            <a:ext cx="7093584" cy="3075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method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writeChar</a:t>
            </a:r>
            <a:r>
              <a:rPr dirty="0" sz="2000" spc="-75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has an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annoying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property: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takes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ourier New"/>
                <a:cs typeface="Courier New"/>
              </a:rPr>
              <a:t>int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ourier New"/>
                <a:cs typeface="Courier New"/>
              </a:rPr>
              <a:t>char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argument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But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easy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fix: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just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cast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character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25">
                <a:latin typeface="Calibri"/>
                <a:cs typeface="Calibri"/>
              </a:rPr>
              <a:t> int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45"/>
              </a:lnSpc>
              <a:spcBef>
                <a:spcPts val="2400"/>
              </a:spcBef>
            </a:pP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example,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write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character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'A'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opened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previously: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345"/>
              </a:lnSpc>
            </a:pPr>
            <a:r>
              <a:rPr dirty="0" sz="2000">
                <a:latin typeface="Courier New"/>
                <a:cs typeface="Courier New"/>
              </a:rPr>
              <a:t>outputStream.writeChar((int)</a:t>
            </a:r>
            <a:r>
              <a:rPr dirty="0" sz="2000" spc="-145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'A');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Or,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just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automatic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conversion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char</a:t>
            </a:r>
            <a:r>
              <a:rPr dirty="0" sz="2000" spc="-76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ourier New"/>
                <a:cs typeface="Courier New"/>
              </a:rPr>
              <a:t>int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604" y="714502"/>
            <a:ext cx="51263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Writing</a:t>
            </a:r>
            <a:r>
              <a:rPr dirty="0" spc="-170"/>
              <a:t> </a:t>
            </a:r>
            <a:r>
              <a:rPr dirty="0" spc="-295"/>
              <a:t>a</a:t>
            </a:r>
            <a:r>
              <a:rPr dirty="0" spc="-65"/>
              <a:t> </a:t>
            </a:r>
            <a:r>
              <a:rPr dirty="0" b="1">
                <a:latin typeface="Courier New"/>
                <a:cs typeface="Courier New"/>
              </a:rPr>
              <a:t>boolean</a:t>
            </a:r>
            <a:r>
              <a:rPr dirty="0" spc="-935" b="1">
                <a:latin typeface="Courier New"/>
                <a:cs typeface="Courier New"/>
              </a:rPr>
              <a:t> </a:t>
            </a:r>
            <a:r>
              <a:rPr dirty="0" spc="-155"/>
              <a:t>Value</a:t>
            </a:r>
            <a:r>
              <a:rPr dirty="0" spc="-60"/>
              <a:t> </a:t>
            </a:r>
            <a:r>
              <a:rPr dirty="0" spc="-20"/>
              <a:t>to</a:t>
            </a:r>
            <a:r>
              <a:rPr dirty="0" spc="-155"/>
              <a:t> </a:t>
            </a:r>
            <a:r>
              <a:rPr dirty="0" spc="-295"/>
              <a:t>a</a:t>
            </a:r>
            <a:r>
              <a:rPr dirty="0" spc="-60"/>
              <a:t> </a:t>
            </a:r>
            <a:r>
              <a:rPr dirty="0" spc="-145"/>
              <a:t>File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06804" y="1462532"/>
            <a:ext cx="7110730" cy="33134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60"/>
              </a:lnSpc>
              <a:spcBef>
                <a:spcPts val="100"/>
              </a:spcBef>
            </a:pPr>
            <a:r>
              <a:rPr dirty="0" sz="2400" spc="-10">
                <a:latin typeface="Courier New"/>
                <a:cs typeface="Courier New"/>
              </a:rPr>
              <a:t>boolean</a:t>
            </a:r>
            <a:r>
              <a:rPr dirty="0" sz="2400" spc="-925">
                <a:latin typeface="Courier New"/>
                <a:cs typeface="Courier New"/>
              </a:rPr>
              <a:t> </a:t>
            </a:r>
            <a:r>
              <a:rPr dirty="0" sz="2400">
                <a:latin typeface="Calibri"/>
                <a:cs typeface="Calibri"/>
              </a:rPr>
              <a:t>values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either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two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values,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true</a:t>
            </a:r>
            <a:r>
              <a:rPr dirty="0" sz="2400" spc="-925">
                <a:latin typeface="Courier New"/>
                <a:cs typeface="Courier New"/>
              </a:rPr>
              <a:t> </a:t>
            </a:r>
            <a:r>
              <a:rPr dirty="0" sz="2400" spc="-25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0"/>
              </a:lnSpc>
            </a:pPr>
            <a:r>
              <a:rPr dirty="0" sz="2400" spc="-10">
                <a:latin typeface="Courier New"/>
                <a:cs typeface="Courier New"/>
              </a:rPr>
              <a:t>false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2400" spc="-10">
                <a:latin typeface="Courier New"/>
                <a:cs typeface="Courier New"/>
              </a:rPr>
              <a:t>true</a:t>
            </a:r>
            <a:r>
              <a:rPr dirty="0" sz="2400" spc="-915">
                <a:latin typeface="Courier New"/>
                <a:cs typeface="Courier New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false</a:t>
            </a:r>
            <a:r>
              <a:rPr dirty="0" sz="2400" spc="-910">
                <a:latin typeface="Courier New"/>
                <a:cs typeface="Courier New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just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names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values,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they </a:t>
            </a:r>
            <a:r>
              <a:rPr dirty="0" sz="2400">
                <a:latin typeface="Calibri"/>
                <a:cs typeface="Calibri"/>
              </a:rPr>
              <a:t>actually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type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boolean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400">
              <a:latin typeface="Courier New"/>
              <a:cs typeface="Courier New"/>
            </a:endParaRPr>
          </a:p>
          <a:p>
            <a:pPr marL="12700" marR="78105">
              <a:lnSpc>
                <a:spcPct val="103299"/>
              </a:lnSpc>
            </a:pP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example,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write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boolean</a:t>
            </a:r>
            <a:r>
              <a:rPr dirty="0" sz="2400" spc="-925">
                <a:latin typeface="Courier New"/>
                <a:cs typeface="Courier New"/>
              </a:rPr>
              <a:t> </a:t>
            </a:r>
            <a:r>
              <a:rPr dirty="0" sz="2400">
                <a:latin typeface="Calibri"/>
                <a:cs typeface="Calibri"/>
              </a:rPr>
              <a:t>value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false</a:t>
            </a:r>
            <a:r>
              <a:rPr dirty="0" sz="2400" spc="-925">
                <a:latin typeface="Courier New"/>
                <a:cs typeface="Courier New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the </a:t>
            </a:r>
            <a:r>
              <a:rPr dirty="0" sz="2400">
                <a:latin typeface="Calibri"/>
                <a:cs typeface="Calibri"/>
              </a:rPr>
              <a:t>output</a:t>
            </a:r>
            <a:r>
              <a:rPr dirty="0" sz="2400" spc="-10">
                <a:latin typeface="Calibri"/>
                <a:cs typeface="Calibri"/>
              </a:rPr>
              <a:t> file:</a:t>
            </a:r>
            <a:endParaRPr sz="2400">
              <a:latin typeface="Calibri"/>
              <a:cs typeface="Calibri"/>
            </a:endParaRPr>
          </a:p>
          <a:p>
            <a:pPr marL="963294">
              <a:lnSpc>
                <a:spcPts val="2750"/>
              </a:lnSpc>
            </a:pPr>
            <a:r>
              <a:rPr dirty="0" sz="2400" spc="-10">
                <a:latin typeface="Courier New"/>
                <a:cs typeface="Courier New"/>
              </a:rPr>
              <a:t>outputStream.writeBoolean(false);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732789"/>
            <a:ext cx="1064704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5"/>
              <a:t>Writing</a:t>
            </a:r>
            <a:r>
              <a:rPr dirty="0" sz="3200" spc="-190"/>
              <a:t> </a:t>
            </a:r>
            <a:r>
              <a:rPr dirty="0" sz="3200" spc="-145"/>
              <a:t>Strings</a:t>
            </a:r>
            <a:r>
              <a:rPr dirty="0" sz="3200" spc="-110"/>
              <a:t> </a:t>
            </a:r>
            <a:r>
              <a:rPr dirty="0" sz="3200" spc="-20"/>
              <a:t>to</a:t>
            </a:r>
            <a:r>
              <a:rPr dirty="0" sz="3200" spc="-110"/>
              <a:t> </a:t>
            </a:r>
            <a:r>
              <a:rPr dirty="0" sz="3200" spc="-325"/>
              <a:t>a</a:t>
            </a:r>
            <a:r>
              <a:rPr dirty="0" sz="3200" spc="-95"/>
              <a:t> </a:t>
            </a:r>
            <a:r>
              <a:rPr dirty="0" sz="3200" spc="-270"/>
              <a:t>File:</a:t>
            </a:r>
            <a:r>
              <a:rPr dirty="0" sz="3200" spc="-95"/>
              <a:t> </a:t>
            </a:r>
            <a:r>
              <a:rPr dirty="0" sz="3200" spc="-55"/>
              <a:t>Another</a:t>
            </a:r>
            <a:r>
              <a:rPr dirty="0" sz="3200" spc="-114"/>
              <a:t> </a:t>
            </a:r>
            <a:r>
              <a:rPr dirty="0" sz="3200" spc="-204"/>
              <a:t>Little</a:t>
            </a:r>
            <a:r>
              <a:rPr dirty="0" sz="3200" spc="-95"/>
              <a:t> </a:t>
            </a:r>
            <a:r>
              <a:rPr dirty="0" sz="3200" spc="-150"/>
              <a:t>Unexpected</a:t>
            </a:r>
            <a:r>
              <a:rPr dirty="0" sz="3200" spc="-114"/>
              <a:t> </a:t>
            </a:r>
            <a:r>
              <a:rPr dirty="0" sz="3200" spc="-55"/>
              <a:t>Complexity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1892554" y="1765757"/>
            <a:ext cx="8031480" cy="30784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Use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writeUTF</a:t>
            </a:r>
            <a:r>
              <a:rPr dirty="0" sz="2000" spc="-75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method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output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value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type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String</a:t>
            </a:r>
            <a:endParaRPr sz="2000">
              <a:latin typeface="Courier New"/>
              <a:cs typeface="Courier New"/>
            </a:endParaRPr>
          </a:p>
          <a:p>
            <a:pPr marL="12700" marR="3844925" indent="457200">
              <a:lnSpc>
                <a:spcPts val="2180"/>
              </a:lnSpc>
              <a:spcBef>
                <a:spcPts val="135"/>
              </a:spcBef>
            </a:pPr>
            <a:r>
              <a:rPr dirty="0" sz="2000">
                <a:latin typeface="Calibri"/>
                <a:cs typeface="Calibri"/>
              </a:rPr>
              <a:t>there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 no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writeString</a:t>
            </a:r>
            <a:r>
              <a:rPr dirty="0" sz="2000" spc="-750">
                <a:latin typeface="Courier New"/>
                <a:cs typeface="Courier New"/>
              </a:rPr>
              <a:t> </a:t>
            </a:r>
            <a:r>
              <a:rPr dirty="0" sz="2000" spc="-10">
                <a:latin typeface="Calibri"/>
                <a:cs typeface="Calibri"/>
              </a:rPr>
              <a:t>method </a:t>
            </a:r>
            <a:r>
              <a:rPr dirty="0" sz="2000">
                <a:latin typeface="Calibri"/>
                <a:cs typeface="Calibri"/>
              </a:rPr>
              <a:t>UTF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stands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Unicode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Text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Format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010"/>
              </a:lnSpc>
            </a:pP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special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version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Unicode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dirty="0" sz="2000">
                <a:latin typeface="Calibri"/>
                <a:cs typeface="Calibri"/>
              </a:rPr>
              <a:t>Unicode: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text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(printable)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code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uses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bytes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per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character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160"/>
              </a:lnSpc>
            </a:pPr>
            <a:r>
              <a:rPr dirty="0" sz="2000">
                <a:latin typeface="Calibri"/>
                <a:cs typeface="Calibri"/>
              </a:rPr>
              <a:t>designed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accommodate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languages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different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alphabet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no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160"/>
              </a:lnSpc>
            </a:pPr>
            <a:r>
              <a:rPr dirty="0" sz="2000">
                <a:latin typeface="Calibri"/>
                <a:cs typeface="Calibri"/>
              </a:rPr>
              <a:t>alphabet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(such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Chinese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Japanese)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dirty="0" sz="2000">
                <a:latin typeface="Calibri"/>
                <a:cs typeface="Calibri"/>
              </a:rPr>
              <a:t>ASCII: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also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text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(printable)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code,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but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uses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just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byte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per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character</a:t>
            </a:r>
            <a:endParaRPr sz="2000">
              <a:latin typeface="Calibri"/>
              <a:cs typeface="Calibri"/>
            </a:endParaRPr>
          </a:p>
          <a:p>
            <a:pPr marL="12700" marR="5080" indent="457200">
              <a:lnSpc>
                <a:spcPts val="2160"/>
              </a:lnSpc>
              <a:spcBef>
                <a:spcPts val="155"/>
              </a:spcBef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most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common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code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English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languages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similar</a:t>
            </a:r>
            <a:r>
              <a:rPr dirty="0" sz="2000" spc="-10">
                <a:latin typeface="Calibri"/>
                <a:cs typeface="Calibri"/>
              </a:rPr>
              <a:t> alphabet </a:t>
            </a:r>
            <a:r>
              <a:rPr dirty="0" sz="2000">
                <a:latin typeface="Calibri"/>
                <a:cs typeface="Calibri"/>
              </a:rPr>
              <a:t>UTF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modification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Unicode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uses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just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byte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ASCII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characters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130"/>
              </a:lnSpc>
            </a:pPr>
            <a:r>
              <a:rPr dirty="0" sz="2000">
                <a:latin typeface="Calibri"/>
                <a:cs typeface="Calibri"/>
              </a:rPr>
              <a:t>allows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other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languages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without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sacrificing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efficiency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ASCII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files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804" y="1019302"/>
            <a:ext cx="91541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When</a:t>
            </a:r>
            <a:r>
              <a:rPr dirty="0" spc="-120"/>
              <a:t> </a:t>
            </a:r>
            <a:r>
              <a:rPr dirty="0" spc="-70"/>
              <a:t>Using</a:t>
            </a:r>
            <a:r>
              <a:rPr dirty="0" spc="-60"/>
              <a:t> </a:t>
            </a:r>
            <a:r>
              <a:rPr dirty="0" spc="-10">
                <a:latin typeface="Courier New"/>
                <a:cs typeface="Courier New"/>
              </a:rPr>
              <a:t>ObjectInputStream</a:t>
            </a:r>
            <a:r>
              <a:rPr dirty="0" spc="-944">
                <a:latin typeface="Courier New"/>
                <a:cs typeface="Courier New"/>
              </a:rPr>
              <a:t> </a:t>
            </a:r>
            <a:r>
              <a:rPr dirty="0" spc="-10"/>
              <a:t>to</a:t>
            </a:r>
            <a:r>
              <a:rPr dirty="0" spc="-75"/>
              <a:t> </a:t>
            </a:r>
            <a:r>
              <a:rPr dirty="0" spc="-145"/>
              <a:t>Read</a:t>
            </a:r>
            <a:r>
              <a:rPr dirty="0" spc="-80"/>
              <a:t> </a:t>
            </a:r>
            <a:r>
              <a:rPr dirty="0" spc="-85"/>
              <a:t>Data</a:t>
            </a:r>
            <a:r>
              <a:rPr dirty="0" spc="-60"/>
              <a:t> </a:t>
            </a:r>
            <a:r>
              <a:rPr dirty="0" spc="-110"/>
              <a:t>from</a:t>
            </a:r>
            <a:r>
              <a:rPr dirty="0" spc="-65"/>
              <a:t> </a:t>
            </a:r>
            <a:r>
              <a:rPr dirty="0" spc="-155"/>
              <a:t>Files: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3815" rIns="0" bIns="0" rtlCol="0" vert="horz">
            <a:spAutoFit/>
          </a:bodyPr>
          <a:lstStyle/>
          <a:p>
            <a:pPr marL="165100" marR="5080">
              <a:lnSpc>
                <a:spcPct val="100000"/>
              </a:lnSpc>
              <a:spcBef>
                <a:spcPts val="105"/>
              </a:spcBef>
            </a:pPr>
            <a:r>
              <a:rPr dirty="0" sz="2000"/>
              <a:t>Input</a:t>
            </a:r>
            <a:r>
              <a:rPr dirty="0" sz="2000" spc="-50"/>
              <a:t> </a:t>
            </a:r>
            <a:r>
              <a:rPr dirty="0" sz="2000"/>
              <a:t>files</a:t>
            </a:r>
            <a:r>
              <a:rPr dirty="0" sz="2000" spc="-20"/>
              <a:t> </a:t>
            </a:r>
            <a:r>
              <a:rPr dirty="0" sz="2000"/>
              <a:t>are</a:t>
            </a:r>
            <a:r>
              <a:rPr dirty="0" sz="2000" spc="-20"/>
              <a:t> </a:t>
            </a:r>
            <a:r>
              <a:rPr dirty="0" sz="2000"/>
              <a:t>binary</a:t>
            </a:r>
            <a:r>
              <a:rPr dirty="0" sz="2000" spc="-45"/>
              <a:t> </a:t>
            </a:r>
            <a:r>
              <a:rPr dirty="0" sz="2000"/>
              <a:t>and</a:t>
            </a:r>
            <a:r>
              <a:rPr dirty="0" sz="2000" spc="-35"/>
              <a:t> </a:t>
            </a:r>
            <a:r>
              <a:rPr dirty="0" sz="2000"/>
              <a:t>contain</a:t>
            </a:r>
            <a:r>
              <a:rPr dirty="0" sz="2000" spc="-35"/>
              <a:t> </a:t>
            </a:r>
            <a:r>
              <a:rPr dirty="0" sz="2000"/>
              <a:t>any</a:t>
            </a:r>
            <a:r>
              <a:rPr dirty="0" sz="2000" spc="-40"/>
              <a:t> </a:t>
            </a:r>
            <a:r>
              <a:rPr dirty="0" sz="2000"/>
              <a:t>of</a:t>
            </a:r>
            <a:r>
              <a:rPr dirty="0" sz="2000" spc="-35"/>
              <a:t> </a:t>
            </a:r>
            <a:r>
              <a:rPr dirty="0" sz="2000"/>
              <a:t>the</a:t>
            </a:r>
            <a:r>
              <a:rPr dirty="0" sz="2000" spc="-25"/>
              <a:t> </a:t>
            </a:r>
            <a:r>
              <a:rPr dirty="0" sz="2000"/>
              <a:t>primitive</a:t>
            </a:r>
            <a:r>
              <a:rPr dirty="0" sz="2000" spc="-5"/>
              <a:t> </a:t>
            </a:r>
            <a:r>
              <a:rPr dirty="0" sz="2000"/>
              <a:t>data</a:t>
            </a:r>
            <a:r>
              <a:rPr dirty="0" sz="2000" spc="-25"/>
              <a:t> </a:t>
            </a:r>
            <a:r>
              <a:rPr dirty="0" sz="2000"/>
              <a:t>types</a:t>
            </a:r>
            <a:r>
              <a:rPr dirty="0" sz="2000" spc="-25"/>
              <a:t> </a:t>
            </a:r>
            <a:r>
              <a:rPr dirty="0" sz="2000"/>
              <a:t>(</a:t>
            </a:r>
            <a:r>
              <a:rPr dirty="0" sz="2000">
                <a:latin typeface="Courier New"/>
                <a:cs typeface="Courier New"/>
              </a:rPr>
              <a:t>int</a:t>
            </a:r>
            <a:r>
              <a:rPr dirty="0" sz="2000"/>
              <a:t>,</a:t>
            </a:r>
            <a:r>
              <a:rPr dirty="0" sz="2000" spc="-35"/>
              <a:t> </a:t>
            </a:r>
            <a:r>
              <a:rPr dirty="0" sz="2000" spc="-10">
                <a:latin typeface="Courier New"/>
                <a:cs typeface="Courier New"/>
              </a:rPr>
              <a:t>char</a:t>
            </a:r>
            <a:r>
              <a:rPr dirty="0" sz="2000" spc="-10"/>
              <a:t>, </a:t>
            </a:r>
            <a:r>
              <a:rPr dirty="0" sz="2000">
                <a:latin typeface="Courier New"/>
                <a:cs typeface="Courier New"/>
              </a:rPr>
              <a:t>double</a:t>
            </a:r>
            <a:r>
              <a:rPr dirty="0" sz="2000"/>
              <a:t>,</a:t>
            </a:r>
            <a:r>
              <a:rPr dirty="0" sz="2000" spc="-35"/>
              <a:t> </a:t>
            </a:r>
            <a:r>
              <a:rPr dirty="0" sz="2000"/>
              <a:t>etc.)</a:t>
            </a:r>
            <a:r>
              <a:rPr dirty="0" sz="2000" spc="-15"/>
              <a:t> </a:t>
            </a:r>
            <a:r>
              <a:rPr dirty="0" sz="2000"/>
              <a:t>and</a:t>
            </a:r>
            <a:r>
              <a:rPr dirty="0" sz="2000" spc="-15"/>
              <a:t> </a:t>
            </a:r>
            <a:r>
              <a:rPr dirty="0" sz="2000"/>
              <a:t>the</a:t>
            </a:r>
            <a:r>
              <a:rPr dirty="0" sz="2000" spc="-20"/>
              <a:t> </a:t>
            </a:r>
            <a:r>
              <a:rPr dirty="0" sz="2000" spc="-10">
                <a:latin typeface="Courier New"/>
                <a:cs typeface="Courier New"/>
              </a:rPr>
              <a:t>String</a:t>
            </a:r>
            <a:r>
              <a:rPr dirty="0" sz="2000" spc="-750">
                <a:latin typeface="Courier New"/>
                <a:cs typeface="Courier New"/>
              </a:rPr>
              <a:t> </a:t>
            </a:r>
            <a:r>
              <a:rPr dirty="0" sz="2000" spc="-20"/>
              <a:t>type</a:t>
            </a:r>
            <a:endParaRPr sz="2000">
              <a:latin typeface="Courier New"/>
              <a:cs typeface="Courier New"/>
            </a:endParaRPr>
          </a:p>
          <a:p>
            <a:pPr marL="165100" marR="1832610">
              <a:lnSpc>
                <a:spcPct val="200100"/>
              </a:lnSpc>
              <a:spcBef>
                <a:spcPts val="80"/>
              </a:spcBef>
            </a:pPr>
            <a:r>
              <a:rPr dirty="0" sz="2000"/>
              <a:t>The</a:t>
            </a:r>
            <a:r>
              <a:rPr dirty="0" sz="2000" spc="-20"/>
              <a:t> </a:t>
            </a:r>
            <a:r>
              <a:rPr dirty="0" sz="2000"/>
              <a:t>files</a:t>
            </a:r>
            <a:r>
              <a:rPr dirty="0" sz="2000" spc="-15"/>
              <a:t> </a:t>
            </a:r>
            <a:r>
              <a:rPr dirty="0" sz="2000"/>
              <a:t>can</a:t>
            </a:r>
            <a:r>
              <a:rPr dirty="0" sz="2000" spc="-25"/>
              <a:t> </a:t>
            </a:r>
            <a:r>
              <a:rPr dirty="0" sz="2000"/>
              <a:t>be</a:t>
            </a:r>
            <a:r>
              <a:rPr dirty="0" sz="2000" spc="-20"/>
              <a:t> </a:t>
            </a:r>
            <a:r>
              <a:rPr dirty="0" sz="2000"/>
              <a:t>read</a:t>
            </a:r>
            <a:r>
              <a:rPr dirty="0" sz="2000" spc="-15"/>
              <a:t> </a:t>
            </a:r>
            <a:r>
              <a:rPr dirty="0" sz="2000"/>
              <a:t>by</a:t>
            </a:r>
            <a:r>
              <a:rPr dirty="0" sz="2000" spc="-40"/>
              <a:t> </a:t>
            </a:r>
            <a:r>
              <a:rPr dirty="0" sz="2000"/>
              <a:t>Java</a:t>
            </a:r>
            <a:r>
              <a:rPr dirty="0" sz="2000" spc="-20"/>
              <a:t> </a:t>
            </a:r>
            <a:r>
              <a:rPr dirty="0" sz="2000"/>
              <a:t>programs</a:t>
            </a:r>
            <a:r>
              <a:rPr dirty="0" sz="2000" spc="-15"/>
              <a:t> </a:t>
            </a:r>
            <a:r>
              <a:rPr dirty="0" sz="2000"/>
              <a:t>but</a:t>
            </a:r>
            <a:r>
              <a:rPr dirty="0" sz="2000" spc="-30"/>
              <a:t> </a:t>
            </a:r>
            <a:r>
              <a:rPr dirty="0" sz="2000"/>
              <a:t>are</a:t>
            </a:r>
            <a:r>
              <a:rPr dirty="0" sz="2000" spc="-20"/>
              <a:t> </a:t>
            </a:r>
            <a:r>
              <a:rPr dirty="0" sz="2000"/>
              <a:t>not</a:t>
            </a:r>
            <a:r>
              <a:rPr dirty="0" sz="2000" spc="-25"/>
              <a:t> </a:t>
            </a:r>
            <a:r>
              <a:rPr dirty="0" sz="2000" spc="-10"/>
              <a:t>printable </a:t>
            </a:r>
            <a:r>
              <a:rPr dirty="0" sz="2000"/>
              <a:t>The</a:t>
            </a:r>
            <a:r>
              <a:rPr dirty="0" sz="2000" spc="-25"/>
              <a:t> </a:t>
            </a:r>
            <a:r>
              <a:rPr dirty="0" sz="2000"/>
              <a:t>Java</a:t>
            </a:r>
            <a:r>
              <a:rPr dirty="0" sz="2000" spc="-20"/>
              <a:t> </a:t>
            </a:r>
            <a:r>
              <a:rPr dirty="0" sz="2000"/>
              <a:t>I/O</a:t>
            </a:r>
            <a:r>
              <a:rPr dirty="0" sz="2000" spc="-40"/>
              <a:t> </a:t>
            </a:r>
            <a:r>
              <a:rPr dirty="0" sz="2000"/>
              <a:t>library</a:t>
            </a:r>
            <a:r>
              <a:rPr dirty="0" sz="2000" spc="-25"/>
              <a:t> </a:t>
            </a:r>
            <a:r>
              <a:rPr dirty="0" sz="2000"/>
              <a:t>must</a:t>
            </a:r>
            <a:r>
              <a:rPr dirty="0" sz="2000" spc="-20"/>
              <a:t> </a:t>
            </a:r>
            <a:r>
              <a:rPr dirty="0" sz="2000"/>
              <a:t>be</a:t>
            </a:r>
            <a:r>
              <a:rPr dirty="0" sz="2000" spc="-30"/>
              <a:t> </a:t>
            </a:r>
            <a:r>
              <a:rPr dirty="0" sz="2000"/>
              <a:t>imported</a:t>
            </a:r>
            <a:r>
              <a:rPr dirty="0" sz="2000" spc="-25"/>
              <a:t> </a:t>
            </a:r>
            <a:r>
              <a:rPr dirty="0" sz="2000"/>
              <a:t>including</a:t>
            </a:r>
            <a:r>
              <a:rPr dirty="0" sz="2000" spc="-40"/>
              <a:t> </a:t>
            </a:r>
            <a:r>
              <a:rPr dirty="0" sz="2000"/>
              <a:t>the</a:t>
            </a:r>
            <a:r>
              <a:rPr dirty="0" sz="2000" spc="-20"/>
              <a:t> </a:t>
            </a:r>
            <a:r>
              <a:rPr dirty="0" sz="2000" spc="-10"/>
              <a:t>line:</a:t>
            </a:r>
            <a:endParaRPr sz="2000"/>
          </a:p>
          <a:p>
            <a:pPr marL="165100">
              <a:lnSpc>
                <a:spcPts val="2290"/>
              </a:lnSpc>
            </a:pPr>
            <a:r>
              <a:rPr dirty="0" sz="2000">
                <a:latin typeface="Courier New"/>
                <a:cs typeface="Courier New"/>
              </a:rPr>
              <a:t>import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java.io.*;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25"/>
              </a:spcBef>
            </a:pPr>
            <a:r>
              <a:rPr dirty="0" sz="2000"/>
              <a:t>it</a:t>
            </a:r>
            <a:r>
              <a:rPr dirty="0" sz="2000" spc="-30"/>
              <a:t> </a:t>
            </a:r>
            <a:r>
              <a:rPr dirty="0" sz="2000"/>
              <a:t>contains</a:t>
            </a:r>
            <a:r>
              <a:rPr dirty="0" sz="2000" spc="-15"/>
              <a:t> </a:t>
            </a:r>
            <a:r>
              <a:rPr dirty="0" sz="2000" spc="-10">
                <a:latin typeface="Courier New"/>
                <a:cs typeface="Courier New"/>
              </a:rPr>
              <a:t>ObjectInputStream</a:t>
            </a:r>
            <a:r>
              <a:rPr dirty="0" sz="2000" spc="-795">
                <a:latin typeface="Courier New"/>
                <a:cs typeface="Courier New"/>
              </a:rPr>
              <a:t> </a:t>
            </a:r>
            <a:r>
              <a:rPr dirty="0" sz="2000"/>
              <a:t>and</a:t>
            </a:r>
            <a:r>
              <a:rPr dirty="0" sz="2000" spc="-20"/>
              <a:t> </a:t>
            </a:r>
            <a:r>
              <a:rPr dirty="0" sz="2000"/>
              <a:t>other</a:t>
            </a:r>
            <a:r>
              <a:rPr dirty="0" sz="2000" spc="-25"/>
              <a:t> </a:t>
            </a:r>
            <a:r>
              <a:rPr dirty="0" sz="2000"/>
              <a:t>useful</a:t>
            </a:r>
            <a:r>
              <a:rPr dirty="0" sz="2000" spc="-15"/>
              <a:t> </a:t>
            </a:r>
            <a:r>
              <a:rPr dirty="0" sz="2000"/>
              <a:t>class</a:t>
            </a:r>
            <a:r>
              <a:rPr dirty="0" sz="2000" spc="5"/>
              <a:t> </a:t>
            </a:r>
            <a:r>
              <a:rPr dirty="0" sz="2000" spc="-10"/>
              <a:t>definitions</a:t>
            </a:r>
            <a:endParaRPr sz="20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400"/>
              </a:spcBef>
            </a:pPr>
            <a:r>
              <a:rPr dirty="0" sz="2000"/>
              <a:t>An</a:t>
            </a:r>
            <a:r>
              <a:rPr dirty="0" sz="2000" spc="-5"/>
              <a:t> </a:t>
            </a:r>
            <a:r>
              <a:rPr dirty="0" sz="2000" spc="-10">
                <a:latin typeface="Courier New"/>
                <a:cs typeface="Courier New"/>
              </a:rPr>
              <a:t>IOException</a:t>
            </a:r>
            <a:r>
              <a:rPr dirty="0" sz="2000" spc="-750">
                <a:latin typeface="Courier New"/>
                <a:cs typeface="Courier New"/>
              </a:rPr>
              <a:t> </a:t>
            </a:r>
            <a:r>
              <a:rPr dirty="0" sz="2000"/>
              <a:t>might</a:t>
            </a:r>
            <a:r>
              <a:rPr dirty="0" sz="2000" spc="15"/>
              <a:t> </a:t>
            </a:r>
            <a:r>
              <a:rPr dirty="0" sz="2000"/>
              <a:t>be</a:t>
            </a:r>
            <a:r>
              <a:rPr dirty="0" sz="2000" spc="5"/>
              <a:t> </a:t>
            </a:r>
            <a:r>
              <a:rPr dirty="0" sz="2000" spc="-10"/>
              <a:t>thrown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7753" y="888237"/>
            <a:ext cx="37338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85"/>
              <a:t>Opening</a:t>
            </a:r>
            <a:r>
              <a:rPr dirty="0" spc="-55"/>
              <a:t> </a:t>
            </a:r>
            <a:r>
              <a:rPr dirty="0" spc="-295"/>
              <a:t>a</a:t>
            </a:r>
            <a:r>
              <a:rPr dirty="0" spc="-45"/>
              <a:t> </a:t>
            </a:r>
            <a:r>
              <a:rPr dirty="0"/>
              <a:t>New</a:t>
            </a:r>
            <a:r>
              <a:rPr dirty="0" spc="-45"/>
              <a:t> </a:t>
            </a:r>
            <a:r>
              <a:rPr dirty="0" spc="-145"/>
              <a:t>Input</a:t>
            </a:r>
            <a:r>
              <a:rPr dirty="0" spc="-50"/>
              <a:t> </a:t>
            </a:r>
            <a:r>
              <a:rPr dirty="0" spc="-135"/>
              <a:t>File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892554" y="1799285"/>
            <a:ext cx="7974965" cy="36855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Similar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opening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output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but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replace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"output"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"input"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20"/>
              </a:spcBef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name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given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String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85"/>
              </a:spcBef>
            </a:pP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name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rules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determined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your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operating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60"/>
              </a:lnSpc>
              <a:spcBef>
                <a:spcPts val="2400"/>
              </a:spcBef>
            </a:pPr>
            <a:r>
              <a:rPr dirty="0" sz="2000">
                <a:latin typeface="Calibri"/>
                <a:cs typeface="Calibri"/>
              </a:rPr>
              <a:t>Opening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takes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two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steps</a:t>
            </a:r>
            <a:endParaRPr sz="2000">
              <a:latin typeface="Calibri"/>
              <a:cs typeface="Calibri"/>
            </a:endParaRPr>
          </a:p>
          <a:p>
            <a:pPr marL="776605" indent="-306705">
              <a:lnSpc>
                <a:spcPts val="2360"/>
              </a:lnSpc>
              <a:buAutoNum type="arabicPeriod"/>
              <a:tabLst>
                <a:tab pos="776605" algn="l"/>
              </a:tabLst>
            </a:pPr>
            <a:r>
              <a:rPr dirty="0" sz="2000">
                <a:latin typeface="Calibri"/>
                <a:cs typeface="Calibri"/>
              </a:rPr>
              <a:t>Creating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FileInputStream</a:t>
            </a:r>
            <a:r>
              <a:rPr dirty="0" sz="2000" spc="-745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object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associated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name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2000" spc="-10">
                <a:latin typeface="Courier New"/>
                <a:cs typeface="Courier New"/>
              </a:rPr>
              <a:t>String</a:t>
            </a:r>
            <a:endParaRPr sz="2000">
              <a:latin typeface="Courier New"/>
              <a:cs typeface="Courier New"/>
            </a:endParaRPr>
          </a:p>
          <a:p>
            <a:pPr marL="776605" indent="-306705">
              <a:lnSpc>
                <a:spcPct val="100000"/>
              </a:lnSpc>
              <a:buAutoNum type="arabicPeriod" startAt="2"/>
              <a:tabLst>
                <a:tab pos="776605" algn="l"/>
              </a:tabLst>
            </a:pPr>
            <a:r>
              <a:rPr dirty="0" sz="2000">
                <a:latin typeface="Calibri"/>
                <a:cs typeface="Calibri"/>
              </a:rPr>
              <a:t>Connecting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FileInputStream</a:t>
            </a:r>
            <a:r>
              <a:rPr dirty="0" sz="2000" spc="-75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ObjectInputStream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object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This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done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line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code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900" y="802640"/>
            <a:ext cx="44989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4"/>
              <a:t>Example:</a:t>
            </a:r>
            <a:r>
              <a:rPr dirty="0" spc="-55"/>
              <a:t> </a:t>
            </a:r>
            <a:r>
              <a:rPr dirty="0" spc="-85"/>
              <a:t>Opening</a:t>
            </a:r>
            <a:r>
              <a:rPr dirty="0" spc="-65"/>
              <a:t> </a:t>
            </a:r>
            <a:r>
              <a:rPr dirty="0" spc="-210"/>
              <a:t>an</a:t>
            </a:r>
            <a:r>
              <a:rPr dirty="0" spc="-45"/>
              <a:t> </a:t>
            </a:r>
            <a:r>
              <a:rPr dirty="0" spc="-140"/>
              <a:t>Input</a:t>
            </a:r>
            <a:r>
              <a:rPr dirty="0" spc="-50"/>
              <a:t> </a:t>
            </a:r>
            <a:r>
              <a:rPr dirty="0" spc="-130"/>
              <a:t>File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68754" y="1507997"/>
            <a:ext cx="8239125" cy="4291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900" marR="2884170" indent="-4572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open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named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numbers.dat</a:t>
            </a:r>
            <a:r>
              <a:rPr dirty="0" sz="2000" spc="-10">
                <a:latin typeface="Calibri"/>
                <a:cs typeface="Calibri"/>
              </a:rPr>
              <a:t>: </a:t>
            </a:r>
            <a:r>
              <a:rPr dirty="0" sz="2000">
                <a:latin typeface="Courier New"/>
                <a:cs typeface="Courier New"/>
              </a:rPr>
              <a:t>ObjectInputStream</a:t>
            </a:r>
            <a:r>
              <a:rPr dirty="0" sz="2000" spc="-7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inStream</a:t>
            </a:r>
            <a:r>
              <a:rPr dirty="0" sz="2000" spc="-60">
                <a:latin typeface="Courier New"/>
                <a:cs typeface="Courier New"/>
              </a:rPr>
              <a:t> </a:t>
            </a:r>
            <a:r>
              <a:rPr dirty="0" sz="2000" spc="-50">
                <a:latin typeface="Courier New"/>
                <a:cs typeface="Courier New"/>
              </a:rPr>
              <a:t>=</a:t>
            </a:r>
            <a:r>
              <a:rPr dirty="0" sz="2000" spc="50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new</a:t>
            </a:r>
            <a:r>
              <a:rPr dirty="0" sz="2000" spc="-6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ObjectInputStream</a:t>
            </a:r>
            <a:r>
              <a:rPr dirty="0" sz="2000" spc="-50">
                <a:latin typeface="Courier New"/>
                <a:cs typeface="Courier New"/>
              </a:rPr>
              <a:t> </a:t>
            </a:r>
            <a:r>
              <a:rPr dirty="0" sz="2000" spc="-20">
                <a:latin typeface="Courier New"/>
                <a:cs typeface="Courier New"/>
              </a:rPr>
              <a:t>(new </a:t>
            </a:r>
            <a:r>
              <a:rPr dirty="0" sz="2000" spc="-10">
                <a:latin typeface="Courier New"/>
                <a:cs typeface="Courier New"/>
              </a:rPr>
              <a:t>FileInputStream("numbers.dat"));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constructor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ObjectInputStream</a:t>
            </a:r>
            <a:r>
              <a:rPr dirty="0" sz="2000" spc="-76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requires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FileInputStream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60"/>
              </a:lnSpc>
              <a:spcBef>
                <a:spcPts val="80"/>
              </a:spcBef>
            </a:pPr>
            <a:r>
              <a:rPr dirty="0" sz="2000" spc="-10">
                <a:latin typeface="Calibri"/>
                <a:cs typeface="Calibri"/>
              </a:rPr>
              <a:t>argument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60"/>
              </a:lnSpc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constructor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FileInputStream</a:t>
            </a:r>
            <a:r>
              <a:rPr dirty="0" sz="2000" spc="-755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requires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String</a:t>
            </a:r>
            <a:r>
              <a:rPr dirty="0" sz="2000" spc="-740">
                <a:latin typeface="Courier New"/>
                <a:cs typeface="Courier New"/>
              </a:rPr>
              <a:t> </a:t>
            </a:r>
            <a:r>
              <a:rPr dirty="0" sz="2000" spc="-10">
                <a:latin typeface="Calibri"/>
                <a:cs typeface="Calibri"/>
              </a:rPr>
              <a:t>argument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String</a:t>
            </a:r>
            <a:r>
              <a:rPr dirty="0" sz="2000" spc="-76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argument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input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 </a:t>
            </a:r>
            <a:r>
              <a:rPr dirty="0" sz="2000" spc="-20">
                <a:latin typeface="Calibri"/>
                <a:cs typeface="Calibri"/>
              </a:rPr>
              <a:t>name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85"/>
              </a:spcBef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following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two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statements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equivalent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statement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top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this </a:t>
            </a:r>
            <a:r>
              <a:rPr dirty="0" sz="2000" spc="-10">
                <a:latin typeface="Calibri"/>
                <a:cs typeface="Calibri"/>
              </a:rPr>
              <a:t>slide:</a:t>
            </a:r>
            <a:endParaRPr sz="2000">
              <a:latin typeface="Calibri"/>
              <a:cs typeface="Calibri"/>
            </a:endParaRPr>
          </a:p>
          <a:p>
            <a:pPr marL="525780">
              <a:lnSpc>
                <a:spcPts val="2305"/>
              </a:lnSpc>
            </a:pPr>
            <a:r>
              <a:rPr dirty="0" sz="2000">
                <a:latin typeface="Courier New"/>
                <a:cs typeface="Courier New"/>
              </a:rPr>
              <a:t>FileInputStream</a:t>
            </a:r>
            <a:r>
              <a:rPr dirty="0" sz="2000" spc="-5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middleman</a:t>
            </a:r>
            <a:r>
              <a:rPr dirty="0" sz="2000" spc="-55">
                <a:latin typeface="Courier New"/>
                <a:cs typeface="Courier New"/>
              </a:rPr>
              <a:t> </a:t>
            </a:r>
            <a:r>
              <a:rPr dirty="0" sz="2000" spc="-50">
                <a:latin typeface="Courier New"/>
                <a:cs typeface="Courier New"/>
              </a:rPr>
              <a:t>=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ts val="2390"/>
              </a:lnSpc>
            </a:pPr>
            <a:r>
              <a:rPr dirty="0" sz="2000">
                <a:latin typeface="Courier New"/>
                <a:cs typeface="Courier New"/>
              </a:rPr>
              <a:t>new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FileInputStream("numbers.dat");</a:t>
            </a:r>
            <a:endParaRPr sz="2000">
              <a:latin typeface="Courier New"/>
              <a:cs typeface="Courier New"/>
            </a:endParaRPr>
          </a:p>
          <a:p>
            <a:pPr marL="469900" marR="2579370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ObjectInputStream</a:t>
            </a:r>
            <a:r>
              <a:rPr dirty="0" sz="2000" spc="-8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inputStream</a:t>
            </a:r>
            <a:r>
              <a:rPr dirty="0" sz="2000" spc="-70">
                <a:latin typeface="Courier New"/>
                <a:cs typeface="Courier New"/>
              </a:rPr>
              <a:t> </a:t>
            </a:r>
            <a:r>
              <a:rPr dirty="0" sz="2000" spc="-50">
                <a:latin typeface="Courier New"/>
                <a:cs typeface="Courier New"/>
              </a:rPr>
              <a:t>= </a:t>
            </a:r>
            <a:r>
              <a:rPr dirty="0" sz="2000">
                <a:latin typeface="Courier New"/>
                <a:cs typeface="Courier New"/>
              </a:rPr>
              <a:t>new</a:t>
            </a:r>
            <a:r>
              <a:rPr dirty="0" sz="2000" spc="-6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ObjectInputStream</a:t>
            </a:r>
            <a:r>
              <a:rPr dirty="0" sz="2000" spc="-50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(middleman);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804" y="700786"/>
            <a:ext cx="84385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25"/>
              <a:t>Some</a:t>
            </a:r>
            <a:r>
              <a:rPr dirty="0" sz="4000" spc="-65"/>
              <a:t> </a:t>
            </a:r>
            <a:r>
              <a:rPr dirty="0" sz="4000" spc="-30" b="1">
                <a:latin typeface="Courier New"/>
                <a:cs typeface="Courier New"/>
              </a:rPr>
              <a:t>ObjectInputStream</a:t>
            </a:r>
            <a:r>
              <a:rPr dirty="0" sz="4000" spc="-1265" b="1">
                <a:latin typeface="Courier New"/>
                <a:cs typeface="Courier New"/>
              </a:rPr>
              <a:t> </a:t>
            </a:r>
            <a:r>
              <a:rPr dirty="0" sz="4000" spc="-30"/>
              <a:t>Methods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5"/>
              </a:spcBef>
            </a:pPr>
            <a:r>
              <a:rPr dirty="0" sz="2000"/>
              <a:t>For</a:t>
            </a:r>
            <a:r>
              <a:rPr dirty="0" sz="2000" spc="-40"/>
              <a:t> </a:t>
            </a:r>
            <a:r>
              <a:rPr dirty="0" sz="2000"/>
              <a:t>every</a:t>
            </a:r>
            <a:r>
              <a:rPr dirty="0" sz="2000" spc="-30"/>
              <a:t> </a:t>
            </a:r>
            <a:r>
              <a:rPr dirty="0" sz="2000"/>
              <a:t>output</a:t>
            </a:r>
            <a:r>
              <a:rPr dirty="0" sz="2000" spc="-50"/>
              <a:t> </a:t>
            </a:r>
            <a:r>
              <a:rPr dirty="0" sz="2000"/>
              <a:t>file</a:t>
            </a:r>
            <a:r>
              <a:rPr dirty="0" sz="2000" spc="-20"/>
              <a:t> </a:t>
            </a:r>
            <a:r>
              <a:rPr dirty="0" sz="2000"/>
              <a:t>method</a:t>
            </a:r>
            <a:r>
              <a:rPr dirty="0" sz="2000" spc="-35"/>
              <a:t> </a:t>
            </a:r>
            <a:r>
              <a:rPr dirty="0" sz="2000"/>
              <a:t>there</a:t>
            </a:r>
            <a:r>
              <a:rPr dirty="0" sz="2000" spc="-30"/>
              <a:t> </a:t>
            </a:r>
            <a:r>
              <a:rPr dirty="0" sz="2000"/>
              <a:t>is</a:t>
            </a:r>
            <a:r>
              <a:rPr dirty="0" sz="2000" spc="-25"/>
              <a:t> </a:t>
            </a:r>
            <a:r>
              <a:rPr dirty="0" sz="2000"/>
              <a:t>a</a:t>
            </a:r>
            <a:r>
              <a:rPr dirty="0" sz="2000" spc="-35"/>
              <a:t> </a:t>
            </a:r>
            <a:r>
              <a:rPr dirty="0" sz="2000"/>
              <a:t>corresponding</a:t>
            </a:r>
            <a:r>
              <a:rPr dirty="0" sz="2000" spc="-45"/>
              <a:t> </a:t>
            </a:r>
            <a:r>
              <a:rPr dirty="0" sz="2000"/>
              <a:t>input</a:t>
            </a:r>
            <a:r>
              <a:rPr dirty="0" sz="2000" spc="-40"/>
              <a:t> </a:t>
            </a:r>
            <a:r>
              <a:rPr dirty="0" sz="2000"/>
              <a:t>file</a:t>
            </a:r>
            <a:r>
              <a:rPr dirty="0" sz="2000" spc="-20"/>
              <a:t> </a:t>
            </a:r>
            <a:r>
              <a:rPr dirty="0" sz="2000" spc="-10"/>
              <a:t>method</a:t>
            </a:r>
            <a:endParaRPr sz="2000"/>
          </a:p>
          <a:p>
            <a:pPr marL="1079500" marR="5080" indent="-457200">
              <a:lnSpc>
                <a:spcPts val="2140"/>
              </a:lnSpc>
              <a:spcBef>
                <a:spcPts val="2210"/>
              </a:spcBef>
            </a:pPr>
            <a:r>
              <a:rPr dirty="0" sz="2000"/>
              <a:t>You</a:t>
            </a:r>
            <a:r>
              <a:rPr dirty="0" sz="2000" spc="-40"/>
              <a:t> </a:t>
            </a:r>
            <a:r>
              <a:rPr dirty="0" sz="2000"/>
              <a:t>can</a:t>
            </a:r>
            <a:r>
              <a:rPr dirty="0" sz="2000" spc="-30"/>
              <a:t> </a:t>
            </a:r>
            <a:r>
              <a:rPr dirty="0" sz="2000"/>
              <a:t>read</a:t>
            </a:r>
            <a:r>
              <a:rPr dirty="0" sz="2000" spc="-30"/>
              <a:t> </a:t>
            </a:r>
            <a:r>
              <a:rPr dirty="0" sz="2000"/>
              <a:t>data</a:t>
            </a:r>
            <a:r>
              <a:rPr dirty="0" sz="2000" spc="-35"/>
              <a:t> </a:t>
            </a:r>
            <a:r>
              <a:rPr dirty="0" sz="2000"/>
              <a:t>from</a:t>
            </a:r>
            <a:r>
              <a:rPr dirty="0" sz="2000" spc="-40"/>
              <a:t> </a:t>
            </a:r>
            <a:r>
              <a:rPr dirty="0" sz="2000"/>
              <a:t>an</a:t>
            </a:r>
            <a:r>
              <a:rPr dirty="0" sz="2000" spc="-30"/>
              <a:t> </a:t>
            </a:r>
            <a:r>
              <a:rPr dirty="0" sz="2000"/>
              <a:t>input</a:t>
            </a:r>
            <a:r>
              <a:rPr dirty="0" sz="2000" spc="-35"/>
              <a:t> </a:t>
            </a:r>
            <a:r>
              <a:rPr dirty="0" sz="2000"/>
              <a:t>file</a:t>
            </a:r>
            <a:r>
              <a:rPr dirty="0" sz="2000" spc="-20"/>
              <a:t> </a:t>
            </a:r>
            <a:r>
              <a:rPr dirty="0" sz="2000"/>
              <a:t>after</a:t>
            </a:r>
            <a:r>
              <a:rPr dirty="0" sz="2000" spc="-20"/>
              <a:t> </a:t>
            </a:r>
            <a:r>
              <a:rPr dirty="0" sz="2000"/>
              <a:t>it</a:t>
            </a:r>
            <a:r>
              <a:rPr dirty="0" sz="2000" spc="-25"/>
              <a:t> </a:t>
            </a:r>
            <a:r>
              <a:rPr dirty="0" sz="2000"/>
              <a:t>is</a:t>
            </a:r>
            <a:r>
              <a:rPr dirty="0" sz="2000" spc="-20"/>
              <a:t> </a:t>
            </a:r>
            <a:r>
              <a:rPr dirty="0" sz="2000"/>
              <a:t>connected</a:t>
            </a:r>
            <a:r>
              <a:rPr dirty="0" sz="2000" spc="-45"/>
              <a:t> </a:t>
            </a:r>
            <a:r>
              <a:rPr dirty="0" sz="2000"/>
              <a:t>to</a:t>
            </a:r>
            <a:r>
              <a:rPr dirty="0" sz="2000" spc="-40"/>
              <a:t> </a:t>
            </a:r>
            <a:r>
              <a:rPr dirty="0" sz="2000"/>
              <a:t>a</a:t>
            </a:r>
            <a:r>
              <a:rPr dirty="0" sz="2000" spc="-25"/>
              <a:t> </a:t>
            </a:r>
            <a:r>
              <a:rPr dirty="0" sz="2000"/>
              <a:t>stream</a:t>
            </a:r>
            <a:r>
              <a:rPr dirty="0" sz="2000" spc="-25"/>
              <a:t> </a:t>
            </a:r>
            <a:r>
              <a:rPr dirty="0" sz="2000" spc="-10"/>
              <a:t>class </a:t>
            </a:r>
            <a:r>
              <a:rPr dirty="0" sz="2000"/>
              <a:t>Use</a:t>
            </a:r>
            <a:r>
              <a:rPr dirty="0" sz="2000" spc="-45"/>
              <a:t> </a:t>
            </a:r>
            <a:r>
              <a:rPr dirty="0" sz="2000"/>
              <a:t>methods</a:t>
            </a:r>
            <a:r>
              <a:rPr dirty="0" sz="2000" spc="-60"/>
              <a:t> </a:t>
            </a:r>
            <a:r>
              <a:rPr dirty="0" sz="2000"/>
              <a:t>defined</a:t>
            </a:r>
            <a:r>
              <a:rPr dirty="0" sz="2000" spc="-50"/>
              <a:t> </a:t>
            </a:r>
            <a:r>
              <a:rPr dirty="0" sz="2000"/>
              <a:t>in</a:t>
            </a:r>
            <a:r>
              <a:rPr dirty="0" sz="2000" spc="-45"/>
              <a:t> </a:t>
            </a:r>
            <a:r>
              <a:rPr dirty="0" sz="2000" spc="-10">
                <a:latin typeface="Courier New"/>
                <a:cs typeface="Courier New"/>
              </a:rPr>
              <a:t>ObjectInputStream</a:t>
            </a:r>
            <a:endParaRPr sz="2000">
              <a:latin typeface="Courier New"/>
              <a:cs typeface="Courier New"/>
            </a:endParaRPr>
          </a:p>
          <a:p>
            <a:pPr marL="1536700">
              <a:lnSpc>
                <a:spcPts val="1985"/>
              </a:lnSpc>
            </a:pPr>
            <a:r>
              <a:rPr dirty="0" sz="2000" spc="-10">
                <a:latin typeface="Courier New"/>
                <a:cs typeface="Courier New"/>
              </a:rPr>
              <a:t>readInt()</a:t>
            </a:r>
            <a:endParaRPr sz="2000">
              <a:latin typeface="Courier New"/>
              <a:cs typeface="Courier New"/>
            </a:endParaRPr>
          </a:p>
          <a:p>
            <a:pPr marL="1536700" marR="4726940">
              <a:lnSpc>
                <a:spcPct val="91000"/>
              </a:lnSpc>
              <a:spcBef>
                <a:spcPts val="95"/>
              </a:spcBef>
            </a:pPr>
            <a:r>
              <a:rPr dirty="0" sz="2000" spc="-10">
                <a:latin typeface="Courier New"/>
                <a:cs typeface="Courier New"/>
              </a:rPr>
              <a:t>readDouble() readBoolean() </a:t>
            </a:r>
            <a:r>
              <a:rPr dirty="0" sz="2000" spc="-20"/>
              <a:t>etc.</a:t>
            </a:r>
            <a:endParaRPr sz="2000">
              <a:latin typeface="Courier New"/>
              <a:cs typeface="Courier New"/>
            </a:endParaRPr>
          </a:p>
          <a:p>
            <a:pPr marL="1536700">
              <a:lnSpc>
                <a:spcPts val="2160"/>
              </a:lnSpc>
            </a:pPr>
            <a:r>
              <a:rPr dirty="0" sz="2000"/>
              <a:t>See</a:t>
            </a:r>
            <a:r>
              <a:rPr dirty="0" sz="2000" spc="-25"/>
              <a:t> </a:t>
            </a:r>
            <a:r>
              <a:rPr dirty="0" sz="2000"/>
              <a:t>the</a:t>
            </a:r>
            <a:r>
              <a:rPr dirty="0" sz="2000" spc="-20"/>
              <a:t> </a:t>
            </a:r>
            <a:r>
              <a:rPr dirty="0" sz="2000"/>
              <a:t>text</a:t>
            </a:r>
            <a:r>
              <a:rPr dirty="0" sz="2000" spc="-25"/>
              <a:t> </a:t>
            </a:r>
            <a:r>
              <a:rPr dirty="0" sz="2000"/>
              <a:t>for</a:t>
            </a:r>
            <a:r>
              <a:rPr dirty="0" sz="2000" spc="-35"/>
              <a:t> </a:t>
            </a:r>
            <a:r>
              <a:rPr dirty="0" sz="2000" spc="-20"/>
              <a:t>more</a:t>
            </a:r>
            <a:endParaRPr sz="2000"/>
          </a:p>
          <a:p>
            <a:pPr marL="622300">
              <a:lnSpc>
                <a:spcPct val="100000"/>
              </a:lnSpc>
              <a:spcBef>
                <a:spcPts val="1895"/>
              </a:spcBef>
            </a:pPr>
            <a:r>
              <a:rPr dirty="0" sz="2000"/>
              <a:t>Note</a:t>
            </a:r>
            <a:r>
              <a:rPr dirty="0" sz="2000" spc="-45"/>
              <a:t> </a:t>
            </a:r>
            <a:r>
              <a:rPr dirty="0" sz="2000"/>
              <a:t>that</a:t>
            </a:r>
            <a:r>
              <a:rPr dirty="0" sz="2000" spc="-25"/>
              <a:t> </a:t>
            </a:r>
            <a:r>
              <a:rPr dirty="0" sz="2000"/>
              <a:t>each</a:t>
            </a:r>
            <a:r>
              <a:rPr dirty="0" sz="2000" spc="-40"/>
              <a:t> </a:t>
            </a:r>
            <a:r>
              <a:rPr dirty="0" sz="2000"/>
              <a:t>write</a:t>
            </a:r>
            <a:r>
              <a:rPr dirty="0" sz="2000" spc="-30"/>
              <a:t> </a:t>
            </a:r>
            <a:r>
              <a:rPr dirty="0" sz="2000"/>
              <a:t>method</a:t>
            </a:r>
            <a:r>
              <a:rPr dirty="0" sz="2000" spc="-35"/>
              <a:t> </a:t>
            </a:r>
            <a:r>
              <a:rPr dirty="0" sz="2000"/>
              <a:t>throws</a:t>
            </a:r>
            <a:r>
              <a:rPr dirty="0" sz="2000" spc="-35"/>
              <a:t> </a:t>
            </a:r>
            <a:r>
              <a:rPr dirty="0" sz="2000" spc="-10">
                <a:latin typeface="Courier New"/>
                <a:cs typeface="Courier New"/>
              </a:rPr>
              <a:t>IOException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1920"/>
              </a:spcBef>
            </a:pPr>
            <a:r>
              <a:rPr dirty="0" sz="2000"/>
              <a:t>Also</a:t>
            </a:r>
            <a:r>
              <a:rPr dirty="0" sz="2000" spc="-35"/>
              <a:t> </a:t>
            </a:r>
            <a:r>
              <a:rPr dirty="0" sz="2000"/>
              <a:t>note</a:t>
            </a:r>
            <a:r>
              <a:rPr dirty="0" sz="2000" spc="-45"/>
              <a:t> </a:t>
            </a:r>
            <a:r>
              <a:rPr dirty="0" sz="2000"/>
              <a:t>that</a:t>
            </a:r>
            <a:r>
              <a:rPr dirty="0" sz="2000" spc="-35"/>
              <a:t> </a:t>
            </a:r>
            <a:r>
              <a:rPr dirty="0" sz="2000"/>
              <a:t>each</a:t>
            </a:r>
            <a:r>
              <a:rPr dirty="0" sz="2000" spc="-35"/>
              <a:t> </a:t>
            </a:r>
            <a:r>
              <a:rPr dirty="0" sz="2000"/>
              <a:t>write</a:t>
            </a:r>
            <a:r>
              <a:rPr dirty="0" sz="2000" spc="-25"/>
              <a:t> </a:t>
            </a:r>
            <a:r>
              <a:rPr dirty="0" sz="2000"/>
              <a:t>method</a:t>
            </a:r>
            <a:r>
              <a:rPr dirty="0" sz="2000" spc="-45"/>
              <a:t> </a:t>
            </a:r>
            <a:r>
              <a:rPr dirty="0" sz="2000"/>
              <a:t>includes</a:t>
            </a:r>
            <a:r>
              <a:rPr dirty="0" sz="2000" spc="-40"/>
              <a:t> </a:t>
            </a:r>
            <a:r>
              <a:rPr dirty="0" sz="2000"/>
              <a:t>the</a:t>
            </a:r>
            <a:r>
              <a:rPr dirty="0" sz="2000" spc="-45"/>
              <a:t> </a:t>
            </a:r>
            <a:r>
              <a:rPr dirty="0" sz="2000"/>
              <a:t>modifier</a:t>
            </a:r>
            <a:r>
              <a:rPr dirty="0" sz="2000" spc="-20"/>
              <a:t> </a:t>
            </a:r>
            <a:r>
              <a:rPr dirty="0" sz="2000" spc="-10">
                <a:latin typeface="Courier New"/>
                <a:cs typeface="Courier New"/>
              </a:rPr>
              <a:t>final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3316" rIns="0" bIns="0" rtlCol="0" vert="horz">
            <a:spAutoFit/>
          </a:bodyPr>
          <a:lstStyle/>
          <a:p>
            <a:pPr marL="774700">
              <a:lnSpc>
                <a:spcPct val="100000"/>
              </a:lnSpc>
              <a:spcBef>
                <a:spcPts val="95"/>
              </a:spcBef>
            </a:pPr>
            <a:r>
              <a:rPr dirty="0" spc="-140"/>
              <a:t>Input</a:t>
            </a:r>
            <a:r>
              <a:rPr dirty="0" spc="-55"/>
              <a:t> </a:t>
            </a:r>
            <a:r>
              <a:rPr dirty="0" spc="-204"/>
              <a:t>File</a:t>
            </a:r>
            <a:r>
              <a:rPr dirty="0" spc="-50"/>
              <a:t> </a:t>
            </a:r>
            <a:r>
              <a:rPr dirty="0" spc="-105"/>
              <a:t>Exceptions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29108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dirty="0" spc="-25"/>
              <a:t> </a:t>
            </a:r>
            <a:r>
              <a:rPr dirty="0" spc="-10">
                <a:latin typeface="Courier New"/>
                <a:cs typeface="Courier New"/>
              </a:rPr>
              <a:t>FileNotFoundException</a:t>
            </a:r>
            <a:r>
              <a:rPr dirty="0" spc="-935">
                <a:latin typeface="Courier New"/>
                <a:cs typeface="Courier New"/>
              </a:rPr>
              <a:t> </a:t>
            </a:r>
            <a:r>
              <a:rPr dirty="0"/>
              <a:t>is thrown</a:t>
            </a:r>
            <a:r>
              <a:rPr dirty="0" spc="-25"/>
              <a:t> </a:t>
            </a:r>
            <a:r>
              <a:rPr dirty="0"/>
              <a:t>if</a:t>
            </a:r>
            <a:r>
              <a:rPr dirty="0" spc="-5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/>
              <a:t>file is</a:t>
            </a:r>
            <a:r>
              <a:rPr dirty="0" spc="-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 spc="-10"/>
              <a:t>found</a:t>
            </a:r>
          </a:p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dirty="0"/>
              <a:t>when</a:t>
            </a:r>
            <a:r>
              <a:rPr dirty="0" spc="-35"/>
              <a:t> </a:t>
            </a:r>
            <a:r>
              <a:rPr dirty="0"/>
              <a:t>an</a:t>
            </a:r>
            <a:r>
              <a:rPr dirty="0" spc="-35"/>
              <a:t> </a:t>
            </a:r>
            <a:r>
              <a:rPr dirty="0"/>
              <a:t>attempt</a:t>
            </a:r>
            <a:r>
              <a:rPr dirty="0" spc="-55"/>
              <a:t> </a:t>
            </a:r>
            <a:r>
              <a:rPr dirty="0"/>
              <a:t>is</a:t>
            </a:r>
            <a:r>
              <a:rPr dirty="0" spc="-35"/>
              <a:t> </a:t>
            </a:r>
            <a:r>
              <a:rPr dirty="0"/>
              <a:t>made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open</a:t>
            </a:r>
            <a:r>
              <a:rPr dirty="0" spc="-35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 spc="-20"/>
              <a:t>file</a:t>
            </a:r>
          </a:p>
          <a:p>
            <a:pPr marL="317500">
              <a:lnSpc>
                <a:spcPct val="100000"/>
              </a:lnSpc>
              <a:spcBef>
                <a:spcPts val="2785"/>
              </a:spcBef>
            </a:pPr>
            <a:r>
              <a:rPr dirty="0"/>
              <a:t>Each</a:t>
            </a:r>
            <a:r>
              <a:rPr dirty="0" spc="-60"/>
              <a:t> </a:t>
            </a:r>
            <a:r>
              <a:rPr dirty="0"/>
              <a:t>read</a:t>
            </a:r>
            <a:r>
              <a:rPr dirty="0" spc="-40"/>
              <a:t> </a:t>
            </a:r>
            <a:r>
              <a:rPr dirty="0"/>
              <a:t>method</a:t>
            </a:r>
            <a:r>
              <a:rPr dirty="0" spc="-60"/>
              <a:t> </a:t>
            </a:r>
            <a:r>
              <a:rPr dirty="0"/>
              <a:t>throws</a:t>
            </a:r>
            <a:r>
              <a:rPr dirty="0" spc="-40"/>
              <a:t> </a:t>
            </a:r>
            <a:r>
              <a:rPr dirty="0" spc="-10">
                <a:latin typeface="Courier New"/>
                <a:cs typeface="Courier New"/>
              </a:rPr>
              <a:t>IOException</a:t>
            </a:r>
          </a:p>
          <a:p>
            <a:pPr marL="774700">
              <a:lnSpc>
                <a:spcPct val="100000"/>
              </a:lnSpc>
              <a:spcBef>
                <a:spcPts val="95"/>
              </a:spcBef>
            </a:pPr>
            <a:r>
              <a:rPr dirty="0"/>
              <a:t>we</a:t>
            </a:r>
            <a:r>
              <a:rPr dirty="0" spc="-25"/>
              <a:t> </a:t>
            </a:r>
            <a:r>
              <a:rPr dirty="0"/>
              <a:t>still</a:t>
            </a:r>
            <a:r>
              <a:rPr dirty="0" spc="-20"/>
              <a:t> </a:t>
            </a:r>
            <a:r>
              <a:rPr dirty="0"/>
              <a:t>have</a:t>
            </a:r>
            <a:r>
              <a:rPr dirty="0" spc="-10"/>
              <a:t> </a:t>
            </a:r>
            <a:r>
              <a:rPr dirty="0"/>
              <a:t>to</a:t>
            </a:r>
            <a:r>
              <a:rPr dirty="0" spc="-25"/>
              <a:t> </a:t>
            </a:r>
            <a:r>
              <a:rPr dirty="0"/>
              <a:t>write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catch</a:t>
            </a:r>
            <a:r>
              <a:rPr dirty="0" spc="-40"/>
              <a:t> </a:t>
            </a:r>
            <a:r>
              <a:rPr dirty="0"/>
              <a:t>block</a:t>
            </a:r>
            <a:r>
              <a:rPr dirty="0" spc="-25"/>
              <a:t> </a:t>
            </a:r>
            <a:r>
              <a:rPr dirty="0"/>
              <a:t>for</a:t>
            </a:r>
            <a:r>
              <a:rPr dirty="0" spc="-5"/>
              <a:t> </a:t>
            </a:r>
            <a:r>
              <a:rPr dirty="0" spc="-25"/>
              <a:t>it</a:t>
            </a:r>
          </a:p>
          <a:p>
            <a:pPr marL="317500" marR="196850">
              <a:lnSpc>
                <a:spcPct val="103299"/>
              </a:lnSpc>
              <a:spcBef>
                <a:spcPts val="2690"/>
              </a:spcBef>
            </a:pPr>
            <a:r>
              <a:rPr dirty="0"/>
              <a:t>If</a:t>
            </a:r>
            <a:r>
              <a:rPr dirty="0" spc="-60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read</a:t>
            </a:r>
            <a:r>
              <a:rPr dirty="0" spc="-45"/>
              <a:t> </a:t>
            </a:r>
            <a:r>
              <a:rPr dirty="0"/>
              <a:t>goes</a:t>
            </a:r>
            <a:r>
              <a:rPr dirty="0" spc="-30"/>
              <a:t> </a:t>
            </a:r>
            <a:r>
              <a:rPr dirty="0"/>
              <a:t>beyond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end</a:t>
            </a:r>
            <a:r>
              <a:rPr dirty="0" spc="-1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file</a:t>
            </a:r>
            <a:r>
              <a:rPr dirty="0" spc="-15"/>
              <a:t> </a:t>
            </a:r>
            <a:r>
              <a:rPr dirty="0"/>
              <a:t>an</a:t>
            </a:r>
            <a:r>
              <a:rPr dirty="0" spc="-25"/>
              <a:t> </a:t>
            </a:r>
            <a:r>
              <a:rPr dirty="0" spc="-10">
                <a:latin typeface="Courier New"/>
                <a:cs typeface="Courier New"/>
              </a:rPr>
              <a:t>EOFException</a:t>
            </a:r>
            <a:r>
              <a:rPr dirty="0" spc="-925">
                <a:latin typeface="Courier New"/>
                <a:cs typeface="Courier New"/>
              </a:rPr>
              <a:t> </a:t>
            </a:r>
            <a:r>
              <a:rPr dirty="0" spc="-25"/>
              <a:t>is </a:t>
            </a:r>
            <a:r>
              <a:rPr dirty="0" spc="-10"/>
              <a:t>thrown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604" y="812037"/>
            <a:ext cx="36328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5"/>
              <a:t>Text</a:t>
            </a:r>
            <a:r>
              <a:rPr dirty="0" spc="-90"/>
              <a:t> </a:t>
            </a:r>
            <a:r>
              <a:rPr dirty="0" spc="-180"/>
              <a:t>Files</a:t>
            </a:r>
            <a:r>
              <a:rPr dirty="0" spc="-70"/>
              <a:t> </a:t>
            </a:r>
            <a:r>
              <a:rPr dirty="0" spc="-220"/>
              <a:t>vs.</a:t>
            </a:r>
            <a:r>
              <a:rPr dirty="0" spc="-80"/>
              <a:t> </a:t>
            </a:r>
            <a:r>
              <a:rPr dirty="0" spc="-130"/>
              <a:t>Binary</a:t>
            </a:r>
            <a:r>
              <a:rPr dirty="0" spc="-70"/>
              <a:t> </a:t>
            </a:r>
            <a:r>
              <a:rPr dirty="0" spc="-120"/>
              <a:t>Files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109977" y="1317447"/>
            <a:ext cx="7116445" cy="3064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Number: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127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(decimal)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solidFill>
                  <a:srgbClr val="FF3300"/>
                </a:solidFill>
                <a:latin typeface="Calibri"/>
                <a:cs typeface="Calibri"/>
              </a:rPr>
              <a:t>Text</a:t>
            </a:r>
            <a:r>
              <a:rPr dirty="0" sz="2000" spc="-35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3300"/>
                </a:solidFill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Three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bytes: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“1”,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“2”,</a:t>
            </a:r>
            <a:r>
              <a:rPr dirty="0" sz="2000" spc="-25">
                <a:latin typeface="Calibri"/>
                <a:cs typeface="Calibri"/>
              </a:rPr>
              <a:t> “7”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ASCII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(decimal):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49,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50,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55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ASCII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(octal):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61,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62,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67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ASCII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(binary):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00110001,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00110010,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00110111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360"/>
              </a:lnSpc>
              <a:spcBef>
                <a:spcPts val="5"/>
              </a:spcBef>
            </a:pPr>
            <a:r>
              <a:rPr dirty="0" sz="2000">
                <a:solidFill>
                  <a:srgbClr val="FF3300"/>
                </a:solidFill>
                <a:latin typeface="Calibri"/>
                <a:cs typeface="Calibri"/>
              </a:rPr>
              <a:t>Binary</a:t>
            </a:r>
            <a:r>
              <a:rPr dirty="0" sz="2000" spc="-10">
                <a:solidFill>
                  <a:srgbClr val="FF3300"/>
                </a:solidFill>
                <a:latin typeface="Calibri"/>
                <a:cs typeface="Calibri"/>
              </a:rPr>
              <a:t> file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ts val="2360"/>
              </a:lnSpc>
            </a:pPr>
            <a:r>
              <a:rPr dirty="0" sz="2000">
                <a:latin typeface="Calibri"/>
                <a:cs typeface="Calibri"/>
              </a:rPr>
              <a:t>One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byte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</a:t>
            </a:r>
            <a:r>
              <a:rPr dirty="0" sz="2000">
                <a:latin typeface="Courier New"/>
                <a:cs typeface="Courier New"/>
              </a:rPr>
              <a:t>byte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b="1">
                <a:latin typeface="Calibri"/>
                <a:cs typeface="Calibri"/>
              </a:rPr>
              <a:t>: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01111110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Two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bytes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</a:t>
            </a:r>
            <a:r>
              <a:rPr dirty="0" sz="2000">
                <a:latin typeface="Courier New"/>
                <a:cs typeface="Courier New"/>
              </a:rPr>
              <a:t>short</a:t>
            </a:r>
            <a:r>
              <a:rPr dirty="0" sz="2000">
                <a:latin typeface="Calibri"/>
                <a:cs typeface="Calibri"/>
              </a:rPr>
              <a:t>):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00000000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01111110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Four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bytes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</a:t>
            </a:r>
            <a:r>
              <a:rPr dirty="0" sz="2000">
                <a:latin typeface="Courier New"/>
                <a:cs typeface="Courier New"/>
              </a:rPr>
              <a:t>int</a:t>
            </a:r>
            <a:r>
              <a:rPr dirty="0" sz="2000">
                <a:latin typeface="Calibri"/>
                <a:cs typeface="Calibri"/>
              </a:rPr>
              <a:t>):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00000000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00000000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00000000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01111110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198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dirty="0" spc="-90"/>
              <a:t>Avoiding</a:t>
            </a:r>
            <a:r>
              <a:rPr dirty="0" spc="-50"/>
              <a:t> </a:t>
            </a:r>
            <a:r>
              <a:rPr dirty="0"/>
              <a:t>Common</a:t>
            </a:r>
            <a:r>
              <a:rPr dirty="0" spc="-40"/>
              <a:t> </a:t>
            </a:r>
            <a:r>
              <a:rPr dirty="0" spc="-10" b="1">
                <a:latin typeface="Courier New"/>
                <a:cs typeface="Courier New"/>
              </a:rPr>
              <a:t>ObjectInputStream</a:t>
            </a:r>
            <a:r>
              <a:rPr dirty="0" spc="-940" b="1">
                <a:latin typeface="Courier New"/>
                <a:cs typeface="Courier New"/>
              </a:rPr>
              <a:t> </a:t>
            </a:r>
            <a:r>
              <a:rPr dirty="0" spc="-204"/>
              <a:t>File</a:t>
            </a:r>
            <a:r>
              <a:rPr dirty="0" spc="-65"/>
              <a:t> </a:t>
            </a:r>
            <a:r>
              <a:rPr dirty="0" spc="-10"/>
              <a:t>Errors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658361" y="1905761"/>
            <a:ext cx="5181600" cy="99060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lIns="0" tIns="5587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39"/>
              </a:spcBef>
            </a:pPr>
            <a:r>
              <a:rPr dirty="0" sz="2400">
                <a:latin typeface="Calibri"/>
                <a:cs typeface="Calibri"/>
              </a:rPr>
              <a:t>There is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error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message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(or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exception)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you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read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wrong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type!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197354" y="3046603"/>
            <a:ext cx="7755255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Input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files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contain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mix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types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up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programmer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know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their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order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830"/>
              </a:lnSpc>
            </a:pPr>
            <a:r>
              <a:rPr dirty="0" sz="2400">
                <a:latin typeface="Calibri"/>
                <a:cs typeface="Calibri"/>
              </a:rPr>
              <a:t>correct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read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method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30"/>
              </a:lnSpc>
            </a:pPr>
            <a:r>
              <a:rPr dirty="0" sz="2400" spc="-10">
                <a:latin typeface="Courier New"/>
                <a:cs typeface="Courier New"/>
              </a:rPr>
              <a:t>ObjectInputStream</a:t>
            </a:r>
            <a:r>
              <a:rPr dirty="0" sz="2400" spc="-950">
                <a:latin typeface="Courier New"/>
                <a:cs typeface="Courier New"/>
              </a:rPr>
              <a:t> </a:t>
            </a:r>
            <a:r>
              <a:rPr dirty="0" sz="2400">
                <a:latin typeface="Calibri"/>
                <a:cs typeface="Calibri"/>
              </a:rPr>
              <a:t>works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binary,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text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files</a:t>
            </a:r>
            <a:endParaRPr sz="2400">
              <a:latin typeface="Calibri"/>
              <a:cs typeface="Calibri"/>
            </a:endParaRPr>
          </a:p>
          <a:p>
            <a:pPr marL="12700" marR="187960">
              <a:lnSpc>
                <a:spcPct val="100000"/>
              </a:lnSpc>
              <a:spcBef>
                <a:spcPts val="95"/>
              </a:spcBef>
            </a:pP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output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file,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close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input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file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when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you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done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1791" y="888237"/>
            <a:ext cx="78733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Common</a:t>
            </a:r>
            <a:r>
              <a:rPr dirty="0" spc="-210"/>
              <a:t> </a:t>
            </a:r>
            <a:r>
              <a:rPr dirty="0" spc="-60"/>
              <a:t>Methods</a:t>
            </a:r>
            <a:r>
              <a:rPr dirty="0" spc="-150"/>
              <a:t> </a:t>
            </a:r>
            <a:r>
              <a:rPr dirty="0" spc="-10"/>
              <a:t>to</a:t>
            </a:r>
            <a:r>
              <a:rPr dirty="0" spc="-125"/>
              <a:t> </a:t>
            </a:r>
            <a:r>
              <a:rPr dirty="0" spc="-80"/>
              <a:t>Test</a:t>
            </a:r>
            <a:r>
              <a:rPr dirty="0" spc="-110"/>
              <a:t> </a:t>
            </a:r>
            <a:r>
              <a:rPr dirty="0" spc="-85"/>
              <a:t>for</a:t>
            </a:r>
            <a:r>
              <a:rPr dirty="0" spc="-105"/>
              <a:t> </a:t>
            </a:r>
            <a:r>
              <a:rPr dirty="0" spc="-170"/>
              <a:t>the</a:t>
            </a:r>
            <a:r>
              <a:rPr dirty="0" spc="-70"/>
              <a:t> </a:t>
            </a:r>
            <a:r>
              <a:rPr dirty="0" spc="-120"/>
              <a:t>End</a:t>
            </a:r>
            <a:r>
              <a:rPr dirty="0" spc="-90"/>
              <a:t> </a:t>
            </a:r>
            <a:r>
              <a:rPr dirty="0" spc="-160"/>
              <a:t>of</a:t>
            </a:r>
            <a:r>
              <a:rPr dirty="0" spc="-70"/>
              <a:t> </a:t>
            </a:r>
            <a:r>
              <a:rPr dirty="0" spc="-210"/>
              <a:t>an</a:t>
            </a:r>
            <a:r>
              <a:rPr dirty="0" spc="-70"/>
              <a:t> </a:t>
            </a:r>
            <a:r>
              <a:rPr dirty="0" spc="-140"/>
              <a:t>Input</a:t>
            </a:r>
            <a:r>
              <a:rPr dirty="0" spc="-70"/>
              <a:t> </a:t>
            </a:r>
            <a:r>
              <a:rPr dirty="0" spc="-105"/>
              <a:t>File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dirty="0" spc="-40"/>
              <a:t> </a:t>
            </a:r>
            <a:r>
              <a:rPr dirty="0"/>
              <a:t>common</a:t>
            </a:r>
            <a:r>
              <a:rPr dirty="0" spc="-40"/>
              <a:t> </a:t>
            </a:r>
            <a:r>
              <a:rPr dirty="0"/>
              <a:t>programming</a:t>
            </a:r>
            <a:r>
              <a:rPr dirty="0" spc="-50"/>
              <a:t> </a:t>
            </a:r>
            <a:r>
              <a:rPr dirty="0"/>
              <a:t>situation</a:t>
            </a:r>
            <a:r>
              <a:rPr dirty="0" spc="-45"/>
              <a:t> </a:t>
            </a:r>
            <a:r>
              <a:rPr dirty="0"/>
              <a:t>is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read</a:t>
            </a:r>
            <a:r>
              <a:rPr dirty="0" spc="-40"/>
              <a:t> </a:t>
            </a:r>
            <a:r>
              <a:rPr dirty="0"/>
              <a:t>data</a:t>
            </a:r>
            <a:r>
              <a:rPr dirty="0" spc="-20"/>
              <a:t> </a:t>
            </a:r>
            <a:r>
              <a:rPr dirty="0"/>
              <a:t>from</a:t>
            </a:r>
            <a:r>
              <a:rPr dirty="0" spc="-40"/>
              <a:t> </a:t>
            </a:r>
            <a:r>
              <a:rPr dirty="0"/>
              <a:t>an</a:t>
            </a:r>
            <a:r>
              <a:rPr dirty="0" spc="-25"/>
              <a:t> </a:t>
            </a:r>
            <a:r>
              <a:rPr dirty="0"/>
              <a:t>input</a:t>
            </a:r>
            <a:r>
              <a:rPr dirty="0" spc="-20"/>
              <a:t> file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but</a:t>
            </a:r>
            <a:r>
              <a:rPr dirty="0" spc="-20"/>
              <a:t> </a:t>
            </a:r>
            <a:r>
              <a:rPr dirty="0"/>
              <a:t>not</a:t>
            </a:r>
            <a:r>
              <a:rPr dirty="0" spc="-20"/>
              <a:t> </a:t>
            </a:r>
            <a:r>
              <a:rPr dirty="0"/>
              <a:t>know</a:t>
            </a:r>
            <a:r>
              <a:rPr dirty="0" spc="-25"/>
              <a:t> </a:t>
            </a:r>
            <a:r>
              <a:rPr dirty="0"/>
              <a:t>how</a:t>
            </a:r>
            <a:r>
              <a:rPr dirty="0" spc="-25"/>
              <a:t> </a:t>
            </a:r>
            <a:r>
              <a:rPr dirty="0"/>
              <a:t>much</a:t>
            </a:r>
            <a:r>
              <a:rPr dirty="0" spc="-35"/>
              <a:t> </a:t>
            </a:r>
            <a:r>
              <a:rPr dirty="0"/>
              <a:t>data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file</a:t>
            </a:r>
            <a:r>
              <a:rPr dirty="0" spc="-15"/>
              <a:t> </a:t>
            </a:r>
            <a:r>
              <a:rPr dirty="0" spc="-10"/>
              <a:t>contains</a:t>
            </a:r>
          </a:p>
          <a:p>
            <a:pPr marL="12700" marR="1007744">
              <a:lnSpc>
                <a:spcPts val="5760"/>
              </a:lnSpc>
              <a:spcBef>
                <a:spcPts val="670"/>
              </a:spcBef>
            </a:pPr>
            <a:r>
              <a:rPr dirty="0"/>
              <a:t>In</a:t>
            </a:r>
            <a:r>
              <a:rPr dirty="0" spc="-35"/>
              <a:t> </a:t>
            </a:r>
            <a:r>
              <a:rPr dirty="0"/>
              <a:t>these</a:t>
            </a:r>
            <a:r>
              <a:rPr dirty="0" spc="-35"/>
              <a:t> </a:t>
            </a:r>
            <a:r>
              <a:rPr dirty="0"/>
              <a:t>situations</a:t>
            </a:r>
            <a:r>
              <a:rPr dirty="0" spc="-50"/>
              <a:t> </a:t>
            </a:r>
            <a:r>
              <a:rPr dirty="0"/>
              <a:t>you</a:t>
            </a:r>
            <a:r>
              <a:rPr dirty="0" spc="-35"/>
              <a:t> </a:t>
            </a:r>
            <a:r>
              <a:rPr dirty="0"/>
              <a:t>need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45"/>
              <a:t> </a:t>
            </a:r>
            <a:r>
              <a:rPr dirty="0"/>
              <a:t>check</a:t>
            </a:r>
            <a:r>
              <a:rPr dirty="0" spc="-55"/>
              <a:t> </a:t>
            </a:r>
            <a:r>
              <a:rPr dirty="0"/>
              <a:t>for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end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 spc="-20"/>
              <a:t>file </a:t>
            </a:r>
            <a:r>
              <a:rPr dirty="0"/>
              <a:t>There</a:t>
            </a:r>
            <a:r>
              <a:rPr dirty="0" spc="-20"/>
              <a:t> </a:t>
            </a:r>
            <a:r>
              <a:rPr dirty="0"/>
              <a:t>are</a:t>
            </a:r>
            <a:r>
              <a:rPr dirty="0" spc="-35"/>
              <a:t> </a:t>
            </a:r>
            <a:r>
              <a:rPr dirty="0"/>
              <a:t>three</a:t>
            </a:r>
            <a:r>
              <a:rPr dirty="0" spc="-30"/>
              <a:t> </a:t>
            </a:r>
            <a:r>
              <a:rPr dirty="0"/>
              <a:t>common</a:t>
            </a:r>
            <a:r>
              <a:rPr dirty="0" spc="-60"/>
              <a:t> </a:t>
            </a:r>
            <a:r>
              <a:rPr dirty="0"/>
              <a:t>ways</a:t>
            </a:r>
            <a:r>
              <a:rPr dirty="0" spc="-40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/>
              <a:t>test</a:t>
            </a:r>
            <a:r>
              <a:rPr dirty="0" spc="-45"/>
              <a:t> </a:t>
            </a:r>
            <a:r>
              <a:rPr dirty="0"/>
              <a:t>for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end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 spc="-10"/>
              <a:t>file:</a:t>
            </a:r>
          </a:p>
          <a:p>
            <a:pPr marL="836930" indent="-367030">
              <a:lnSpc>
                <a:spcPts val="2210"/>
              </a:lnSpc>
              <a:buAutoNum type="arabicPeriod"/>
              <a:tabLst>
                <a:tab pos="836930" algn="l"/>
              </a:tabLst>
            </a:pPr>
            <a:r>
              <a:rPr dirty="0"/>
              <a:t>Put</a:t>
            </a:r>
            <a:r>
              <a:rPr dirty="0" spc="-45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/>
              <a:t>sentinel</a:t>
            </a:r>
            <a:r>
              <a:rPr dirty="0" spc="-25"/>
              <a:t> </a:t>
            </a:r>
            <a:r>
              <a:rPr dirty="0"/>
              <a:t>value</a:t>
            </a:r>
            <a:r>
              <a:rPr dirty="0" spc="-30"/>
              <a:t> </a:t>
            </a:r>
            <a:r>
              <a:rPr dirty="0"/>
              <a:t>at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end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file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test</a:t>
            </a:r>
            <a:r>
              <a:rPr dirty="0" spc="-35"/>
              <a:t> </a:t>
            </a:r>
            <a:r>
              <a:rPr dirty="0"/>
              <a:t>for</a:t>
            </a:r>
            <a:r>
              <a:rPr dirty="0" spc="-30"/>
              <a:t> </a:t>
            </a:r>
            <a:r>
              <a:rPr dirty="0" spc="-25"/>
              <a:t>it.</a:t>
            </a:r>
          </a:p>
          <a:p>
            <a:pPr marL="836930" indent="-367030">
              <a:lnSpc>
                <a:spcPct val="100000"/>
              </a:lnSpc>
              <a:buAutoNum type="arabicPeriod"/>
              <a:tabLst>
                <a:tab pos="836930" algn="l"/>
              </a:tabLst>
            </a:pPr>
            <a:r>
              <a:rPr dirty="0"/>
              <a:t>Throw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catch</a:t>
            </a:r>
            <a:r>
              <a:rPr dirty="0" spc="-35"/>
              <a:t> </a:t>
            </a:r>
            <a:r>
              <a:rPr dirty="0"/>
              <a:t>an</a:t>
            </a:r>
            <a:r>
              <a:rPr dirty="0" spc="-35"/>
              <a:t> </a:t>
            </a:r>
            <a:r>
              <a:rPr dirty="0" spc="-20"/>
              <a:t>end-</a:t>
            </a:r>
            <a:r>
              <a:rPr dirty="0" spc="-25"/>
              <a:t>of-</a:t>
            </a:r>
            <a:r>
              <a:rPr dirty="0"/>
              <a:t>file</a:t>
            </a:r>
            <a:r>
              <a:rPr dirty="0" spc="10"/>
              <a:t> </a:t>
            </a:r>
            <a:r>
              <a:rPr dirty="0" spc="-10"/>
              <a:t>exception.</a:t>
            </a:r>
          </a:p>
          <a:p>
            <a:pPr marL="469900" marR="411480" indent="367030">
              <a:lnSpc>
                <a:spcPct val="100000"/>
              </a:lnSpc>
              <a:buAutoNum type="arabicPeriod"/>
              <a:tabLst>
                <a:tab pos="836930" algn="l"/>
              </a:tabLst>
            </a:pPr>
            <a:r>
              <a:rPr dirty="0"/>
              <a:t>Test</a:t>
            </a:r>
            <a:r>
              <a:rPr dirty="0" spc="-35"/>
              <a:t> </a:t>
            </a:r>
            <a:r>
              <a:rPr dirty="0"/>
              <a:t>for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/>
              <a:t>special</a:t>
            </a:r>
            <a:r>
              <a:rPr dirty="0" spc="-40"/>
              <a:t> </a:t>
            </a:r>
            <a:r>
              <a:rPr dirty="0"/>
              <a:t>character</a:t>
            </a:r>
            <a:r>
              <a:rPr dirty="0" spc="-55"/>
              <a:t> </a:t>
            </a:r>
            <a:r>
              <a:rPr dirty="0"/>
              <a:t>that</a:t>
            </a:r>
            <a:r>
              <a:rPr dirty="0" spc="-40"/>
              <a:t> </a:t>
            </a:r>
            <a:r>
              <a:rPr dirty="0"/>
              <a:t>signals</a:t>
            </a:r>
            <a:r>
              <a:rPr dirty="0" spc="-50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end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 spc="-20"/>
              <a:t>file </a:t>
            </a:r>
            <a:r>
              <a:rPr dirty="0"/>
              <a:t>(text</a:t>
            </a:r>
            <a:r>
              <a:rPr dirty="0" spc="-65"/>
              <a:t> </a:t>
            </a:r>
            <a:r>
              <a:rPr dirty="0"/>
              <a:t>files</a:t>
            </a:r>
            <a:r>
              <a:rPr dirty="0" spc="-35"/>
              <a:t> </a:t>
            </a:r>
            <a:r>
              <a:rPr dirty="0"/>
              <a:t>often</a:t>
            </a:r>
            <a:r>
              <a:rPr dirty="0" spc="-45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such</a:t>
            </a:r>
            <a:r>
              <a:rPr dirty="0" spc="-40"/>
              <a:t> </a:t>
            </a:r>
            <a:r>
              <a:rPr dirty="0"/>
              <a:t>a</a:t>
            </a:r>
            <a:r>
              <a:rPr dirty="0" spc="-55"/>
              <a:t> </a:t>
            </a:r>
            <a:r>
              <a:rPr dirty="0" spc="-10"/>
              <a:t>character).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604" y="947673"/>
            <a:ext cx="35159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0"/>
              <a:t>The </a:t>
            </a:r>
            <a:r>
              <a:rPr dirty="0" sz="2400" spc="-10" b="1">
                <a:latin typeface="Courier New"/>
                <a:cs typeface="Courier New"/>
              </a:rPr>
              <a:t>EOFException</a:t>
            </a:r>
            <a:r>
              <a:rPr dirty="0" sz="2400" spc="-805" b="1">
                <a:latin typeface="Courier New"/>
                <a:cs typeface="Courier New"/>
              </a:rPr>
              <a:t> </a:t>
            </a:r>
            <a:r>
              <a:rPr dirty="0" sz="2400" spc="-25"/>
              <a:t>Class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68754" y="1951685"/>
            <a:ext cx="8196580" cy="3075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36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Many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(but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all)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methods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read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throw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end-of-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exception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60"/>
              </a:lnSpc>
            </a:pPr>
            <a:r>
              <a:rPr dirty="0" sz="2000">
                <a:latin typeface="Calibri"/>
                <a:cs typeface="Calibri"/>
              </a:rPr>
              <a:t>(</a:t>
            </a:r>
            <a:r>
              <a:rPr dirty="0" sz="2000">
                <a:latin typeface="Courier New"/>
                <a:cs typeface="Courier New"/>
              </a:rPr>
              <a:t>EOFException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when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they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try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read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beyond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all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ObjectInputStream</a:t>
            </a:r>
            <a:r>
              <a:rPr dirty="0" sz="2000" spc="-745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methods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Display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9.3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do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throw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it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end-of-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exception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used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"infinite"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</a:t>
            </a:r>
            <a:r>
              <a:rPr dirty="0" sz="2000">
                <a:latin typeface="Courier New"/>
                <a:cs typeface="Courier New"/>
              </a:rPr>
              <a:t>while(true)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-20">
                <a:latin typeface="Calibri"/>
                <a:cs typeface="Calibri"/>
              </a:rPr>
              <a:t> loop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60"/>
              </a:lnSpc>
              <a:spcBef>
                <a:spcPts val="85"/>
              </a:spcBef>
            </a:pP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reads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processes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data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360"/>
              </a:lnSpc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loop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terminates when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EOFException</a:t>
            </a:r>
            <a:r>
              <a:rPr dirty="0" sz="2000" spc="-745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thrown</a:t>
            </a:r>
            <a:endParaRPr sz="2000">
              <a:latin typeface="Calibri"/>
              <a:cs typeface="Calibri"/>
            </a:endParaRPr>
          </a:p>
          <a:p>
            <a:pPr marL="12700" marR="335280">
              <a:lnSpc>
                <a:spcPct val="103499"/>
              </a:lnSpc>
              <a:spcBef>
                <a:spcPts val="2315"/>
              </a:spcBef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program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written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continue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normally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after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EOFException</a:t>
            </a:r>
            <a:r>
              <a:rPr dirty="0" sz="2000" spc="-760">
                <a:latin typeface="Courier New"/>
                <a:cs typeface="Courier New"/>
              </a:rPr>
              <a:t> </a:t>
            </a:r>
            <a:r>
              <a:rPr dirty="0" sz="2000" spc="-25">
                <a:latin typeface="Calibri"/>
                <a:cs typeface="Calibri"/>
              </a:rPr>
              <a:t>has </a:t>
            </a:r>
            <a:r>
              <a:rPr dirty="0" sz="2000">
                <a:latin typeface="Calibri"/>
                <a:cs typeface="Calibri"/>
              </a:rPr>
              <a:t>been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caught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59153" y="791667"/>
            <a:ext cx="3974465" cy="1395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90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dirty="0" sz="3200" spc="-1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-10" b="1">
                <a:solidFill>
                  <a:srgbClr val="404040"/>
                </a:solidFill>
                <a:latin typeface="Courier New"/>
                <a:cs typeface="Courier New"/>
              </a:rPr>
              <a:t>EOFException</a:t>
            </a:r>
            <a:endParaRPr sz="3200">
              <a:latin typeface="Courier New"/>
              <a:cs typeface="Courier New"/>
            </a:endParaRPr>
          </a:p>
          <a:p>
            <a:pPr marL="942340">
              <a:lnSpc>
                <a:spcPct val="100000"/>
              </a:lnSpc>
              <a:spcBef>
                <a:spcPts val="2620"/>
              </a:spcBef>
            </a:pPr>
            <a:r>
              <a:rPr dirty="0" sz="1800" spc="-10">
                <a:latin typeface="Courier New"/>
                <a:cs typeface="Courier New"/>
              </a:rPr>
              <a:t>main</a:t>
            </a:r>
            <a:r>
              <a:rPr dirty="0" sz="1800" spc="-605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method </a:t>
            </a:r>
            <a:r>
              <a:rPr dirty="0" sz="1800" spc="-20">
                <a:latin typeface="Arial MT"/>
                <a:cs typeface="Arial MT"/>
              </a:rPr>
              <a:t>from</a:t>
            </a:r>
            <a:endParaRPr sz="1800">
              <a:latin typeface="Arial MT"/>
              <a:cs typeface="Arial MT"/>
            </a:endParaRPr>
          </a:p>
          <a:p>
            <a:pPr marL="942340">
              <a:lnSpc>
                <a:spcPct val="100000"/>
              </a:lnSpc>
            </a:pPr>
            <a:r>
              <a:rPr dirty="0" sz="1800" spc="-10">
                <a:latin typeface="Courier New"/>
                <a:cs typeface="Courier New"/>
              </a:rPr>
              <a:t>EOFExceptionDemo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847800" y="238887"/>
            <a:ext cx="221615" cy="441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39"/>
              </a:lnSpc>
              <a:spcBef>
                <a:spcPts val="95"/>
              </a:spcBef>
            </a:pPr>
            <a:r>
              <a:rPr dirty="0" sz="1400" spc="-25">
                <a:latin typeface="Times New Roman"/>
                <a:cs typeface="Times New Roman"/>
              </a:rPr>
              <a:t>try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39"/>
              </a:lnSpc>
            </a:pPr>
            <a:r>
              <a:rPr dirty="0" sz="1400" spc="-5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022533" y="644977"/>
            <a:ext cx="4518660" cy="645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39"/>
              </a:lnSpc>
              <a:spcBef>
                <a:spcPts val="95"/>
              </a:spcBef>
            </a:pPr>
            <a:r>
              <a:rPr dirty="0" sz="1400" spc="-20">
                <a:latin typeface="Times New Roman"/>
                <a:cs typeface="Times New Roman"/>
              </a:rPr>
              <a:t>ObjectInputStream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inputStream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Times New Roman"/>
                <a:cs typeface="Times New Roman"/>
              </a:rPr>
              <a:t>=</a:t>
            </a:r>
            <a:endParaRPr sz="1400">
              <a:latin typeface="Times New Roman"/>
              <a:cs typeface="Times New Roman"/>
            </a:endParaRPr>
          </a:p>
          <a:p>
            <a:pPr marL="12700" marR="5080" indent="86360">
              <a:lnSpc>
                <a:spcPts val="1610"/>
              </a:lnSpc>
              <a:spcBef>
                <a:spcPts val="70"/>
              </a:spcBef>
            </a:pPr>
            <a:r>
              <a:rPr dirty="0" sz="1400">
                <a:latin typeface="Times New Roman"/>
                <a:cs typeface="Times New Roman"/>
              </a:rPr>
              <a:t>new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ObjectInputStream(new</a:t>
            </a:r>
            <a:r>
              <a:rPr dirty="0" sz="1400" spc="-10">
                <a:latin typeface="Times New Roman"/>
                <a:cs typeface="Times New Roman"/>
              </a:rPr>
              <a:t> FileInputStream("numbers.dat")); </a:t>
            </a:r>
            <a:r>
              <a:rPr dirty="0" sz="1400">
                <a:latin typeface="Times New Roman"/>
                <a:cs typeface="Times New Roman"/>
              </a:rPr>
              <a:t>int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n;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022533" y="1458546"/>
            <a:ext cx="3529965" cy="308292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100965">
              <a:lnSpc>
                <a:spcPts val="1600"/>
              </a:lnSpc>
              <a:spcBef>
                <a:spcPts val="215"/>
              </a:spcBef>
            </a:pPr>
            <a:r>
              <a:rPr dirty="0" sz="1400" spc="-20">
                <a:latin typeface="Times New Roman"/>
                <a:cs typeface="Times New Roman"/>
              </a:rPr>
              <a:t>System.out.println("Reading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ALL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integers"); </a:t>
            </a:r>
            <a:r>
              <a:rPr dirty="0" sz="1400" spc="-20">
                <a:latin typeface="Times New Roman"/>
                <a:cs typeface="Times New Roman"/>
              </a:rPr>
              <a:t>System.out.println("in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numbers.dat.");</a:t>
            </a:r>
            <a:r>
              <a:rPr dirty="0" sz="1400" spc="50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try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20"/>
              </a:lnSpc>
            </a:pPr>
            <a:r>
              <a:rPr dirty="0" sz="1400" spc="-5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187325">
              <a:lnSpc>
                <a:spcPts val="1605"/>
              </a:lnSpc>
            </a:pPr>
            <a:r>
              <a:rPr dirty="0" sz="1400" spc="-10">
                <a:latin typeface="Times New Roman"/>
                <a:cs typeface="Times New Roman"/>
              </a:rPr>
              <a:t>while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(true)</a:t>
            </a:r>
            <a:endParaRPr sz="1400">
              <a:latin typeface="Times New Roman"/>
              <a:cs typeface="Times New Roman"/>
            </a:endParaRPr>
          </a:p>
          <a:p>
            <a:pPr marL="187325">
              <a:lnSpc>
                <a:spcPts val="1600"/>
              </a:lnSpc>
            </a:pPr>
            <a:r>
              <a:rPr dirty="0" sz="1400" spc="-5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360680" marR="1333500">
              <a:lnSpc>
                <a:spcPts val="1600"/>
              </a:lnSpc>
              <a:spcBef>
                <a:spcPts val="75"/>
              </a:spcBef>
            </a:pPr>
            <a:r>
              <a:rPr dirty="0" sz="1400">
                <a:latin typeface="Times New Roman"/>
                <a:cs typeface="Times New Roman"/>
              </a:rPr>
              <a:t>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=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inputStream.readInt(); </a:t>
            </a:r>
            <a:r>
              <a:rPr dirty="0" sz="1400" spc="-10">
                <a:latin typeface="Times New Roman"/>
                <a:cs typeface="Times New Roman"/>
              </a:rPr>
              <a:t>System.out.println(n);</a:t>
            </a:r>
            <a:endParaRPr sz="1400">
              <a:latin typeface="Times New Roman"/>
              <a:cs typeface="Times New Roman"/>
            </a:endParaRPr>
          </a:p>
          <a:p>
            <a:pPr marL="187325">
              <a:lnSpc>
                <a:spcPts val="1515"/>
              </a:lnSpc>
            </a:pPr>
            <a:r>
              <a:rPr dirty="0" sz="1400" spc="-5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00"/>
              </a:lnSpc>
            </a:pPr>
            <a:r>
              <a:rPr dirty="0" sz="1400" spc="-5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05"/>
              </a:lnSpc>
            </a:pPr>
            <a:r>
              <a:rPr dirty="0" sz="1400" spc="-20">
                <a:latin typeface="Times New Roman"/>
                <a:cs typeface="Times New Roman"/>
              </a:rPr>
              <a:t>catch(EOFException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e)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05"/>
              </a:lnSpc>
            </a:pPr>
            <a:r>
              <a:rPr dirty="0" sz="1400" spc="-5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187325">
              <a:lnSpc>
                <a:spcPts val="1600"/>
              </a:lnSpc>
            </a:pPr>
            <a:r>
              <a:rPr dirty="0" sz="1400" spc="-20">
                <a:latin typeface="Times New Roman"/>
                <a:cs typeface="Times New Roman"/>
              </a:rPr>
              <a:t>System.out.println("End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reading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from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file.");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00"/>
              </a:lnSpc>
            </a:pPr>
            <a:r>
              <a:rPr dirty="0" sz="1400" spc="-5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39"/>
              </a:lnSpc>
            </a:pPr>
            <a:r>
              <a:rPr dirty="0" sz="1400" spc="-10">
                <a:latin typeface="Times New Roman"/>
                <a:cs typeface="Times New Roman"/>
              </a:rPr>
              <a:t>inputStream.close();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847800" y="4506242"/>
            <a:ext cx="109855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847800" y="4709161"/>
            <a:ext cx="4740275" cy="1662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45"/>
              </a:lnSpc>
              <a:spcBef>
                <a:spcPts val="95"/>
              </a:spcBef>
            </a:pPr>
            <a:r>
              <a:rPr dirty="0" sz="1400" spc="-20">
                <a:latin typeface="Times New Roman"/>
                <a:cs typeface="Times New Roman"/>
              </a:rPr>
              <a:t>catch(FileNotFoundException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e)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05"/>
              </a:lnSpc>
            </a:pPr>
            <a:r>
              <a:rPr dirty="0" sz="1400" spc="-5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187325">
              <a:lnSpc>
                <a:spcPts val="1600"/>
              </a:lnSpc>
            </a:pPr>
            <a:r>
              <a:rPr dirty="0" sz="1400" spc="-20">
                <a:latin typeface="Times New Roman"/>
                <a:cs typeface="Times New Roman"/>
              </a:rPr>
              <a:t>System.out.println("Cannot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find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numbers.dat.");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00"/>
              </a:lnSpc>
            </a:pPr>
            <a:r>
              <a:rPr dirty="0" sz="1400" spc="-5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00"/>
              </a:lnSpc>
            </a:pPr>
            <a:r>
              <a:rPr dirty="0" sz="1400" spc="-20">
                <a:latin typeface="Times New Roman"/>
                <a:cs typeface="Times New Roman"/>
              </a:rPr>
              <a:t>catch(IOException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e)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00"/>
              </a:lnSpc>
            </a:pPr>
            <a:r>
              <a:rPr dirty="0" sz="1400" spc="-5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187325">
              <a:lnSpc>
                <a:spcPts val="1605"/>
              </a:lnSpc>
            </a:pPr>
            <a:r>
              <a:rPr dirty="0" sz="1400" spc="-20">
                <a:latin typeface="Times New Roman"/>
                <a:cs typeface="Times New Roman"/>
              </a:rPr>
              <a:t>System.out.println("Problem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input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from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numbers.dat.");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</a:pPr>
            <a:r>
              <a:rPr dirty="0" sz="1400" spc="-5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694179" y="6545071"/>
            <a:ext cx="5803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 MT"/>
                <a:cs typeface="Arial MT"/>
              </a:rPr>
              <a:t>Chapter</a:t>
            </a:r>
            <a:r>
              <a:rPr dirty="0" sz="1000" spc="-40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9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997833" y="6545071"/>
            <a:ext cx="42519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 MT"/>
                <a:cs typeface="Arial MT"/>
              </a:rPr>
              <a:t>Java: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an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Introduction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Computer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Science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&amp;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Programming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-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Walter</a:t>
            </a:r>
            <a:r>
              <a:rPr dirty="0" sz="1000" spc="-5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Savitch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274934" y="6512762"/>
            <a:ext cx="224154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latin typeface="Arial MT"/>
                <a:cs typeface="Arial MT"/>
              </a:rPr>
              <a:t>63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2127250" y="2432050"/>
            <a:ext cx="3743960" cy="666750"/>
            <a:chOff x="2127250" y="2432050"/>
            <a:chExt cx="3743960" cy="666750"/>
          </a:xfrm>
        </p:grpSpPr>
        <p:sp>
          <p:nvSpPr>
            <p:cNvPr id="12" name="object 12" descr=""/>
            <p:cNvSpPr/>
            <p:nvPr/>
          </p:nvSpPr>
          <p:spPr>
            <a:xfrm>
              <a:off x="2133600" y="2438400"/>
              <a:ext cx="3048000" cy="654050"/>
            </a:xfrm>
            <a:custGeom>
              <a:avLst/>
              <a:gdLst/>
              <a:ahLst/>
              <a:cxnLst/>
              <a:rect l="l" t="t" r="r" b="b"/>
              <a:pathLst>
                <a:path w="3048000" h="654050">
                  <a:moveTo>
                    <a:pt x="3048000" y="0"/>
                  </a:moveTo>
                  <a:lnTo>
                    <a:pt x="0" y="0"/>
                  </a:lnTo>
                  <a:lnTo>
                    <a:pt x="0" y="653796"/>
                  </a:lnTo>
                  <a:lnTo>
                    <a:pt x="3048000" y="653796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133600" y="2438400"/>
              <a:ext cx="3731260" cy="654050"/>
            </a:xfrm>
            <a:custGeom>
              <a:avLst/>
              <a:gdLst/>
              <a:ahLst/>
              <a:cxnLst/>
              <a:rect l="l" t="t" r="r" b="b"/>
              <a:pathLst>
                <a:path w="3731260" h="654050">
                  <a:moveTo>
                    <a:pt x="0" y="653796"/>
                  </a:moveTo>
                  <a:lnTo>
                    <a:pt x="3048000" y="653796"/>
                  </a:lnTo>
                  <a:lnTo>
                    <a:pt x="3048000" y="0"/>
                  </a:lnTo>
                  <a:lnTo>
                    <a:pt x="0" y="0"/>
                  </a:lnTo>
                  <a:lnTo>
                    <a:pt x="0" y="653796"/>
                  </a:lnTo>
                  <a:close/>
                </a:path>
                <a:path w="3731260" h="654050">
                  <a:moveTo>
                    <a:pt x="3124200" y="114300"/>
                  </a:moveTo>
                  <a:lnTo>
                    <a:pt x="3730752" y="37922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2274189" y="2472944"/>
            <a:ext cx="27679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Intentional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"infinite"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loop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to </a:t>
            </a:r>
            <a:r>
              <a:rPr dirty="0" sz="1800">
                <a:latin typeface="Arial MT"/>
                <a:cs typeface="Arial MT"/>
              </a:rPr>
              <a:t>process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data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from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input</a:t>
            </a:r>
            <a:r>
              <a:rPr dirty="0" sz="1800" spc="-20">
                <a:latin typeface="Arial MT"/>
                <a:cs typeface="Arial MT"/>
              </a:rPr>
              <a:t> file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5251450" y="4870450"/>
            <a:ext cx="469900" cy="1308100"/>
            <a:chOff x="5251450" y="4870450"/>
            <a:chExt cx="469900" cy="1308100"/>
          </a:xfrm>
        </p:grpSpPr>
        <p:sp>
          <p:nvSpPr>
            <p:cNvPr id="16" name="object 16" descr=""/>
            <p:cNvSpPr/>
            <p:nvPr/>
          </p:nvSpPr>
          <p:spPr>
            <a:xfrm>
              <a:off x="5257800" y="5403976"/>
              <a:ext cx="384175" cy="9525"/>
            </a:xfrm>
            <a:custGeom>
              <a:avLst/>
              <a:gdLst/>
              <a:ahLst/>
              <a:cxnLst/>
              <a:rect l="l" t="t" r="r" b="b"/>
              <a:pathLst>
                <a:path w="384175" h="9525">
                  <a:moveTo>
                    <a:pt x="0" y="0"/>
                  </a:moveTo>
                  <a:lnTo>
                    <a:pt x="384175" y="95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638800" y="4876800"/>
              <a:ext cx="76200" cy="1295400"/>
            </a:xfrm>
            <a:custGeom>
              <a:avLst/>
              <a:gdLst/>
              <a:ahLst/>
              <a:cxnLst/>
              <a:rect l="l" t="t" r="r" b="b"/>
              <a:pathLst>
                <a:path w="76200" h="1295400">
                  <a:moveTo>
                    <a:pt x="76200" y="1295400"/>
                  </a:moveTo>
                  <a:lnTo>
                    <a:pt x="46559" y="1286916"/>
                  </a:lnTo>
                  <a:lnTo>
                    <a:pt x="22336" y="1263780"/>
                  </a:lnTo>
                  <a:lnTo>
                    <a:pt x="5994" y="1229466"/>
                  </a:lnTo>
                  <a:lnTo>
                    <a:pt x="0" y="1187450"/>
                  </a:lnTo>
                  <a:lnTo>
                    <a:pt x="0" y="107950"/>
                  </a:lnTo>
                  <a:lnTo>
                    <a:pt x="5994" y="65954"/>
                  </a:lnTo>
                  <a:lnTo>
                    <a:pt x="22336" y="31638"/>
                  </a:lnTo>
                  <a:lnTo>
                    <a:pt x="46559" y="8491"/>
                  </a:lnTo>
                  <a:lnTo>
                    <a:pt x="762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1752600" y="5289803"/>
            <a:ext cx="3429000" cy="928369"/>
          </a:xfrm>
          <a:prstGeom prst="rect">
            <a:avLst/>
          </a:prstGeom>
          <a:solidFill>
            <a:srgbClr val="4F81BC"/>
          </a:solidFill>
          <a:ln w="12700">
            <a:solidFill>
              <a:srgbClr val="000000"/>
            </a:solidFill>
          </a:ln>
        </p:spPr>
        <p:txBody>
          <a:bodyPr wrap="square" lIns="0" tIns="47625" rIns="0" bIns="0" rtlCol="0" vert="horz">
            <a:spAutoFit/>
          </a:bodyPr>
          <a:lstStyle/>
          <a:p>
            <a:pPr algn="ctr" marL="355600" marR="348615">
              <a:lnSpc>
                <a:spcPct val="100000"/>
              </a:lnSpc>
              <a:spcBef>
                <a:spcPts val="375"/>
              </a:spcBef>
            </a:pPr>
            <a:r>
              <a:rPr dirty="0" sz="1800">
                <a:latin typeface="Arial MT"/>
                <a:cs typeface="Arial MT"/>
              </a:rPr>
              <a:t>Note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order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catch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blocks: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most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specific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first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most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general </a:t>
            </a:r>
            <a:r>
              <a:rPr dirty="0" sz="1800" spc="-20">
                <a:latin typeface="Arial MT"/>
                <a:cs typeface="Arial MT"/>
              </a:rPr>
              <a:t>last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5147817" y="2432050"/>
            <a:ext cx="802640" cy="889000"/>
            <a:chOff x="5147817" y="2432050"/>
            <a:chExt cx="802640" cy="889000"/>
          </a:xfrm>
        </p:grpSpPr>
        <p:sp>
          <p:nvSpPr>
            <p:cNvPr id="20" name="object 20" descr=""/>
            <p:cNvSpPr/>
            <p:nvPr/>
          </p:nvSpPr>
          <p:spPr>
            <a:xfrm>
              <a:off x="5154167" y="2810002"/>
              <a:ext cx="711200" cy="504825"/>
            </a:xfrm>
            <a:custGeom>
              <a:avLst/>
              <a:gdLst/>
              <a:ahLst/>
              <a:cxnLst/>
              <a:rect l="l" t="t" r="r" b="b"/>
              <a:pathLst>
                <a:path w="711200" h="504825">
                  <a:moveTo>
                    <a:pt x="0" y="504698"/>
                  </a:moveTo>
                  <a:lnTo>
                    <a:pt x="711073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867399" y="2438400"/>
              <a:ext cx="76200" cy="685800"/>
            </a:xfrm>
            <a:custGeom>
              <a:avLst/>
              <a:gdLst/>
              <a:ahLst/>
              <a:cxnLst/>
              <a:rect l="l" t="t" r="r" b="b"/>
              <a:pathLst>
                <a:path w="76200" h="685800">
                  <a:moveTo>
                    <a:pt x="76200" y="685800"/>
                  </a:moveTo>
                  <a:lnTo>
                    <a:pt x="46559" y="681317"/>
                  </a:lnTo>
                  <a:lnTo>
                    <a:pt x="22336" y="669083"/>
                  </a:lnTo>
                  <a:lnTo>
                    <a:pt x="5994" y="650920"/>
                  </a:lnTo>
                  <a:lnTo>
                    <a:pt x="0" y="628650"/>
                  </a:lnTo>
                  <a:lnTo>
                    <a:pt x="0" y="57150"/>
                  </a:lnTo>
                  <a:lnTo>
                    <a:pt x="5994" y="34879"/>
                  </a:lnTo>
                  <a:lnTo>
                    <a:pt x="22336" y="16716"/>
                  </a:lnTo>
                  <a:lnTo>
                    <a:pt x="46559" y="4482"/>
                  </a:lnTo>
                  <a:lnTo>
                    <a:pt x="762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2286000" y="3200400"/>
            <a:ext cx="2792095" cy="654050"/>
          </a:xfrm>
          <a:prstGeom prst="rect">
            <a:avLst/>
          </a:prstGeom>
          <a:solidFill>
            <a:srgbClr val="4F81BC"/>
          </a:solidFill>
          <a:ln w="12700">
            <a:solidFill>
              <a:srgbClr val="000000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marL="243204" marR="168910" indent="-66040">
              <a:lnSpc>
                <a:spcPct val="100000"/>
              </a:lnSpc>
              <a:spcBef>
                <a:spcPts val="370"/>
              </a:spcBef>
            </a:pPr>
            <a:r>
              <a:rPr dirty="0" sz="1800">
                <a:latin typeface="Arial MT"/>
                <a:cs typeface="Arial MT"/>
              </a:rPr>
              <a:t>Loop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exits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when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end-</a:t>
            </a:r>
            <a:r>
              <a:rPr dirty="0" sz="1800" spc="-25">
                <a:latin typeface="Arial MT"/>
                <a:cs typeface="Arial MT"/>
              </a:rPr>
              <a:t>of- </a:t>
            </a:r>
            <a:r>
              <a:rPr dirty="0" sz="1800">
                <a:latin typeface="Arial MT"/>
                <a:cs typeface="Arial MT"/>
              </a:rPr>
              <a:t>file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exception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thrown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5105400" y="4076572"/>
            <a:ext cx="884555" cy="371475"/>
          </a:xfrm>
          <a:custGeom>
            <a:avLst/>
            <a:gdLst/>
            <a:ahLst/>
            <a:cxnLst/>
            <a:rect l="l" t="t" r="r" b="b"/>
            <a:pathLst>
              <a:path w="884554" h="371475">
                <a:moveTo>
                  <a:pt x="0" y="0"/>
                </a:moveTo>
                <a:lnTo>
                  <a:pt x="884301" y="37134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2286000" y="3962400"/>
            <a:ext cx="2743200" cy="928369"/>
          </a:xfrm>
          <a:prstGeom prst="rect">
            <a:avLst/>
          </a:prstGeom>
          <a:solidFill>
            <a:srgbClr val="4F81BC"/>
          </a:solidFill>
          <a:ln w="12700">
            <a:solidFill>
              <a:srgbClr val="000000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algn="just" marL="257810" marR="248920" indent="28575">
              <a:lnSpc>
                <a:spcPct val="100099"/>
              </a:lnSpc>
              <a:spcBef>
                <a:spcPts val="370"/>
              </a:spcBef>
            </a:pPr>
            <a:r>
              <a:rPr dirty="0" sz="1800">
                <a:latin typeface="Arial MT"/>
                <a:cs typeface="Arial MT"/>
              </a:rPr>
              <a:t>Processing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continues </a:t>
            </a:r>
            <a:r>
              <a:rPr dirty="0" sz="1800">
                <a:latin typeface="Arial MT"/>
                <a:cs typeface="Arial MT"/>
              </a:rPr>
              <a:t>after </a:t>
            </a:r>
            <a:r>
              <a:rPr dirty="0" sz="1800" spc="-10">
                <a:latin typeface="Courier New"/>
                <a:cs typeface="Courier New"/>
              </a:rPr>
              <a:t>EOFException</a:t>
            </a:r>
            <a:r>
              <a:rPr dirty="0" sz="1800" spc="-10">
                <a:latin typeface="Arial MT"/>
                <a:cs typeface="Arial MT"/>
              </a:rPr>
              <a:t>: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input file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-10">
                <a:latin typeface="Arial MT"/>
                <a:cs typeface="Arial MT"/>
              </a:rPr>
              <a:t> closed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5180329" y="3422777"/>
            <a:ext cx="763270" cy="180975"/>
          </a:xfrm>
          <a:custGeom>
            <a:avLst/>
            <a:gdLst/>
            <a:ahLst/>
            <a:cxnLst/>
            <a:rect l="l" t="t" r="r" b="b"/>
            <a:pathLst>
              <a:path w="763270" h="180975">
                <a:moveTo>
                  <a:pt x="687283" y="149902"/>
                </a:moveTo>
                <a:lnTo>
                  <a:pt x="681101" y="180975"/>
                </a:lnTo>
                <a:lnTo>
                  <a:pt x="763270" y="158623"/>
                </a:lnTo>
                <a:lnTo>
                  <a:pt x="755264" y="152400"/>
                </a:lnTo>
                <a:lnTo>
                  <a:pt x="699770" y="152400"/>
                </a:lnTo>
                <a:lnTo>
                  <a:pt x="687283" y="149902"/>
                </a:lnTo>
                <a:close/>
              </a:path>
              <a:path w="763270" h="180975">
                <a:moveTo>
                  <a:pt x="689762" y="137444"/>
                </a:moveTo>
                <a:lnTo>
                  <a:pt x="687283" y="149902"/>
                </a:lnTo>
                <a:lnTo>
                  <a:pt x="699770" y="152400"/>
                </a:lnTo>
                <a:lnTo>
                  <a:pt x="702310" y="139953"/>
                </a:lnTo>
                <a:lnTo>
                  <a:pt x="689762" y="137444"/>
                </a:lnTo>
                <a:close/>
              </a:path>
              <a:path w="763270" h="180975">
                <a:moveTo>
                  <a:pt x="695960" y="106299"/>
                </a:moveTo>
                <a:lnTo>
                  <a:pt x="689762" y="137444"/>
                </a:lnTo>
                <a:lnTo>
                  <a:pt x="702310" y="139953"/>
                </a:lnTo>
                <a:lnTo>
                  <a:pt x="699770" y="152400"/>
                </a:lnTo>
                <a:lnTo>
                  <a:pt x="755264" y="152400"/>
                </a:lnTo>
                <a:lnTo>
                  <a:pt x="695960" y="106299"/>
                </a:lnTo>
                <a:close/>
              </a:path>
              <a:path w="763270" h="180975">
                <a:moveTo>
                  <a:pt x="2540" y="0"/>
                </a:moveTo>
                <a:lnTo>
                  <a:pt x="0" y="12446"/>
                </a:lnTo>
                <a:lnTo>
                  <a:pt x="687283" y="149902"/>
                </a:lnTo>
                <a:lnTo>
                  <a:pt x="689762" y="137444"/>
                </a:lnTo>
                <a:lnTo>
                  <a:pt x="25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272" rIns="0" bIns="0" rtlCol="0" vert="horz">
            <a:spAutoFit/>
          </a:bodyPr>
          <a:lstStyle/>
          <a:p>
            <a:pPr marL="698500">
              <a:lnSpc>
                <a:spcPct val="100000"/>
              </a:lnSpc>
              <a:spcBef>
                <a:spcPts val="95"/>
              </a:spcBef>
            </a:pPr>
            <a:r>
              <a:rPr dirty="0" spc="-130"/>
              <a:t>Binary</a:t>
            </a:r>
            <a:r>
              <a:rPr dirty="0" spc="-80"/>
              <a:t> </a:t>
            </a:r>
            <a:r>
              <a:rPr dirty="0" spc="-114"/>
              <a:t>I/O</a:t>
            </a:r>
            <a:r>
              <a:rPr dirty="0" spc="-95"/>
              <a:t> </a:t>
            </a:r>
            <a:r>
              <a:rPr dirty="0" spc="-160"/>
              <a:t>of</a:t>
            </a:r>
            <a:r>
              <a:rPr dirty="0" spc="-70"/>
              <a:t> </a:t>
            </a:r>
            <a:r>
              <a:rPr dirty="0" spc="-65"/>
              <a:t>Class</a:t>
            </a:r>
            <a:r>
              <a:rPr dirty="0" spc="-85"/>
              <a:t> </a:t>
            </a:r>
            <a:r>
              <a:rPr dirty="0" spc="-80"/>
              <a:t>Objects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892554" y="1647189"/>
            <a:ext cx="7466330" cy="1844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read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write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class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objects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binary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45"/>
              </a:lnSpc>
              <a:spcBef>
                <a:spcPts val="2400"/>
              </a:spcBef>
            </a:pPr>
            <a:r>
              <a:rPr dirty="0" sz="2000">
                <a:latin typeface="Calibri"/>
                <a:cs typeface="Calibri"/>
              </a:rPr>
              <a:t>class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must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 b="1" i="1">
                <a:latin typeface="Calibri"/>
                <a:cs typeface="Calibri"/>
              </a:rPr>
              <a:t>serializable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345"/>
              </a:lnSpc>
            </a:pPr>
            <a:r>
              <a:rPr dirty="0" sz="2000" b="1">
                <a:latin typeface="Courier New"/>
                <a:cs typeface="Courier New"/>
              </a:rPr>
              <a:t>import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java.io.*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dirty="0" sz="2000">
                <a:latin typeface="Calibri"/>
                <a:cs typeface="Calibri"/>
              </a:rPr>
              <a:t>implement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Serializable</a:t>
            </a:r>
            <a:r>
              <a:rPr dirty="0" sz="2000" spc="-750" b="1">
                <a:latin typeface="Courier New"/>
                <a:cs typeface="Courier New"/>
              </a:rPr>
              <a:t> </a:t>
            </a:r>
            <a:r>
              <a:rPr dirty="0" sz="2000" spc="-10">
                <a:latin typeface="Calibri"/>
                <a:cs typeface="Calibri"/>
              </a:rPr>
              <a:t>interface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add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b="1">
                <a:latin typeface="Courier New"/>
                <a:cs typeface="Courier New"/>
              </a:rPr>
              <a:t>implements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Serializable</a:t>
            </a:r>
            <a:r>
              <a:rPr dirty="0" sz="2000" spc="-755" b="1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heading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class </a:t>
            </a:r>
            <a:r>
              <a:rPr dirty="0" sz="2000" spc="-10">
                <a:latin typeface="Calibri"/>
                <a:cs typeface="Calibri"/>
              </a:rPr>
              <a:t>definition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892554" y="4072509"/>
            <a:ext cx="20066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ourier New"/>
                <a:cs typeface="Courier New"/>
              </a:rPr>
              <a:t>methods</a:t>
            </a:r>
            <a:r>
              <a:rPr dirty="0" sz="2000" spc="-35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used: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364994" y="4978984"/>
            <a:ext cx="2886710" cy="91821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ct val="96300"/>
              </a:lnSpc>
              <a:spcBef>
                <a:spcPts val="195"/>
              </a:spcBef>
            </a:pP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b="1">
                <a:solidFill>
                  <a:srgbClr val="0000CC"/>
                </a:solidFill>
                <a:latin typeface="Arial"/>
                <a:cs typeface="Arial"/>
              </a:rPr>
              <a:t>write</a:t>
            </a:r>
            <a:r>
              <a:rPr dirty="0" sz="2000" spc="-40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object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file: </a:t>
            </a:r>
            <a:r>
              <a:rPr dirty="0" sz="2000" spc="-10" b="1">
                <a:latin typeface="Courier New"/>
                <a:cs typeface="Courier New"/>
              </a:rPr>
              <a:t>writeObject</a:t>
            </a:r>
            <a:r>
              <a:rPr dirty="0" sz="2000" spc="-645" b="1">
                <a:latin typeface="Courier New"/>
                <a:cs typeface="Courier New"/>
              </a:rPr>
              <a:t> </a:t>
            </a:r>
            <a:r>
              <a:rPr dirty="0" sz="2000">
                <a:latin typeface="Arial MT"/>
                <a:cs typeface="Arial MT"/>
              </a:rPr>
              <a:t>method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in </a:t>
            </a:r>
            <a:r>
              <a:rPr dirty="0" sz="2000" spc="-10" b="1">
                <a:latin typeface="Courier New"/>
                <a:cs typeface="Courier New"/>
              </a:rPr>
              <a:t>ObjectOutputStream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013829" y="4978984"/>
            <a:ext cx="2734310" cy="91821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ct val="96300"/>
              </a:lnSpc>
              <a:spcBef>
                <a:spcPts val="195"/>
              </a:spcBef>
            </a:pP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b="1">
                <a:solidFill>
                  <a:srgbClr val="0000CC"/>
                </a:solidFill>
                <a:latin typeface="Arial"/>
                <a:cs typeface="Arial"/>
              </a:rPr>
              <a:t>read</a:t>
            </a:r>
            <a:r>
              <a:rPr dirty="0" sz="2000" spc="-25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object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from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file: </a:t>
            </a:r>
            <a:r>
              <a:rPr dirty="0" sz="2000" spc="-10" b="1">
                <a:latin typeface="Courier New"/>
                <a:cs typeface="Courier New"/>
              </a:rPr>
              <a:t>readObject</a:t>
            </a:r>
            <a:r>
              <a:rPr dirty="0" sz="2000" spc="-645" b="1">
                <a:latin typeface="Courier New"/>
                <a:cs typeface="Courier New"/>
              </a:rPr>
              <a:t> </a:t>
            </a:r>
            <a:r>
              <a:rPr dirty="0" sz="2000">
                <a:latin typeface="Arial MT"/>
                <a:cs typeface="Arial MT"/>
              </a:rPr>
              <a:t>method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in </a:t>
            </a:r>
            <a:r>
              <a:rPr dirty="0" sz="2000" spc="-10" b="1">
                <a:latin typeface="Courier New"/>
                <a:cs typeface="Courier New"/>
              </a:rPr>
              <a:t>ObjectInputStream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362200" y="3657600"/>
            <a:ext cx="6902450" cy="410209"/>
          </a:xfrm>
          <a:prstGeom prst="rect">
            <a:avLst/>
          </a:prstGeom>
          <a:ln w="12700">
            <a:solidFill>
              <a:srgbClr val="800080"/>
            </a:solidFill>
          </a:ln>
        </p:spPr>
        <p:txBody>
          <a:bodyPr wrap="square" lIns="0" tIns="1651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30"/>
              </a:spcBef>
            </a:pPr>
            <a:r>
              <a:rPr dirty="0" sz="2000" b="1">
                <a:latin typeface="Courier New"/>
                <a:cs typeface="Courier New"/>
              </a:rPr>
              <a:t>public</a:t>
            </a:r>
            <a:r>
              <a:rPr dirty="0" sz="2000" spc="-4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class</a:t>
            </a:r>
            <a:r>
              <a:rPr dirty="0" sz="2000" spc="-3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Species</a:t>
            </a:r>
            <a:r>
              <a:rPr dirty="0" sz="2000" spc="-3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implements</a:t>
            </a:r>
            <a:r>
              <a:rPr dirty="0" sz="2000" spc="-35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Serializable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1458595" cy="94615"/>
          </a:xfrm>
          <a:custGeom>
            <a:avLst/>
            <a:gdLst/>
            <a:ahLst/>
            <a:cxnLst/>
            <a:rect l="l" t="t" r="r" b="b"/>
            <a:pathLst>
              <a:path w="1458595" h="94615">
                <a:moveTo>
                  <a:pt x="0" y="94359"/>
                </a:moveTo>
                <a:lnTo>
                  <a:pt x="1458468" y="94359"/>
                </a:lnTo>
                <a:lnTo>
                  <a:pt x="1458468" y="0"/>
                </a:lnTo>
                <a:lnTo>
                  <a:pt x="0" y="0"/>
                </a:lnTo>
                <a:lnTo>
                  <a:pt x="0" y="94359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287000" y="454151"/>
            <a:ext cx="1458595" cy="97790"/>
          </a:xfrm>
          <a:custGeom>
            <a:avLst/>
            <a:gdLst/>
            <a:ahLst/>
            <a:cxnLst/>
            <a:rect l="l" t="t" r="r" b="b"/>
            <a:pathLst>
              <a:path w="1458595" h="97790">
                <a:moveTo>
                  <a:pt x="0" y="97282"/>
                </a:moveTo>
                <a:lnTo>
                  <a:pt x="1458468" y="97282"/>
                </a:lnTo>
                <a:lnTo>
                  <a:pt x="1458468" y="0"/>
                </a:lnTo>
                <a:lnTo>
                  <a:pt x="0" y="0"/>
                </a:lnTo>
                <a:lnTo>
                  <a:pt x="0" y="97282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905000" y="3810000"/>
            <a:ext cx="8382000" cy="76200"/>
          </a:xfrm>
          <a:custGeom>
            <a:avLst/>
            <a:gdLst/>
            <a:ahLst/>
            <a:cxnLst/>
            <a:rect l="l" t="t" r="r" b="b"/>
            <a:pathLst>
              <a:path w="8382000" h="76200">
                <a:moveTo>
                  <a:pt x="8382000" y="0"/>
                </a:moveTo>
                <a:lnTo>
                  <a:pt x="0" y="0"/>
                </a:lnTo>
                <a:lnTo>
                  <a:pt x="0" y="76200"/>
                </a:lnTo>
                <a:lnTo>
                  <a:pt x="8382000" y="76200"/>
                </a:lnTo>
                <a:lnTo>
                  <a:pt x="8382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1898650" y="3956050"/>
            <a:ext cx="8394700" cy="2374900"/>
            <a:chOff x="1898650" y="3956050"/>
            <a:chExt cx="8394700" cy="2374900"/>
          </a:xfrm>
        </p:grpSpPr>
        <p:sp>
          <p:nvSpPr>
            <p:cNvPr id="6" name="object 6" descr=""/>
            <p:cNvSpPr/>
            <p:nvPr/>
          </p:nvSpPr>
          <p:spPr>
            <a:xfrm>
              <a:off x="3581400" y="5867400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1295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295400" y="3048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C2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905000" y="3962400"/>
              <a:ext cx="8382000" cy="2362200"/>
            </a:xfrm>
            <a:custGeom>
              <a:avLst/>
              <a:gdLst/>
              <a:ahLst/>
              <a:cxnLst/>
              <a:rect l="l" t="t" r="r" b="b"/>
              <a:pathLst>
                <a:path w="8382000" h="2362200">
                  <a:moveTo>
                    <a:pt x="0" y="2362200"/>
                  </a:moveTo>
                  <a:lnTo>
                    <a:pt x="8382000" y="2362200"/>
                  </a:lnTo>
                  <a:lnTo>
                    <a:pt x="8382000" y="0"/>
                  </a:lnTo>
                  <a:lnTo>
                    <a:pt x="0" y="0"/>
                  </a:lnTo>
                  <a:lnTo>
                    <a:pt x="0" y="236220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905000" y="228600"/>
            <a:ext cx="8382000" cy="2155190"/>
          </a:xfrm>
          <a:prstGeom prst="rect">
            <a:avLst/>
          </a:prstGeom>
          <a:ln w="9525">
            <a:solidFill>
              <a:srgbClr val="80008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65"/>
              </a:lnSpc>
            </a:pPr>
            <a:r>
              <a:rPr dirty="0" sz="2000" b="1">
                <a:latin typeface="Courier New"/>
                <a:cs typeface="Courier New"/>
              </a:rPr>
              <a:t>outputStream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new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ObjectOutputStream(</a:t>
            </a:r>
            <a:endParaRPr sz="2000">
              <a:latin typeface="Courier New"/>
              <a:cs typeface="Courier New"/>
            </a:endParaRPr>
          </a:p>
          <a:p>
            <a:pPr marL="106680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new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FileOutputStream("species.records"));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2000" spc="-25" b="1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Species</a:t>
            </a:r>
            <a:r>
              <a:rPr dirty="0" sz="2000" spc="-4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oneRecord</a:t>
            </a:r>
            <a:r>
              <a:rPr dirty="0" sz="2000" spc="-40" b="1">
                <a:latin typeface="Courier New"/>
                <a:cs typeface="Courier New"/>
              </a:rPr>
              <a:t> </a:t>
            </a:r>
            <a:r>
              <a:rPr dirty="0" sz="2000" spc="-50" b="1">
                <a:latin typeface="Courier New"/>
                <a:cs typeface="Courier New"/>
              </a:rPr>
              <a:t>=</a:t>
            </a:r>
            <a:endParaRPr sz="2000">
              <a:latin typeface="Courier New"/>
              <a:cs typeface="Courier New"/>
            </a:endParaRPr>
          </a:p>
          <a:p>
            <a:pPr marL="106680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new</a:t>
            </a:r>
            <a:r>
              <a:rPr dirty="0" sz="2000" spc="-4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Species("Calif.</a:t>
            </a:r>
            <a:r>
              <a:rPr dirty="0" sz="2000" spc="-3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Condor,</a:t>
            </a:r>
            <a:r>
              <a:rPr dirty="0" sz="2000" spc="-3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27,</a:t>
            </a:r>
            <a:r>
              <a:rPr dirty="0" sz="2000" spc="-35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0.02);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2000" spc="-25" b="1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2000" spc="-10" b="1">
                <a:latin typeface="Courier New"/>
                <a:cs typeface="Courier New"/>
              </a:rPr>
              <a:t>outputStream.writeObject(oneRecord);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995804" y="3904335"/>
            <a:ext cx="7175500" cy="7569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80"/>
              </a:spcBef>
            </a:pPr>
            <a:r>
              <a:rPr dirty="0" sz="2000" b="1">
                <a:latin typeface="Courier New"/>
                <a:cs typeface="Courier New"/>
              </a:rPr>
              <a:t>inputStream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new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ObjectInputStream(</a:t>
            </a:r>
            <a:endParaRPr sz="2000">
              <a:latin typeface="Courier New"/>
              <a:cs typeface="Courier New"/>
            </a:endParaRPr>
          </a:p>
          <a:p>
            <a:pPr marL="10668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Courier New"/>
                <a:cs typeface="Courier New"/>
              </a:rPr>
              <a:t>new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FileInputStream("species.records"));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995804" y="4635855"/>
            <a:ext cx="3517900" cy="112331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80"/>
              </a:spcBef>
            </a:pPr>
            <a:r>
              <a:rPr dirty="0" sz="2000" spc="-25" b="1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Courier New"/>
                <a:cs typeface="Courier New"/>
              </a:rPr>
              <a:t>Species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readOne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null;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r>
              <a:rPr dirty="0" sz="2000" spc="-25" b="1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995804" y="5793740"/>
            <a:ext cx="80899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ourier New"/>
                <a:cs typeface="Courier New"/>
              </a:rPr>
              <a:t>readOne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(Species)inputStream.readObject(oneRecord);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4832350" y="4718050"/>
            <a:ext cx="5613400" cy="1148080"/>
            <a:chOff x="4832350" y="4718050"/>
            <a:chExt cx="5613400" cy="1148080"/>
          </a:xfrm>
        </p:grpSpPr>
        <p:sp>
          <p:nvSpPr>
            <p:cNvPr id="13" name="object 13" descr=""/>
            <p:cNvSpPr/>
            <p:nvPr/>
          </p:nvSpPr>
          <p:spPr>
            <a:xfrm>
              <a:off x="4838700" y="4724400"/>
              <a:ext cx="5600700" cy="1135380"/>
            </a:xfrm>
            <a:custGeom>
              <a:avLst/>
              <a:gdLst/>
              <a:ahLst/>
              <a:cxnLst/>
              <a:rect l="l" t="t" r="r" b="b"/>
              <a:pathLst>
                <a:path w="5600700" h="1135379">
                  <a:moveTo>
                    <a:pt x="5600700" y="0"/>
                  </a:moveTo>
                  <a:lnTo>
                    <a:pt x="952500" y="0"/>
                  </a:lnTo>
                  <a:lnTo>
                    <a:pt x="952500" y="622300"/>
                  </a:lnTo>
                  <a:lnTo>
                    <a:pt x="0" y="1135049"/>
                  </a:lnTo>
                  <a:lnTo>
                    <a:pt x="952500" y="889000"/>
                  </a:lnTo>
                  <a:lnTo>
                    <a:pt x="952500" y="1066800"/>
                  </a:lnTo>
                  <a:lnTo>
                    <a:pt x="5600700" y="1066800"/>
                  </a:lnTo>
                  <a:lnTo>
                    <a:pt x="5600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838700" y="4724400"/>
              <a:ext cx="5600700" cy="1135380"/>
            </a:xfrm>
            <a:custGeom>
              <a:avLst/>
              <a:gdLst/>
              <a:ahLst/>
              <a:cxnLst/>
              <a:rect l="l" t="t" r="r" b="b"/>
              <a:pathLst>
                <a:path w="5600700" h="1135379">
                  <a:moveTo>
                    <a:pt x="952500" y="0"/>
                  </a:moveTo>
                  <a:lnTo>
                    <a:pt x="1727200" y="0"/>
                  </a:lnTo>
                  <a:lnTo>
                    <a:pt x="2889250" y="0"/>
                  </a:lnTo>
                  <a:lnTo>
                    <a:pt x="5600700" y="0"/>
                  </a:lnTo>
                  <a:lnTo>
                    <a:pt x="5600700" y="622300"/>
                  </a:lnTo>
                  <a:lnTo>
                    <a:pt x="5600700" y="889000"/>
                  </a:lnTo>
                  <a:lnTo>
                    <a:pt x="5600700" y="1066800"/>
                  </a:lnTo>
                  <a:lnTo>
                    <a:pt x="2889250" y="1066800"/>
                  </a:lnTo>
                  <a:lnTo>
                    <a:pt x="1727200" y="1066800"/>
                  </a:lnTo>
                  <a:lnTo>
                    <a:pt x="952500" y="1066800"/>
                  </a:lnTo>
                  <a:lnTo>
                    <a:pt x="952500" y="889000"/>
                  </a:lnTo>
                  <a:lnTo>
                    <a:pt x="0" y="1135049"/>
                  </a:lnTo>
                  <a:lnTo>
                    <a:pt x="952500" y="622300"/>
                  </a:lnTo>
                  <a:lnTo>
                    <a:pt x="952500" y="0"/>
                  </a:lnTo>
                  <a:close/>
                </a:path>
              </a:pathLst>
            </a:custGeom>
            <a:ln w="12700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5883528" y="4764404"/>
            <a:ext cx="4354195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Courier New"/>
                <a:cs typeface="Courier New"/>
              </a:rPr>
              <a:t>readObject</a:t>
            </a:r>
            <a:r>
              <a:rPr dirty="0" sz="2000" spc="-665">
                <a:latin typeface="Courier New"/>
                <a:cs typeface="Courier New"/>
              </a:rPr>
              <a:t> </a:t>
            </a:r>
            <a:r>
              <a:rPr dirty="0" sz="2000">
                <a:latin typeface="Arial MT"/>
                <a:cs typeface="Arial MT"/>
              </a:rPr>
              <a:t>returns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reference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to </a:t>
            </a:r>
            <a:r>
              <a:rPr dirty="0" sz="2000">
                <a:latin typeface="Arial MT"/>
                <a:cs typeface="Arial MT"/>
              </a:rPr>
              <a:t>type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Object</a:t>
            </a:r>
            <a:r>
              <a:rPr dirty="0" sz="2000" spc="-655">
                <a:latin typeface="Courier New"/>
                <a:cs typeface="Courier New"/>
              </a:rPr>
              <a:t> </a:t>
            </a:r>
            <a:r>
              <a:rPr dirty="0" sz="2000">
                <a:latin typeface="Arial MT"/>
                <a:cs typeface="Arial MT"/>
              </a:rPr>
              <a:t>so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must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cast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to </a:t>
            </a:r>
            <a:r>
              <a:rPr dirty="0" sz="2000" spc="-10">
                <a:latin typeface="Courier New"/>
                <a:cs typeface="Courier New"/>
              </a:rPr>
              <a:t>Species</a:t>
            </a:r>
            <a:r>
              <a:rPr dirty="0" sz="2000" spc="-655">
                <a:latin typeface="Courier New"/>
                <a:cs typeface="Courier New"/>
              </a:rPr>
              <a:t> </a:t>
            </a:r>
            <a:r>
              <a:rPr dirty="0" sz="2000">
                <a:latin typeface="Arial MT"/>
                <a:cs typeface="Arial MT"/>
              </a:rPr>
              <a:t>before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assigning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readOne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983994" y="3028010"/>
            <a:ext cx="543369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30" b="1">
                <a:latin typeface="Courier New"/>
                <a:cs typeface="Courier New"/>
              </a:rPr>
              <a:t>ClassIODemo</a:t>
            </a:r>
            <a:r>
              <a:rPr dirty="0" sz="4000" spc="-1340" b="1">
                <a:latin typeface="Courier New"/>
                <a:cs typeface="Courier New"/>
              </a:rPr>
              <a:t> </a:t>
            </a:r>
            <a:r>
              <a:rPr dirty="0" sz="4000" spc="-10">
                <a:latin typeface="Palatino Linotype"/>
                <a:cs typeface="Palatino Linotype"/>
              </a:rPr>
              <a:t>Excerpts</a:t>
            </a:r>
            <a:endParaRPr sz="4000">
              <a:latin typeface="Palatino Linotype"/>
              <a:cs typeface="Palatino Linotype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1905000" y="2971800"/>
            <a:ext cx="8382000" cy="76200"/>
          </a:xfrm>
          <a:custGeom>
            <a:avLst/>
            <a:gdLst/>
            <a:ahLst/>
            <a:cxnLst/>
            <a:rect l="l" t="t" r="r" b="b"/>
            <a:pathLst>
              <a:path w="8382000" h="76200">
                <a:moveTo>
                  <a:pt x="8382000" y="0"/>
                </a:moveTo>
                <a:lnTo>
                  <a:pt x="0" y="0"/>
                </a:lnTo>
                <a:lnTo>
                  <a:pt x="0" y="76200"/>
                </a:lnTo>
                <a:lnTo>
                  <a:pt x="8382000" y="76200"/>
                </a:lnTo>
                <a:lnTo>
                  <a:pt x="8382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1553" y="714502"/>
            <a:ext cx="45993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85"/>
              <a:t>The</a:t>
            </a:r>
            <a:r>
              <a:rPr dirty="0" spc="-45"/>
              <a:t> </a:t>
            </a:r>
            <a:r>
              <a:rPr dirty="0" spc="-10" b="1">
                <a:latin typeface="Courier New"/>
                <a:cs typeface="Courier New"/>
              </a:rPr>
              <a:t>Serializable</a:t>
            </a:r>
            <a:r>
              <a:rPr dirty="0" spc="-905" b="1">
                <a:latin typeface="Courier New"/>
                <a:cs typeface="Courier New"/>
              </a:rPr>
              <a:t> </a:t>
            </a:r>
            <a:r>
              <a:rPr dirty="0" spc="-150"/>
              <a:t>Interface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109977" y="1317447"/>
            <a:ext cx="6776720" cy="33801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Java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assigns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serial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each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object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written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out.</a:t>
            </a:r>
            <a:endParaRPr sz="2000">
              <a:latin typeface="Calibri"/>
              <a:cs typeface="Calibri"/>
            </a:endParaRPr>
          </a:p>
          <a:p>
            <a:pPr marL="469900" marR="272415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same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object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written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out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more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once,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after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the </a:t>
            </a:r>
            <a:r>
              <a:rPr dirty="0" sz="2000">
                <a:latin typeface="Calibri"/>
                <a:cs typeface="Calibri"/>
              </a:rPr>
              <a:t>first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write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only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serial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will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written.</a:t>
            </a:r>
            <a:endParaRPr sz="2000">
              <a:latin typeface="Calibri"/>
              <a:cs typeface="Calibri"/>
            </a:endParaRPr>
          </a:p>
          <a:p>
            <a:pPr marL="469900" marR="1778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When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object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read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more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once,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then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there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will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be </a:t>
            </a:r>
            <a:r>
              <a:rPr dirty="0" sz="2000">
                <a:latin typeface="Calibri"/>
                <a:cs typeface="Calibri"/>
              </a:rPr>
              <a:t>more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reference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same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object.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serializable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class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class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instance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variables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then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they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should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alibri"/>
                <a:cs typeface="Calibri"/>
              </a:rPr>
              <a:t>also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serializable.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Why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aren't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all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classes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made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serializable?</a:t>
            </a:r>
            <a:endParaRPr sz="2000">
              <a:latin typeface="Calibri"/>
              <a:cs typeface="Calibri"/>
            </a:endParaRPr>
          </a:p>
          <a:p>
            <a:pPr marL="469900" marR="174625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security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issues: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serial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system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make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easier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for </a:t>
            </a:r>
            <a:r>
              <a:rPr dirty="0" sz="2000">
                <a:latin typeface="Calibri"/>
                <a:cs typeface="Calibri"/>
              </a:rPr>
              <a:t>programmers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get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access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object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doesn't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make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sense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all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cases,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e.g.,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system-</a:t>
            </a:r>
            <a:r>
              <a:rPr dirty="0" sz="2000">
                <a:latin typeface="Calibri"/>
                <a:cs typeface="Calibri"/>
              </a:rPr>
              <a:t>dependent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3954" y="659637"/>
            <a:ext cx="1361440" cy="99631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345"/>
              </a:lnSpc>
              <a:spcBef>
                <a:spcPts val="95"/>
              </a:spcBef>
            </a:pPr>
            <a:r>
              <a:rPr dirty="0" spc="-135"/>
              <a:t>Summary</a:t>
            </a:r>
          </a:p>
          <a:p>
            <a:pPr marL="12700">
              <a:lnSpc>
                <a:spcPts val="4305"/>
              </a:lnSpc>
            </a:pPr>
            <a:r>
              <a:rPr dirty="0" sz="3600" spc="-190"/>
              <a:t>Part</a:t>
            </a:r>
            <a:r>
              <a:rPr dirty="0" sz="3600" spc="-65"/>
              <a:t> </a:t>
            </a:r>
            <a:r>
              <a:rPr dirty="0" sz="3600" spc="-50"/>
              <a:t>1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1968754" y="1720037"/>
            <a:ext cx="8067040" cy="2952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Calibri"/>
                <a:cs typeface="Calibri"/>
              </a:rPr>
              <a:t>Text</a:t>
            </a:r>
            <a:r>
              <a:rPr dirty="0" sz="2400" spc="-1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files</a:t>
            </a:r>
            <a:r>
              <a:rPr dirty="0" sz="2400" spc="-15" i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contain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strings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printable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characters;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they</a:t>
            </a:r>
            <a:r>
              <a:rPr dirty="0" sz="2400" spc="-20">
                <a:latin typeface="Calibri"/>
                <a:cs typeface="Calibri"/>
              </a:rPr>
              <a:t> look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Calibri"/>
                <a:cs typeface="Calibri"/>
              </a:rPr>
              <a:t>intelligible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humans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when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opened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text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editor.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2400" i="1">
                <a:latin typeface="Calibri"/>
                <a:cs typeface="Calibri"/>
              </a:rPr>
              <a:t>Binary</a:t>
            </a:r>
            <a:r>
              <a:rPr dirty="0" sz="2400" spc="-4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files</a:t>
            </a:r>
            <a:r>
              <a:rPr dirty="0" sz="2400" spc="-35" i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contain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numbers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non-</a:t>
            </a:r>
            <a:r>
              <a:rPr dirty="0" sz="2400">
                <a:latin typeface="Calibri"/>
                <a:cs typeface="Calibri"/>
              </a:rPr>
              <a:t>printable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codes;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they </a:t>
            </a:r>
            <a:r>
              <a:rPr dirty="0" sz="2400">
                <a:latin typeface="Calibri"/>
                <a:cs typeface="Calibri"/>
              </a:rPr>
              <a:t>look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 i="1">
                <a:latin typeface="Calibri"/>
                <a:cs typeface="Calibri"/>
              </a:rPr>
              <a:t>un</a:t>
            </a:r>
            <a:r>
              <a:rPr dirty="0" sz="2400" spc="-10">
                <a:latin typeface="Calibri"/>
                <a:cs typeface="Calibri"/>
              </a:rPr>
              <a:t>intelligible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humans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when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opened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text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editor</a:t>
            </a:r>
            <a:r>
              <a:rPr dirty="0" sz="2400" spc="-10" i="1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 marR="376555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Java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both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binary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text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files,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but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binary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files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are </a:t>
            </a:r>
            <a:r>
              <a:rPr dirty="0" sz="2400">
                <a:latin typeface="Calibri"/>
                <a:cs typeface="Calibri"/>
              </a:rPr>
              <a:t>more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common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when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doing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file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I/O.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85"/>
              </a:lnSpc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ObjectOutputStream</a:t>
            </a:r>
            <a:r>
              <a:rPr dirty="0" sz="2400" spc="-935">
                <a:latin typeface="Courier New"/>
                <a:cs typeface="Courier New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write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output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2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binary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file.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0154" y="677925"/>
            <a:ext cx="1361440" cy="99631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345"/>
              </a:lnSpc>
              <a:spcBef>
                <a:spcPts val="95"/>
              </a:spcBef>
            </a:pPr>
            <a:r>
              <a:rPr dirty="0" spc="-135"/>
              <a:t>Summary</a:t>
            </a:r>
          </a:p>
          <a:p>
            <a:pPr marL="12700">
              <a:lnSpc>
                <a:spcPts val="4305"/>
              </a:lnSpc>
            </a:pPr>
            <a:r>
              <a:rPr dirty="0" sz="3600" spc="-190"/>
              <a:t>Part</a:t>
            </a:r>
            <a:r>
              <a:rPr dirty="0" sz="3600" spc="-65"/>
              <a:t> </a:t>
            </a:r>
            <a:r>
              <a:rPr dirty="0" sz="3600" spc="-50"/>
              <a:t>2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1968754" y="1707845"/>
            <a:ext cx="8122284" cy="3696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ObjectInputStream</a:t>
            </a:r>
            <a:r>
              <a:rPr dirty="0" sz="2400" spc="-944">
                <a:latin typeface="Courier New"/>
                <a:cs typeface="Courier New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read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input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u="sng" sz="2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binary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file.</a:t>
            </a:r>
            <a:endParaRPr sz="2400">
              <a:latin typeface="Calibri"/>
              <a:cs typeface="Calibri"/>
            </a:endParaRPr>
          </a:p>
          <a:p>
            <a:pPr algn="just" marL="12700" marR="3683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Always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check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file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when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reading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file.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The </a:t>
            </a:r>
            <a:r>
              <a:rPr dirty="0" sz="2400">
                <a:latin typeface="Calibri"/>
                <a:cs typeface="Calibri"/>
              </a:rPr>
              <a:t>way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you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check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20">
                <a:latin typeface="Calibri"/>
                <a:cs typeface="Calibri"/>
              </a:rPr>
              <a:t> end-</a:t>
            </a:r>
            <a:r>
              <a:rPr dirty="0" sz="2400" spc="-25">
                <a:latin typeface="Calibri"/>
                <a:cs typeface="Calibri"/>
              </a:rPr>
              <a:t>of-</a:t>
            </a:r>
            <a:r>
              <a:rPr dirty="0" sz="2400">
                <a:latin typeface="Calibri"/>
                <a:cs typeface="Calibri"/>
              </a:rPr>
              <a:t>file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depends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method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you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</a:t>
            </a:r>
            <a:r>
              <a:rPr dirty="0" sz="2400" spc="-25">
                <a:latin typeface="Calibri"/>
                <a:cs typeface="Calibri"/>
              </a:rPr>
              <a:t> to </a:t>
            </a:r>
            <a:r>
              <a:rPr dirty="0" sz="2400">
                <a:latin typeface="Calibri"/>
                <a:cs typeface="Calibri"/>
              </a:rPr>
              <a:t>read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file.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85"/>
              </a:lnSpc>
            </a:pP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file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name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read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keyboard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String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30"/>
              </a:lnSpc>
              <a:spcBef>
                <a:spcPts val="95"/>
              </a:spcBef>
            </a:pPr>
            <a:r>
              <a:rPr dirty="0" sz="2400">
                <a:latin typeface="Calibri"/>
                <a:cs typeface="Calibri"/>
              </a:rPr>
              <a:t>variable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variable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place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file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name.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30"/>
              </a:lnSpc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File</a:t>
            </a:r>
            <a:r>
              <a:rPr dirty="0" sz="2400" spc="-910">
                <a:latin typeface="Courier New"/>
                <a:cs typeface="Courier New"/>
              </a:rPr>
              <a:t> </a:t>
            </a:r>
            <a:r>
              <a:rPr dirty="0" sz="2400">
                <a:latin typeface="Calibri"/>
                <a:cs typeface="Calibri"/>
              </a:rPr>
              <a:t>has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methods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test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file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exists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read-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>
                <a:latin typeface="Calibri"/>
                <a:cs typeface="Calibri"/>
              </a:rPr>
              <a:t>and/or</a:t>
            </a:r>
            <a:r>
              <a:rPr dirty="0" sz="2400" spc="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write-enabled.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Serializable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objects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written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binary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file.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9688" y="2727705"/>
            <a:ext cx="2013585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00"/>
              <a:t>THANK</a:t>
            </a:r>
            <a:r>
              <a:rPr dirty="0" spc="-500"/>
              <a:t> </a:t>
            </a:r>
            <a:r>
              <a:rPr dirty="0" spc="100"/>
              <a:t>YOU</a:t>
            </a:r>
          </a:p>
          <a:p>
            <a:pPr marL="601980">
              <a:lnSpc>
                <a:spcPct val="100000"/>
              </a:lnSpc>
            </a:pPr>
            <a:r>
              <a:rPr dirty="0" spc="-50"/>
              <a:t>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604" y="1031240"/>
            <a:ext cx="187578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5"/>
              <a:t>Text</a:t>
            </a:r>
            <a:r>
              <a:rPr dirty="0" spc="-110"/>
              <a:t> </a:t>
            </a:r>
            <a:r>
              <a:rPr dirty="0" spc="-204"/>
              <a:t>File</a:t>
            </a:r>
            <a:r>
              <a:rPr dirty="0" spc="-70"/>
              <a:t> </a:t>
            </a:r>
            <a:r>
              <a:rPr dirty="0" spc="-80"/>
              <a:t>I/O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892554" y="1647189"/>
            <a:ext cx="7882890" cy="36709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345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Important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classes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text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output</a:t>
            </a:r>
            <a:r>
              <a:rPr dirty="0" sz="2000" spc="-60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(to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file)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345"/>
              </a:lnSpc>
            </a:pPr>
            <a:r>
              <a:rPr dirty="0" sz="2000" spc="-10" b="1">
                <a:latin typeface="Courier New"/>
                <a:cs typeface="Courier New"/>
              </a:rPr>
              <a:t>PrintWriter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  <a:tabLst>
                <a:tab pos="3822065" algn="l"/>
                <a:tab pos="4350385" algn="l"/>
              </a:tabLst>
            </a:pPr>
            <a:r>
              <a:rPr dirty="0" sz="2000" spc="-10" b="1">
                <a:latin typeface="Courier New"/>
                <a:cs typeface="Courier New"/>
              </a:rPr>
              <a:t>FileOutputStream</a:t>
            </a:r>
            <a:r>
              <a:rPr dirty="0" sz="2000" b="1">
                <a:latin typeface="Courier New"/>
                <a:cs typeface="Courier New"/>
              </a:rPr>
              <a:t>	</a:t>
            </a:r>
            <a:r>
              <a:rPr dirty="0" sz="2000" spc="-25" b="1">
                <a:latin typeface="Courier New"/>
                <a:cs typeface="Courier New"/>
              </a:rPr>
              <a:t>[</a:t>
            </a:r>
            <a:r>
              <a:rPr dirty="0" sz="2000" spc="-25">
                <a:latin typeface="Calibri"/>
                <a:cs typeface="Calibri"/>
              </a:rPr>
              <a:t>or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10" b="1">
                <a:latin typeface="Courier New"/>
                <a:cs typeface="Courier New"/>
              </a:rPr>
              <a:t>FileWriter]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45"/>
              </a:lnSpc>
              <a:spcBef>
                <a:spcPts val="85"/>
              </a:spcBef>
            </a:pPr>
            <a:r>
              <a:rPr dirty="0" sz="2000">
                <a:latin typeface="Calibri"/>
                <a:cs typeface="Calibri"/>
              </a:rPr>
              <a:t>Important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classes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text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input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(from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file):</a:t>
            </a:r>
            <a:endParaRPr sz="2000">
              <a:latin typeface="Calibri"/>
              <a:cs typeface="Calibri"/>
            </a:endParaRPr>
          </a:p>
          <a:p>
            <a:pPr marL="469900" marR="5271135">
              <a:lnSpc>
                <a:spcPts val="2420"/>
              </a:lnSpc>
              <a:spcBef>
                <a:spcPts val="10"/>
              </a:spcBef>
            </a:pPr>
            <a:r>
              <a:rPr dirty="0" sz="2000" spc="-10" b="1">
                <a:latin typeface="Courier New"/>
                <a:cs typeface="Courier New"/>
              </a:rPr>
              <a:t>BufferedReader FileReader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20"/>
              </a:lnSpc>
            </a:pPr>
            <a:r>
              <a:rPr dirty="0" sz="2000" spc="-10" b="1">
                <a:latin typeface="Courier New"/>
                <a:cs typeface="Courier New"/>
              </a:rPr>
              <a:t>FileOutputStream</a:t>
            </a:r>
            <a:r>
              <a:rPr dirty="0" sz="2000" spc="-750" b="1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FileReader</a:t>
            </a:r>
            <a:r>
              <a:rPr dirty="0" sz="2000" spc="-750" b="1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take </a:t>
            </a:r>
            <a:r>
              <a:rPr dirty="0" sz="2000">
                <a:solidFill>
                  <a:srgbClr val="5246EB"/>
                </a:solidFill>
                <a:latin typeface="Calibri"/>
                <a:cs typeface="Calibri"/>
              </a:rPr>
              <a:t>file</a:t>
            </a:r>
            <a:r>
              <a:rPr dirty="0" sz="2000" spc="10">
                <a:solidFill>
                  <a:srgbClr val="5246EB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5246EB"/>
                </a:solidFill>
                <a:latin typeface="Calibri"/>
                <a:cs typeface="Calibri"/>
              </a:rPr>
              <a:t>names</a:t>
            </a:r>
            <a:r>
              <a:rPr dirty="0" sz="2000" spc="10">
                <a:solidFill>
                  <a:srgbClr val="5246EB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 </a:t>
            </a:r>
            <a:r>
              <a:rPr dirty="0" sz="2000" spc="-10">
                <a:latin typeface="Calibri"/>
                <a:cs typeface="Calibri"/>
              </a:rPr>
              <a:t>arguments.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ts val="2480"/>
              </a:lnSpc>
              <a:spcBef>
                <a:spcPts val="15"/>
              </a:spcBef>
            </a:pPr>
            <a:r>
              <a:rPr dirty="0" sz="2000" spc="-10" b="1">
                <a:latin typeface="Courier New"/>
                <a:cs typeface="Courier New"/>
              </a:rPr>
              <a:t>PrintWriter</a:t>
            </a:r>
            <a:r>
              <a:rPr dirty="0" sz="2000" spc="-740" b="1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BufferedReader</a:t>
            </a:r>
            <a:r>
              <a:rPr dirty="0" sz="2000" spc="-740" b="1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provide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5246EB"/>
                </a:solidFill>
                <a:latin typeface="Calibri"/>
                <a:cs typeface="Calibri"/>
              </a:rPr>
              <a:t>useful</a:t>
            </a:r>
            <a:r>
              <a:rPr dirty="0" sz="2000" spc="5">
                <a:solidFill>
                  <a:srgbClr val="5246EB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5246EB"/>
                </a:solidFill>
                <a:latin typeface="Calibri"/>
                <a:cs typeface="Calibri"/>
              </a:rPr>
              <a:t>methods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10">
                <a:latin typeface="Calibri"/>
                <a:cs typeface="Calibri"/>
              </a:rPr>
              <a:t> easier </a:t>
            </a:r>
            <a:r>
              <a:rPr dirty="0" sz="2000">
                <a:latin typeface="Calibri"/>
                <a:cs typeface="Calibri"/>
              </a:rPr>
              <a:t>writing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reading.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10"/>
              </a:lnSpc>
            </a:pPr>
            <a:r>
              <a:rPr dirty="0" sz="2000">
                <a:latin typeface="Calibri"/>
                <a:cs typeface="Calibri"/>
              </a:rPr>
              <a:t>Usually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need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5246EB"/>
                </a:solidFill>
                <a:latin typeface="Calibri"/>
                <a:cs typeface="Calibri"/>
              </a:rPr>
              <a:t>combination</a:t>
            </a:r>
            <a:r>
              <a:rPr dirty="0" sz="2000" spc="-20">
                <a:solidFill>
                  <a:srgbClr val="5246EB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5246EB"/>
                </a:solidFill>
                <a:latin typeface="Calibri"/>
                <a:cs typeface="Calibri"/>
              </a:rPr>
              <a:t>of</a:t>
            </a:r>
            <a:r>
              <a:rPr dirty="0" sz="2000" spc="-20">
                <a:solidFill>
                  <a:srgbClr val="5246EB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5246EB"/>
                </a:solidFill>
                <a:latin typeface="Calibri"/>
                <a:cs typeface="Calibri"/>
              </a:rPr>
              <a:t>two</a:t>
            </a:r>
            <a:r>
              <a:rPr dirty="0" sz="2000" spc="-30">
                <a:solidFill>
                  <a:srgbClr val="5246EB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5246EB"/>
                </a:solidFill>
                <a:latin typeface="Calibri"/>
                <a:cs typeface="Calibri"/>
              </a:rPr>
              <a:t>classes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45"/>
              </a:lnSpc>
            </a:pP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these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classes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your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program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needs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line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like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following: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345"/>
              </a:lnSpc>
            </a:pPr>
            <a:r>
              <a:rPr dirty="0" sz="2000">
                <a:latin typeface="Courier New"/>
                <a:cs typeface="Courier New"/>
              </a:rPr>
              <a:t>import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java.io.*;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9516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95"/>
              </a:spcBef>
            </a:pPr>
            <a:r>
              <a:rPr dirty="0" spc="-165"/>
              <a:t>Buffering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06804" y="1692910"/>
            <a:ext cx="8169275" cy="3074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dirty="0" sz="2000">
                <a:solidFill>
                  <a:srgbClr val="FF3300"/>
                </a:solidFill>
                <a:latin typeface="Calibri"/>
                <a:cs typeface="Calibri"/>
              </a:rPr>
              <a:t>Not</a:t>
            </a:r>
            <a:r>
              <a:rPr dirty="0" sz="2000" spc="-35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3300"/>
                </a:solidFill>
                <a:latin typeface="Calibri"/>
                <a:cs typeface="Calibri"/>
              </a:rPr>
              <a:t>buffered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each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byte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read/written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from/to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disk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soon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possible</a:t>
            </a:r>
            <a:endParaRPr sz="2000">
              <a:latin typeface="Calibri"/>
              <a:cs typeface="Calibri"/>
            </a:endParaRPr>
          </a:p>
          <a:p>
            <a:pPr marL="469265">
              <a:lnSpc>
                <a:spcPts val="2160"/>
              </a:lnSpc>
            </a:pPr>
            <a:r>
              <a:rPr dirty="0" sz="2000">
                <a:latin typeface="Calibri"/>
                <a:cs typeface="Calibri"/>
              </a:rPr>
              <a:t>“little”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delay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each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byte</a:t>
            </a:r>
            <a:endParaRPr sz="2000">
              <a:latin typeface="Calibri"/>
              <a:cs typeface="Calibri"/>
            </a:endParaRPr>
          </a:p>
          <a:p>
            <a:pPr marL="12700" marR="3152140" indent="456565">
              <a:lnSpc>
                <a:spcPts val="2160"/>
              </a:lnSpc>
              <a:spcBef>
                <a:spcPts val="150"/>
              </a:spcBef>
            </a:pP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disk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operation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per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byte---</a:t>
            </a:r>
            <a:r>
              <a:rPr dirty="0" sz="2000">
                <a:latin typeface="Calibri"/>
                <a:cs typeface="Calibri"/>
              </a:rPr>
              <a:t>higher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overhead </a:t>
            </a:r>
            <a:r>
              <a:rPr dirty="0" sz="2000">
                <a:solidFill>
                  <a:srgbClr val="FF3300"/>
                </a:solidFill>
                <a:latin typeface="Calibri"/>
                <a:cs typeface="Calibri"/>
              </a:rPr>
              <a:t>Buffered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reading/writing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“chunks”</a:t>
            </a:r>
            <a:endParaRPr sz="2000">
              <a:latin typeface="Calibri"/>
              <a:cs typeface="Calibri"/>
            </a:endParaRPr>
          </a:p>
          <a:p>
            <a:pPr marL="926465" marR="4773930" indent="-457200">
              <a:lnSpc>
                <a:spcPts val="2160"/>
              </a:lnSpc>
            </a:pPr>
            <a:r>
              <a:rPr dirty="0" sz="2000">
                <a:latin typeface="Calibri"/>
                <a:cs typeface="Calibri"/>
              </a:rPr>
              <a:t>Some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delay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some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bytes </a:t>
            </a:r>
            <a:r>
              <a:rPr dirty="0" sz="2000">
                <a:latin typeface="Calibri"/>
                <a:cs typeface="Calibri"/>
              </a:rPr>
              <a:t>Assume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16-</a:t>
            </a:r>
            <a:r>
              <a:rPr dirty="0" sz="2000">
                <a:latin typeface="Calibri"/>
                <a:cs typeface="Calibri"/>
              </a:rPr>
              <a:t>byte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buffers</a:t>
            </a:r>
            <a:endParaRPr sz="2000">
              <a:latin typeface="Calibri"/>
              <a:cs typeface="Calibri"/>
            </a:endParaRPr>
          </a:p>
          <a:p>
            <a:pPr marL="926465">
              <a:lnSpc>
                <a:spcPts val="2010"/>
              </a:lnSpc>
            </a:pPr>
            <a:r>
              <a:rPr dirty="0" sz="2000">
                <a:latin typeface="Calibri"/>
                <a:cs typeface="Calibri"/>
              </a:rPr>
              <a:t>Reading: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access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first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4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bytes,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need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wait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all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16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bytes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read</a:t>
            </a:r>
            <a:endParaRPr sz="2000">
              <a:latin typeface="Calibri"/>
              <a:cs typeface="Calibri"/>
            </a:endParaRPr>
          </a:p>
          <a:p>
            <a:pPr marL="926465">
              <a:lnSpc>
                <a:spcPts val="2160"/>
              </a:lnSpc>
            </a:pP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disk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memory</a:t>
            </a:r>
            <a:endParaRPr sz="2000">
              <a:latin typeface="Calibri"/>
              <a:cs typeface="Calibri"/>
            </a:endParaRPr>
          </a:p>
          <a:p>
            <a:pPr marL="926465" marR="446405">
              <a:lnSpc>
                <a:spcPts val="2160"/>
              </a:lnSpc>
              <a:spcBef>
                <a:spcPts val="155"/>
              </a:spcBef>
            </a:pPr>
            <a:r>
              <a:rPr dirty="0" sz="2000">
                <a:latin typeface="Calibri"/>
                <a:cs typeface="Calibri"/>
              </a:rPr>
              <a:t>Writing: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save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first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4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bytes,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need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wait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all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16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bytes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before </a:t>
            </a:r>
            <a:r>
              <a:rPr dirty="0" sz="2000">
                <a:latin typeface="Calibri"/>
                <a:cs typeface="Calibri"/>
              </a:rPr>
              <a:t>writing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memory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disk</a:t>
            </a:r>
            <a:endParaRPr sz="2000">
              <a:latin typeface="Calibri"/>
              <a:cs typeface="Calibri"/>
            </a:endParaRPr>
          </a:p>
          <a:p>
            <a:pPr marL="469265">
              <a:lnSpc>
                <a:spcPts val="2130"/>
              </a:lnSpc>
            </a:pP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disk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operation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per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buffer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bytes---</a:t>
            </a:r>
            <a:r>
              <a:rPr dirty="0" sz="2000">
                <a:latin typeface="Calibri"/>
                <a:cs typeface="Calibri"/>
              </a:rPr>
              <a:t>lower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overhead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1354328"/>
            <a:ext cx="39350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14">
                <a:solidFill>
                  <a:srgbClr val="404040"/>
                </a:solidFill>
                <a:latin typeface="Trebuchet MS"/>
                <a:cs typeface="Trebuchet MS"/>
              </a:rPr>
              <a:t>Every</a:t>
            </a:r>
            <a:r>
              <a:rPr dirty="0" sz="2800" spc="-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204">
                <a:solidFill>
                  <a:srgbClr val="404040"/>
                </a:solidFill>
                <a:latin typeface="Trebuchet MS"/>
                <a:cs typeface="Trebuchet MS"/>
              </a:rPr>
              <a:t>File</a:t>
            </a:r>
            <a:r>
              <a:rPr dirty="0" sz="280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dirty="0" sz="2800" spc="-1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404040"/>
                </a:solidFill>
                <a:latin typeface="Trebuchet MS"/>
                <a:cs typeface="Trebuchet MS"/>
              </a:rPr>
              <a:t>Two</a:t>
            </a:r>
            <a:r>
              <a:rPr dirty="0" sz="2800" spc="-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rebuchet MS"/>
                <a:cs typeface="Trebuchet MS"/>
              </a:rPr>
              <a:t>Names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1553" y="2016378"/>
            <a:ext cx="60191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000000"/>
                </a:solidFill>
                <a:latin typeface="Calibri"/>
                <a:cs typeface="Calibri"/>
              </a:rPr>
              <a:t>1.the</a:t>
            </a:r>
            <a:r>
              <a:rPr dirty="0" sz="3600" spc="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000000"/>
                </a:solidFill>
                <a:latin typeface="Calibri"/>
                <a:cs typeface="Calibri"/>
              </a:rPr>
              <a:t>stream</a:t>
            </a:r>
            <a:r>
              <a:rPr dirty="0" sz="3600" spc="4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000000"/>
                </a:solidFill>
                <a:latin typeface="Calibri"/>
                <a:cs typeface="Calibri"/>
              </a:rPr>
              <a:t>name</a:t>
            </a:r>
            <a:r>
              <a:rPr dirty="0" sz="360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3600" spc="3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3600" spc="4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spc="-20">
                <a:solidFill>
                  <a:srgbClr val="000000"/>
                </a:solidFill>
                <a:latin typeface="Calibri"/>
                <a:cs typeface="Calibri"/>
              </a:rPr>
              <a:t>Java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511553" y="2551302"/>
            <a:ext cx="7759065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105"/>
              </a:spcBef>
            </a:pPr>
            <a:r>
              <a:rPr dirty="0" sz="3200" spc="-30">
                <a:latin typeface="Courier New"/>
                <a:cs typeface="Courier New"/>
              </a:rPr>
              <a:t>outputStream</a:t>
            </a:r>
            <a:r>
              <a:rPr dirty="0" sz="3200" spc="-1125">
                <a:latin typeface="Courier New"/>
                <a:cs typeface="Courier New"/>
              </a:rPr>
              <a:t> </a:t>
            </a:r>
            <a:r>
              <a:rPr dirty="0" sz="3200">
                <a:latin typeface="Calibri"/>
                <a:cs typeface="Calibri"/>
              </a:rPr>
              <a:t>in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example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4270"/>
              </a:lnSpc>
              <a:spcBef>
                <a:spcPts val="100"/>
              </a:spcBef>
            </a:pPr>
            <a:r>
              <a:rPr dirty="0" sz="3600">
                <a:latin typeface="Calibri"/>
                <a:cs typeface="Calibri"/>
              </a:rPr>
              <a:t>2.the</a:t>
            </a:r>
            <a:r>
              <a:rPr dirty="0" sz="3600" spc="1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name</a:t>
            </a:r>
            <a:r>
              <a:rPr dirty="0" sz="3600" spc="1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used</a:t>
            </a:r>
            <a:r>
              <a:rPr dirty="0" sz="3600" spc="2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by</a:t>
            </a:r>
            <a:r>
              <a:rPr dirty="0" sz="3600" spc="3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the</a:t>
            </a:r>
            <a:r>
              <a:rPr dirty="0" sz="3600" spc="2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operating</a:t>
            </a:r>
            <a:r>
              <a:rPr dirty="0" sz="3600" spc="5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system</a:t>
            </a:r>
            <a:endParaRPr sz="3600">
              <a:latin typeface="Calibri"/>
              <a:cs typeface="Calibri"/>
            </a:endParaRPr>
          </a:p>
          <a:p>
            <a:pPr marL="469900">
              <a:lnSpc>
                <a:spcPts val="3790"/>
              </a:lnSpc>
            </a:pPr>
            <a:r>
              <a:rPr dirty="0" sz="3200" spc="-30">
                <a:latin typeface="Courier New"/>
                <a:cs typeface="Courier New"/>
              </a:rPr>
              <a:t>out.txt</a:t>
            </a:r>
            <a:r>
              <a:rPr dirty="0" sz="3200" spc="-1160">
                <a:latin typeface="Courier New"/>
                <a:cs typeface="Courier New"/>
              </a:rPr>
              <a:t> </a:t>
            </a:r>
            <a:r>
              <a:rPr dirty="0" sz="3200">
                <a:latin typeface="Calibri"/>
                <a:cs typeface="Calibri"/>
              </a:rPr>
              <a:t>in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example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Sridhar Swaminathan</dc:creator>
  <dc:title>Computational Thinking with Programming</dc:title>
  <dcterms:created xsi:type="dcterms:W3CDTF">2025-03-16T05:42:43Z</dcterms:created>
  <dcterms:modified xsi:type="dcterms:W3CDTF">2025-03-16T05:42:43Z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2025-03-16T00:00:00Z</vt:filetime>
  </property>
  <property fmtid="{D5CDD505-2E9C-101B-9397-08002B2CF9AE}" pid="5" name="Producer">
    <vt:lpwstr>Microsoft® PowerPoint® 2021</vt:lpwstr>
  </property>
</Properties>
</file>