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354" y="49479"/>
            <a:ext cx="84899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7354" y="-26720"/>
            <a:ext cx="694880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90" y="1296670"/>
            <a:ext cx="10880725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6081" y="6441045"/>
            <a:ext cx="37020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9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docs/books/tutorial/essential/threads/" TargetMode="External"/><Relationship Id="rId3" Type="http://schemas.openxmlformats.org/officeDocument/2006/relationships/hyperlink" Target="http://java.sun.com/j2se/1.3/docs/api/overview-summary.html" TargetMode="External"/><Relationship Id="rId4" Type="http://schemas.openxmlformats.org/officeDocument/2006/relationships/hyperlink" Target="http://www.devarticles.com/c/a/Cplusplus/Multithreading-in-C/" TargetMode="Externa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71.png"/><Relationship Id="rId4" Type="http://schemas.openxmlformats.org/officeDocument/2006/relationships/image" Target="../media/image8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hyperlink" Target="http://www.doc.ic.ac.uk/~jnm/book/book_applets/concurrency.ht" TargetMode="Externa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66.png"/><Relationship Id="rId4" Type="http://schemas.openxmlformats.org/officeDocument/2006/relationships/image" Target="../media/image86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66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2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hyperlink" Target="http://java.sun.com/j2se/1.5.0/docs/guide/misc/threadPrimitiveDe" TargetMode="Externa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5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dirty="0" sz="5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225">
                <a:solidFill>
                  <a:srgbClr val="FFFFFF"/>
                </a:solidFill>
                <a:latin typeface="Trebuchet MS"/>
                <a:cs typeface="Trebuchet MS"/>
              </a:rPr>
              <a:t>ORIENTED </a:t>
            </a:r>
            <a:r>
              <a:rPr dirty="0" sz="5400" spc="235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dirty="0" sz="5400" spc="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54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-275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8" y="1054354"/>
            <a:ext cx="2558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>
                <a:solidFill>
                  <a:srgbClr val="404040"/>
                </a:solidFill>
                <a:latin typeface="Trebuchet MS"/>
                <a:cs typeface="Trebuchet MS"/>
              </a:rPr>
              <a:t>THREADS</a:t>
            </a:r>
            <a:r>
              <a:rPr dirty="0" spc="-4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1829838"/>
            <a:ext cx="9770110" cy="290703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20">
                <a:solidFill>
                  <a:srgbClr val="404040"/>
                </a:solidFill>
                <a:latin typeface="Arial MT"/>
                <a:cs typeface="Arial MT"/>
              </a:rPr>
              <a:t>Daemon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  <a:p>
            <a:pPr lvl="1" marL="911860" indent="-269875">
              <a:lnSpc>
                <a:spcPct val="100000"/>
              </a:lnSpc>
              <a:spcBef>
                <a:spcPts val="9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911860" algn="l"/>
              </a:tabLst>
            </a:pP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Background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404040"/>
                </a:solidFill>
                <a:latin typeface="Arial MT"/>
                <a:cs typeface="Arial MT"/>
              </a:rPr>
              <a:t>tasks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9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Daemon</a:t>
            </a:r>
            <a:endParaRPr sz="24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9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endParaRPr sz="24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9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thread: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main()</a:t>
            </a:r>
            <a:endParaRPr sz="24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9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terminate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least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daemon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running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>
                <a:latin typeface="Trebuchet MS"/>
                <a:cs typeface="Trebuchet MS"/>
              </a:rPr>
              <a:t>C#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Namespace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System.Threading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35254"/>
            <a:ext cx="8376920" cy="51473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5727700" algn="l"/>
              </a:tabLst>
            </a:pPr>
            <a:r>
              <a:rPr dirty="0" sz="2400" b="1">
                <a:latin typeface="Times New Roman"/>
                <a:cs typeface="Times New Roman"/>
              </a:rPr>
              <a:t>Sytem.Threading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powerful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namespace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for: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C#;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Synchronization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C#.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75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namespace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manipulating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Sytem.Threading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r>
              <a:rPr dirty="0" sz="2400" spc="-10" b="1">
                <a:latin typeface="Times New Roman"/>
                <a:cs typeface="Times New Roman"/>
              </a:rPr>
              <a:t>Thread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80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 application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70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C#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run()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method;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C# 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object;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742315" algn="l"/>
                <a:tab pos="1939289" algn="l"/>
                <a:tab pos="2929890" algn="l"/>
                <a:tab pos="3310890" algn="l"/>
                <a:tab pos="3999865" algn="l"/>
                <a:tab pos="4484370" algn="l"/>
                <a:tab pos="4881880" algn="l"/>
                <a:tab pos="6261100" algn="l"/>
                <a:tab pos="6763384" algn="l"/>
                <a:tab pos="8058784" algn="l"/>
              </a:tabLst>
            </a:pPr>
            <a:r>
              <a:rPr dirty="0" sz="2400" spc="-25">
                <a:latin typeface="Times New Roman"/>
                <a:cs typeface="Times New Roman"/>
              </a:rPr>
              <a:t>C#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provides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similar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Java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set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primitives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operating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threads.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71637" y="457201"/>
            <a:ext cx="6273165" cy="4810125"/>
            <a:chOff x="1671637" y="457201"/>
            <a:chExt cx="6273165" cy="48101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594" y="933450"/>
              <a:ext cx="4143375" cy="42957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80845" y="909573"/>
              <a:ext cx="4238625" cy="4352925"/>
            </a:xfrm>
            <a:custGeom>
              <a:avLst/>
              <a:gdLst/>
              <a:ahLst/>
              <a:cxnLst/>
              <a:rect l="l" t="t" r="r" b="b"/>
              <a:pathLst>
                <a:path w="4238625" h="4352925">
                  <a:moveTo>
                    <a:pt x="0" y="4352925"/>
                  </a:moveTo>
                  <a:lnTo>
                    <a:pt x="4238625" y="4352925"/>
                  </a:lnTo>
                  <a:lnTo>
                    <a:pt x="4238625" y="0"/>
                  </a:lnTo>
                  <a:lnTo>
                    <a:pt x="0" y="0"/>
                  </a:lnTo>
                  <a:lnTo>
                    <a:pt x="0" y="435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6400" y="591311"/>
              <a:ext cx="4241800" cy="304800"/>
            </a:xfrm>
            <a:custGeom>
              <a:avLst/>
              <a:gdLst/>
              <a:ahLst/>
              <a:cxnLst/>
              <a:rect l="l" t="t" r="r" b="b"/>
              <a:pathLst>
                <a:path w="4241800" h="304800">
                  <a:moveTo>
                    <a:pt x="4241292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241292" y="304800"/>
                  </a:lnTo>
                  <a:lnTo>
                    <a:pt x="42412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76400" y="591311"/>
              <a:ext cx="4241800" cy="304800"/>
            </a:xfrm>
            <a:custGeom>
              <a:avLst/>
              <a:gdLst/>
              <a:ahLst/>
              <a:cxnLst/>
              <a:rect l="l" t="t" r="r" b="b"/>
              <a:pathLst>
                <a:path w="4241800" h="304800">
                  <a:moveTo>
                    <a:pt x="0" y="304800"/>
                  </a:moveTo>
                  <a:lnTo>
                    <a:pt x="4241292" y="304800"/>
                  </a:lnTo>
                  <a:lnTo>
                    <a:pt x="4241292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00">
                <a:latin typeface="Trebuchet MS"/>
                <a:cs typeface="Trebuchet MS"/>
              </a:rPr>
              <a:t>versus</a:t>
            </a:r>
            <a:r>
              <a:rPr dirty="0" spc="-90">
                <a:latin typeface="Trebuchet MS"/>
                <a:cs typeface="Trebuchet MS"/>
              </a:rPr>
              <a:t> </a:t>
            </a:r>
            <a:r>
              <a:rPr dirty="0" spc="210">
                <a:latin typeface="Trebuchet MS"/>
                <a:cs typeface="Trebuchet MS"/>
              </a:rPr>
              <a:t>C#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240404" y="587121"/>
            <a:ext cx="1118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9900"/>
                </a:solidFill>
                <a:latin typeface="Arial MT"/>
                <a:cs typeface="Arial MT"/>
              </a:rPr>
              <a:t>Java</a:t>
            </a:r>
            <a:r>
              <a:rPr dirty="0" sz="1800" spc="-2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9900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320093" y="2509837"/>
            <a:ext cx="5266055" cy="3900804"/>
            <a:chOff x="5320093" y="2509837"/>
            <a:chExt cx="5266055" cy="3900804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9" y="2839211"/>
              <a:ext cx="5239511" cy="356158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329300" y="2834449"/>
              <a:ext cx="5249545" cy="3571240"/>
            </a:xfrm>
            <a:custGeom>
              <a:avLst/>
              <a:gdLst/>
              <a:ahLst/>
              <a:cxnLst/>
              <a:rect l="l" t="t" r="r" b="b"/>
              <a:pathLst>
                <a:path w="5249545" h="3571240">
                  <a:moveTo>
                    <a:pt x="0" y="3571113"/>
                  </a:moveTo>
                  <a:lnTo>
                    <a:pt x="5249037" y="3571113"/>
                  </a:lnTo>
                  <a:lnTo>
                    <a:pt x="5249037" y="0"/>
                  </a:lnTo>
                  <a:lnTo>
                    <a:pt x="0" y="0"/>
                  </a:lnTo>
                  <a:lnTo>
                    <a:pt x="0" y="35711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24855" y="2514600"/>
              <a:ext cx="5256530" cy="304800"/>
            </a:xfrm>
            <a:custGeom>
              <a:avLst/>
              <a:gdLst/>
              <a:ahLst/>
              <a:cxnLst/>
              <a:rect l="l" t="t" r="r" b="b"/>
              <a:pathLst>
                <a:path w="5256530" h="304800">
                  <a:moveTo>
                    <a:pt x="525627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256276" y="304800"/>
                  </a:lnTo>
                  <a:lnTo>
                    <a:pt x="52562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24855" y="2514600"/>
              <a:ext cx="5256530" cy="304800"/>
            </a:xfrm>
            <a:custGeom>
              <a:avLst/>
              <a:gdLst/>
              <a:ahLst/>
              <a:cxnLst/>
              <a:rect l="l" t="t" r="r" b="b"/>
              <a:pathLst>
                <a:path w="5256530" h="304800">
                  <a:moveTo>
                    <a:pt x="0" y="304800"/>
                  </a:moveTo>
                  <a:lnTo>
                    <a:pt x="5256276" y="304800"/>
                  </a:lnTo>
                  <a:lnTo>
                    <a:pt x="525627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91221" y="2511678"/>
            <a:ext cx="9251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9900"/>
                </a:solidFill>
                <a:latin typeface="Arial MT"/>
                <a:cs typeface="Arial MT"/>
              </a:rPr>
              <a:t>C#</a:t>
            </a:r>
            <a:r>
              <a:rPr dirty="0" sz="1800" spc="-1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9900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5">
                <a:latin typeface="Trebuchet MS"/>
                <a:cs typeface="Trebuchet MS"/>
              </a:rPr>
              <a:t>Java’s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java.lang.Thread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254">
                <a:latin typeface="Trebuchet MS"/>
                <a:cs typeface="Trebuchet MS"/>
              </a:rPr>
              <a:t>–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C#’s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System.Threading.Thread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898650" y="908050"/>
          <a:ext cx="8442325" cy="4966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/>
                <a:gridCol w="4411980"/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 b="1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C#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setDaemon(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on)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IsBackground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property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isDaemon()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IsBackground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property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isAlive()</a:t>
                      </a:r>
                      <a:r>
                        <a:rPr dirty="0" sz="20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IsAlive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property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yield()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Interrupt()</a:t>
                      </a:r>
                      <a:r>
                        <a:rPr dirty="0" sz="2000" spc="-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isInterrupted()</a:t>
                      </a:r>
                      <a:r>
                        <a:rPr dirty="0" sz="2000" spc="-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n/a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sleep(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sleep(</a:t>
                      </a:r>
                      <a:r>
                        <a:rPr dirty="0" sz="2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millis,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2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nanos</a:t>
                      </a:r>
                      <a:r>
                        <a:rPr dirty="0" sz="20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0" i="1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Sleep(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millisecondTimeout</a:t>
                      </a:r>
                      <a:r>
                        <a:rPr dirty="0" sz="20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Sleep(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System.TimeSpan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join(),</a:t>
                      </a: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),</a:t>
                      </a:r>
                      <a:r>
                        <a:rPr dirty="0" sz="2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2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millis,</a:t>
                      </a: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nanos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Join(),</a:t>
                      </a:r>
                      <a:r>
                        <a:rPr dirty="0" sz="2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20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millisecondTimeout</a:t>
                      </a:r>
                      <a:r>
                        <a:rPr dirty="0" sz="200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),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Join(</a:t>
                      </a:r>
                      <a:r>
                        <a:rPr dirty="0" sz="20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System.TimeSpan</a:t>
                      </a:r>
                      <a:r>
                        <a:rPr dirty="0" sz="20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suspend()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Suspend()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resume()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Resume()</a:t>
                      </a: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stop()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Abort()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Synchronization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898650" y="908050"/>
          <a:ext cx="8442325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/>
                <a:gridCol w="4411980"/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Java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 b="1">
                          <a:solidFill>
                            <a:srgbClr val="FF9900"/>
                          </a:solidFill>
                          <a:latin typeface="Times New Roman"/>
                          <a:cs typeface="Times New Roman"/>
                        </a:rPr>
                        <a:t>C#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synchronized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lock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Object.wait()</a:t>
                      </a:r>
                      <a:r>
                        <a:rPr dirty="0" sz="2000" spc="-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Monitor.Wait(</a:t>
                      </a:r>
                      <a:r>
                        <a:rPr dirty="0" sz="20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Object.notify()</a:t>
                      </a:r>
                      <a:r>
                        <a:rPr dirty="0" sz="200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Monitor.Pulse(</a:t>
                      </a:r>
                      <a:r>
                        <a:rPr dirty="0" sz="20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Object.notifyAll()</a:t>
                      </a:r>
                      <a:r>
                        <a:rPr dirty="0" sz="2000" spc="-1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Monitor.PulseAll(</a:t>
                      </a:r>
                      <a:r>
                        <a:rPr dirty="0" sz="20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20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obj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983994" y="3072511"/>
            <a:ext cx="8227059" cy="301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586740" algn="l"/>
                <a:tab pos="1550670" algn="l"/>
                <a:tab pos="1879600" algn="l"/>
                <a:tab pos="2322830" algn="l"/>
                <a:tab pos="2893060" algn="l"/>
                <a:tab pos="4019550" algn="l"/>
                <a:tab pos="4449445" algn="l"/>
                <a:tab pos="4919980" algn="l"/>
                <a:tab pos="5956300" algn="l"/>
                <a:tab pos="6737350" algn="l"/>
                <a:tab pos="7068184" algn="l"/>
                <a:tab pos="7439659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addition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lock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construct,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C#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provided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internal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locks:</a:t>
            </a:r>
            <a:endParaRPr sz="2000">
              <a:latin typeface="Times New Roman"/>
              <a:cs typeface="Times New Roman"/>
            </a:endParaRPr>
          </a:p>
          <a:p>
            <a:pPr lvl="1" marL="588645" indent="-23304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88645" algn="l"/>
              </a:tabLst>
            </a:pPr>
            <a:r>
              <a:rPr dirty="0" sz="2000" spc="-20" i="1">
                <a:latin typeface="Times New Roman"/>
                <a:cs typeface="Times New Roman"/>
              </a:rPr>
              <a:t>Monitor.Enter(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object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obj </a:t>
            </a:r>
            <a:r>
              <a:rPr dirty="0" sz="2000" spc="-25" i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lvl="1" marL="588645" indent="-23304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88645" algn="l"/>
              </a:tabLst>
            </a:pPr>
            <a:r>
              <a:rPr dirty="0" sz="2000" spc="-20" i="1">
                <a:latin typeface="Times New Roman"/>
                <a:cs typeface="Times New Roman"/>
              </a:rPr>
              <a:t>Monitor.Exit(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object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obj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60"/>
              </a:spcBef>
              <a:buClr>
                <a:srgbClr val="C0504D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buy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programmer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lock construct,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 elaborate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locking abilities,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lock</a:t>
            </a:r>
            <a:r>
              <a:rPr dirty="0" sz="2000" spc="4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variables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have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them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released</a:t>
            </a:r>
            <a:r>
              <a:rPr dirty="0" sz="2000" spc="46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at </a:t>
            </a:r>
            <a:r>
              <a:rPr dirty="0" sz="2000" b="1">
                <a:latin typeface="Times New Roman"/>
                <a:cs typeface="Times New Roman"/>
              </a:rPr>
              <a:t>different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times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depending</a:t>
            </a:r>
            <a:r>
              <a:rPr dirty="0" sz="2000" spc="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path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505967"/>
            <a:ext cx="6705600" cy="5971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>
                <a:latin typeface="Trebuchet MS"/>
                <a:cs typeface="Trebuchet MS"/>
              </a:rPr>
              <a:t>Example: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05">
                <a:latin typeface="Trebuchet MS"/>
                <a:cs typeface="Trebuchet MS"/>
              </a:rPr>
              <a:t>Thread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Synchronization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>
                <a:latin typeface="Trebuchet MS"/>
                <a:cs typeface="Trebuchet MS"/>
              </a:rPr>
              <a:t>Topic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747" y="3095033"/>
            <a:ext cx="4950793" cy="443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16578" y="2935046"/>
            <a:ext cx="49587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Multithreading</a:t>
            </a:r>
            <a:r>
              <a:rPr dirty="0" sz="3600" spc="-5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with</a:t>
            </a:r>
            <a:r>
              <a:rPr dirty="0" sz="3600" spc="-4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spc="-25" b="1">
                <a:solidFill>
                  <a:srgbClr val="C62004"/>
                </a:solidFill>
                <a:latin typeface="Times New Roman"/>
                <a:cs typeface="Times New Roman"/>
              </a:rPr>
              <a:t>C++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0">
                <a:latin typeface="Trebuchet MS"/>
                <a:cs typeface="Trebuchet MS"/>
              </a:rPr>
              <a:t>C++</a:t>
            </a:r>
            <a:r>
              <a:rPr dirty="0" spc="-90">
                <a:latin typeface="Trebuchet MS"/>
                <a:cs typeface="Trebuchet MS"/>
              </a:rPr>
              <a:t> </a:t>
            </a:r>
            <a:r>
              <a:rPr dirty="0" spc="-20">
                <a:latin typeface="Trebuchet MS"/>
                <a:cs typeface="Trebuchet MS"/>
              </a:rPr>
              <a:t>Has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210">
                <a:latin typeface="Trebuchet MS"/>
                <a:cs typeface="Trebuchet MS"/>
              </a:rPr>
              <a:t>No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Build-</a:t>
            </a:r>
            <a:r>
              <a:rPr dirty="0" spc="-170">
                <a:latin typeface="Trebuchet MS"/>
                <a:cs typeface="Trebuchet MS"/>
              </a:rPr>
              <a:t>in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130">
                <a:latin typeface="Trebuchet MS"/>
                <a:cs typeface="Trebuchet MS"/>
              </a:rPr>
              <a:t>Multithreading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8825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>
                <a:latin typeface="Times New Roman"/>
                <a:cs typeface="Times New Roman"/>
              </a:rPr>
              <a:t>C++</a:t>
            </a:r>
            <a:r>
              <a:rPr dirty="0" sz="2400" spc="2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does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contain</a:t>
            </a:r>
            <a:r>
              <a:rPr dirty="0" sz="2400" spc="2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any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built-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support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2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multithreaded </a:t>
            </a:r>
            <a:r>
              <a:rPr dirty="0" sz="2400" b="1">
                <a:latin typeface="Times New Roman"/>
                <a:cs typeface="Times New Roman"/>
              </a:rPr>
              <a:t>applications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Instead,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relies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entirely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upon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multithreading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gives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offered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execution environment.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Windows.</a:t>
            </a:r>
            <a:r>
              <a:rPr dirty="0" sz="2400">
                <a:latin typeface="Times New Roman"/>
                <a:cs typeface="Times New Roman"/>
              </a:rPr>
              <a:t> It defines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rich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thread-</a:t>
            </a:r>
            <a:r>
              <a:rPr dirty="0" sz="2400">
                <a:latin typeface="Times New Roman"/>
                <a:cs typeface="Times New Roman"/>
              </a:rPr>
              <a:t>related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functions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4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4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finely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grained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creation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management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C62004"/>
                </a:solidFill>
                <a:latin typeface="Times New Roman"/>
                <a:cs typeface="Times New Roman"/>
              </a:rPr>
              <a:t>Example:</a:t>
            </a:r>
            <a:r>
              <a:rPr dirty="0" sz="2400" spc="4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Windows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several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shared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semaphores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mutexes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event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waitable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timers</a:t>
            </a:r>
            <a:r>
              <a:rPr dirty="0" sz="2400" spc="-10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b="1">
                <a:latin typeface="Times New Roman"/>
                <a:cs typeface="Times New Roman"/>
              </a:rPr>
              <a:t>critical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sections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Windows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Functions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-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-80">
                <a:latin typeface="Trebuchet MS"/>
                <a:cs typeface="Trebuchet MS"/>
              </a:rPr>
              <a:t>CreateThread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507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635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  <a:tab pos="1617345" algn="l"/>
                <a:tab pos="2543810" algn="l"/>
                <a:tab pos="2900680" algn="l"/>
                <a:tab pos="3711575" algn="l"/>
                <a:tab pos="4557395" algn="l"/>
                <a:tab pos="5031740" algn="l"/>
                <a:tab pos="6688455" algn="l"/>
              </a:tabLst>
            </a:pPr>
            <a:r>
              <a:rPr dirty="0" sz="2400" spc="-10">
                <a:latin typeface="Times New Roman"/>
                <a:cs typeface="Times New Roman"/>
              </a:rPr>
              <a:t>Windows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offers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wide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array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Programming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(API) functions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multithreading.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731520" algn="l"/>
                <a:tab pos="1313815" algn="l"/>
                <a:tab pos="2722245" algn="l"/>
                <a:tab pos="4686935" algn="l"/>
                <a:tab pos="6072505" algn="l"/>
                <a:tab pos="6702425" algn="l"/>
                <a:tab pos="7466965" algn="l"/>
              </a:tabLst>
            </a:pP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use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Windows’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multithreading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functions,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must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include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 b="1" i="1">
                <a:latin typeface="Times New Roman"/>
                <a:cs typeface="Times New Roman"/>
              </a:rPr>
              <a:t>&lt;windows.h&gt;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774065" algn="l"/>
                <a:tab pos="1718310" algn="l"/>
                <a:tab pos="2070100" algn="l"/>
                <a:tab pos="3124835" algn="l"/>
                <a:tab pos="3746500" algn="l"/>
                <a:tab pos="4336415" algn="l"/>
                <a:tab pos="5708015" algn="l"/>
                <a:tab pos="6417310" algn="l"/>
              </a:tabLst>
            </a:pP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create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thread,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use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Windows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API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 i="1">
                <a:latin typeface="Times New Roman"/>
                <a:cs typeface="Times New Roman"/>
              </a:rPr>
              <a:t>CreateThread()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function.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shown </a:t>
            </a:r>
            <a:r>
              <a:rPr dirty="0" sz="2400" spc="-10">
                <a:latin typeface="Times New Roman"/>
                <a:cs typeface="Times New Roman"/>
              </a:rPr>
              <a:t>here: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HANDLE</a:t>
            </a:r>
            <a:r>
              <a:rPr dirty="0" sz="2400" spc="-8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CreateThread(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</a:pP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LPSECURITY_ATTRIBUTES</a:t>
            </a:r>
            <a:r>
              <a:rPr dirty="0" sz="2400" spc="-7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secAttr,</a:t>
            </a:r>
            <a:endParaRPr sz="2400">
              <a:latin typeface="Times New Roman"/>
              <a:cs typeface="Times New Roman"/>
            </a:endParaRPr>
          </a:p>
          <a:p>
            <a:pPr marL="1841500" marR="651510">
              <a:lnSpc>
                <a:spcPct val="10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SIZE_T</a:t>
            </a:r>
            <a:r>
              <a:rPr dirty="0" sz="2400" spc="-6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stackSize, LPTHREAD_START_ROUTINE</a:t>
            </a:r>
            <a:r>
              <a:rPr dirty="0" sz="2400" spc="-6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threadFunc,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LPVOID</a:t>
            </a:r>
            <a:r>
              <a:rPr dirty="0" sz="2400" spc="-4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param,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DWORD</a:t>
            </a:r>
            <a:r>
              <a:rPr dirty="0" sz="2400" spc="-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flags,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LPDWORD</a:t>
            </a:r>
            <a:r>
              <a:rPr dirty="0" sz="2400" spc="-7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threadID);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Windows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Functions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-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-80">
                <a:latin typeface="Trebuchet MS"/>
                <a:cs typeface="Trebuchet MS"/>
              </a:rPr>
              <a:t>CreateThread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715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secAttr</a:t>
            </a:r>
            <a:r>
              <a:rPr dirty="0" sz="2400" spc="140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pointer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attributes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pertaining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thread.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secAttr</a:t>
            </a:r>
            <a:r>
              <a:rPr dirty="0" sz="2400" spc="14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NULL,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default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descriptor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stackSize</a:t>
            </a:r>
            <a:r>
              <a:rPr dirty="0" sz="2400" spc="31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parameter.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 </a:t>
            </a:r>
            <a:r>
              <a:rPr dirty="0" sz="2400">
                <a:latin typeface="Times New Roman"/>
                <a:cs typeface="Times New Roman"/>
              </a:rPr>
              <a:t>integer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zero,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size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begins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function,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called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thread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function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(like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C#).</a:t>
            </a:r>
            <a:endParaRPr sz="24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returns.</a:t>
            </a:r>
            <a:endParaRPr sz="2400">
              <a:latin typeface="Times New Roman"/>
              <a:cs typeface="Times New Roman"/>
            </a:endParaRPr>
          </a:p>
          <a:p>
            <a:pPr algn="just" marL="241300" marR="6985" indent="-2286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(that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is,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entry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thread)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threadFunc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DWORD</a:t>
            </a:r>
            <a:r>
              <a:rPr dirty="0" sz="2400" spc="-12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WINAPI</a:t>
            </a:r>
            <a:r>
              <a:rPr dirty="0" sz="2400" spc="-9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threadfunc(LPVOID</a:t>
            </a:r>
            <a:r>
              <a:rPr dirty="0" sz="2400" spc="-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param);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Windows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Functions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-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-80">
                <a:latin typeface="Trebuchet MS"/>
                <a:cs typeface="Trebuchet MS"/>
              </a:rPr>
              <a:t>CreateThread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692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param</a:t>
            </a:r>
            <a:r>
              <a:rPr dirty="0" sz="2400" spc="13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specifies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argument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new </a:t>
            </a:r>
            <a:r>
              <a:rPr dirty="0" sz="2400" spc="-1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flags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determines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thread: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zero,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begins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immediately.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91550" y="2391283"/>
            <a:ext cx="1692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  <a:tab pos="1543685" algn="l"/>
              </a:tabLst>
            </a:pPr>
            <a:r>
              <a:rPr dirty="0" sz="2400" spc="-10">
                <a:latin typeface="Times New Roman"/>
                <a:cs typeface="Times New Roman"/>
              </a:rPr>
              <a:t>created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0694" y="2391283"/>
            <a:ext cx="634238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" marR="187325" indent="-23241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245745" algn="l"/>
                <a:tab pos="657225" algn="l"/>
                <a:tab pos="1035050" algn="l"/>
                <a:tab pos="1448435" algn="l"/>
                <a:tab pos="4389755" algn="l"/>
                <a:tab pos="4972050" algn="l"/>
                <a:tab pos="5941060" algn="l"/>
              </a:tabLst>
            </a:pPr>
            <a:r>
              <a:rPr dirty="0" sz="2400" spc="-25">
                <a:latin typeface="Times New Roman"/>
                <a:cs typeface="Times New Roman"/>
              </a:rPr>
              <a:t>If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CREATE_SUSPEND,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thread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suspended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awaiting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24511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ResumeThread().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7794" y="3635120"/>
            <a:ext cx="8387715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397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  <a:tab pos="1619250" algn="l"/>
              </a:tabLst>
            </a:pPr>
            <a:r>
              <a:rPr dirty="0" sz="2400" spc="-10" b="1" i="1">
                <a:latin typeface="Times New Roman"/>
                <a:cs typeface="Times New Roman"/>
              </a:rPr>
              <a:t>threadID</a:t>
            </a:r>
            <a:r>
              <a:rPr dirty="0" sz="2400" b="1" i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identifier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associated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returned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pointer.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thread</a:t>
            </a:r>
            <a:r>
              <a:rPr dirty="0" sz="2400" spc="5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successful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NULL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failure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occurs.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destroyed: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manually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CloseHandle();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>
                <a:latin typeface="Times New Roman"/>
                <a:cs typeface="Times New Roman"/>
              </a:rPr>
              <a:t>automatically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7773" y="482345"/>
              <a:ext cx="11239500" cy="5897880"/>
            </a:xfrm>
            <a:custGeom>
              <a:avLst/>
              <a:gdLst/>
              <a:ahLst/>
              <a:cxnLst/>
              <a:rect l="l" t="t" r="r" b="b"/>
              <a:pathLst>
                <a:path w="11239500" h="5897880">
                  <a:moveTo>
                    <a:pt x="0" y="5897880"/>
                  </a:moveTo>
                  <a:lnTo>
                    <a:pt x="11239246" y="5897880"/>
                  </a:lnTo>
                  <a:lnTo>
                    <a:pt x="11239246" y="0"/>
                  </a:lnTo>
                  <a:lnTo>
                    <a:pt x="0" y="0"/>
                  </a:lnTo>
                  <a:lnTo>
                    <a:pt x="0" y="5897880"/>
                  </a:lnTo>
                  <a:close/>
                </a:path>
              </a:pathLst>
            </a:custGeom>
            <a:ln w="22225">
              <a:solidFill>
                <a:srgbClr val="E79A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3127" y="643127"/>
              <a:ext cx="10905490" cy="5571490"/>
            </a:xfrm>
            <a:custGeom>
              <a:avLst/>
              <a:gdLst/>
              <a:ahLst/>
              <a:cxnLst/>
              <a:rect l="l" t="t" r="r" b="b"/>
              <a:pathLst>
                <a:path w="10905490" h="5571490">
                  <a:moveTo>
                    <a:pt x="10905363" y="0"/>
                  </a:moveTo>
                  <a:lnTo>
                    <a:pt x="0" y="0"/>
                  </a:lnTo>
                  <a:lnTo>
                    <a:pt x="0" y="5571363"/>
                  </a:lnTo>
                  <a:lnTo>
                    <a:pt x="10905363" y="5571363"/>
                  </a:lnTo>
                  <a:lnTo>
                    <a:pt x="10905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752" y="1123188"/>
              <a:ext cx="9302496" cy="460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Windows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Functions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365">
                <a:latin typeface="Trebuchet MS"/>
                <a:cs typeface="Trebuchet MS"/>
              </a:rPr>
              <a:t>–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TerminateThread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35254"/>
            <a:ext cx="8377555" cy="30251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terminates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entry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returns.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spc="-55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terminate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manually: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 spc="-10" b="1" i="1">
                <a:latin typeface="Times New Roman"/>
                <a:cs typeface="Times New Roman"/>
              </a:rPr>
              <a:t>TerminateThread(</a:t>
            </a:r>
            <a:r>
              <a:rPr dirty="0" sz="2400" spc="-100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80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ExitThread(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241300" marR="5080">
              <a:lnSpc>
                <a:spcPct val="100000"/>
              </a:lnSpc>
              <a:spcBef>
                <a:spcPts val="5"/>
              </a:spcBef>
              <a:tabLst>
                <a:tab pos="1256030" algn="l"/>
                <a:tab pos="5013325" algn="l"/>
                <a:tab pos="6098540" algn="l"/>
                <a:tab pos="7430770" algn="l"/>
              </a:tabLst>
            </a:pPr>
            <a:r>
              <a:rPr dirty="0" sz="2400" spc="-20" b="1" i="1">
                <a:solidFill>
                  <a:srgbClr val="C62004"/>
                </a:solidFill>
                <a:latin typeface="Times New Roman"/>
                <a:cs typeface="Times New Roman"/>
              </a:rPr>
              <a:t>BOOL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TerminateThread(HANDLE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thread,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DWORD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status);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4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ExitThread(DWORD</a:t>
            </a:r>
            <a:r>
              <a:rPr dirty="0" sz="2400" spc="-5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status);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7794" y="4074033"/>
            <a:ext cx="7663815" cy="21475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1205865" algn="l"/>
              </a:tabLst>
            </a:pPr>
            <a:r>
              <a:rPr dirty="0" sz="2400" spc="-10" b="1" i="1">
                <a:latin typeface="Times New Roman"/>
                <a:cs typeface="Times New Roman"/>
              </a:rPr>
              <a:t>thread</a:t>
            </a:r>
            <a:r>
              <a:rPr dirty="0" sz="2400" b="1" i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terminated.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129984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status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	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termination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status.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ExitThread()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terminates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ExitThread().</a:t>
            </a:r>
            <a:endParaRPr sz="2400">
              <a:latin typeface="Times New Roman"/>
              <a:cs typeface="Times New Roman"/>
            </a:endParaRPr>
          </a:p>
          <a:p>
            <a:pPr marL="241300" marR="64769" indent="-2286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  <a:tab pos="2884170" algn="l"/>
                <a:tab pos="3980179" algn="l"/>
                <a:tab pos="5211445" algn="l"/>
                <a:tab pos="5647055" algn="l"/>
                <a:tab pos="7150100" algn="l"/>
              </a:tabLst>
            </a:pPr>
            <a:r>
              <a:rPr dirty="0" sz="2400" spc="-10" b="1" i="1">
                <a:latin typeface="Times New Roman"/>
                <a:cs typeface="Times New Roman"/>
              </a:rPr>
              <a:t>TerminateThread()</a:t>
            </a:r>
            <a:r>
              <a:rPr dirty="0" sz="2400" b="1" i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returns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nonzero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successful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otherwise.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34550" y="5464250"/>
            <a:ext cx="551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zero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172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0">
                <a:latin typeface="Trebuchet MS"/>
                <a:cs typeface="Trebuchet MS"/>
              </a:rPr>
              <a:t>Visual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210">
                <a:latin typeface="Trebuchet MS"/>
                <a:cs typeface="Trebuchet MS"/>
              </a:rPr>
              <a:t>C++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571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C++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alternatives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CreateThread()</a:t>
            </a:r>
            <a:r>
              <a:rPr dirty="0" sz="2400" spc="10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ExitThread()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below.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header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&lt;process.h&gt;.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_beginthreadex(</a:t>
            </a:r>
            <a:r>
              <a:rPr dirty="0" sz="2400" spc="-9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lvl="1" marL="588010" indent="-23241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58801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_endthreadex(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 marR="4902200" indent="-685800">
              <a:lnSpc>
                <a:spcPct val="12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uintptr_t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 _beginthreadex(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4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*secAttr,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unsigned</a:t>
            </a:r>
            <a:r>
              <a:rPr dirty="0" sz="2400" spc="-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stackSize,</a:t>
            </a:r>
            <a:endParaRPr sz="2400">
              <a:latin typeface="Times New Roman"/>
              <a:cs typeface="Times New Roman"/>
            </a:endParaRPr>
          </a:p>
          <a:p>
            <a:pPr marL="927100" marR="2143760">
              <a:lnSpc>
                <a:spcPct val="120000"/>
              </a:lnSpc>
              <a:tabLst>
                <a:tab pos="2561590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unsigned</a:t>
            </a:r>
            <a:r>
              <a:rPr dirty="0" sz="2400" spc="-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 i="1">
                <a:solidFill>
                  <a:srgbClr val="C62004"/>
                </a:solidFill>
                <a:latin typeface="Times New Roman"/>
                <a:cs typeface="Times New Roman"/>
              </a:rPr>
              <a:t>(</a:t>
            </a:r>
            <a:r>
              <a:rPr dirty="0" u="sng" sz="2400" b="1" i="1">
                <a:solidFill>
                  <a:srgbClr val="C62004"/>
                </a:solidFill>
                <a:uFill>
                  <a:solidFill>
                    <a:srgbClr val="C51F03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stdcall</a:t>
            </a:r>
            <a:r>
              <a:rPr dirty="0" sz="2400" spc="-8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*threadFunc)(void</a:t>
            </a:r>
            <a:r>
              <a:rPr dirty="0" sz="2400" spc="-6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 i="1">
                <a:solidFill>
                  <a:srgbClr val="C62004"/>
                </a:solidFill>
                <a:latin typeface="Times New Roman"/>
                <a:cs typeface="Times New Roman"/>
              </a:rPr>
              <a:t>*),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400" spc="-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*param,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unsigned</a:t>
            </a:r>
            <a:r>
              <a:rPr dirty="0" sz="2400" spc="-4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flags,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unsigned</a:t>
            </a:r>
            <a:r>
              <a:rPr dirty="0" sz="2400" spc="-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*threadID);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560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400" spc="-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_endthreadex(unsigned</a:t>
            </a:r>
            <a:r>
              <a:rPr dirty="0" sz="2400" spc="-5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status);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>
                <a:latin typeface="Trebuchet MS"/>
                <a:cs typeface="Trebuchet MS"/>
              </a:rPr>
              <a:t>Suspending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185">
                <a:latin typeface="Trebuchet MS"/>
                <a:cs typeface="Trebuchet MS"/>
              </a:rPr>
              <a:t>and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Resuming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75"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659320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  <a:tab pos="769620" algn="l"/>
                <a:tab pos="1858010" algn="l"/>
                <a:tab pos="2437130" algn="l"/>
                <a:tab pos="3947795" algn="l"/>
                <a:tab pos="4694555" algn="l"/>
                <a:tab pos="5308600" algn="l"/>
              </a:tabLst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thread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execution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be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suspended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 spc="-10" b="1" i="1">
                <a:latin typeface="Times New Roman"/>
                <a:cs typeface="Times New Roman"/>
              </a:rPr>
              <a:t>SuspendThread().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resumed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ResumeThread().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01861" y="708405"/>
            <a:ext cx="148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r>
              <a:rPr dirty="0" sz="2400" spc="-2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calling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7794" y="2391283"/>
            <a:ext cx="595566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DWORD</a:t>
            </a:r>
            <a:r>
              <a:rPr dirty="0" sz="2400" spc="-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SuspendThread(HANDLE</a:t>
            </a:r>
            <a:r>
              <a:rPr dirty="0" sz="2400" spc="-6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hThread);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DWORD</a:t>
            </a:r>
            <a:r>
              <a:rPr dirty="0" sz="2400" spc="-6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ResumeThread(HANDLE</a:t>
            </a:r>
            <a:r>
              <a:rPr dirty="0" sz="2400" spc="-6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hThread);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Windows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-90">
                <a:latin typeface="Trebuchet MS"/>
                <a:cs typeface="Trebuchet MS"/>
              </a:rPr>
              <a:t>Objects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819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classic</a:t>
            </a:r>
            <a:r>
              <a:rPr dirty="0" sz="2400" spc="5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semaphore</a:t>
            </a:r>
            <a:r>
              <a:rPr dirty="0" sz="2400" spc="53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semaphore,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completely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synchronized.</a:t>
            </a:r>
            <a:endParaRPr sz="24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mutex</a:t>
            </a:r>
            <a:r>
              <a:rPr dirty="0" sz="2400" spc="3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semaphore</a:t>
            </a:r>
            <a:r>
              <a:rPr dirty="0" sz="2400" spc="35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 i="1">
                <a:latin typeface="Times New Roman"/>
                <a:cs typeface="Times New Roman"/>
              </a:rPr>
              <a:t>mutex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3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synchronizes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one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only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event</a:t>
            </a:r>
            <a:r>
              <a:rPr dirty="0" sz="2400" spc="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object</a:t>
            </a:r>
            <a:r>
              <a:rPr dirty="0" sz="2400" spc="20" b="1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-</a:t>
            </a:r>
            <a:r>
              <a:rPr dirty="0" sz="2400" spc="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some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event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 </a:t>
            </a:r>
            <a:r>
              <a:rPr dirty="0" sz="2400">
                <a:latin typeface="Times New Roman"/>
                <a:cs typeface="Times New Roman"/>
              </a:rPr>
              <a:t>signals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 </a:t>
            </a:r>
            <a:r>
              <a:rPr dirty="0" sz="2400" spc="-10">
                <a:latin typeface="Times New Roman"/>
                <a:cs typeface="Times New Roman"/>
              </a:rPr>
              <a:t>occurred.</a:t>
            </a:r>
            <a:endParaRPr sz="24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waitable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timer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-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thread’s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timer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queues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-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timers.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critical</a:t>
            </a:r>
            <a:r>
              <a:rPr dirty="0" sz="2400" spc="29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section</a:t>
            </a:r>
            <a:r>
              <a:rPr dirty="0" sz="2400" spc="29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prevents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being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thread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1843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Using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Mutex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49579"/>
            <a:ext cx="8378825" cy="55740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CreateMutex()</a:t>
            </a:r>
            <a:r>
              <a:rPr dirty="0" sz="2000" spc="-5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mutex</a:t>
            </a:r>
            <a:r>
              <a:rPr dirty="0" sz="2000" spc="-10">
                <a:latin typeface="Times New Roman"/>
                <a:cs typeface="Times New Roman"/>
              </a:rPr>
              <a:t> object.</a:t>
            </a:r>
            <a:endParaRPr sz="2000">
              <a:latin typeface="Times New Roman"/>
              <a:cs typeface="Times New Roman"/>
            </a:endParaRPr>
          </a:p>
          <a:p>
            <a:pPr marL="241300" marR="4044315" indent="-228600">
              <a:lnSpc>
                <a:spcPct val="120000"/>
              </a:lnSpc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HANDLE</a:t>
            </a:r>
            <a:r>
              <a:rPr dirty="0" sz="2000" spc="-4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CreateMutex( LPSECURITY_ATTRIBUTES</a:t>
            </a:r>
            <a:r>
              <a:rPr dirty="0" sz="2000" spc="-11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secAttr,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BOOL</a:t>
            </a:r>
            <a:r>
              <a:rPr dirty="0" sz="2000" spc="-114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acquire,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LPCSTR</a:t>
            </a:r>
            <a:r>
              <a:rPr dirty="0" sz="2000" spc="-7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name);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semaphore,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functions:</a:t>
            </a:r>
            <a:endParaRPr sz="20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2000" spc="-10" b="1" i="1">
                <a:latin typeface="Times New Roman"/>
                <a:cs typeface="Times New Roman"/>
              </a:rPr>
              <a:t>WaitForSingleObject()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ReleaseMutex().</a:t>
            </a:r>
            <a:endParaRPr sz="20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mutex</a:t>
            </a:r>
            <a:r>
              <a:rPr dirty="0" sz="2000" spc="39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resource,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wrap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accesses</a:t>
            </a:r>
            <a:r>
              <a:rPr dirty="0" sz="2000" spc="3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3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3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3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3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45">
                <a:latin typeface="Times New Roman"/>
                <a:cs typeface="Times New Roman"/>
              </a:rPr>
              <a:t>  </a:t>
            </a:r>
            <a:r>
              <a:rPr dirty="0" sz="2000" b="1" i="1">
                <a:latin typeface="Times New Roman"/>
                <a:cs typeface="Times New Roman"/>
              </a:rPr>
              <a:t>WaitForSingleObject()</a:t>
            </a:r>
            <a:r>
              <a:rPr dirty="0" sz="2000" spc="350" b="1" i="1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10" b="1" i="1">
                <a:latin typeface="Times New Roman"/>
                <a:cs typeface="Times New Roman"/>
              </a:rPr>
              <a:t>ReleaseMutex().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If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(WaitForSingleObject(hMutex,</a:t>
            </a:r>
            <a:r>
              <a:rPr dirty="0" sz="2000" spc="-1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10000)==WAIT_TIMEOUT)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{ 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2000" spc="-2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handle</a:t>
            </a:r>
            <a:r>
              <a:rPr dirty="0" sz="2000" spc="-2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time-out</a:t>
            </a:r>
            <a:r>
              <a:rPr dirty="0" sz="2000" spc="-4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error</a:t>
            </a:r>
            <a:r>
              <a:rPr dirty="0" sz="2000" spc="-1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 i="1">
                <a:solidFill>
                  <a:srgbClr val="C6200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5565140" indent="63500">
              <a:lnSpc>
                <a:spcPct val="120000"/>
              </a:lnSpc>
            </a:pP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2000" spc="-3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access</a:t>
            </a:r>
            <a:r>
              <a:rPr dirty="0" sz="2000" spc="-1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dirty="0" sz="2000" spc="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00CC00"/>
                </a:solidFill>
                <a:latin typeface="Times New Roman"/>
                <a:cs typeface="Times New Roman"/>
              </a:rPr>
              <a:t>resource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ReleaseMutex(hMutex);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5000" y="1219200"/>
            <a:ext cx="8382000" cy="4212590"/>
          </a:xfrm>
          <a:custGeom>
            <a:avLst/>
            <a:gdLst/>
            <a:ahLst/>
            <a:cxnLst/>
            <a:rect l="l" t="t" r="r" b="b"/>
            <a:pathLst>
              <a:path w="8382000" h="4212590">
                <a:moveTo>
                  <a:pt x="8382000" y="0"/>
                </a:moveTo>
                <a:lnTo>
                  <a:pt x="0" y="0"/>
                </a:lnTo>
                <a:lnTo>
                  <a:pt x="0" y="4212336"/>
                </a:lnTo>
                <a:lnTo>
                  <a:pt x="8382000" y="4212336"/>
                </a:lnTo>
                <a:lnTo>
                  <a:pt x="8382000" y="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95094" y="1244853"/>
            <a:ext cx="791337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indent="-33972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Scott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Oaks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Henry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Wong,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“Java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Threads”,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5462" sz="1800">
                <a:latin typeface="Times New Roman"/>
                <a:cs typeface="Times New Roman"/>
              </a:rPr>
              <a:t>nd</a:t>
            </a:r>
            <a:r>
              <a:rPr dirty="0" baseline="25462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edition,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O’Reilly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41325" indent="-339725">
              <a:lnSpc>
                <a:spcPct val="100000"/>
              </a:lnSpc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Bruce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Eckel,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"</a:t>
            </a:r>
            <a:r>
              <a:rPr dirty="0" sz="1800" i="1">
                <a:latin typeface="Times New Roman"/>
                <a:cs typeface="Times New Roman"/>
              </a:rPr>
              <a:t>Thinking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Java</a:t>
            </a:r>
            <a:r>
              <a:rPr dirty="0" sz="1800">
                <a:latin typeface="Times New Roman"/>
                <a:cs typeface="Times New Roman"/>
              </a:rPr>
              <a:t>",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baseline="25462" sz="1800">
                <a:latin typeface="Times New Roman"/>
                <a:cs typeface="Times New Roman"/>
              </a:rPr>
              <a:t>d</a:t>
            </a:r>
            <a:r>
              <a:rPr dirty="0" baseline="25462" sz="1800" spc="18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edition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41325" marR="2255520" indent="-340360">
              <a:lnSpc>
                <a:spcPct val="100000"/>
              </a:lnSpc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Sun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Microsystems,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Tutorial, </a:t>
            </a:r>
            <a:r>
              <a:rPr dirty="0" sz="1800" spc="-10">
                <a:latin typeface="Times New Roman"/>
                <a:cs typeface="Times New Roman"/>
                <a:hlinkClick r:id="rId2"/>
              </a:rPr>
              <a:t>http://java.sun.com/docs/books/tutorial/essential/threads/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41325" indent="-339725">
              <a:lnSpc>
                <a:spcPct val="100000"/>
              </a:lnSpc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Sun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Microsystems,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JavaTM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Edition,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1.3.1</a:t>
            </a:r>
            <a:endParaRPr sz="18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API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Specification,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  <a:hlinkClick r:id="rId3"/>
              </a:rPr>
              <a:t>http://java.sun.com/j2se/1.3/docs/api/overview-summary.html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441325" indent="-339725">
              <a:lnSpc>
                <a:spcPct val="100000"/>
              </a:lnSpc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Mike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October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Introduction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Multithreading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C#,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C#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Corner,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June</a:t>
            </a:r>
            <a:r>
              <a:rPr dirty="0" sz="1800" spc="-20">
                <a:latin typeface="Times New Roman"/>
                <a:cs typeface="Times New Roman"/>
              </a:rPr>
              <a:t> 2005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41325" marR="1643380" indent="-340360">
              <a:lnSpc>
                <a:spcPct val="100000"/>
              </a:lnSpc>
              <a:buChar char="•"/>
              <a:tabLst>
                <a:tab pos="441325" algn="l"/>
              </a:tabLst>
            </a:pPr>
            <a:r>
              <a:rPr dirty="0" sz="1800">
                <a:latin typeface="Times New Roman"/>
                <a:cs typeface="Times New Roman"/>
              </a:rPr>
              <a:t>Multithreading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C++,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Contributed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McGraw-Hill/Osborne, </a:t>
            </a:r>
            <a:r>
              <a:rPr dirty="0" sz="1800" spc="-10">
                <a:latin typeface="Times New Roman"/>
                <a:cs typeface="Times New Roman"/>
                <a:hlinkClick r:id="rId4"/>
              </a:rPr>
              <a:t>http://www.devarticles.com/c/a/Cplusplus/Multithreading-in-</a:t>
            </a:r>
            <a:r>
              <a:rPr dirty="0" sz="1800" spc="-25">
                <a:latin typeface="Times New Roman"/>
                <a:cs typeface="Times New Roman"/>
                <a:hlinkClick r:id="rId4"/>
              </a:rPr>
              <a:t>C/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976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>
                <a:solidFill>
                  <a:srgbClr val="404040"/>
                </a:solidFill>
                <a:latin typeface="Trebuchet MS"/>
                <a:cs typeface="Trebuchet MS"/>
              </a:rPr>
              <a:t>THANK</a:t>
            </a:r>
            <a:r>
              <a:rPr dirty="0" spc="-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0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7773" y="482345"/>
              <a:ext cx="11239500" cy="5897880"/>
            </a:xfrm>
            <a:custGeom>
              <a:avLst/>
              <a:gdLst/>
              <a:ahLst/>
              <a:cxnLst/>
              <a:rect l="l" t="t" r="r" b="b"/>
              <a:pathLst>
                <a:path w="11239500" h="5897880">
                  <a:moveTo>
                    <a:pt x="0" y="5897880"/>
                  </a:moveTo>
                  <a:lnTo>
                    <a:pt x="11239246" y="5897880"/>
                  </a:lnTo>
                  <a:lnTo>
                    <a:pt x="11239246" y="0"/>
                  </a:lnTo>
                  <a:lnTo>
                    <a:pt x="0" y="0"/>
                  </a:lnTo>
                  <a:lnTo>
                    <a:pt x="0" y="5897880"/>
                  </a:lnTo>
                  <a:close/>
                </a:path>
              </a:pathLst>
            </a:custGeom>
            <a:ln w="22225">
              <a:solidFill>
                <a:srgbClr val="E98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3127" y="643127"/>
              <a:ext cx="10905490" cy="5571490"/>
            </a:xfrm>
            <a:custGeom>
              <a:avLst/>
              <a:gdLst/>
              <a:ahLst/>
              <a:cxnLst/>
              <a:rect l="l" t="t" r="r" b="b"/>
              <a:pathLst>
                <a:path w="10905490" h="5571490">
                  <a:moveTo>
                    <a:pt x="10905363" y="0"/>
                  </a:moveTo>
                  <a:lnTo>
                    <a:pt x="0" y="0"/>
                  </a:lnTo>
                  <a:lnTo>
                    <a:pt x="0" y="5571363"/>
                  </a:lnTo>
                  <a:lnTo>
                    <a:pt x="10905363" y="5571363"/>
                  </a:lnTo>
                  <a:lnTo>
                    <a:pt x="10905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472" y="1123188"/>
              <a:ext cx="9211056" cy="460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77773" y="482345"/>
              <a:ext cx="11239500" cy="5897880"/>
            </a:xfrm>
            <a:custGeom>
              <a:avLst/>
              <a:gdLst/>
              <a:ahLst/>
              <a:cxnLst/>
              <a:rect l="l" t="t" r="r" b="b"/>
              <a:pathLst>
                <a:path w="11239500" h="5897880">
                  <a:moveTo>
                    <a:pt x="0" y="5897880"/>
                  </a:moveTo>
                  <a:lnTo>
                    <a:pt x="11239246" y="5897880"/>
                  </a:lnTo>
                  <a:lnTo>
                    <a:pt x="11239246" y="0"/>
                  </a:lnTo>
                  <a:lnTo>
                    <a:pt x="0" y="0"/>
                  </a:lnTo>
                  <a:lnTo>
                    <a:pt x="0" y="5897880"/>
                  </a:lnTo>
                  <a:close/>
                </a:path>
              </a:pathLst>
            </a:custGeom>
            <a:ln w="22225">
              <a:solidFill>
                <a:srgbClr val="F49B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3127" y="643127"/>
              <a:ext cx="10905490" cy="5571490"/>
            </a:xfrm>
            <a:custGeom>
              <a:avLst/>
              <a:gdLst/>
              <a:ahLst/>
              <a:cxnLst/>
              <a:rect l="l" t="t" r="r" b="b"/>
              <a:pathLst>
                <a:path w="10905490" h="5571490">
                  <a:moveTo>
                    <a:pt x="10905363" y="0"/>
                  </a:moveTo>
                  <a:lnTo>
                    <a:pt x="0" y="0"/>
                  </a:lnTo>
                  <a:lnTo>
                    <a:pt x="0" y="5571363"/>
                  </a:lnTo>
                  <a:lnTo>
                    <a:pt x="10905363" y="5571363"/>
                  </a:lnTo>
                  <a:lnTo>
                    <a:pt x="10905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0432" y="1123188"/>
              <a:ext cx="9851136" cy="460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396" y="1054354"/>
            <a:ext cx="3817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>
                <a:solidFill>
                  <a:srgbClr val="404040"/>
                </a:solidFill>
                <a:latin typeface="Trebuchet MS"/>
                <a:cs typeface="Trebuchet MS"/>
              </a:rPr>
              <a:t>LAUNCHING</a:t>
            </a:r>
            <a:r>
              <a:rPr dirty="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pc="-4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4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8522" y="2363571"/>
            <a:ext cx="4583430" cy="3378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75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7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404040"/>
                </a:solidFill>
                <a:latin typeface="Arial"/>
                <a:cs typeface="Arial"/>
              </a:rPr>
              <a:t>1:</a:t>
            </a:r>
            <a:r>
              <a:rPr dirty="0" sz="17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9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0" b="1">
                <a:solidFill>
                  <a:srgbClr val="404040"/>
                </a:solidFill>
                <a:latin typeface="Arial"/>
                <a:cs typeface="Arial"/>
              </a:rPr>
              <a:t>extending</a:t>
            </a:r>
            <a:r>
              <a:rPr dirty="0" sz="17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7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17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175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7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404040"/>
                </a:solidFill>
                <a:latin typeface="Arial"/>
                <a:cs typeface="Arial"/>
              </a:rPr>
              <a:t>2: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9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implementing</a:t>
            </a:r>
            <a:r>
              <a:rPr dirty="0" sz="17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endParaRPr sz="17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dirty="0" sz="17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endParaRPr sz="17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50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task=new</a:t>
            </a:r>
            <a:r>
              <a:rPr dirty="0" sz="1700" spc="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MyRunnable();</a:t>
            </a:r>
            <a:endParaRPr sz="17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55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85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60">
                <a:solidFill>
                  <a:srgbClr val="404040"/>
                </a:solidFill>
                <a:latin typeface="Arial MT"/>
                <a:cs typeface="Arial MT"/>
              </a:rPr>
              <a:t>exactly </a:t>
            </a:r>
            <a:r>
              <a:rPr dirty="0" sz="1700" spc="-15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dirty="0" sz="1700" spc="3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run()</a:t>
            </a:r>
            <a:endParaRPr sz="1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dirty="0" sz="17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17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endParaRPr sz="17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thread=new</a:t>
            </a:r>
            <a:r>
              <a:rPr dirty="0" sz="17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Thread(task);</a:t>
            </a:r>
            <a:r>
              <a:rPr dirty="0" sz="17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375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endParaRPr sz="1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 spc="-65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17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90">
                <a:solidFill>
                  <a:srgbClr val="404040"/>
                </a:solidFill>
                <a:latin typeface="Arial MT"/>
                <a:cs typeface="Arial MT"/>
              </a:rPr>
              <a:t>Thread.start();</a:t>
            </a:r>
            <a:r>
              <a:rPr dirty="0" sz="17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//Runnable</a:t>
            </a:r>
            <a:endParaRPr sz="17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dirty="0" sz="1700" spc="-125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dirty="0" sz="17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dirty="0" sz="17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r>
              <a:rPr dirty="0" sz="17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run()</a:t>
            </a:r>
            <a:r>
              <a:rPr dirty="0" sz="17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5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1054354"/>
            <a:ext cx="7264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5" b="1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dirty="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95" b="1">
                <a:solidFill>
                  <a:srgbClr val="404040"/>
                </a:solidFill>
                <a:latin typeface="Trebuchet MS"/>
                <a:cs typeface="Trebuchet MS"/>
              </a:rPr>
              <a:t>1:</a:t>
            </a:r>
            <a:r>
              <a:rPr dirty="0" spc="-3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70" b="1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40" b="1">
                <a:solidFill>
                  <a:srgbClr val="404040"/>
                </a:solidFill>
                <a:latin typeface="Trebuchet MS"/>
                <a:cs typeface="Trebuchet MS"/>
              </a:rPr>
              <a:t>EXTENDING</a:t>
            </a:r>
            <a:r>
              <a:rPr dirty="0" spc="-459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00" b="1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9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054098"/>
            <a:ext cx="11328400" cy="3856354"/>
            <a:chOff x="0" y="2054098"/>
            <a:chExt cx="11328400" cy="385635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0448"/>
              <a:ext cx="8372855" cy="38435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372855" y="2060448"/>
              <a:ext cx="2948940" cy="3843654"/>
            </a:xfrm>
            <a:custGeom>
              <a:avLst/>
              <a:gdLst/>
              <a:ahLst/>
              <a:cxnLst/>
              <a:rect l="l" t="t" r="r" b="b"/>
              <a:pathLst>
                <a:path w="2948940" h="3843654">
                  <a:moveTo>
                    <a:pt x="0" y="0"/>
                  </a:moveTo>
                  <a:lnTo>
                    <a:pt x="75819" y="380"/>
                  </a:lnTo>
                  <a:lnTo>
                    <a:pt x="150749" y="1269"/>
                  </a:lnTo>
                  <a:lnTo>
                    <a:pt x="224536" y="2793"/>
                  </a:lnTo>
                  <a:lnTo>
                    <a:pt x="297179" y="4952"/>
                  </a:lnTo>
                  <a:lnTo>
                    <a:pt x="368426" y="7747"/>
                  </a:lnTo>
                  <a:lnTo>
                    <a:pt x="438403" y="11049"/>
                  </a:lnTo>
                  <a:lnTo>
                    <a:pt x="506984" y="14859"/>
                  </a:lnTo>
                  <a:lnTo>
                    <a:pt x="573913" y="19303"/>
                  </a:lnTo>
                  <a:lnTo>
                    <a:pt x="639191" y="24256"/>
                  </a:lnTo>
                  <a:lnTo>
                    <a:pt x="702818" y="29590"/>
                  </a:lnTo>
                  <a:lnTo>
                    <a:pt x="764540" y="35560"/>
                  </a:lnTo>
                  <a:lnTo>
                    <a:pt x="824357" y="41910"/>
                  </a:lnTo>
                  <a:lnTo>
                    <a:pt x="882142" y="48767"/>
                  </a:lnTo>
                  <a:lnTo>
                    <a:pt x="937895" y="56134"/>
                  </a:lnTo>
                  <a:lnTo>
                    <a:pt x="991362" y="63880"/>
                  </a:lnTo>
                  <a:lnTo>
                    <a:pt x="1042543" y="72009"/>
                  </a:lnTo>
                  <a:lnTo>
                    <a:pt x="1091438" y="80517"/>
                  </a:lnTo>
                  <a:lnTo>
                    <a:pt x="1137793" y="89407"/>
                  </a:lnTo>
                  <a:lnTo>
                    <a:pt x="1181480" y="98678"/>
                  </a:lnTo>
                  <a:lnTo>
                    <a:pt x="1222628" y="108330"/>
                  </a:lnTo>
                  <a:lnTo>
                    <a:pt x="1260983" y="118237"/>
                  </a:lnTo>
                  <a:lnTo>
                    <a:pt x="1329054" y="139191"/>
                  </a:lnTo>
                  <a:lnTo>
                    <a:pt x="1385062" y="161162"/>
                  </a:lnTo>
                  <a:lnTo>
                    <a:pt x="1427988" y="184276"/>
                  </a:lnTo>
                  <a:lnTo>
                    <a:pt x="1466850" y="220599"/>
                  </a:lnTo>
                  <a:lnTo>
                    <a:pt x="1474470" y="245744"/>
                  </a:lnTo>
                  <a:lnTo>
                    <a:pt x="1474470" y="1676019"/>
                  </a:lnTo>
                  <a:lnTo>
                    <a:pt x="1476375" y="1688591"/>
                  </a:lnTo>
                  <a:lnTo>
                    <a:pt x="1504442" y="1725549"/>
                  </a:lnTo>
                  <a:lnTo>
                    <a:pt x="1540764" y="1749044"/>
                  </a:lnTo>
                  <a:lnTo>
                    <a:pt x="1590294" y="1771650"/>
                  </a:lnTo>
                  <a:lnTo>
                    <a:pt x="1652397" y="1793113"/>
                  </a:lnTo>
                  <a:lnTo>
                    <a:pt x="1726311" y="1813433"/>
                  </a:lnTo>
                  <a:lnTo>
                    <a:pt x="1767332" y="1822958"/>
                  </a:lnTo>
                  <a:lnTo>
                    <a:pt x="1811147" y="1832228"/>
                  </a:lnTo>
                  <a:lnTo>
                    <a:pt x="1857502" y="1841245"/>
                  </a:lnTo>
                  <a:lnTo>
                    <a:pt x="1906270" y="1849754"/>
                  </a:lnTo>
                  <a:lnTo>
                    <a:pt x="1957577" y="1857883"/>
                  </a:lnTo>
                  <a:lnTo>
                    <a:pt x="2011045" y="1865629"/>
                  </a:lnTo>
                  <a:lnTo>
                    <a:pt x="2066798" y="1872869"/>
                  </a:lnTo>
                  <a:lnTo>
                    <a:pt x="2124583" y="1879727"/>
                  </a:lnTo>
                  <a:lnTo>
                    <a:pt x="2184400" y="1886077"/>
                  </a:lnTo>
                  <a:lnTo>
                    <a:pt x="2246122" y="1892045"/>
                  </a:lnTo>
                  <a:lnTo>
                    <a:pt x="2309749" y="1897507"/>
                  </a:lnTo>
                  <a:lnTo>
                    <a:pt x="2375027" y="1902333"/>
                  </a:lnTo>
                  <a:lnTo>
                    <a:pt x="2441955" y="1906777"/>
                  </a:lnTo>
                  <a:lnTo>
                    <a:pt x="2510536" y="1910714"/>
                  </a:lnTo>
                  <a:lnTo>
                    <a:pt x="2580386" y="1914016"/>
                  </a:lnTo>
                  <a:lnTo>
                    <a:pt x="2651760" y="1916683"/>
                  </a:lnTo>
                  <a:lnTo>
                    <a:pt x="2724404" y="1918843"/>
                  </a:lnTo>
                  <a:lnTo>
                    <a:pt x="2798191" y="1920494"/>
                  </a:lnTo>
                  <a:lnTo>
                    <a:pt x="2873121" y="1921383"/>
                  </a:lnTo>
                  <a:lnTo>
                    <a:pt x="2948940" y="1921764"/>
                  </a:lnTo>
                  <a:lnTo>
                    <a:pt x="2873121" y="1922018"/>
                  </a:lnTo>
                  <a:lnTo>
                    <a:pt x="2798191" y="1922907"/>
                  </a:lnTo>
                  <a:lnTo>
                    <a:pt x="2724404" y="1924558"/>
                  </a:lnTo>
                  <a:lnTo>
                    <a:pt x="2651760" y="1926716"/>
                  </a:lnTo>
                  <a:lnTo>
                    <a:pt x="2580386" y="1929383"/>
                  </a:lnTo>
                  <a:lnTo>
                    <a:pt x="2510536" y="1932685"/>
                  </a:lnTo>
                  <a:lnTo>
                    <a:pt x="2441955" y="1936622"/>
                  </a:lnTo>
                  <a:lnTo>
                    <a:pt x="2375027" y="1941068"/>
                  </a:lnTo>
                  <a:lnTo>
                    <a:pt x="2309749" y="1945894"/>
                  </a:lnTo>
                  <a:lnTo>
                    <a:pt x="2246122" y="1951354"/>
                  </a:lnTo>
                  <a:lnTo>
                    <a:pt x="2184400" y="1957324"/>
                  </a:lnTo>
                  <a:lnTo>
                    <a:pt x="2124583" y="1963674"/>
                  </a:lnTo>
                  <a:lnTo>
                    <a:pt x="2066798" y="1970532"/>
                  </a:lnTo>
                  <a:lnTo>
                    <a:pt x="2011045" y="1977770"/>
                  </a:lnTo>
                  <a:lnTo>
                    <a:pt x="1957577" y="1985518"/>
                  </a:lnTo>
                  <a:lnTo>
                    <a:pt x="1906270" y="1993645"/>
                  </a:lnTo>
                  <a:lnTo>
                    <a:pt x="1857502" y="2002154"/>
                  </a:lnTo>
                  <a:lnTo>
                    <a:pt x="1811147" y="2011171"/>
                  </a:lnTo>
                  <a:lnTo>
                    <a:pt x="1767332" y="2020443"/>
                  </a:lnTo>
                  <a:lnTo>
                    <a:pt x="1726311" y="2029968"/>
                  </a:lnTo>
                  <a:lnTo>
                    <a:pt x="1687957" y="2040001"/>
                  </a:lnTo>
                  <a:lnTo>
                    <a:pt x="1619885" y="2060828"/>
                  </a:lnTo>
                  <a:lnTo>
                    <a:pt x="1563877" y="2082927"/>
                  </a:lnTo>
                  <a:lnTo>
                    <a:pt x="1520952" y="2106041"/>
                  </a:lnTo>
                  <a:lnTo>
                    <a:pt x="1482090" y="2142363"/>
                  </a:lnTo>
                  <a:lnTo>
                    <a:pt x="1474470" y="2167382"/>
                  </a:lnTo>
                  <a:lnTo>
                    <a:pt x="1474470" y="3597681"/>
                  </a:lnTo>
                  <a:lnTo>
                    <a:pt x="1472565" y="3610317"/>
                  </a:lnTo>
                  <a:lnTo>
                    <a:pt x="1444498" y="3647198"/>
                  </a:lnTo>
                  <a:lnTo>
                    <a:pt x="1408176" y="3670744"/>
                  </a:lnTo>
                  <a:lnTo>
                    <a:pt x="1358646" y="3693325"/>
                  </a:lnTo>
                  <a:lnTo>
                    <a:pt x="1296543" y="3714800"/>
                  </a:lnTo>
                  <a:lnTo>
                    <a:pt x="1222628" y="3735057"/>
                  </a:lnTo>
                  <a:lnTo>
                    <a:pt x="1181480" y="3744696"/>
                  </a:lnTo>
                  <a:lnTo>
                    <a:pt x="1137793" y="3753980"/>
                  </a:lnTo>
                  <a:lnTo>
                    <a:pt x="1091438" y="3762895"/>
                  </a:lnTo>
                  <a:lnTo>
                    <a:pt x="1042543" y="3771430"/>
                  </a:lnTo>
                  <a:lnTo>
                    <a:pt x="991362" y="3779570"/>
                  </a:lnTo>
                  <a:lnTo>
                    <a:pt x="937895" y="3787292"/>
                  </a:lnTo>
                  <a:lnTo>
                    <a:pt x="882142" y="3794582"/>
                  </a:lnTo>
                  <a:lnTo>
                    <a:pt x="824357" y="3801440"/>
                  </a:lnTo>
                  <a:lnTo>
                    <a:pt x="764540" y="3807828"/>
                  </a:lnTo>
                  <a:lnTo>
                    <a:pt x="702818" y="3813746"/>
                  </a:lnTo>
                  <a:lnTo>
                    <a:pt x="639191" y="3819169"/>
                  </a:lnTo>
                  <a:lnTo>
                    <a:pt x="573913" y="3824084"/>
                  </a:lnTo>
                  <a:lnTo>
                    <a:pt x="506984" y="3828491"/>
                  </a:lnTo>
                  <a:lnTo>
                    <a:pt x="438403" y="3832352"/>
                  </a:lnTo>
                  <a:lnTo>
                    <a:pt x="368426" y="3835666"/>
                  </a:lnTo>
                  <a:lnTo>
                    <a:pt x="297179" y="3838409"/>
                  </a:lnTo>
                  <a:lnTo>
                    <a:pt x="224536" y="3840568"/>
                  </a:lnTo>
                  <a:lnTo>
                    <a:pt x="150749" y="3842130"/>
                  </a:lnTo>
                  <a:lnTo>
                    <a:pt x="75819" y="3843083"/>
                  </a:lnTo>
                  <a:lnTo>
                    <a:pt x="0" y="3843401"/>
                  </a:lnTo>
                </a:path>
              </a:pathLst>
            </a:custGeom>
            <a:ln w="12700">
              <a:solidFill>
                <a:srgbClr val="DC6C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255757" y="3138677"/>
            <a:ext cx="1789430" cy="64770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320"/>
              </a:spcBef>
            </a:pP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Defining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thread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366506" y="3331781"/>
            <a:ext cx="1296670" cy="1564005"/>
            <a:chOff x="8366506" y="3331781"/>
            <a:chExt cx="1296670" cy="1564005"/>
          </a:xfrm>
        </p:grpSpPr>
        <p:sp>
          <p:nvSpPr>
            <p:cNvPr id="8" name="object 8" descr=""/>
            <p:cNvSpPr/>
            <p:nvPr/>
          </p:nvSpPr>
          <p:spPr>
            <a:xfrm>
              <a:off x="8372856" y="3784092"/>
              <a:ext cx="1210310" cy="1104900"/>
            </a:xfrm>
            <a:custGeom>
              <a:avLst/>
              <a:gdLst/>
              <a:ahLst/>
              <a:cxnLst/>
              <a:rect l="l" t="t" r="r" b="b"/>
              <a:pathLst>
                <a:path w="1210309" h="1104900">
                  <a:moveTo>
                    <a:pt x="0" y="0"/>
                  </a:moveTo>
                  <a:lnTo>
                    <a:pt x="75819" y="761"/>
                  </a:lnTo>
                  <a:lnTo>
                    <a:pt x="148971" y="2793"/>
                  </a:lnTo>
                  <a:lnTo>
                    <a:pt x="218567" y="6222"/>
                  </a:lnTo>
                  <a:lnTo>
                    <a:pt x="284352" y="10794"/>
                  </a:lnTo>
                  <a:lnTo>
                    <a:pt x="345567" y="16509"/>
                  </a:lnTo>
                  <a:lnTo>
                    <a:pt x="401700" y="23240"/>
                  </a:lnTo>
                  <a:lnTo>
                    <a:pt x="452247" y="30987"/>
                  </a:lnTo>
                  <a:lnTo>
                    <a:pt x="496570" y="39496"/>
                  </a:lnTo>
                  <a:lnTo>
                    <a:pt x="534035" y="48767"/>
                  </a:lnTo>
                  <a:lnTo>
                    <a:pt x="586486" y="69468"/>
                  </a:lnTo>
                  <a:lnTo>
                    <a:pt x="604901" y="92074"/>
                  </a:lnTo>
                  <a:lnTo>
                    <a:pt x="604901" y="460374"/>
                  </a:lnTo>
                  <a:lnTo>
                    <a:pt x="609600" y="471931"/>
                  </a:lnTo>
                  <a:lnTo>
                    <a:pt x="645668" y="493648"/>
                  </a:lnTo>
                  <a:lnTo>
                    <a:pt x="713232" y="512952"/>
                  </a:lnTo>
                  <a:lnTo>
                    <a:pt x="757554" y="521461"/>
                  </a:lnTo>
                  <a:lnTo>
                    <a:pt x="808101" y="529208"/>
                  </a:lnTo>
                  <a:lnTo>
                    <a:pt x="864235" y="535939"/>
                  </a:lnTo>
                  <a:lnTo>
                    <a:pt x="925449" y="541654"/>
                  </a:lnTo>
                  <a:lnTo>
                    <a:pt x="991235" y="546226"/>
                  </a:lnTo>
                  <a:lnTo>
                    <a:pt x="1060830" y="549655"/>
                  </a:lnTo>
                  <a:lnTo>
                    <a:pt x="1133983" y="551687"/>
                  </a:lnTo>
                  <a:lnTo>
                    <a:pt x="1209802" y="552449"/>
                  </a:lnTo>
                  <a:lnTo>
                    <a:pt x="1133983" y="553211"/>
                  </a:lnTo>
                  <a:lnTo>
                    <a:pt x="1060830" y="555243"/>
                  </a:lnTo>
                  <a:lnTo>
                    <a:pt x="991235" y="558672"/>
                  </a:lnTo>
                  <a:lnTo>
                    <a:pt x="925449" y="563244"/>
                  </a:lnTo>
                  <a:lnTo>
                    <a:pt x="864235" y="568959"/>
                  </a:lnTo>
                  <a:lnTo>
                    <a:pt x="808101" y="575690"/>
                  </a:lnTo>
                  <a:lnTo>
                    <a:pt x="757554" y="583437"/>
                  </a:lnTo>
                  <a:lnTo>
                    <a:pt x="713232" y="591946"/>
                  </a:lnTo>
                  <a:lnTo>
                    <a:pt x="675767" y="601217"/>
                  </a:lnTo>
                  <a:lnTo>
                    <a:pt x="623316" y="621918"/>
                  </a:lnTo>
                  <a:lnTo>
                    <a:pt x="604901" y="644524"/>
                  </a:lnTo>
                  <a:lnTo>
                    <a:pt x="604901" y="1012824"/>
                  </a:lnTo>
                  <a:lnTo>
                    <a:pt x="600201" y="1024381"/>
                  </a:lnTo>
                  <a:lnTo>
                    <a:pt x="564134" y="1046098"/>
                  </a:lnTo>
                  <a:lnTo>
                    <a:pt x="496570" y="1065402"/>
                  </a:lnTo>
                  <a:lnTo>
                    <a:pt x="452247" y="1073911"/>
                  </a:lnTo>
                  <a:lnTo>
                    <a:pt x="401700" y="1081658"/>
                  </a:lnTo>
                  <a:lnTo>
                    <a:pt x="345567" y="1088389"/>
                  </a:lnTo>
                  <a:lnTo>
                    <a:pt x="284352" y="1094104"/>
                  </a:lnTo>
                  <a:lnTo>
                    <a:pt x="218567" y="1098676"/>
                  </a:lnTo>
                  <a:lnTo>
                    <a:pt x="148971" y="1102105"/>
                  </a:lnTo>
                  <a:lnTo>
                    <a:pt x="75819" y="1104137"/>
                  </a:lnTo>
                  <a:lnTo>
                    <a:pt x="0" y="1104899"/>
                  </a:lnTo>
                </a:path>
              </a:pathLst>
            </a:custGeom>
            <a:ln w="12700">
              <a:solidFill>
                <a:srgbClr val="DC6C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42960" y="3342132"/>
              <a:ext cx="1208405" cy="443230"/>
            </a:xfrm>
            <a:custGeom>
              <a:avLst/>
              <a:gdLst/>
              <a:ahLst/>
              <a:cxnLst/>
              <a:rect l="l" t="t" r="r" b="b"/>
              <a:pathLst>
                <a:path w="1208404" h="443229">
                  <a:moveTo>
                    <a:pt x="1208024" y="0"/>
                  </a:moveTo>
                  <a:lnTo>
                    <a:pt x="0" y="0"/>
                  </a:lnTo>
                  <a:lnTo>
                    <a:pt x="0" y="443102"/>
                  </a:lnTo>
                  <a:lnTo>
                    <a:pt x="1208024" y="443102"/>
                  </a:lnTo>
                  <a:lnTo>
                    <a:pt x="1208024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443722" y="3342894"/>
              <a:ext cx="1208405" cy="443230"/>
            </a:xfrm>
            <a:custGeom>
              <a:avLst/>
              <a:gdLst/>
              <a:ahLst/>
              <a:cxnLst/>
              <a:rect l="l" t="t" r="r" b="b"/>
              <a:pathLst>
                <a:path w="1208404" h="443229">
                  <a:moveTo>
                    <a:pt x="0" y="443102"/>
                  </a:moveTo>
                  <a:lnTo>
                    <a:pt x="1208024" y="443102"/>
                  </a:lnTo>
                  <a:lnTo>
                    <a:pt x="1208024" y="0"/>
                  </a:lnTo>
                  <a:lnTo>
                    <a:pt x="0" y="0"/>
                  </a:lnTo>
                  <a:lnTo>
                    <a:pt x="0" y="443102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685021" y="3258439"/>
            <a:ext cx="705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35314" y="3532454"/>
            <a:ext cx="617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thread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515" y="1054354"/>
            <a:ext cx="3416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70">
                <a:solidFill>
                  <a:srgbClr val="404040"/>
                </a:solidFill>
                <a:latin typeface="Trebuchet MS"/>
                <a:cs typeface="Trebuchet MS"/>
              </a:rPr>
              <a:t>SCHEDULER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2001773"/>
            <a:ext cx="10812145" cy="37141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part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jvm.</a:t>
            </a:r>
            <a:endParaRPr sz="2400">
              <a:latin typeface="Arial MT"/>
              <a:cs typeface="Arial MT"/>
            </a:endParaRPr>
          </a:p>
          <a:p>
            <a:pPr marL="402590" indent="-38989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402590" algn="l"/>
              </a:tabLst>
            </a:pP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responsible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schedule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threads.</a:t>
            </a:r>
            <a:endParaRPr sz="2400">
              <a:latin typeface="Arial MT"/>
              <a:cs typeface="Arial MT"/>
            </a:endParaRPr>
          </a:p>
          <a:p>
            <a:pPr marL="318770" marR="356870" indent="-306705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waiting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chance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threads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executed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done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thread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scheduler.</a:t>
            </a:r>
            <a:endParaRPr sz="2400">
              <a:latin typeface="Arial MT"/>
              <a:cs typeface="Arial MT"/>
            </a:endParaRPr>
          </a:p>
          <a:p>
            <a:pPr marL="318770" marR="268605" indent="-306705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cant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expect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exact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followed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scheduler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it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varied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jvm,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35">
                <a:solidFill>
                  <a:srgbClr val="404040"/>
                </a:solidFill>
                <a:latin typeface="Arial MT"/>
                <a:cs typeface="Arial MT"/>
              </a:rPr>
              <a:t>hence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cant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expect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exact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order.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45">
                <a:solidFill>
                  <a:srgbClr val="404040"/>
                </a:solidFill>
                <a:latin typeface="Arial MT"/>
                <a:cs typeface="Arial MT"/>
              </a:rPr>
              <a:t>Hence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whenever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guarantee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exact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output,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possible</a:t>
            </a:r>
            <a:endParaRPr sz="24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outputs.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688" y="1054354"/>
            <a:ext cx="4333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25" b="1">
                <a:solidFill>
                  <a:srgbClr val="404040"/>
                </a:solidFill>
                <a:latin typeface="Trebuchet MS"/>
                <a:cs typeface="Trebuchet MS"/>
              </a:rPr>
              <a:t>DIFFERENCE</a:t>
            </a:r>
            <a:r>
              <a:rPr dirty="0" sz="2800" spc="-1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325" b="1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3115" y="1054354"/>
            <a:ext cx="3042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0825" algn="l"/>
              </a:tabLst>
            </a:pPr>
            <a:r>
              <a:rPr dirty="0" spc="-10" b="1">
                <a:solidFill>
                  <a:srgbClr val="404040"/>
                </a:solidFill>
                <a:latin typeface="Trebuchet MS"/>
                <a:cs typeface="Trebuchet MS"/>
              </a:rPr>
              <a:t>t.start()</a:t>
            </a:r>
            <a:r>
              <a:rPr dirty="0" b="1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pc="-30" b="1">
                <a:solidFill>
                  <a:srgbClr val="404040"/>
                </a:solidFill>
                <a:latin typeface="Trebuchet MS"/>
                <a:cs typeface="Trebuchet MS"/>
              </a:rPr>
              <a:t>vs</a:t>
            </a:r>
            <a:r>
              <a:rPr dirty="0" spc="-1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 b="1">
                <a:solidFill>
                  <a:srgbClr val="404040"/>
                </a:solidFill>
                <a:latin typeface="Trebuchet MS"/>
                <a:cs typeface="Trebuchet MS"/>
              </a:rPr>
              <a:t>t.run()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1757172"/>
            <a:ext cx="5786628" cy="44348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3535" y="1757172"/>
            <a:ext cx="5998464" cy="41620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4" y="1054354"/>
            <a:ext cx="4333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 b="1">
                <a:solidFill>
                  <a:srgbClr val="404040"/>
                </a:solidFill>
                <a:latin typeface="Trebuchet MS"/>
                <a:cs typeface="Trebuchet MS"/>
              </a:rPr>
              <a:t>DIFFERENCE</a:t>
            </a:r>
            <a:r>
              <a:rPr dirty="0" spc="-1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25" b="1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9171" y="1054354"/>
            <a:ext cx="30441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0825" algn="l"/>
              </a:tabLst>
            </a:pPr>
            <a:r>
              <a:rPr dirty="0" sz="2800" spc="-10" b="1">
                <a:solidFill>
                  <a:srgbClr val="404040"/>
                </a:solidFill>
                <a:latin typeface="Trebuchet MS"/>
                <a:cs typeface="Trebuchet MS"/>
              </a:rPr>
              <a:t>t.start()</a:t>
            </a:r>
            <a:r>
              <a:rPr dirty="0" sz="2800" b="1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2800" spc="-30" b="1">
                <a:solidFill>
                  <a:srgbClr val="404040"/>
                </a:solidFill>
                <a:latin typeface="Trebuchet MS"/>
                <a:cs typeface="Trebuchet MS"/>
              </a:rPr>
              <a:t>vs</a:t>
            </a:r>
            <a:r>
              <a:rPr dirty="0" sz="2800" spc="-1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Trebuchet MS"/>
                <a:cs typeface="Trebuchet MS"/>
              </a:rPr>
              <a:t>t.run()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566672"/>
            <a:ext cx="4143755" cy="31760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2803" y="1627632"/>
            <a:ext cx="4143755" cy="285140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45744" y="4708016"/>
            <a:ext cx="4882515" cy="15011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092835">
              <a:lnSpc>
                <a:spcPct val="100000"/>
              </a:lnSpc>
              <a:spcBef>
                <a:spcPts val="505"/>
              </a:spcBef>
            </a:pPr>
            <a:r>
              <a:rPr dirty="0" sz="1800" spc="70" b="1">
                <a:solidFill>
                  <a:srgbClr val="89780D"/>
                </a:solidFill>
                <a:latin typeface="Trebuchet MS"/>
                <a:cs typeface="Trebuchet MS"/>
              </a:rPr>
              <a:t>Number</a:t>
            </a:r>
            <a:r>
              <a:rPr dirty="0" sz="1800" spc="-100" b="1">
                <a:solidFill>
                  <a:srgbClr val="89780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89780D"/>
                </a:solidFill>
                <a:latin typeface="Trebuchet MS"/>
                <a:cs typeface="Trebuchet MS"/>
              </a:rPr>
              <a:t>of</a:t>
            </a:r>
            <a:r>
              <a:rPr dirty="0" sz="1800" spc="-80" b="1">
                <a:solidFill>
                  <a:srgbClr val="89780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89780D"/>
                </a:solidFill>
                <a:latin typeface="Trebuchet MS"/>
                <a:cs typeface="Trebuchet MS"/>
              </a:rPr>
              <a:t>thread:2</a:t>
            </a:r>
            <a:endParaRPr sz="1800">
              <a:latin typeface="Trebuchet MS"/>
              <a:cs typeface="Trebuchet MS"/>
            </a:endParaRPr>
          </a:p>
          <a:p>
            <a:pPr marL="299085" marR="27940" indent="-2870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  <a:tab pos="981710" algn="l"/>
                <a:tab pos="1290955" algn="l"/>
                <a:tab pos="1886585" algn="l"/>
                <a:tab pos="2698115" algn="l"/>
                <a:tab pos="3046730" algn="l"/>
                <a:tab pos="3952240" algn="l"/>
                <a:tab pos="4709795" algn="l"/>
              </a:tabLst>
            </a:pPr>
            <a:r>
              <a:rPr dirty="0" sz="1800" spc="-20">
                <a:latin typeface="Trebuchet MS"/>
                <a:cs typeface="Trebuchet MS"/>
              </a:rPr>
              <a:t>Here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new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thread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created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which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5">
                <a:latin typeface="Trebuchet MS"/>
                <a:cs typeface="Trebuchet MS"/>
              </a:rPr>
              <a:t>is </a:t>
            </a:r>
            <a:r>
              <a:rPr dirty="0" sz="1800" spc="-90">
                <a:latin typeface="Trebuchet MS"/>
                <a:cs typeface="Trebuchet MS"/>
              </a:rPr>
              <a:t>responsible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for </a:t>
            </a:r>
            <a:r>
              <a:rPr dirty="0" sz="1800" spc="-125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execution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run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75">
                <a:latin typeface="Trebuchet MS"/>
                <a:cs typeface="Trebuchet MS"/>
              </a:rPr>
              <a:t>Overloading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not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possible.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612775" algn="l"/>
                <a:tab pos="929640" algn="l"/>
                <a:tab pos="2109470" algn="l"/>
                <a:tab pos="2490470" algn="l"/>
                <a:tab pos="3452495" algn="l"/>
                <a:tab pos="4100195" algn="l"/>
              </a:tabLst>
            </a:pPr>
            <a:r>
              <a:rPr dirty="0" sz="1800" spc="-2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mandatory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to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override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run()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10">
                <a:latin typeface="Trebuchet MS"/>
                <a:cs typeface="Trebuchet MS"/>
              </a:rPr>
              <a:t>method.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5628" y="4575175"/>
            <a:ext cx="5308600" cy="1327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3749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89780D"/>
                </a:solidFill>
                <a:latin typeface="Trebuchet MS"/>
                <a:cs typeface="Trebuchet MS"/>
              </a:rPr>
              <a:t>Number</a:t>
            </a:r>
            <a:r>
              <a:rPr dirty="0" sz="1800" spc="-100" b="1">
                <a:solidFill>
                  <a:srgbClr val="89780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89780D"/>
                </a:solidFill>
                <a:latin typeface="Trebuchet MS"/>
                <a:cs typeface="Trebuchet MS"/>
              </a:rPr>
              <a:t>of</a:t>
            </a:r>
            <a:r>
              <a:rPr dirty="0" sz="1800" spc="-80" b="1">
                <a:solidFill>
                  <a:srgbClr val="89780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89780D"/>
                </a:solidFill>
                <a:latin typeface="Trebuchet MS"/>
                <a:cs typeface="Trebuchet MS"/>
              </a:rPr>
              <a:t>thread:1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30">
                <a:latin typeface="Trebuchet MS"/>
                <a:cs typeface="Trebuchet MS"/>
              </a:rPr>
              <a:t>Here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new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thread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not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created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and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executed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a </a:t>
            </a:r>
            <a:r>
              <a:rPr dirty="0" sz="1800" spc="-95">
                <a:latin typeface="Trebuchet MS"/>
                <a:cs typeface="Trebuchet MS"/>
              </a:rPr>
              <a:t>normal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method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call.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75">
                <a:latin typeface="Trebuchet MS"/>
                <a:cs typeface="Trebuchet MS"/>
              </a:rPr>
              <a:t>Overloading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possible.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2256" y="6181140"/>
            <a:ext cx="2614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Otherwise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don’t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use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thread.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055" y="1054354"/>
            <a:ext cx="3154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LIFECYCLE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37805" y="3084893"/>
            <a:ext cx="1139190" cy="837565"/>
            <a:chOff x="1237805" y="3084893"/>
            <a:chExt cx="1139190" cy="837565"/>
          </a:xfrm>
        </p:grpSpPr>
        <p:sp>
          <p:nvSpPr>
            <p:cNvPr id="4" name="object 4" descr=""/>
            <p:cNvSpPr/>
            <p:nvPr/>
          </p:nvSpPr>
          <p:spPr>
            <a:xfrm>
              <a:off x="1248155" y="3095243"/>
              <a:ext cx="1116965" cy="815340"/>
            </a:xfrm>
            <a:custGeom>
              <a:avLst/>
              <a:gdLst/>
              <a:ahLst/>
              <a:cxnLst/>
              <a:rect l="l" t="t" r="r" b="b"/>
              <a:pathLst>
                <a:path w="1116964" h="815339">
                  <a:moveTo>
                    <a:pt x="558419" y="0"/>
                  </a:moveTo>
                  <a:lnTo>
                    <a:pt x="504698" y="1904"/>
                  </a:lnTo>
                  <a:lnTo>
                    <a:pt x="452374" y="7365"/>
                  </a:lnTo>
                  <a:lnTo>
                    <a:pt x="401700" y="16255"/>
                  </a:lnTo>
                  <a:lnTo>
                    <a:pt x="352932" y="28447"/>
                  </a:lnTo>
                  <a:lnTo>
                    <a:pt x="306324" y="43814"/>
                  </a:lnTo>
                  <a:lnTo>
                    <a:pt x="262128" y="62102"/>
                  </a:lnTo>
                  <a:lnTo>
                    <a:pt x="220472" y="83057"/>
                  </a:lnTo>
                  <a:lnTo>
                    <a:pt x="181737" y="106679"/>
                  </a:lnTo>
                  <a:lnTo>
                    <a:pt x="146177" y="132714"/>
                  </a:lnTo>
                  <a:lnTo>
                    <a:pt x="113791" y="161035"/>
                  </a:lnTo>
                  <a:lnTo>
                    <a:pt x="84962" y="191388"/>
                  </a:lnTo>
                  <a:lnTo>
                    <a:pt x="59943" y="223646"/>
                  </a:lnTo>
                  <a:lnTo>
                    <a:pt x="38988" y="257682"/>
                  </a:lnTo>
                  <a:lnTo>
                    <a:pt x="22352" y="293242"/>
                  </a:lnTo>
                  <a:lnTo>
                    <a:pt x="10071" y="330200"/>
                  </a:lnTo>
                  <a:lnTo>
                    <a:pt x="2552" y="368426"/>
                  </a:lnTo>
                  <a:lnTo>
                    <a:pt x="0" y="407669"/>
                  </a:lnTo>
                  <a:lnTo>
                    <a:pt x="2552" y="446913"/>
                  </a:lnTo>
                  <a:lnTo>
                    <a:pt x="10071" y="485139"/>
                  </a:lnTo>
                  <a:lnTo>
                    <a:pt x="22352" y="522096"/>
                  </a:lnTo>
                  <a:lnTo>
                    <a:pt x="38988" y="557656"/>
                  </a:lnTo>
                  <a:lnTo>
                    <a:pt x="59943" y="591692"/>
                  </a:lnTo>
                  <a:lnTo>
                    <a:pt x="84962" y="623950"/>
                  </a:lnTo>
                  <a:lnTo>
                    <a:pt x="113791" y="654303"/>
                  </a:lnTo>
                  <a:lnTo>
                    <a:pt x="146177" y="682624"/>
                  </a:lnTo>
                  <a:lnTo>
                    <a:pt x="181737" y="708659"/>
                  </a:lnTo>
                  <a:lnTo>
                    <a:pt x="220472" y="732281"/>
                  </a:lnTo>
                  <a:lnTo>
                    <a:pt x="262128" y="753236"/>
                  </a:lnTo>
                  <a:lnTo>
                    <a:pt x="306324" y="771524"/>
                  </a:lnTo>
                  <a:lnTo>
                    <a:pt x="352932" y="786891"/>
                  </a:lnTo>
                  <a:lnTo>
                    <a:pt x="401700" y="799083"/>
                  </a:lnTo>
                  <a:lnTo>
                    <a:pt x="452374" y="807973"/>
                  </a:lnTo>
                  <a:lnTo>
                    <a:pt x="504698" y="813434"/>
                  </a:lnTo>
                  <a:lnTo>
                    <a:pt x="558419" y="815339"/>
                  </a:lnTo>
                  <a:lnTo>
                    <a:pt x="612267" y="813434"/>
                  </a:lnTo>
                  <a:lnTo>
                    <a:pt x="664591" y="807973"/>
                  </a:lnTo>
                  <a:lnTo>
                    <a:pt x="715263" y="799083"/>
                  </a:lnTo>
                  <a:lnTo>
                    <a:pt x="764032" y="786891"/>
                  </a:lnTo>
                  <a:lnTo>
                    <a:pt x="810641" y="771524"/>
                  </a:lnTo>
                  <a:lnTo>
                    <a:pt x="854837" y="753236"/>
                  </a:lnTo>
                  <a:lnTo>
                    <a:pt x="896493" y="732281"/>
                  </a:lnTo>
                  <a:lnTo>
                    <a:pt x="935227" y="708659"/>
                  </a:lnTo>
                  <a:lnTo>
                    <a:pt x="970788" y="682624"/>
                  </a:lnTo>
                  <a:lnTo>
                    <a:pt x="1003173" y="654303"/>
                  </a:lnTo>
                  <a:lnTo>
                    <a:pt x="1032001" y="623950"/>
                  </a:lnTo>
                  <a:lnTo>
                    <a:pt x="1057020" y="591692"/>
                  </a:lnTo>
                  <a:lnTo>
                    <a:pt x="1077976" y="557656"/>
                  </a:lnTo>
                  <a:lnTo>
                    <a:pt x="1094613" y="522096"/>
                  </a:lnTo>
                  <a:lnTo>
                    <a:pt x="1106932" y="485139"/>
                  </a:lnTo>
                  <a:lnTo>
                    <a:pt x="1114425" y="446913"/>
                  </a:lnTo>
                  <a:lnTo>
                    <a:pt x="1116964" y="407669"/>
                  </a:lnTo>
                  <a:lnTo>
                    <a:pt x="1114425" y="368426"/>
                  </a:lnTo>
                  <a:lnTo>
                    <a:pt x="1106932" y="330200"/>
                  </a:lnTo>
                  <a:lnTo>
                    <a:pt x="1094613" y="293242"/>
                  </a:lnTo>
                  <a:lnTo>
                    <a:pt x="1077976" y="257682"/>
                  </a:lnTo>
                  <a:lnTo>
                    <a:pt x="1057020" y="223646"/>
                  </a:lnTo>
                  <a:lnTo>
                    <a:pt x="1032001" y="191388"/>
                  </a:lnTo>
                  <a:lnTo>
                    <a:pt x="1003173" y="161035"/>
                  </a:lnTo>
                  <a:lnTo>
                    <a:pt x="970788" y="132714"/>
                  </a:lnTo>
                  <a:lnTo>
                    <a:pt x="935227" y="106679"/>
                  </a:lnTo>
                  <a:lnTo>
                    <a:pt x="896493" y="83057"/>
                  </a:lnTo>
                  <a:lnTo>
                    <a:pt x="854837" y="62102"/>
                  </a:lnTo>
                  <a:lnTo>
                    <a:pt x="810641" y="43814"/>
                  </a:lnTo>
                  <a:lnTo>
                    <a:pt x="764032" y="28447"/>
                  </a:lnTo>
                  <a:lnTo>
                    <a:pt x="715263" y="16255"/>
                  </a:lnTo>
                  <a:lnTo>
                    <a:pt x="664591" y="7365"/>
                  </a:lnTo>
                  <a:lnTo>
                    <a:pt x="612267" y="1904"/>
                  </a:lnTo>
                  <a:lnTo>
                    <a:pt x="558419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48917" y="3096005"/>
              <a:ext cx="1116965" cy="815340"/>
            </a:xfrm>
            <a:custGeom>
              <a:avLst/>
              <a:gdLst/>
              <a:ahLst/>
              <a:cxnLst/>
              <a:rect l="l" t="t" r="r" b="b"/>
              <a:pathLst>
                <a:path w="1116964" h="815339">
                  <a:moveTo>
                    <a:pt x="0" y="407670"/>
                  </a:moveTo>
                  <a:lnTo>
                    <a:pt x="2552" y="368427"/>
                  </a:lnTo>
                  <a:lnTo>
                    <a:pt x="10071" y="330200"/>
                  </a:lnTo>
                  <a:lnTo>
                    <a:pt x="22351" y="293243"/>
                  </a:lnTo>
                  <a:lnTo>
                    <a:pt x="38988" y="257683"/>
                  </a:lnTo>
                  <a:lnTo>
                    <a:pt x="59943" y="223647"/>
                  </a:lnTo>
                  <a:lnTo>
                    <a:pt x="84962" y="191389"/>
                  </a:lnTo>
                  <a:lnTo>
                    <a:pt x="113791" y="161036"/>
                  </a:lnTo>
                  <a:lnTo>
                    <a:pt x="146176" y="132715"/>
                  </a:lnTo>
                  <a:lnTo>
                    <a:pt x="181737" y="106680"/>
                  </a:lnTo>
                  <a:lnTo>
                    <a:pt x="220472" y="83058"/>
                  </a:lnTo>
                  <a:lnTo>
                    <a:pt x="262128" y="62103"/>
                  </a:lnTo>
                  <a:lnTo>
                    <a:pt x="306323" y="43815"/>
                  </a:lnTo>
                  <a:lnTo>
                    <a:pt x="352932" y="28448"/>
                  </a:lnTo>
                  <a:lnTo>
                    <a:pt x="401700" y="16256"/>
                  </a:lnTo>
                  <a:lnTo>
                    <a:pt x="452374" y="7366"/>
                  </a:lnTo>
                  <a:lnTo>
                    <a:pt x="504698" y="1905"/>
                  </a:lnTo>
                  <a:lnTo>
                    <a:pt x="558419" y="0"/>
                  </a:lnTo>
                  <a:lnTo>
                    <a:pt x="612267" y="1905"/>
                  </a:lnTo>
                  <a:lnTo>
                    <a:pt x="664590" y="7366"/>
                  </a:lnTo>
                  <a:lnTo>
                    <a:pt x="715263" y="16256"/>
                  </a:lnTo>
                  <a:lnTo>
                    <a:pt x="764032" y="28448"/>
                  </a:lnTo>
                  <a:lnTo>
                    <a:pt x="810640" y="43815"/>
                  </a:lnTo>
                  <a:lnTo>
                    <a:pt x="854837" y="62103"/>
                  </a:lnTo>
                  <a:lnTo>
                    <a:pt x="896493" y="83058"/>
                  </a:lnTo>
                  <a:lnTo>
                    <a:pt x="935227" y="106680"/>
                  </a:lnTo>
                  <a:lnTo>
                    <a:pt x="970788" y="132715"/>
                  </a:lnTo>
                  <a:lnTo>
                    <a:pt x="1003173" y="161036"/>
                  </a:lnTo>
                  <a:lnTo>
                    <a:pt x="1032001" y="191389"/>
                  </a:lnTo>
                  <a:lnTo>
                    <a:pt x="1057020" y="223647"/>
                  </a:lnTo>
                  <a:lnTo>
                    <a:pt x="1077976" y="257683"/>
                  </a:lnTo>
                  <a:lnTo>
                    <a:pt x="1094613" y="293243"/>
                  </a:lnTo>
                  <a:lnTo>
                    <a:pt x="1106932" y="330200"/>
                  </a:lnTo>
                  <a:lnTo>
                    <a:pt x="1114425" y="368427"/>
                  </a:lnTo>
                  <a:lnTo>
                    <a:pt x="1116964" y="407670"/>
                  </a:lnTo>
                  <a:lnTo>
                    <a:pt x="1114425" y="446913"/>
                  </a:lnTo>
                  <a:lnTo>
                    <a:pt x="1106932" y="485140"/>
                  </a:lnTo>
                  <a:lnTo>
                    <a:pt x="1094613" y="522097"/>
                  </a:lnTo>
                  <a:lnTo>
                    <a:pt x="1077976" y="557657"/>
                  </a:lnTo>
                  <a:lnTo>
                    <a:pt x="1057020" y="591693"/>
                  </a:lnTo>
                  <a:lnTo>
                    <a:pt x="1032001" y="623951"/>
                  </a:lnTo>
                  <a:lnTo>
                    <a:pt x="1003173" y="654304"/>
                  </a:lnTo>
                  <a:lnTo>
                    <a:pt x="970788" y="682625"/>
                  </a:lnTo>
                  <a:lnTo>
                    <a:pt x="935227" y="708660"/>
                  </a:lnTo>
                  <a:lnTo>
                    <a:pt x="896493" y="732282"/>
                  </a:lnTo>
                  <a:lnTo>
                    <a:pt x="854837" y="753237"/>
                  </a:lnTo>
                  <a:lnTo>
                    <a:pt x="810640" y="771525"/>
                  </a:lnTo>
                  <a:lnTo>
                    <a:pt x="764032" y="786892"/>
                  </a:lnTo>
                  <a:lnTo>
                    <a:pt x="715263" y="799084"/>
                  </a:lnTo>
                  <a:lnTo>
                    <a:pt x="664590" y="807974"/>
                  </a:lnTo>
                  <a:lnTo>
                    <a:pt x="612267" y="813435"/>
                  </a:lnTo>
                  <a:lnTo>
                    <a:pt x="558419" y="815340"/>
                  </a:lnTo>
                  <a:lnTo>
                    <a:pt x="504698" y="813435"/>
                  </a:lnTo>
                  <a:lnTo>
                    <a:pt x="452374" y="807974"/>
                  </a:lnTo>
                  <a:lnTo>
                    <a:pt x="401700" y="799084"/>
                  </a:lnTo>
                  <a:lnTo>
                    <a:pt x="352932" y="786892"/>
                  </a:lnTo>
                  <a:lnTo>
                    <a:pt x="306323" y="771525"/>
                  </a:lnTo>
                  <a:lnTo>
                    <a:pt x="262128" y="753237"/>
                  </a:lnTo>
                  <a:lnTo>
                    <a:pt x="220472" y="732282"/>
                  </a:lnTo>
                  <a:lnTo>
                    <a:pt x="181737" y="708660"/>
                  </a:lnTo>
                  <a:lnTo>
                    <a:pt x="146176" y="682625"/>
                  </a:lnTo>
                  <a:lnTo>
                    <a:pt x="113791" y="654304"/>
                  </a:lnTo>
                  <a:lnTo>
                    <a:pt x="84962" y="623951"/>
                  </a:lnTo>
                  <a:lnTo>
                    <a:pt x="59943" y="591693"/>
                  </a:lnTo>
                  <a:lnTo>
                    <a:pt x="38988" y="557657"/>
                  </a:lnTo>
                  <a:lnTo>
                    <a:pt x="22351" y="522097"/>
                  </a:lnTo>
                  <a:lnTo>
                    <a:pt x="10071" y="485140"/>
                  </a:lnTo>
                  <a:lnTo>
                    <a:pt x="2552" y="446913"/>
                  </a:lnTo>
                  <a:lnTo>
                    <a:pt x="0" y="40767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567941" y="3199003"/>
            <a:ext cx="47370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586289" y="3084893"/>
            <a:ext cx="1137920" cy="837565"/>
            <a:chOff x="3586289" y="3084893"/>
            <a:chExt cx="1137920" cy="837565"/>
          </a:xfrm>
        </p:grpSpPr>
        <p:sp>
          <p:nvSpPr>
            <p:cNvPr id="8" name="object 8" descr=""/>
            <p:cNvSpPr/>
            <p:nvPr/>
          </p:nvSpPr>
          <p:spPr>
            <a:xfrm>
              <a:off x="3596640" y="3095243"/>
              <a:ext cx="1115695" cy="815340"/>
            </a:xfrm>
            <a:custGeom>
              <a:avLst/>
              <a:gdLst/>
              <a:ahLst/>
              <a:cxnLst/>
              <a:rect l="l" t="t" r="r" b="b"/>
              <a:pathLst>
                <a:path w="1115695" h="815339">
                  <a:moveTo>
                    <a:pt x="557657" y="0"/>
                  </a:moveTo>
                  <a:lnTo>
                    <a:pt x="504063" y="1904"/>
                  </a:lnTo>
                  <a:lnTo>
                    <a:pt x="451738" y="7365"/>
                  </a:lnTo>
                  <a:lnTo>
                    <a:pt x="401193" y="16255"/>
                  </a:lnTo>
                  <a:lnTo>
                    <a:pt x="352425" y="28447"/>
                  </a:lnTo>
                  <a:lnTo>
                    <a:pt x="305943" y="43814"/>
                  </a:lnTo>
                  <a:lnTo>
                    <a:pt x="261747" y="62102"/>
                  </a:lnTo>
                  <a:lnTo>
                    <a:pt x="220218" y="83057"/>
                  </a:lnTo>
                  <a:lnTo>
                    <a:pt x="181483" y="106679"/>
                  </a:lnTo>
                  <a:lnTo>
                    <a:pt x="145923" y="132714"/>
                  </a:lnTo>
                  <a:lnTo>
                    <a:pt x="113664" y="161035"/>
                  </a:lnTo>
                  <a:lnTo>
                    <a:pt x="84836" y="191388"/>
                  </a:lnTo>
                  <a:lnTo>
                    <a:pt x="59944" y="223646"/>
                  </a:lnTo>
                  <a:lnTo>
                    <a:pt x="38988" y="257682"/>
                  </a:lnTo>
                  <a:lnTo>
                    <a:pt x="22225" y="293242"/>
                  </a:lnTo>
                  <a:lnTo>
                    <a:pt x="10033" y="330200"/>
                  </a:lnTo>
                  <a:lnTo>
                    <a:pt x="2539" y="368426"/>
                  </a:lnTo>
                  <a:lnTo>
                    <a:pt x="0" y="407669"/>
                  </a:lnTo>
                  <a:lnTo>
                    <a:pt x="2539" y="446913"/>
                  </a:lnTo>
                  <a:lnTo>
                    <a:pt x="10033" y="485139"/>
                  </a:lnTo>
                  <a:lnTo>
                    <a:pt x="22225" y="522096"/>
                  </a:lnTo>
                  <a:lnTo>
                    <a:pt x="38988" y="557656"/>
                  </a:lnTo>
                  <a:lnTo>
                    <a:pt x="59944" y="591692"/>
                  </a:lnTo>
                  <a:lnTo>
                    <a:pt x="84836" y="623950"/>
                  </a:lnTo>
                  <a:lnTo>
                    <a:pt x="113664" y="654303"/>
                  </a:lnTo>
                  <a:lnTo>
                    <a:pt x="145923" y="682624"/>
                  </a:lnTo>
                  <a:lnTo>
                    <a:pt x="181483" y="708659"/>
                  </a:lnTo>
                  <a:lnTo>
                    <a:pt x="220218" y="732281"/>
                  </a:lnTo>
                  <a:lnTo>
                    <a:pt x="261747" y="753236"/>
                  </a:lnTo>
                  <a:lnTo>
                    <a:pt x="305943" y="771524"/>
                  </a:lnTo>
                  <a:lnTo>
                    <a:pt x="352425" y="786891"/>
                  </a:lnTo>
                  <a:lnTo>
                    <a:pt x="401193" y="799083"/>
                  </a:lnTo>
                  <a:lnTo>
                    <a:pt x="451738" y="807973"/>
                  </a:lnTo>
                  <a:lnTo>
                    <a:pt x="504063" y="813434"/>
                  </a:lnTo>
                  <a:lnTo>
                    <a:pt x="557657" y="815339"/>
                  </a:lnTo>
                  <a:lnTo>
                    <a:pt x="611377" y="813434"/>
                  </a:lnTo>
                  <a:lnTo>
                    <a:pt x="663701" y="807973"/>
                  </a:lnTo>
                  <a:lnTo>
                    <a:pt x="714248" y="799083"/>
                  </a:lnTo>
                  <a:lnTo>
                    <a:pt x="763015" y="786891"/>
                  </a:lnTo>
                  <a:lnTo>
                    <a:pt x="809498" y="771524"/>
                  </a:lnTo>
                  <a:lnTo>
                    <a:pt x="853694" y="753236"/>
                  </a:lnTo>
                  <a:lnTo>
                    <a:pt x="895223" y="732281"/>
                  </a:lnTo>
                  <a:lnTo>
                    <a:pt x="933958" y="708659"/>
                  </a:lnTo>
                  <a:lnTo>
                    <a:pt x="969518" y="682624"/>
                  </a:lnTo>
                  <a:lnTo>
                    <a:pt x="1001776" y="654303"/>
                  </a:lnTo>
                  <a:lnTo>
                    <a:pt x="1030605" y="623950"/>
                  </a:lnTo>
                  <a:lnTo>
                    <a:pt x="1055497" y="591692"/>
                  </a:lnTo>
                  <a:lnTo>
                    <a:pt x="1076452" y="557656"/>
                  </a:lnTo>
                  <a:lnTo>
                    <a:pt x="1093215" y="522096"/>
                  </a:lnTo>
                  <a:lnTo>
                    <a:pt x="1105408" y="485139"/>
                  </a:lnTo>
                  <a:lnTo>
                    <a:pt x="1112901" y="446913"/>
                  </a:lnTo>
                  <a:lnTo>
                    <a:pt x="1115440" y="407669"/>
                  </a:lnTo>
                  <a:lnTo>
                    <a:pt x="1112901" y="368426"/>
                  </a:lnTo>
                  <a:lnTo>
                    <a:pt x="1105408" y="330200"/>
                  </a:lnTo>
                  <a:lnTo>
                    <a:pt x="1093215" y="293242"/>
                  </a:lnTo>
                  <a:lnTo>
                    <a:pt x="1076452" y="257682"/>
                  </a:lnTo>
                  <a:lnTo>
                    <a:pt x="1055497" y="223646"/>
                  </a:lnTo>
                  <a:lnTo>
                    <a:pt x="1030605" y="191388"/>
                  </a:lnTo>
                  <a:lnTo>
                    <a:pt x="1001776" y="161035"/>
                  </a:lnTo>
                  <a:lnTo>
                    <a:pt x="969518" y="132714"/>
                  </a:lnTo>
                  <a:lnTo>
                    <a:pt x="933958" y="106679"/>
                  </a:lnTo>
                  <a:lnTo>
                    <a:pt x="895223" y="83057"/>
                  </a:lnTo>
                  <a:lnTo>
                    <a:pt x="853694" y="62102"/>
                  </a:lnTo>
                  <a:lnTo>
                    <a:pt x="809498" y="43814"/>
                  </a:lnTo>
                  <a:lnTo>
                    <a:pt x="763015" y="28447"/>
                  </a:lnTo>
                  <a:lnTo>
                    <a:pt x="714248" y="16255"/>
                  </a:lnTo>
                  <a:lnTo>
                    <a:pt x="663701" y="7365"/>
                  </a:lnTo>
                  <a:lnTo>
                    <a:pt x="611377" y="190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97402" y="3096005"/>
              <a:ext cx="1115695" cy="815340"/>
            </a:xfrm>
            <a:custGeom>
              <a:avLst/>
              <a:gdLst/>
              <a:ahLst/>
              <a:cxnLst/>
              <a:rect l="l" t="t" r="r" b="b"/>
              <a:pathLst>
                <a:path w="1115695" h="815339">
                  <a:moveTo>
                    <a:pt x="0" y="407670"/>
                  </a:moveTo>
                  <a:lnTo>
                    <a:pt x="2539" y="368427"/>
                  </a:lnTo>
                  <a:lnTo>
                    <a:pt x="10033" y="330200"/>
                  </a:lnTo>
                  <a:lnTo>
                    <a:pt x="22225" y="293243"/>
                  </a:lnTo>
                  <a:lnTo>
                    <a:pt x="38988" y="257683"/>
                  </a:lnTo>
                  <a:lnTo>
                    <a:pt x="59944" y="223647"/>
                  </a:lnTo>
                  <a:lnTo>
                    <a:pt x="84836" y="191389"/>
                  </a:lnTo>
                  <a:lnTo>
                    <a:pt x="113664" y="161036"/>
                  </a:lnTo>
                  <a:lnTo>
                    <a:pt x="145923" y="132715"/>
                  </a:lnTo>
                  <a:lnTo>
                    <a:pt x="181483" y="106680"/>
                  </a:lnTo>
                  <a:lnTo>
                    <a:pt x="220218" y="83058"/>
                  </a:lnTo>
                  <a:lnTo>
                    <a:pt x="261747" y="62103"/>
                  </a:lnTo>
                  <a:lnTo>
                    <a:pt x="305943" y="43815"/>
                  </a:lnTo>
                  <a:lnTo>
                    <a:pt x="352425" y="28448"/>
                  </a:lnTo>
                  <a:lnTo>
                    <a:pt x="401193" y="16256"/>
                  </a:lnTo>
                  <a:lnTo>
                    <a:pt x="451738" y="7366"/>
                  </a:lnTo>
                  <a:lnTo>
                    <a:pt x="504063" y="1905"/>
                  </a:lnTo>
                  <a:lnTo>
                    <a:pt x="557657" y="0"/>
                  </a:lnTo>
                  <a:lnTo>
                    <a:pt x="611377" y="1905"/>
                  </a:lnTo>
                  <a:lnTo>
                    <a:pt x="663701" y="7366"/>
                  </a:lnTo>
                  <a:lnTo>
                    <a:pt x="714248" y="16256"/>
                  </a:lnTo>
                  <a:lnTo>
                    <a:pt x="763015" y="28448"/>
                  </a:lnTo>
                  <a:lnTo>
                    <a:pt x="809498" y="43815"/>
                  </a:lnTo>
                  <a:lnTo>
                    <a:pt x="853694" y="62103"/>
                  </a:lnTo>
                  <a:lnTo>
                    <a:pt x="895223" y="83058"/>
                  </a:lnTo>
                  <a:lnTo>
                    <a:pt x="933958" y="106680"/>
                  </a:lnTo>
                  <a:lnTo>
                    <a:pt x="969518" y="132715"/>
                  </a:lnTo>
                  <a:lnTo>
                    <a:pt x="1001776" y="161036"/>
                  </a:lnTo>
                  <a:lnTo>
                    <a:pt x="1030605" y="191389"/>
                  </a:lnTo>
                  <a:lnTo>
                    <a:pt x="1055497" y="223647"/>
                  </a:lnTo>
                  <a:lnTo>
                    <a:pt x="1076452" y="257683"/>
                  </a:lnTo>
                  <a:lnTo>
                    <a:pt x="1093215" y="293243"/>
                  </a:lnTo>
                  <a:lnTo>
                    <a:pt x="1105408" y="330200"/>
                  </a:lnTo>
                  <a:lnTo>
                    <a:pt x="1112901" y="368427"/>
                  </a:lnTo>
                  <a:lnTo>
                    <a:pt x="1115440" y="407670"/>
                  </a:lnTo>
                  <a:lnTo>
                    <a:pt x="1112901" y="446913"/>
                  </a:lnTo>
                  <a:lnTo>
                    <a:pt x="1105408" y="485140"/>
                  </a:lnTo>
                  <a:lnTo>
                    <a:pt x="1093215" y="522097"/>
                  </a:lnTo>
                  <a:lnTo>
                    <a:pt x="1076452" y="557657"/>
                  </a:lnTo>
                  <a:lnTo>
                    <a:pt x="1055497" y="591693"/>
                  </a:lnTo>
                  <a:lnTo>
                    <a:pt x="1030605" y="623951"/>
                  </a:lnTo>
                  <a:lnTo>
                    <a:pt x="1001776" y="654304"/>
                  </a:lnTo>
                  <a:lnTo>
                    <a:pt x="969518" y="682625"/>
                  </a:lnTo>
                  <a:lnTo>
                    <a:pt x="933958" y="708660"/>
                  </a:lnTo>
                  <a:lnTo>
                    <a:pt x="895223" y="732282"/>
                  </a:lnTo>
                  <a:lnTo>
                    <a:pt x="853694" y="753237"/>
                  </a:lnTo>
                  <a:lnTo>
                    <a:pt x="809498" y="771525"/>
                  </a:lnTo>
                  <a:lnTo>
                    <a:pt x="763015" y="786892"/>
                  </a:lnTo>
                  <a:lnTo>
                    <a:pt x="714248" y="799084"/>
                  </a:lnTo>
                  <a:lnTo>
                    <a:pt x="663701" y="807974"/>
                  </a:lnTo>
                  <a:lnTo>
                    <a:pt x="611377" y="813435"/>
                  </a:lnTo>
                  <a:lnTo>
                    <a:pt x="557657" y="815340"/>
                  </a:lnTo>
                  <a:lnTo>
                    <a:pt x="504063" y="813435"/>
                  </a:lnTo>
                  <a:lnTo>
                    <a:pt x="451738" y="807974"/>
                  </a:lnTo>
                  <a:lnTo>
                    <a:pt x="401193" y="799084"/>
                  </a:lnTo>
                  <a:lnTo>
                    <a:pt x="352425" y="786892"/>
                  </a:lnTo>
                  <a:lnTo>
                    <a:pt x="305943" y="771525"/>
                  </a:lnTo>
                  <a:lnTo>
                    <a:pt x="261747" y="753237"/>
                  </a:lnTo>
                  <a:lnTo>
                    <a:pt x="220218" y="732282"/>
                  </a:lnTo>
                  <a:lnTo>
                    <a:pt x="181483" y="708660"/>
                  </a:lnTo>
                  <a:lnTo>
                    <a:pt x="145923" y="682625"/>
                  </a:lnTo>
                  <a:lnTo>
                    <a:pt x="113664" y="654304"/>
                  </a:lnTo>
                  <a:lnTo>
                    <a:pt x="84836" y="623951"/>
                  </a:lnTo>
                  <a:lnTo>
                    <a:pt x="59944" y="591693"/>
                  </a:lnTo>
                  <a:lnTo>
                    <a:pt x="38988" y="557657"/>
                  </a:lnTo>
                  <a:lnTo>
                    <a:pt x="22225" y="522097"/>
                  </a:lnTo>
                  <a:lnTo>
                    <a:pt x="10033" y="485140"/>
                  </a:lnTo>
                  <a:lnTo>
                    <a:pt x="2539" y="446913"/>
                  </a:lnTo>
                  <a:lnTo>
                    <a:pt x="0" y="40767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859148" y="3199003"/>
            <a:ext cx="586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Ready</a:t>
            </a:r>
            <a:endParaRPr sz="1800">
              <a:latin typeface="Trebuchet MS"/>
              <a:cs typeface="Trebuchet MS"/>
            </a:endParaRPr>
          </a:p>
          <a:p>
            <a:pPr marL="6858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49785" y="3084893"/>
            <a:ext cx="1355725" cy="837565"/>
            <a:chOff x="5649785" y="3084893"/>
            <a:chExt cx="1355725" cy="837565"/>
          </a:xfrm>
        </p:grpSpPr>
        <p:sp>
          <p:nvSpPr>
            <p:cNvPr id="12" name="object 12" descr=""/>
            <p:cNvSpPr/>
            <p:nvPr/>
          </p:nvSpPr>
          <p:spPr>
            <a:xfrm>
              <a:off x="5660135" y="3095243"/>
              <a:ext cx="1333500" cy="815340"/>
            </a:xfrm>
            <a:custGeom>
              <a:avLst/>
              <a:gdLst/>
              <a:ahLst/>
              <a:cxnLst/>
              <a:rect l="l" t="t" r="r" b="b"/>
              <a:pathLst>
                <a:path w="1333500" h="815339">
                  <a:moveTo>
                    <a:pt x="666623" y="0"/>
                  </a:moveTo>
                  <a:lnTo>
                    <a:pt x="609091" y="1523"/>
                  </a:lnTo>
                  <a:lnTo>
                    <a:pt x="552958" y="5841"/>
                  </a:lnTo>
                  <a:lnTo>
                    <a:pt x="498348" y="13080"/>
                  </a:lnTo>
                  <a:lnTo>
                    <a:pt x="445515" y="22986"/>
                  </a:lnTo>
                  <a:lnTo>
                    <a:pt x="394588" y="35305"/>
                  </a:lnTo>
                  <a:lnTo>
                    <a:pt x="345948" y="50164"/>
                  </a:lnTo>
                  <a:lnTo>
                    <a:pt x="299592" y="67309"/>
                  </a:lnTo>
                  <a:lnTo>
                    <a:pt x="255777" y="86613"/>
                  </a:lnTo>
                  <a:lnTo>
                    <a:pt x="214629" y="107950"/>
                  </a:lnTo>
                  <a:lnTo>
                    <a:pt x="176656" y="131317"/>
                  </a:lnTo>
                  <a:lnTo>
                    <a:pt x="141604" y="156336"/>
                  </a:lnTo>
                  <a:lnTo>
                    <a:pt x="110109" y="183133"/>
                  </a:lnTo>
                  <a:lnTo>
                    <a:pt x="82041" y="211581"/>
                  </a:lnTo>
                  <a:lnTo>
                    <a:pt x="57785" y="241300"/>
                  </a:lnTo>
                  <a:lnTo>
                    <a:pt x="21462" y="304800"/>
                  </a:lnTo>
                  <a:lnTo>
                    <a:pt x="2412" y="372490"/>
                  </a:lnTo>
                  <a:lnTo>
                    <a:pt x="0" y="407669"/>
                  </a:lnTo>
                  <a:lnTo>
                    <a:pt x="2412" y="442848"/>
                  </a:lnTo>
                  <a:lnTo>
                    <a:pt x="21462" y="510539"/>
                  </a:lnTo>
                  <a:lnTo>
                    <a:pt x="57785" y="574039"/>
                  </a:lnTo>
                  <a:lnTo>
                    <a:pt x="82041" y="603757"/>
                  </a:lnTo>
                  <a:lnTo>
                    <a:pt x="110109" y="632205"/>
                  </a:lnTo>
                  <a:lnTo>
                    <a:pt x="141604" y="659002"/>
                  </a:lnTo>
                  <a:lnTo>
                    <a:pt x="176656" y="684021"/>
                  </a:lnTo>
                  <a:lnTo>
                    <a:pt x="214629" y="707389"/>
                  </a:lnTo>
                  <a:lnTo>
                    <a:pt x="255777" y="728725"/>
                  </a:lnTo>
                  <a:lnTo>
                    <a:pt x="299592" y="748029"/>
                  </a:lnTo>
                  <a:lnTo>
                    <a:pt x="345948" y="765174"/>
                  </a:lnTo>
                  <a:lnTo>
                    <a:pt x="394588" y="780033"/>
                  </a:lnTo>
                  <a:lnTo>
                    <a:pt x="445515" y="792352"/>
                  </a:lnTo>
                  <a:lnTo>
                    <a:pt x="498348" y="802258"/>
                  </a:lnTo>
                  <a:lnTo>
                    <a:pt x="552958" y="809497"/>
                  </a:lnTo>
                  <a:lnTo>
                    <a:pt x="609091" y="813815"/>
                  </a:lnTo>
                  <a:lnTo>
                    <a:pt x="666623" y="815339"/>
                  </a:lnTo>
                  <a:lnTo>
                    <a:pt x="724153" y="813815"/>
                  </a:lnTo>
                  <a:lnTo>
                    <a:pt x="780288" y="809497"/>
                  </a:lnTo>
                  <a:lnTo>
                    <a:pt x="834898" y="802258"/>
                  </a:lnTo>
                  <a:lnTo>
                    <a:pt x="887730" y="792352"/>
                  </a:lnTo>
                  <a:lnTo>
                    <a:pt x="938657" y="780033"/>
                  </a:lnTo>
                  <a:lnTo>
                    <a:pt x="987297" y="765174"/>
                  </a:lnTo>
                  <a:lnTo>
                    <a:pt x="1033653" y="748029"/>
                  </a:lnTo>
                  <a:lnTo>
                    <a:pt x="1077467" y="728725"/>
                  </a:lnTo>
                  <a:lnTo>
                    <a:pt x="1118615" y="707389"/>
                  </a:lnTo>
                  <a:lnTo>
                    <a:pt x="1156589" y="684021"/>
                  </a:lnTo>
                  <a:lnTo>
                    <a:pt x="1191640" y="659002"/>
                  </a:lnTo>
                  <a:lnTo>
                    <a:pt x="1223137" y="632205"/>
                  </a:lnTo>
                  <a:lnTo>
                    <a:pt x="1251204" y="603757"/>
                  </a:lnTo>
                  <a:lnTo>
                    <a:pt x="1275461" y="574039"/>
                  </a:lnTo>
                  <a:lnTo>
                    <a:pt x="1311783" y="510539"/>
                  </a:lnTo>
                  <a:lnTo>
                    <a:pt x="1330833" y="442848"/>
                  </a:lnTo>
                  <a:lnTo>
                    <a:pt x="1333245" y="407669"/>
                  </a:lnTo>
                  <a:lnTo>
                    <a:pt x="1330833" y="372490"/>
                  </a:lnTo>
                  <a:lnTo>
                    <a:pt x="1311783" y="304800"/>
                  </a:lnTo>
                  <a:lnTo>
                    <a:pt x="1275461" y="241300"/>
                  </a:lnTo>
                  <a:lnTo>
                    <a:pt x="1251204" y="211581"/>
                  </a:lnTo>
                  <a:lnTo>
                    <a:pt x="1223137" y="183133"/>
                  </a:lnTo>
                  <a:lnTo>
                    <a:pt x="1191640" y="156336"/>
                  </a:lnTo>
                  <a:lnTo>
                    <a:pt x="1156589" y="131317"/>
                  </a:lnTo>
                  <a:lnTo>
                    <a:pt x="1118615" y="107950"/>
                  </a:lnTo>
                  <a:lnTo>
                    <a:pt x="1077467" y="86613"/>
                  </a:lnTo>
                  <a:lnTo>
                    <a:pt x="1033653" y="67309"/>
                  </a:lnTo>
                  <a:lnTo>
                    <a:pt x="987297" y="50164"/>
                  </a:lnTo>
                  <a:lnTo>
                    <a:pt x="938657" y="35305"/>
                  </a:lnTo>
                  <a:lnTo>
                    <a:pt x="887730" y="22986"/>
                  </a:lnTo>
                  <a:lnTo>
                    <a:pt x="834898" y="13080"/>
                  </a:lnTo>
                  <a:lnTo>
                    <a:pt x="780288" y="5841"/>
                  </a:lnTo>
                  <a:lnTo>
                    <a:pt x="724153" y="1523"/>
                  </a:lnTo>
                  <a:lnTo>
                    <a:pt x="666623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0897" y="3096005"/>
              <a:ext cx="1333500" cy="815340"/>
            </a:xfrm>
            <a:custGeom>
              <a:avLst/>
              <a:gdLst/>
              <a:ahLst/>
              <a:cxnLst/>
              <a:rect l="l" t="t" r="r" b="b"/>
              <a:pathLst>
                <a:path w="1333500" h="815339">
                  <a:moveTo>
                    <a:pt x="0" y="407670"/>
                  </a:moveTo>
                  <a:lnTo>
                    <a:pt x="9651" y="338201"/>
                  </a:lnTo>
                  <a:lnTo>
                    <a:pt x="37591" y="272415"/>
                  </a:lnTo>
                  <a:lnTo>
                    <a:pt x="82041" y="211582"/>
                  </a:lnTo>
                  <a:lnTo>
                    <a:pt x="110109" y="183134"/>
                  </a:lnTo>
                  <a:lnTo>
                    <a:pt x="141604" y="156337"/>
                  </a:lnTo>
                  <a:lnTo>
                    <a:pt x="176656" y="131318"/>
                  </a:lnTo>
                  <a:lnTo>
                    <a:pt x="214629" y="107950"/>
                  </a:lnTo>
                  <a:lnTo>
                    <a:pt x="255777" y="86614"/>
                  </a:lnTo>
                  <a:lnTo>
                    <a:pt x="299592" y="67310"/>
                  </a:lnTo>
                  <a:lnTo>
                    <a:pt x="345948" y="50165"/>
                  </a:lnTo>
                  <a:lnTo>
                    <a:pt x="394588" y="35306"/>
                  </a:lnTo>
                  <a:lnTo>
                    <a:pt x="445515" y="22987"/>
                  </a:lnTo>
                  <a:lnTo>
                    <a:pt x="498348" y="13081"/>
                  </a:lnTo>
                  <a:lnTo>
                    <a:pt x="552957" y="5842"/>
                  </a:lnTo>
                  <a:lnTo>
                    <a:pt x="609091" y="1524"/>
                  </a:lnTo>
                  <a:lnTo>
                    <a:pt x="666623" y="0"/>
                  </a:lnTo>
                  <a:lnTo>
                    <a:pt x="724153" y="1524"/>
                  </a:lnTo>
                  <a:lnTo>
                    <a:pt x="780288" y="5842"/>
                  </a:lnTo>
                  <a:lnTo>
                    <a:pt x="834898" y="13081"/>
                  </a:lnTo>
                  <a:lnTo>
                    <a:pt x="887729" y="22987"/>
                  </a:lnTo>
                  <a:lnTo>
                    <a:pt x="938656" y="35306"/>
                  </a:lnTo>
                  <a:lnTo>
                    <a:pt x="987298" y="50165"/>
                  </a:lnTo>
                  <a:lnTo>
                    <a:pt x="1033652" y="67310"/>
                  </a:lnTo>
                  <a:lnTo>
                    <a:pt x="1077468" y="86614"/>
                  </a:lnTo>
                  <a:lnTo>
                    <a:pt x="1118616" y="107950"/>
                  </a:lnTo>
                  <a:lnTo>
                    <a:pt x="1156588" y="131318"/>
                  </a:lnTo>
                  <a:lnTo>
                    <a:pt x="1191513" y="156337"/>
                  </a:lnTo>
                  <a:lnTo>
                    <a:pt x="1223136" y="183134"/>
                  </a:lnTo>
                  <a:lnTo>
                    <a:pt x="1251203" y="211582"/>
                  </a:lnTo>
                  <a:lnTo>
                    <a:pt x="1275460" y="241300"/>
                  </a:lnTo>
                  <a:lnTo>
                    <a:pt x="1311782" y="304800"/>
                  </a:lnTo>
                  <a:lnTo>
                    <a:pt x="1330832" y="372491"/>
                  </a:lnTo>
                  <a:lnTo>
                    <a:pt x="1333246" y="407670"/>
                  </a:lnTo>
                  <a:lnTo>
                    <a:pt x="1330832" y="442849"/>
                  </a:lnTo>
                  <a:lnTo>
                    <a:pt x="1311782" y="510540"/>
                  </a:lnTo>
                  <a:lnTo>
                    <a:pt x="1275460" y="574040"/>
                  </a:lnTo>
                  <a:lnTo>
                    <a:pt x="1251203" y="603758"/>
                  </a:lnTo>
                  <a:lnTo>
                    <a:pt x="1223136" y="632206"/>
                  </a:lnTo>
                  <a:lnTo>
                    <a:pt x="1191513" y="659003"/>
                  </a:lnTo>
                  <a:lnTo>
                    <a:pt x="1156588" y="684022"/>
                  </a:lnTo>
                  <a:lnTo>
                    <a:pt x="1118616" y="707390"/>
                  </a:lnTo>
                  <a:lnTo>
                    <a:pt x="1077468" y="728726"/>
                  </a:lnTo>
                  <a:lnTo>
                    <a:pt x="1033652" y="748030"/>
                  </a:lnTo>
                  <a:lnTo>
                    <a:pt x="987298" y="765175"/>
                  </a:lnTo>
                  <a:lnTo>
                    <a:pt x="938656" y="780034"/>
                  </a:lnTo>
                  <a:lnTo>
                    <a:pt x="887729" y="792353"/>
                  </a:lnTo>
                  <a:lnTo>
                    <a:pt x="834898" y="802259"/>
                  </a:lnTo>
                  <a:lnTo>
                    <a:pt x="780288" y="809498"/>
                  </a:lnTo>
                  <a:lnTo>
                    <a:pt x="724153" y="813816"/>
                  </a:lnTo>
                  <a:lnTo>
                    <a:pt x="666623" y="815340"/>
                  </a:lnTo>
                  <a:lnTo>
                    <a:pt x="609091" y="813816"/>
                  </a:lnTo>
                  <a:lnTo>
                    <a:pt x="552957" y="809498"/>
                  </a:lnTo>
                  <a:lnTo>
                    <a:pt x="498348" y="802259"/>
                  </a:lnTo>
                  <a:lnTo>
                    <a:pt x="445515" y="792353"/>
                  </a:lnTo>
                  <a:lnTo>
                    <a:pt x="394588" y="780034"/>
                  </a:lnTo>
                  <a:lnTo>
                    <a:pt x="345948" y="765175"/>
                  </a:lnTo>
                  <a:lnTo>
                    <a:pt x="299592" y="748030"/>
                  </a:lnTo>
                  <a:lnTo>
                    <a:pt x="255777" y="728726"/>
                  </a:lnTo>
                  <a:lnTo>
                    <a:pt x="214629" y="707390"/>
                  </a:lnTo>
                  <a:lnTo>
                    <a:pt x="176656" y="684022"/>
                  </a:lnTo>
                  <a:lnTo>
                    <a:pt x="141604" y="659003"/>
                  </a:lnTo>
                  <a:lnTo>
                    <a:pt x="110109" y="632206"/>
                  </a:lnTo>
                  <a:lnTo>
                    <a:pt x="82041" y="603758"/>
                  </a:lnTo>
                  <a:lnTo>
                    <a:pt x="57785" y="574040"/>
                  </a:lnTo>
                  <a:lnTo>
                    <a:pt x="21462" y="510540"/>
                  </a:lnTo>
                  <a:lnTo>
                    <a:pt x="2412" y="442849"/>
                  </a:lnTo>
                  <a:lnTo>
                    <a:pt x="0" y="40767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941821" y="3199003"/>
            <a:ext cx="7696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181149" y="3084893"/>
            <a:ext cx="1354455" cy="837565"/>
            <a:chOff x="8181149" y="3084893"/>
            <a:chExt cx="1354455" cy="837565"/>
          </a:xfrm>
        </p:grpSpPr>
        <p:sp>
          <p:nvSpPr>
            <p:cNvPr id="16" name="object 16" descr=""/>
            <p:cNvSpPr/>
            <p:nvPr/>
          </p:nvSpPr>
          <p:spPr>
            <a:xfrm>
              <a:off x="8191499" y="3095243"/>
              <a:ext cx="1332230" cy="815340"/>
            </a:xfrm>
            <a:custGeom>
              <a:avLst/>
              <a:gdLst/>
              <a:ahLst/>
              <a:cxnLst/>
              <a:rect l="l" t="t" r="r" b="b"/>
              <a:pathLst>
                <a:path w="1332229" h="815339">
                  <a:moveTo>
                    <a:pt x="665860" y="0"/>
                  </a:moveTo>
                  <a:lnTo>
                    <a:pt x="608456" y="1523"/>
                  </a:lnTo>
                  <a:lnTo>
                    <a:pt x="552323" y="5841"/>
                  </a:lnTo>
                  <a:lnTo>
                    <a:pt x="497840" y="13080"/>
                  </a:lnTo>
                  <a:lnTo>
                    <a:pt x="445007" y="22986"/>
                  </a:lnTo>
                  <a:lnTo>
                    <a:pt x="394207" y="35305"/>
                  </a:lnTo>
                  <a:lnTo>
                    <a:pt x="345567" y="50164"/>
                  </a:lnTo>
                  <a:lnTo>
                    <a:pt x="299211" y="67309"/>
                  </a:lnTo>
                  <a:lnTo>
                    <a:pt x="255397" y="86613"/>
                  </a:lnTo>
                  <a:lnTo>
                    <a:pt x="214375" y="107950"/>
                  </a:lnTo>
                  <a:lnTo>
                    <a:pt x="176402" y="131317"/>
                  </a:lnTo>
                  <a:lnTo>
                    <a:pt x="141477" y="156336"/>
                  </a:lnTo>
                  <a:lnTo>
                    <a:pt x="109981" y="183133"/>
                  </a:lnTo>
                  <a:lnTo>
                    <a:pt x="82042" y="211581"/>
                  </a:lnTo>
                  <a:lnTo>
                    <a:pt x="57784" y="241300"/>
                  </a:lnTo>
                  <a:lnTo>
                    <a:pt x="21335" y="304800"/>
                  </a:lnTo>
                  <a:lnTo>
                    <a:pt x="2413" y="372490"/>
                  </a:lnTo>
                  <a:lnTo>
                    <a:pt x="0" y="407669"/>
                  </a:lnTo>
                  <a:lnTo>
                    <a:pt x="2413" y="442848"/>
                  </a:lnTo>
                  <a:lnTo>
                    <a:pt x="21335" y="510539"/>
                  </a:lnTo>
                  <a:lnTo>
                    <a:pt x="57784" y="574039"/>
                  </a:lnTo>
                  <a:lnTo>
                    <a:pt x="82042" y="603757"/>
                  </a:lnTo>
                  <a:lnTo>
                    <a:pt x="109981" y="632205"/>
                  </a:lnTo>
                  <a:lnTo>
                    <a:pt x="141477" y="659002"/>
                  </a:lnTo>
                  <a:lnTo>
                    <a:pt x="176402" y="684021"/>
                  </a:lnTo>
                  <a:lnTo>
                    <a:pt x="214375" y="707389"/>
                  </a:lnTo>
                  <a:lnTo>
                    <a:pt x="255397" y="728725"/>
                  </a:lnTo>
                  <a:lnTo>
                    <a:pt x="299211" y="748029"/>
                  </a:lnTo>
                  <a:lnTo>
                    <a:pt x="345567" y="765174"/>
                  </a:lnTo>
                  <a:lnTo>
                    <a:pt x="394207" y="780033"/>
                  </a:lnTo>
                  <a:lnTo>
                    <a:pt x="445007" y="792352"/>
                  </a:lnTo>
                  <a:lnTo>
                    <a:pt x="497840" y="802258"/>
                  </a:lnTo>
                  <a:lnTo>
                    <a:pt x="552323" y="809497"/>
                  </a:lnTo>
                  <a:lnTo>
                    <a:pt x="608456" y="813815"/>
                  </a:lnTo>
                  <a:lnTo>
                    <a:pt x="665860" y="815339"/>
                  </a:lnTo>
                  <a:lnTo>
                    <a:pt x="723265" y="813815"/>
                  </a:lnTo>
                  <a:lnTo>
                    <a:pt x="779399" y="809497"/>
                  </a:lnTo>
                  <a:lnTo>
                    <a:pt x="833881" y="802258"/>
                  </a:lnTo>
                  <a:lnTo>
                    <a:pt x="886714" y="792352"/>
                  </a:lnTo>
                  <a:lnTo>
                    <a:pt x="937514" y="780033"/>
                  </a:lnTo>
                  <a:lnTo>
                    <a:pt x="986154" y="765174"/>
                  </a:lnTo>
                  <a:lnTo>
                    <a:pt x="1032509" y="748029"/>
                  </a:lnTo>
                  <a:lnTo>
                    <a:pt x="1076325" y="728725"/>
                  </a:lnTo>
                  <a:lnTo>
                    <a:pt x="1117346" y="707389"/>
                  </a:lnTo>
                  <a:lnTo>
                    <a:pt x="1155319" y="684021"/>
                  </a:lnTo>
                  <a:lnTo>
                    <a:pt x="1190244" y="659002"/>
                  </a:lnTo>
                  <a:lnTo>
                    <a:pt x="1221740" y="632205"/>
                  </a:lnTo>
                  <a:lnTo>
                    <a:pt x="1249679" y="603757"/>
                  </a:lnTo>
                  <a:lnTo>
                    <a:pt x="1273936" y="574039"/>
                  </a:lnTo>
                  <a:lnTo>
                    <a:pt x="1310385" y="510539"/>
                  </a:lnTo>
                  <a:lnTo>
                    <a:pt x="1329308" y="442848"/>
                  </a:lnTo>
                  <a:lnTo>
                    <a:pt x="1331722" y="407669"/>
                  </a:lnTo>
                  <a:lnTo>
                    <a:pt x="1329308" y="372490"/>
                  </a:lnTo>
                  <a:lnTo>
                    <a:pt x="1310385" y="304800"/>
                  </a:lnTo>
                  <a:lnTo>
                    <a:pt x="1273936" y="241300"/>
                  </a:lnTo>
                  <a:lnTo>
                    <a:pt x="1249679" y="211581"/>
                  </a:lnTo>
                  <a:lnTo>
                    <a:pt x="1221740" y="183133"/>
                  </a:lnTo>
                  <a:lnTo>
                    <a:pt x="1190244" y="156336"/>
                  </a:lnTo>
                  <a:lnTo>
                    <a:pt x="1155319" y="131317"/>
                  </a:lnTo>
                  <a:lnTo>
                    <a:pt x="1117346" y="107950"/>
                  </a:lnTo>
                  <a:lnTo>
                    <a:pt x="1076325" y="86613"/>
                  </a:lnTo>
                  <a:lnTo>
                    <a:pt x="1032509" y="67309"/>
                  </a:lnTo>
                  <a:lnTo>
                    <a:pt x="986154" y="50164"/>
                  </a:lnTo>
                  <a:lnTo>
                    <a:pt x="937514" y="35305"/>
                  </a:lnTo>
                  <a:lnTo>
                    <a:pt x="886714" y="22986"/>
                  </a:lnTo>
                  <a:lnTo>
                    <a:pt x="833881" y="13080"/>
                  </a:lnTo>
                  <a:lnTo>
                    <a:pt x="779399" y="5841"/>
                  </a:lnTo>
                  <a:lnTo>
                    <a:pt x="723265" y="1523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92261" y="3096005"/>
              <a:ext cx="1332230" cy="815340"/>
            </a:xfrm>
            <a:custGeom>
              <a:avLst/>
              <a:gdLst/>
              <a:ahLst/>
              <a:cxnLst/>
              <a:rect l="l" t="t" r="r" b="b"/>
              <a:pathLst>
                <a:path w="1332229" h="815339">
                  <a:moveTo>
                    <a:pt x="0" y="407670"/>
                  </a:moveTo>
                  <a:lnTo>
                    <a:pt x="9652" y="338201"/>
                  </a:lnTo>
                  <a:lnTo>
                    <a:pt x="37465" y="272415"/>
                  </a:lnTo>
                  <a:lnTo>
                    <a:pt x="82042" y="211582"/>
                  </a:lnTo>
                  <a:lnTo>
                    <a:pt x="109982" y="183134"/>
                  </a:lnTo>
                  <a:lnTo>
                    <a:pt x="141478" y="156337"/>
                  </a:lnTo>
                  <a:lnTo>
                    <a:pt x="176403" y="131318"/>
                  </a:lnTo>
                  <a:lnTo>
                    <a:pt x="214376" y="107950"/>
                  </a:lnTo>
                  <a:lnTo>
                    <a:pt x="255397" y="86614"/>
                  </a:lnTo>
                  <a:lnTo>
                    <a:pt x="299212" y="67310"/>
                  </a:lnTo>
                  <a:lnTo>
                    <a:pt x="345567" y="50165"/>
                  </a:lnTo>
                  <a:lnTo>
                    <a:pt x="394208" y="35306"/>
                  </a:lnTo>
                  <a:lnTo>
                    <a:pt x="445008" y="22987"/>
                  </a:lnTo>
                  <a:lnTo>
                    <a:pt x="497840" y="13081"/>
                  </a:lnTo>
                  <a:lnTo>
                    <a:pt x="552323" y="5842"/>
                  </a:lnTo>
                  <a:lnTo>
                    <a:pt x="608457" y="1524"/>
                  </a:lnTo>
                  <a:lnTo>
                    <a:pt x="665861" y="0"/>
                  </a:lnTo>
                  <a:lnTo>
                    <a:pt x="723265" y="1524"/>
                  </a:lnTo>
                  <a:lnTo>
                    <a:pt x="779399" y="5842"/>
                  </a:lnTo>
                  <a:lnTo>
                    <a:pt x="833882" y="13081"/>
                  </a:lnTo>
                  <a:lnTo>
                    <a:pt x="886714" y="22987"/>
                  </a:lnTo>
                  <a:lnTo>
                    <a:pt x="937514" y="35306"/>
                  </a:lnTo>
                  <a:lnTo>
                    <a:pt x="986155" y="50165"/>
                  </a:lnTo>
                  <a:lnTo>
                    <a:pt x="1032510" y="67310"/>
                  </a:lnTo>
                  <a:lnTo>
                    <a:pt x="1076325" y="86614"/>
                  </a:lnTo>
                  <a:lnTo>
                    <a:pt x="1117346" y="107950"/>
                  </a:lnTo>
                  <a:lnTo>
                    <a:pt x="1155319" y="131318"/>
                  </a:lnTo>
                  <a:lnTo>
                    <a:pt x="1190244" y="156337"/>
                  </a:lnTo>
                  <a:lnTo>
                    <a:pt x="1221740" y="183134"/>
                  </a:lnTo>
                  <a:lnTo>
                    <a:pt x="1249680" y="211582"/>
                  </a:lnTo>
                  <a:lnTo>
                    <a:pt x="1273937" y="241300"/>
                  </a:lnTo>
                  <a:lnTo>
                    <a:pt x="1310386" y="304800"/>
                  </a:lnTo>
                  <a:lnTo>
                    <a:pt x="1329309" y="372491"/>
                  </a:lnTo>
                  <a:lnTo>
                    <a:pt x="1331722" y="407670"/>
                  </a:lnTo>
                  <a:lnTo>
                    <a:pt x="1329309" y="442849"/>
                  </a:lnTo>
                  <a:lnTo>
                    <a:pt x="1310386" y="510540"/>
                  </a:lnTo>
                  <a:lnTo>
                    <a:pt x="1273937" y="574040"/>
                  </a:lnTo>
                  <a:lnTo>
                    <a:pt x="1249680" y="603758"/>
                  </a:lnTo>
                  <a:lnTo>
                    <a:pt x="1221740" y="632206"/>
                  </a:lnTo>
                  <a:lnTo>
                    <a:pt x="1190244" y="659003"/>
                  </a:lnTo>
                  <a:lnTo>
                    <a:pt x="1155319" y="684022"/>
                  </a:lnTo>
                  <a:lnTo>
                    <a:pt x="1117346" y="707390"/>
                  </a:lnTo>
                  <a:lnTo>
                    <a:pt x="1076325" y="728726"/>
                  </a:lnTo>
                  <a:lnTo>
                    <a:pt x="1032510" y="748030"/>
                  </a:lnTo>
                  <a:lnTo>
                    <a:pt x="986155" y="765175"/>
                  </a:lnTo>
                  <a:lnTo>
                    <a:pt x="937514" y="780034"/>
                  </a:lnTo>
                  <a:lnTo>
                    <a:pt x="886714" y="792353"/>
                  </a:lnTo>
                  <a:lnTo>
                    <a:pt x="833882" y="802259"/>
                  </a:lnTo>
                  <a:lnTo>
                    <a:pt x="779399" y="809498"/>
                  </a:lnTo>
                  <a:lnTo>
                    <a:pt x="723265" y="813816"/>
                  </a:lnTo>
                  <a:lnTo>
                    <a:pt x="665861" y="815340"/>
                  </a:lnTo>
                  <a:lnTo>
                    <a:pt x="608457" y="813816"/>
                  </a:lnTo>
                  <a:lnTo>
                    <a:pt x="552323" y="809498"/>
                  </a:lnTo>
                  <a:lnTo>
                    <a:pt x="497840" y="802259"/>
                  </a:lnTo>
                  <a:lnTo>
                    <a:pt x="445008" y="792353"/>
                  </a:lnTo>
                  <a:lnTo>
                    <a:pt x="394208" y="780034"/>
                  </a:lnTo>
                  <a:lnTo>
                    <a:pt x="345567" y="765175"/>
                  </a:lnTo>
                  <a:lnTo>
                    <a:pt x="299212" y="748030"/>
                  </a:lnTo>
                  <a:lnTo>
                    <a:pt x="255397" y="728726"/>
                  </a:lnTo>
                  <a:lnTo>
                    <a:pt x="214376" y="707390"/>
                  </a:lnTo>
                  <a:lnTo>
                    <a:pt x="176403" y="684022"/>
                  </a:lnTo>
                  <a:lnTo>
                    <a:pt x="141478" y="659003"/>
                  </a:lnTo>
                  <a:lnTo>
                    <a:pt x="109982" y="632206"/>
                  </a:lnTo>
                  <a:lnTo>
                    <a:pt x="82042" y="603758"/>
                  </a:lnTo>
                  <a:lnTo>
                    <a:pt x="57785" y="574040"/>
                  </a:lnTo>
                  <a:lnTo>
                    <a:pt x="21336" y="510540"/>
                  </a:lnTo>
                  <a:lnTo>
                    <a:pt x="2413" y="442849"/>
                  </a:lnTo>
                  <a:lnTo>
                    <a:pt x="0" y="40767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597265" y="3199003"/>
            <a:ext cx="52133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Dead</a:t>
            </a:r>
            <a:endParaRPr sz="180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130" y="4087114"/>
            <a:ext cx="3062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Mythread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t=new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mythread();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357628" y="3462527"/>
            <a:ext cx="5832475" cy="78105"/>
          </a:xfrm>
          <a:custGeom>
            <a:avLst/>
            <a:gdLst/>
            <a:ahLst/>
            <a:cxnLst/>
            <a:rect l="l" t="t" r="r" b="b"/>
            <a:pathLst>
              <a:path w="5832475" h="78104">
                <a:moveTo>
                  <a:pt x="1237361" y="39751"/>
                </a:moveTo>
                <a:lnTo>
                  <a:pt x="1161161" y="1905"/>
                </a:lnTo>
                <a:lnTo>
                  <a:pt x="1161161" y="33528"/>
                </a:lnTo>
                <a:lnTo>
                  <a:pt x="2794" y="33528"/>
                </a:lnTo>
                <a:lnTo>
                  <a:pt x="0" y="36322"/>
                </a:lnTo>
                <a:lnTo>
                  <a:pt x="0" y="43307"/>
                </a:lnTo>
                <a:lnTo>
                  <a:pt x="2794" y="46101"/>
                </a:lnTo>
                <a:lnTo>
                  <a:pt x="1161161" y="46101"/>
                </a:lnTo>
                <a:lnTo>
                  <a:pt x="1161161" y="77724"/>
                </a:lnTo>
                <a:lnTo>
                  <a:pt x="1237361" y="39751"/>
                </a:lnTo>
                <a:close/>
              </a:path>
              <a:path w="5832475" h="78104">
                <a:moveTo>
                  <a:pt x="3302762" y="39751"/>
                </a:moveTo>
                <a:lnTo>
                  <a:pt x="3226562" y="1905"/>
                </a:lnTo>
                <a:lnTo>
                  <a:pt x="3226562" y="33528"/>
                </a:lnTo>
                <a:lnTo>
                  <a:pt x="2349500" y="33528"/>
                </a:lnTo>
                <a:lnTo>
                  <a:pt x="2346706" y="36322"/>
                </a:lnTo>
                <a:lnTo>
                  <a:pt x="2346706" y="43307"/>
                </a:lnTo>
                <a:lnTo>
                  <a:pt x="2349500" y="46101"/>
                </a:lnTo>
                <a:lnTo>
                  <a:pt x="3226562" y="46101"/>
                </a:lnTo>
                <a:lnTo>
                  <a:pt x="3226562" y="77724"/>
                </a:lnTo>
                <a:lnTo>
                  <a:pt x="3302762" y="39751"/>
                </a:lnTo>
                <a:close/>
              </a:path>
              <a:path w="5832475" h="78104">
                <a:moveTo>
                  <a:pt x="5832348" y="40132"/>
                </a:moveTo>
                <a:lnTo>
                  <a:pt x="5757291" y="127"/>
                </a:lnTo>
                <a:lnTo>
                  <a:pt x="5756402" y="31750"/>
                </a:lnTo>
                <a:lnTo>
                  <a:pt x="4630801" y="0"/>
                </a:lnTo>
                <a:lnTo>
                  <a:pt x="4627880" y="2794"/>
                </a:lnTo>
                <a:lnTo>
                  <a:pt x="4627626" y="9779"/>
                </a:lnTo>
                <a:lnTo>
                  <a:pt x="4630420" y="12700"/>
                </a:lnTo>
                <a:lnTo>
                  <a:pt x="5756021" y="44323"/>
                </a:lnTo>
                <a:lnTo>
                  <a:pt x="5755132" y="75946"/>
                </a:lnTo>
                <a:lnTo>
                  <a:pt x="5832348" y="40132"/>
                </a:lnTo>
                <a:close/>
              </a:path>
            </a:pathLst>
          </a:custGeom>
          <a:solidFill>
            <a:srgbClr val="DC6C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558033" y="3115817"/>
            <a:ext cx="8680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t.start()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00194" y="3671442"/>
            <a:ext cx="10547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If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thread </a:t>
            </a:r>
            <a:r>
              <a:rPr dirty="0" sz="1800" spc="-30" b="1">
                <a:latin typeface="Trebuchet MS"/>
                <a:cs typeface="Trebuchet MS"/>
              </a:rPr>
              <a:t>scheduler </a:t>
            </a:r>
            <a:r>
              <a:rPr dirty="0" sz="1800" spc="-10" b="1">
                <a:latin typeface="Trebuchet MS"/>
                <a:cs typeface="Trebuchet MS"/>
              </a:rPr>
              <a:t>allocates processor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175372" y="2336419"/>
            <a:ext cx="10439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If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run() methods </a:t>
            </a:r>
            <a:r>
              <a:rPr dirty="0" sz="1800" spc="-25" b="1">
                <a:latin typeface="Trebuchet MS"/>
                <a:cs typeface="Trebuchet MS"/>
              </a:rPr>
              <a:t>conpletes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77264" y="5751982"/>
            <a:ext cx="6558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Note:after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C00000"/>
                </a:solidFill>
                <a:latin typeface="Trebuchet MS"/>
                <a:cs typeface="Trebuchet MS"/>
              </a:rPr>
              <a:t>starting</a:t>
            </a:r>
            <a:r>
              <a:rPr dirty="0" sz="2400" spc="-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4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4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thread</a:t>
            </a:r>
            <a:r>
              <a:rPr dirty="0" sz="24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35">
                <a:solidFill>
                  <a:srgbClr val="C00000"/>
                </a:solidFill>
                <a:latin typeface="Trebuchet MS"/>
                <a:cs typeface="Trebuchet MS"/>
              </a:rPr>
              <a:t>if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C00000"/>
                </a:solidFill>
                <a:latin typeface="Trebuchet MS"/>
                <a:cs typeface="Trebuchet MS"/>
              </a:rPr>
              <a:t>we</a:t>
            </a:r>
            <a:r>
              <a:rPr dirty="0" sz="24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04">
                <a:solidFill>
                  <a:srgbClr val="C00000"/>
                </a:solidFill>
                <a:latin typeface="Trebuchet MS"/>
                <a:cs typeface="Trebuchet MS"/>
              </a:rPr>
              <a:t>again</a:t>
            </a:r>
            <a:r>
              <a:rPr dirty="0" sz="24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C00000"/>
                </a:solidFill>
                <a:latin typeface="Trebuchet MS"/>
                <a:cs typeface="Trebuchet MS"/>
              </a:rPr>
              <a:t>start</a:t>
            </a:r>
            <a:r>
              <a:rPr dirty="0" sz="2400" spc="-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4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4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dirty="0" sz="2400" spc="-130">
                <a:solidFill>
                  <a:srgbClr val="C00000"/>
                </a:solidFill>
                <a:latin typeface="Trebuchet MS"/>
                <a:cs typeface="Trebuchet MS"/>
              </a:rPr>
              <a:t>illegalthreadstateelements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28026" y="5751982"/>
            <a:ext cx="2135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8945" algn="l"/>
              </a:tabLst>
            </a:pPr>
            <a:r>
              <a:rPr dirty="0" sz="2400" spc="-175">
                <a:solidFill>
                  <a:srgbClr val="C00000"/>
                </a:solidFill>
                <a:latin typeface="Trebuchet MS"/>
                <a:cs typeface="Trebuchet MS"/>
              </a:rPr>
              <a:t>we</a:t>
            </a:r>
            <a:r>
              <a:rPr dirty="0" sz="24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will</a:t>
            </a:r>
            <a:r>
              <a:rPr dirty="0" sz="24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80">
                <a:solidFill>
                  <a:srgbClr val="C00000"/>
                </a:solidFill>
                <a:latin typeface="Trebuchet MS"/>
                <a:cs typeface="Trebuchet MS"/>
              </a:rPr>
              <a:t>get</a:t>
            </a:r>
            <a:r>
              <a:rPr dirty="0" sz="2400" spc="-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40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RE: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2342515"/>
            <a:ext cx="2574290" cy="163195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Multithreading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Scheduler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Thread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lifecycle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515" y="1054354"/>
            <a:ext cx="34169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70">
                <a:solidFill>
                  <a:srgbClr val="404040"/>
                </a:solidFill>
                <a:latin typeface="Trebuchet MS"/>
                <a:cs typeface="Trebuchet MS"/>
              </a:rPr>
              <a:t>SCHEDULER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1566672"/>
            <a:ext cx="9546336" cy="43159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055" y="1054354"/>
            <a:ext cx="3154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LIFECYCLE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67839" y="1662683"/>
            <a:ext cx="7828915" cy="4599940"/>
            <a:chOff x="1767839" y="1662683"/>
            <a:chExt cx="7828915" cy="45999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39" y="1662683"/>
              <a:ext cx="7828788" cy="459943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191755" y="5423916"/>
              <a:ext cx="2165350" cy="694690"/>
            </a:xfrm>
            <a:custGeom>
              <a:avLst/>
              <a:gdLst/>
              <a:ahLst/>
              <a:cxnLst/>
              <a:rect l="l" t="t" r="r" b="b"/>
              <a:pathLst>
                <a:path w="2165350" h="694689">
                  <a:moveTo>
                    <a:pt x="1082675" y="0"/>
                  </a:moveTo>
                  <a:lnTo>
                    <a:pt x="1014095" y="635"/>
                  </a:lnTo>
                  <a:lnTo>
                    <a:pt x="946785" y="2667"/>
                  </a:lnTo>
                  <a:lnTo>
                    <a:pt x="880745" y="5969"/>
                  </a:lnTo>
                  <a:lnTo>
                    <a:pt x="815975" y="10668"/>
                  </a:lnTo>
                  <a:lnTo>
                    <a:pt x="752855" y="16383"/>
                  </a:lnTo>
                  <a:lnTo>
                    <a:pt x="691261" y="23368"/>
                  </a:lnTo>
                  <a:lnTo>
                    <a:pt x="631571" y="31496"/>
                  </a:lnTo>
                  <a:lnTo>
                    <a:pt x="573659" y="40640"/>
                  </a:lnTo>
                  <a:lnTo>
                    <a:pt x="517778" y="50927"/>
                  </a:lnTo>
                  <a:lnTo>
                    <a:pt x="464058" y="62230"/>
                  </a:lnTo>
                  <a:lnTo>
                    <a:pt x="412623" y="74422"/>
                  </a:lnTo>
                  <a:lnTo>
                    <a:pt x="363600" y="87630"/>
                  </a:lnTo>
                  <a:lnTo>
                    <a:pt x="317119" y="101727"/>
                  </a:lnTo>
                  <a:lnTo>
                    <a:pt x="273176" y="116586"/>
                  </a:lnTo>
                  <a:lnTo>
                    <a:pt x="232155" y="132334"/>
                  </a:lnTo>
                  <a:lnTo>
                    <a:pt x="193928" y="148844"/>
                  </a:lnTo>
                  <a:lnTo>
                    <a:pt x="158876" y="166103"/>
                  </a:lnTo>
                  <a:lnTo>
                    <a:pt x="98171" y="202590"/>
                  </a:lnTo>
                  <a:lnTo>
                    <a:pt x="51180" y="241503"/>
                  </a:lnTo>
                  <a:lnTo>
                    <a:pt x="18796" y="282524"/>
                  </a:lnTo>
                  <a:lnTo>
                    <a:pt x="2159" y="325323"/>
                  </a:lnTo>
                  <a:lnTo>
                    <a:pt x="0" y="347281"/>
                  </a:lnTo>
                  <a:lnTo>
                    <a:pt x="2159" y="369239"/>
                  </a:lnTo>
                  <a:lnTo>
                    <a:pt x="18796" y="412038"/>
                  </a:lnTo>
                  <a:lnTo>
                    <a:pt x="51180" y="453059"/>
                  </a:lnTo>
                  <a:lnTo>
                    <a:pt x="98171" y="491972"/>
                  </a:lnTo>
                  <a:lnTo>
                    <a:pt x="158876" y="528459"/>
                  </a:lnTo>
                  <a:lnTo>
                    <a:pt x="193928" y="545693"/>
                  </a:lnTo>
                  <a:lnTo>
                    <a:pt x="232155" y="562190"/>
                  </a:lnTo>
                  <a:lnTo>
                    <a:pt x="273176" y="577926"/>
                  </a:lnTo>
                  <a:lnTo>
                    <a:pt x="317119" y="592848"/>
                  </a:lnTo>
                  <a:lnTo>
                    <a:pt x="363600" y="606907"/>
                  </a:lnTo>
                  <a:lnTo>
                    <a:pt x="412623" y="620090"/>
                  </a:lnTo>
                  <a:lnTo>
                    <a:pt x="464058" y="632333"/>
                  </a:lnTo>
                  <a:lnTo>
                    <a:pt x="517778" y="643610"/>
                  </a:lnTo>
                  <a:lnTo>
                    <a:pt x="573659" y="653872"/>
                  </a:lnTo>
                  <a:lnTo>
                    <a:pt x="631571" y="663079"/>
                  </a:lnTo>
                  <a:lnTo>
                    <a:pt x="691261" y="671182"/>
                  </a:lnTo>
                  <a:lnTo>
                    <a:pt x="752855" y="678154"/>
                  </a:lnTo>
                  <a:lnTo>
                    <a:pt x="815975" y="683958"/>
                  </a:lnTo>
                  <a:lnTo>
                    <a:pt x="880745" y="688530"/>
                  </a:lnTo>
                  <a:lnTo>
                    <a:pt x="946785" y="691857"/>
                  </a:lnTo>
                  <a:lnTo>
                    <a:pt x="1014095" y="693877"/>
                  </a:lnTo>
                  <a:lnTo>
                    <a:pt x="1082675" y="694563"/>
                  </a:lnTo>
                  <a:lnTo>
                    <a:pt x="1151127" y="693877"/>
                  </a:lnTo>
                  <a:lnTo>
                    <a:pt x="1218438" y="691857"/>
                  </a:lnTo>
                  <a:lnTo>
                    <a:pt x="1284477" y="688530"/>
                  </a:lnTo>
                  <a:lnTo>
                    <a:pt x="1349248" y="683958"/>
                  </a:lnTo>
                  <a:lnTo>
                    <a:pt x="1412367" y="678154"/>
                  </a:lnTo>
                  <a:lnTo>
                    <a:pt x="1473962" y="671182"/>
                  </a:lnTo>
                  <a:lnTo>
                    <a:pt x="1533652" y="663079"/>
                  </a:lnTo>
                  <a:lnTo>
                    <a:pt x="1591564" y="653872"/>
                  </a:lnTo>
                  <a:lnTo>
                    <a:pt x="1647444" y="643610"/>
                  </a:lnTo>
                  <a:lnTo>
                    <a:pt x="1701165" y="632333"/>
                  </a:lnTo>
                  <a:lnTo>
                    <a:pt x="1752600" y="620090"/>
                  </a:lnTo>
                  <a:lnTo>
                    <a:pt x="1801622" y="606907"/>
                  </a:lnTo>
                  <a:lnTo>
                    <a:pt x="1848103" y="592848"/>
                  </a:lnTo>
                  <a:lnTo>
                    <a:pt x="1892046" y="577926"/>
                  </a:lnTo>
                  <a:lnTo>
                    <a:pt x="1933067" y="562190"/>
                  </a:lnTo>
                  <a:lnTo>
                    <a:pt x="1971294" y="545693"/>
                  </a:lnTo>
                  <a:lnTo>
                    <a:pt x="2006346" y="528459"/>
                  </a:lnTo>
                  <a:lnTo>
                    <a:pt x="2067052" y="491972"/>
                  </a:lnTo>
                  <a:lnTo>
                    <a:pt x="2114042" y="453059"/>
                  </a:lnTo>
                  <a:lnTo>
                    <a:pt x="2146427" y="412038"/>
                  </a:lnTo>
                  <a:lnTo>
                    <a:pt x="2163064" y="369239"/>
                  </a:lnTo>
                  <a:lnTo>
                    <a:pt x="2165223" y="347281"/>
                  </a:lnTo>
                  <a:lnTo>
                    <a:pt x="2163064" y="325323"/>
                  </a:lnTo>
                  <a:lnTo>
                    <a:pt x="2146427" y="282524"/>
                  </a:lnTo>
                  <a:lnTo>
                    <a:pt x="2114042" y="241503"/>
                  </a:lnTo>
                  <a:lnTo>
                    <a:pt x="2067052" y="202590"/>
                  </a:lnTo>
                  <a:lnTo>
                    <a:pt x="2006346" y="166103"/>
                  </a:lnTo>
                  <a:lnTo>
                    <a:pt x="1971294" y="148844"/>
                  </a:lnTo>
                  <a:lnTo>
                    <a:pt x="1933067" y="132334"/>
                  </a:lnTo>
                  <a:lnTo>
                    <a:pt x="1892046" y="116586"/>
                  </a:lnTo>
                  <a:lnTo>
                    <a:pt x="1848103" y="101727"/>
                  </a:lnTo>
                  <a:lnTo>
                    <a:pt x="1801622" y="87630"/>
                  </a:lnTo>
                  <a:lnTo>
                    <a:pt x="1752600" y="74422"/>
                  </a:lnTo>
                  <a:lnTo>
                    <a:pt x="1701165" y="62230"/>
                  </a:lnTo>
                  <a:lnTo>
                    <a:pt x="1647444" y="50927"/>
                  </a:lnTo>
                  <a:lnTo>
                    <a:pt x="1591564" y="40640"/>
                  </a:lnTo>
                  <a:lnTo>
                    <a:pt x="1533652" y="31496"/>
                  </a:lnTo>
                  <a:lnTo>
                    <a:pt x="1473962" y="23368"/>
                  </a:lnTo>
                  <a:lnTo>
                    <a:pt x="1412367" y="16383"/>
                  </a:lnTo>
                  <a:lnTo>
                    <a:pt x="1349248" y="10668"/>
                  </a:lnTo>
                  <a:lnTo>
                    <a:pt x="1284477" y="5969"/>
                  </a:lnTo>
                  <a:lnTo>
                    <a:pt x="1218438" y="2667"/>
                  </a:lnTo>
                  <a:lnTo>
                    <a:pt x="1151127" y="635"/>
                  </a:lnTo>
                  <a:lnTo>
                    <a:pt x="1082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5938" y="1054354"/>
            <a:ext cx="1502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1821179"/>
            <a:ext cx="11383010" cy="4770120"/>
            <a:chOff x="228600" y="1821179"/>
            <a:chExt cx="11383010" cy="4770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854707"/>
              <a:ext cx="6303263" cy="47365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0679" y="1821179"/>
              <a:ext cx="6170676" cy="2043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058" y="1054354"/>
            <a:ext cx="71666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dirty="0" spc="-3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pc="-3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4">
                <a:solidFill>
                  <a:srgbClr val="404040"/>
                </a:solidFill>
                <a:latin typeface="Trebuchet MS"/>
                <a:cs typeface="Trebuchet MS"/>
              </a:rPr>
              <a:t>RUNNABLE</a:t>
            </a:r>
            <a:r>
              <a:rPr dirty="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80805" y="2333561"/>
            <a:ext cx="6757034" cy="2744470"/>
            <a:chOff x="2380805" y="2333561"/>
            <a:chExt cx="6757034" cy="2744470"/>
          </a:xfrm>
        </p:grpSpPr>
        <p:sp>
          <p:nvSpPr>
            <p:cNvPr id="4" name="object 4" descr=""/>
            <p:cNvSpPr/>
            <p:nvPr/>
          </p:nvSpPr>
          <p:spPr>
            <a:xfrm>
              <a:off x="2405633" y="3234689"/>
              <a:ext cx="6720840" cy="1831975"/>
            </a:xfrm>
            <a:custGeom>
              <a:avLst/>
              <a:gdLst/>
              <a:ahLst/>
              <a:cxnLst/>
              <a:rect l="l" t="t" r="r" b="b"/>
              <a:pathLst>
                <a:path w="6720840" h="1831975">
                  <a:moveTo>
                    <a:pt x="3613785" y="0"/>
                  </a:moveTo>
                  <a:lnTo>
                    <a:pt x="3613785" y="1701927"/>
                  </a:lnTo>
                  <a:lnTo>
                    <a:pt x="6720840" y="1701927"/>
                  </a:lnTo>
                  <a:lnTo>
                    <a:pt x="6720840" y="1831721"/>
                  </a:lnTo>
                </a:path>
                <a:path w="6720840" h="1831975">
                  <a:moveTo>
                    <a:pt x="3613657" y="0"/>
                  </a:moveTo>
                  <a:lnTo>
                    <a:pt x="3613657" y="277622"/>
                  </a:lnTo>
                  <a:lnTo>
                    <a:pt x="0" y="277622"/>
                  </a:lnTo>
                  <a:lnTo>
                    <a:pt x="0" y="407416"/>
                  </a:lnTo>
                </a:path>
              </a:pathLst>
            </a:custGeom>
            <a:ln w="22225">
              <a:solidFill>
                <a:srgbClr val="B85F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17235" y="2343911"/>
              <a:ext cx="1402080" cy="890269"/>
            </a:xfrm>
            <a:custGeom>
              <a:avLst/>
              <a:gdLst/>
              <a:ahLst/>
              <a:cxnLst/>
              <a:rect l="l" t="t" r="r" b="b"/>
              <a:pathLst>
                <a:path w="1402079" h="890269">
                  <a:moveTo>
                    <a:pt x="1313053" y="0"/>
                  </a:moveTo>
                  <a:lnTo>
                    <a:pt x="89026" y="0"/>
                  </a:lnTo>
                  <a:lnTo>
                    <a:pt x="54355" y="6985"/>
                  </a:lnTo>
                  <a:lnTo>
                    <a:pt x="26035" y="26035"/>
                  </a:lnTo>
                  <a:lnTo>
                    <a:pt x="6985" y="54355"/>
                  </a:lnTo>
                  <a:lnTo>
                    <a:pt x="0" y="89026"/>
                  </a:lnTo>
                  <a:lnTo>
                    <a:pt x="0" y="800735"/>
                  </a:lnTo>
                  <a:lnTo>
                    <a:pt x="6985" y="835405"/>
                  </a:lnTo>
                  <a:lnTo>
                    <a:pt x="26035" y="863726"/>
                  </a:lnTo>
                  <a:lnTo>
                    <a:pt x="54355" y="882776"/>
                  </a:lnTo>
                  <a:lnTo>
                    <a:pt x="89026" y="889762"/>
                  </a:lnTo>
                  <a:lnTo>
                    <a:pt x="1313053" y="889762"/>
                  </a:lnTo>
                  <a:lnTo>
                    <a:pt x="1347723" y="882776"/>
                  </a:lnTo>
                  <a:lnTo>
                    <a:pt x="1376044" y="863726"/>
                  </a:lnTo>
                  <a:lnTo>
                    <a:pt x="1395094" y="835405"/>
                  </a:lnTo>
                  <a:lnTo>
                    <a:pt x="1402080" y="800735"/>
                  </a:lnTo>
                  <a:lnTo>
                    <a:pt x="1402080" y="89026"/>
                  </a:lnTo>
                  <a:lnTo>
                    <a:pt x="1395094" y="54355"/>
                  </a:lnTo>
                  <a:lnTo>
                    <a:pt x="1376044" y="26035"/>
                  </a:lnTo>
                  <a:lnTo>
                    <a:pt x="1347723" y="6985"/>
                  </a:lnTo>
                  <a:lnTo>
                    <a:pt x="1313053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317997" y="2344673"/>
              <a:ext cx="1402080" cy="890269"/>
            </a:xfrm>
            <a:custGeom>
              <a:avLst/>
              <a:gdLst/>
              <a:ahLst/>
              <a:cxnLst/>
              <a:rect l="l" t="t" r="r" b="b"/>
              <a:pathLst>
                <a:path w="1402079" h="890269">
                  <a:moveTo>
                    <a:pt x="0" y="89026"/>
                  </a:moveTo>
                  <a:lnTo>
                    <a:pt x="6985" y="54355"/>
                  </a:lnTo>
                  <a:lnTo>
                    <a:pt x="26035" y="26035"/>
                  </a:lnTo>
                  <a:lnTo>
                    <a:pt x="54355" y="6985"/>
                  </a:lnTo>
                  <a:lnTo>
                    <a:pt x="89026" y="0"/>
                  </a:lnTo>
                  <a:lnTo>
                    <a:pt x="1313052" y="0"/>
                  </a:lnTo>
                  <a:lnTo>
                    <a:pt x="1347724" y="6985"/>
                  </a:lnTo>
                  <a:lnTo>
                    <a:pt x="1376045" y="26035"/>
                  </a:lnTo>
                  <a:lnTo>
                    <a:pt x="1395095" y="54355"/>
                  </a:lnTo>
                  <a:lnTo>
                    <a:pt x="1402079" y="89026"/>
                  </a:lnTo>
                  <a:lnTo>
                    <a:pt x="1402079" y="800735"/>
                  </a:lnTo>
                  <a:lnTo>
                    <a:pt x="1395095" y="835405"/>
                  </a:lnTo>
                  <a:lnTo>
                    <a:pt x="1376045" y="863726"/>
                  </a:lnTo>
                  <a:lnTo>
                    <a:pt x="1347724" y="882776"/>
                  </a:lnTo>
                  <a:lnTo>
                    <a:pt x="1313052" y="889762"/>
                  </a:lnTo>
                  <a:lnTo>
                    <a:pt x="89026" y="889762"/>
                  </a:lnTo>
                  <a:lnTo>
                    <a:pt x="54355" y="882776"/>
                  </a:lnTo>
                  <a:lnTo>
                    <a:pt x="26035" y="863726"/>
                  </a:lnTo>
                  <a:lnTo>
                    <a:pt x="6985" y="835405"/>
                  </a:lnTo>
                  <a:lnTo>
                    <a:pt x="0" y="800735"/>
                  </a:lnTo>
                  <a:lnTo>
                    <a:pt x="0" y="89026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72683" y="2491739"/>
              <a:ext cx="1402080" cy="890269"/>
            </a:xfrm>
            <a:custGeom>
              <a:avLst/>
              <a:gdLst/>
              <a:ahLst/>
              <a:cxnLst/>
              <a:rect l="l" t="t" r="r" b="b"/>
              <a:pathLst>
                <a:path w="1402079" h="890270">
                  <a:moveTo>
                    <a:pt x="1313052" y="0"/>
                  </a:moveTo>
                  <a:lnTo>
                    <a:pt x="89026" y="0"/>
                  </a:lnTo>
                  <a:lnTo>
                    <a:pt x="54355" y="6985"/>
                  </a:lnTo>
                  <a:lnTo>
                    <a:pt x="26035" y="26035"/>
                  </a:lnTo>
                  <a:lnTo>
                    <a:pt x="6985" y="54356"/>
                  </a:lnTo>
                  <a:lnTo>
                    <a:pt x="0" y="89026"/>
                  </a:lnTo>
                  <a:lnTo>
                    <a:pt x="0" y="800735"/>
                  </a:lnTo>
                  <a:lnTo>
                    <a:pt x="6985" y="835406"/>
                  </a:lnTo>
                  <a:lnTo>
                    <a:pt x="26035" y="863726"/>
                  </a:lnTo>
                  <a:lnTo>
                    <a:pt x="54355" y="882776"/>
                  </a:lnTo>
                  <a:lnTo>
                    <a:pt x="89026" y="889762"/>
                  </a:lnTo>
                  <a:lnTo>
                    <a:pt x="1313052" y="889762"/>
                  </a:lnTo>
                  <a:lnTo>
                    <a:pt x="1347723" y="882776"/>
                  </a:lnTo>
                  <a:lnTo>
                    <a:pt x="1376044" y="863726"/>
                  </a:lnTo>
                  <a:lnTo>
                    <a:pt x="1395094" y="835406"/>
                  </a:lnTo>
                  <a:lnTo>
                    <a:pt x="1402080" y="800735"/>
                  </a:lnTo>
                  <a:lnTo>
                    <a:pt x="1402080" y="89026"/>
                  </a:lnTo>
                  <a:lnTo>
                    <a:pt x="1395094" y="54356"/>
                  </a:lnTo>
                  <a:lnTo>
                    <a:pt x="1376044" y="26035"/>
                  </a:lnTo>
                  <a:lnTo>
                    <a:pt x="1347723" y="6985"/>
                  </a:lnTo>
                  <a:lnTo>
                    <a:pt x="13130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73445" y="2492501"/>
              <a:ext cx="1402080" cy="890269"/>
            </a:xfrm>
            <a:custGeom>
              <a:avLst/>
              <a:gdLst/>
              <a:ahLst/>
              <a:cxnLst/>
              <a:rect l="l" t="t" r="r" b="b"/>
              <a:pathLst>
                <a:path w="1402079" h="890270">
                  <a:moveTo>
                    <a:pt x="0" y="89026"/>
                  </a:moveTo>
                  <a:lnTo>
                    <a:pt x="6984" y="54356"/>
                  </a:lnTo>
                  <a:lnTo>
                    <a:pt x="26034" y="26035"/>
                  </a:lnTo>
                  <a:lnTo>
                    <a:pt x="54355" y="6985"/>
                  </a:lnTo>
                  <a:lnTo>
                    <a:pt x="89026" y="0"/>
                  </a:lnTo>
                  <a:lnTo>
                    <a:pt x="1313052" y="0"/>
                  </a:lnTo>
                  <a:lnTo>
                    <a:pt x="1347724" y="6985"/>
                  </a:lnTo>
                  <a:lnTo>
                    <a:pt x="1376045" y="26035"/>
                  </a:lnTo>
                  <a:lnTo>
                    <a:pt x="1395095" y="54356"/>
                  </a:lnTo>
                  <a:lnTo>
                    <a:pt x="1402079" y="89026"/>
                  </a:lnTo>
                  <a:lnTo>
                    <a:pt x="1402079" y="800735"/>
                  </a:lnTo>
                  <a:lnTo>
                    <a:pt x="1395095" y="835406"/>
                  </a:lnTo>
                  <a:lnTo>
                    <a:pt x="1376045" y="863726"/>
                  </a:lnTo>
                  <a:lnTo>
                    <a:pt x="1347724" y="882776"/>
                  </a:lnTo>
                  <a:lnTo>
                    <a:pt x="1313052" y="889762"/>
                  </a:lnTo>
                  <a:lnTo>
                    <a:pt x="89026" y="889762"/>
                  </a:lnTo>
                  <a:lnTo>
                    <a:pt x="54355" y="882776"/>
                  </a:lnTo>
                  <a:lnTo>
                    <a:pt x="26034" y="863726"/>
                  </a:lnTo>
                  <a:lnTo>
                    <a:pt x="6984" y="835406"/>
                  </a:lnTo>
                  <a:lnTo>
                    <a:pt x="0" y="800735"/>
                  </a:lnTo>
                  <a:lnTo>
                    <a:pt x="0" y="89026"/>
                  </a:lnTo>
                  <a:close/>
                </a:path>
              </a:pathLst>
            </a:custGeom>
            <a:ln w="22225">
              <a:solidFill>
                <a:srgbClr val="E779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91917" y="4530089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39" h="408304">
                  <a:moveTo>
                    <a:pt x="15112" y="0"/>
                  </a:moveTo>
                  <a:lnTo>
                    <a:pt x="15112" y="278130"/>
                  </a:lnTo>
                  <a:lnTo>
                    <a:pt x="0" y="278130"/>
                  </a:lnTo>
                  <a:lnTo>
                    <a:pt x="0" y="408178"/>
                  </a:lnTo>
                </a:path>
              </a:pathLst>
            </a:custGeom>
            <a:ln w="22223">
              <a:solidFill>
                <a:srgbClr val="D16D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685790" y="2485298"/>
            <a:ext cx="977900" cy="7645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95">
                <a:latin typeface="Trebuchet MS"/>
                <a:cs typeface="Trebuchet MS"/>
              </a:rPr>
              <a:t>Runnable</a:t>
            </a:r>
            <a:endParaRPr sz="200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  <a:spcBef>
                <a:spcPts val="509"/>
              </a:spcBef>
            </a:pPr>
            <a:r>
              <a:rPr dirty="0" sz="2000" spc="-100">
                <a:latin typeface="Trebuchet MS"/>
                <a:cs typeface="Trebuchet MS"/>
              </a:rPr>
              <a:t>interface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95005" y="3628961"/>
            <a:ext cx="1579880" cy="1061720"/>
            <a:chOff x="1695005" y="3628961"/>
            <a:chExt cx="1579880" cy="1061720"/>
          </a:xfrm>
        </p:grpSpPr>
        <p:sp>
          <p:nvSpPr>
            <p:cNvPr id="12" name="object 12" descr=""/>
            <p:cNvSpPr/>
            <p:nvPr/>
          </p:nvSpPr>
          <p:spPr>
            <a:xfrm>
              <a:off x="1705355" y="3639311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1313052" y="0"/>
                  </a:moveTo>
                  <a:lnTo>
                    <a:pt x="89026" y="0"/>
                  </a:lnTo>
                  <a:lnTo>
                    <a:pt x="54356" y="6985"/>
                  </a:lnTo>
                  <a:lnTo>
                    <a:pt x="26035" y="26162"/>
                  </a:lnTo>
                  <a:lnTo>
                    <a:pt x="6985" y="54482"/>
                  </a:lnTo>
                  <a:lnTo>
                    <a:pt x="0" y="89154"/>
                  </a:lnTo>
                  <a:lnTo>
                    <a:pt x="0" y="802132"/>
                  </a:lnTo>
                  <a:lnTo>
                    <a:pt x="6985" y="836802"/>
                  </a:lnTo>
                  <a:lnTo>
                    <a:pt x="26035" y="865124"/>
                  </a:lnTo>
                  <a:lnTo>
                    <a:pt x="54356" y="884301"/>
                  </a:lnTo>
                  <a:lnTo>
                    <a:pt x="89026" y="891286"/>
                  </a:lnTo>
                  <a:lnTo>
                    <a:pt x="1313052" y="891286"/>
                  </a:lnTo>
                  <a:lnTo>
                    <a:pt x="1347724" y="884301"/>
                  </a:lnTo>
                  <a:lnTo>
                    <a:pt x="1376045" y="865124"/>
                  </a:lnTo>
                  <a:lnTo>
                    <a:pt x="1395095" y="836802"/>
                  </a:lnTo>
                  <a:lnTo>
                    <a:pt x="1402080" y="802132"/>
                  </a:lnTo>
                  <a:lnTo>
                    <a:pt x="1402080" y="89154"/>
                  </a:lnTo>
                  <a:lnTo>
                    <a:pt x="1395095" y="54482"/>
                  </a:lnTo>
                  <a:lnTo>
                    <a:pt x="1376045" y="26162"/>
                  </a:lnTo>
                  <a:lnTo>
                    <a:pt x="1347724" y="6985"/>
                  </a:lnTo>
                  <a:lnTo>
                    <a:pt x="1313052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06117" y="3640073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0" y="89153"/>
                  </a:moveTo>
                  <a:lnTo>
                    <a:pt x="6984" y="54482"/>
                  </a:lnTo>
                  <a:lnTo>
                    <a:pt x="26034" y="26162"/>
                  </a:lnTo>
                  <a:lnTo>
                    <a:pt x="54356" y="6984"/>
                  </a:lnTo>
                  <a:lnTo>
                    <a:pt x="89026" y="0"/>
                  </a:lnTo>
                  <a:lnTo>
                    <a:pt x="1313052" y="0"/>
                  </a:lnTo>
                  <a:lnTo>
                    <a:pt x="1347724" y="6984"/>
                  </a:lnTo>
                  <a:lnTo>
                    <a:pt x="1376045" y="26162"/>
                  </a:lnTo>
                  <a:lnTo>
                    <a:pt x="1395095" y="54482"/>
                  </a:lnTo>
                  <a:lnTo>
                    <a:pt x="1402080" y="89153"/>
                  </a:lnTo>
                  <a:lnTo>
                    <a:pt x="1402080" y="802132"/>
                  </a:lnTo>
                  <a:lnTo>
                    <a:pt x="1395095" y="836802"/>
                  </a:lnTo>
                  <a:lnTo>
                    <a:pt x="1376045" y="865124"/>
                  </a:lnTo>
                  <a:lnTo>
                    <a:pt x="1347724" y="884301"/>
                  </a:lnTo>
                  <a:lnTo>
                    <a:pt x="1313052" y="891286"/>
                  </a:lnTo>
                  <a:lnTo>
                    <a:pt x="89026" y="891286"/>
                  </a:lnTo>
                  <a:lnTo>
                    <a:pt x="54356" y="884301"/>
                  </a:lnTo>
                  <a:lnTo>
                    <a:pt x="26034" y="865124"/>
                  </a:lnTo>
                  <a:lnTo>
                    <a:pt x="6984" y="836802"/>
                  </a:lnTo>
                  <a:lnTo>
                    <a:pt x="0" y="802132"/>
                  </a:lnTo>
                  <a:lnTo>
                    <a:pt x="0" y="89153"/>
                  </a:lnTo>
                  <a:close/>
                </a:path>
              </a:pathLst>
            </a:custGeom>
            <a:ln w="222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62327" y="3787139"/>
              <a:ext cx="1400810" cy="891540"/>
            </a:xfrm>
            <a:custGeom>
              <a:avLst/>
              <a:gdLst/>
              <a:ahLst/>
              <a:cxnLst/>
              <a:rect l="l" t="t" r="r" b="b"/>
              <a:pathLst>
                <a:path w="1400810" h="891539">
                  <a:moveTo>
                    <a:pt x="1311275" y="0"/>
                  </a:moveTo>
                  <a:lnTo>
                    <a:pt x="89027" y="0"/>
                  </a:lnTo>
                  <a:lnTo>
                    <a:pt x="54356" y="6985"/>
                  </a:lnTo>
                  <a:lnTo>
                    <a:pt x="26035" y="26162"/>
                  </a:lnTo>
                  <a:lnTo>
                    <a:pt x="6985" y="54483"/>
                  </a:lnTo>
                  <a:lnTo>
                    <a:pt x="0" y="89154"/>
                  </a:lnTo>
                  <a:lnTo>
                    <a:pt x="0" y="802132"/>
                  </a:lnTo>
                  <a:lnTo>
                    <a:pt x="6985" y="836803"/>
                  </a:lnTo>
                  <a:lnTo>
                    <a:pt x="26035" y="865124"/>
                  </a:lnTo>
                  <a:lnTo>
                    <a:pt x="54356" y="884301"/>
                  </a:lnTo>
                  <a:lnTo>
                    <a:pt x="89027" y="891286"/>
                  </a:lnTo>
                  <a:lnTo>
                    <a:pt x="1311275" y="891286"/>
                  </a:lnTo>
                  <a:lnTo>
                    <a:pt x="1345946" y="884301"/>
                  </a:lnTo>
                  <a:lnTo>
                    <a:pt x="1374267" y="865124"/>
                  </a:lnTo>
                  <a:lnTo>
                    <a:pt x="1393317" y="836803"/>
                  </a:lnTo>
                  <a:lnTo>
                    <a:pt x="1400302" y="802132"/>
                  </a:lnTo>
                  <a:lnTo>
                    <a:pt x="1400302" y="89154"/>
                  </a:lnTo>
                  <a:lnTo>
                    <a:pt x="1393317" y="54483"/>
                  </a:lnTo>
                  <a:lnTo>
                    <a:pt x="1374267" y="26162"/>
                  </a:lnTo>
                  <a:lnTo>
                    <a:pt x="1345946" y="6985"/>
                  </a:lnTo>
                  <a:lnTo>
                    <a:pt x="13112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63089" y="3787901"/>
              <a:ext cx="1400810" cy="891540"/>
            </a:xfrm>
            <a:custGeom>
              <a:avLst/>
              <a:gdLst/>
              <a:ahLst/>
              <a:cxnLst/>
              <a:rect l="l" t="t" r="r" b="b"/>
              <a:pathLst>
                <a:path w="1400810" h="891539">
                  <a:moveTo>
                    <a:pt x="0" y="89154"/>
                  </a:moveTo>
                  <a:lnTo>
                    <a:pt x="6985" y="54483"/>
                  </a:lnTo>
                  <a:lnTo>
                    <a:pt x="26035" y="26162"/>
                  </a:lnTo>
                  <a:lnTo>
                    <a:pt x="54356" y="6985"/>
                  </a:lnTo>
                  <a:lnTo>
                    <a:pt x="89027" y="0"/>
                  </a:lnTo>
                  <a:lnTo>
                    <a:pt x="1311275" y="0"/>
                  </a:lnTo>
                  <a:lnTo>
                    <a:pt x="1345946" y="6985"/>
                  </a:lnTo>
                  <a:lnTo>
                    <a:pt x="1374267" y="26162"/>
                  </a:lnTo>
                  <a:lnTo>
                    <a:pt x="1393317" y="54483"/>
                  </a:lnTo>
                  <a:lnTo>
                    <a:pt x="1400302" y="89154"/>
                  </a:lnTo>
                  <a:lnTo>
                    <a:pt x="1400302" y="802132"/>
                  </a:lnTo>
                  <a:lnTo>
                    <a:pt x="1393317" y="836803"/>
                  </a:lnTo>
                  <a:lnTo>
                    <a:pt x="1374267" y="865124"/>
                  </a:lnTo>
                  <a:lnTo>
                    <a:pt x="1345946" y="884301"/>
                  </a:lnTo>
                  <a:lnTo>
                    <a:pt x="1311275" y="891286"/>
                  </a:lnTo>
                  <a:lnTo>
                    <a:pt x="89027" y="891286"/>
                  </a:lnTo>
                  <a:lnTo>
                    <a:pt x="54356" y="884301"/>
                  </a:lnTo>
                  <a:lnTo>
                    <a:pt x="26035" y="865124"/>
                  </a:lnTo>
                  <a:lnTo>
                    <a:pt x="6985" y="836803"/>
                  </a:lnTo>
                  <a:lnTo>
                    <a:pt x="0" y="802132"/>
                  </a:lnTo>
                  <a:lnTo>
                    <a:pt x="0" y="89154"/>
                  </a:lnTo>
                  <a:close/>
                </a:path>
              </a:pathLst>
            </a:custGeom>
            <a:ln w="22225">
              <a:solidFill>
                <a:srgbClr val="E779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178176" y="3783558"/>
            <a:ext cx="76009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5080" indent="-134620">
              <a:lnSpc>
                <a:spcPct val="121000"/>
              </a:lnSpc>
              <a:spcBef>
                <a:spcPts val="100"/>
              </a:spcBef>
            </a:pPr>
            <a:r>
              <a:rPr dirty="0" sz="2000" spc="-95">
                <a:latin typeface="Trebuchet MS"/>
                <a:cs typeface="Trebuchet MS"/>
              </a:rPr>
              <a:t>Thread </a:t>
            </a:r>
            <a:r>
              <a:rPr dirty="0" sz="2000" spc="-10"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679765" y="4925885"/>
            <a:ext cx="1579880" cy="1061720"/>
            <a:chOff x="1679765" y="4925885"/>
            <a:chExt cx="1579880" cy="1061720"/>
          </a:xfrm>
        </p:grpSpPr>
        <p:sp>
          <p:nvSpPr>
            <p:cNvPr id="18" name="object 18" descr=""/>
            <p:cNvSpPr/>
            <p:nvPr/>
          </p:nvSpPr>
          <p:spPr>
            <a:xfrm>
              <a:off x="1690115" y="4936235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1313052" y="0"/>
                  </a:moveTo>
                  <a:lnTo>
                    <a:pt x="89026" y="0"/>
                  </a:lnTo>
                  <a:lnTo>
                    <a:pt x="54356" y="6984"/>
                  </a:lnTo>
                  <a:lnTo>
                    <a:pt x="26034" y="26162"/>
                  </a:lnTo>
                  <a:lnTo>
                    <a:pt x="6984" y="54482"/>
                  </a:lnTo>
                  <a:lnTo>
                    <a:pt x="0" y="89153"/>
                  </a:lnTo>
                  <a:lnTo>
                    <a:pt x="0" y="802157"/>
                  </a:lnTo>
                  <a:lnTo>
                    <a:pt x="6984" y="836841"/>
                  </a:lnTo>
                  <a:lnTo>
                    <a:pt x="26034" y="865174"/>
                  </a:lnTo>
                  <a:lnTo>
                    <a:pt x="54356" y="884275"/>
                  </a:lnTo>
                  <a:lnTo>
                    <a:pt x="89026" y="891285"/>
                  </a:lnTo>
                  <a:lnTo>
                    <a:pt x="1313052" y="891285"/>
                  </a:lnTo>
                  <a:lnTo>
                    <a:pt x="1347723" y="884275"/>
                  </a:lnTo>
                  <a:lnTo>
                    <a:pt x="1376045" y="865174"/>
                  </a:lnTo>
                  <a:lnTo>
                    <a:pt x="1395095" y="836841"/>
                  </a:lnTo>
                  <a:lnTo>
                    <a:pt x="1402079" y="802157"/>
                  </a:lnTo>
                  <a:lnTo>
                    <a:pt x="1402079" y="89153"/>
                  </a:lnTo>
                  <a:lnTo>
                    <a:pt x="1395095" y="54482"/>
                  </a:lnTo>
                  <a:lnTo>
                    <a:pt x="1376045" y="26162"/>
                  </a:lnTo>
                  <a:lnTo>
                    <a:pt x="1347723" y="6984"/>
                  </a:lnTo>
                  <a:lnTo>
                    <a:pt x="1313052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90877" y="4936997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0" y="89153"/>
                  </a:moveTo>
                  <a:lnTo>
                    <a:pt x="6985" y="54482"/>
                  </a:lnTo>
                  <a:lnTo>
                    <a:pt x="26035" y="26162"/>
                  </a:lnTo>
                  <a:lnTo>
                    <a:pt x="54356" y="6984"/>
                  </a:lnTo>
                  <a:lnTo>
                    <a:pt x="89027" y="0"/>
                  </a:lnTo>
                  <a:lnTo>
                    <a:pt x="1313053" y="0"/>
                  </a:lnTo>
                  <a:lnTo>
                    <a:pt x="1347724" y="6984"/>
                  </a:lnTo>
                  <a:lnTo>
                    <a:pt x="1376045" y="26162"/>
                  </a:lnTo>
                  <a:lnTo>
                    <a:pt x="1395095" y="54482"/>
                  </a:lnTo>
                  <a:lnTo>
                    <a:pt x="1402080" y="89153"/>
                  </a:lnTo>
                  <a:lnTo>
                    <a:pt x="1402080" y="802157"/>
                  </a:lnTo>
                  <a:lnTo>
                    <a:pt x="1395095" y="836841"/>
                  </a:lnTo>
                  <a:lnTo>
                    <a:pt x="1376045" y="865174"/>
                  </a:lnTo>
                  <a:lnTo>
                    <a:pt x="1347724" y="884275"/>
                  </a:lnTo>
                  <a:lnTo>
                    <a:pt x="1313053" y="891285"/>
                  </a:lnTo>
                  <a:lnTo>
                    <a:pt x="89027" y="891285"/>
                  </a:lnTo>
                  <a:lnTo>
                    <a:pt x="54356" y="884275"/>
                  </a:lnTo>
                  <a:lnTo>
                    <a:pt x="26035" y="865174"/>
                  </a:lnTo>
                  <a:lnTo>
                    <a:pt x="6985" y="836841"/>
                  </a:lnTo>
                  <a:lnTo>
                    <a:pt x="0" y="802157"/>
                  </a:lnTo>
                  <a:lnTo>
                    <a:pt x="0" y="89153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45563" y="5084063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1313053" y="0"/>
                  </a:moveTo>
                  <a:lnTo>
                    <a:pt x="89027" y="0"/>
                  </a:lnTo>
                  <a:lnTo>
                    <a:pt x="54356" y="6985"/>
                  </a:lnTo>
                  <a:lnTo>
                    <a:pt x="26035" y="26162"/>
                  </a:lnTo>
                  <a:lnTo>
                    <a:pt x="6985" y="54483"/>
                  </a:lnTo>
                  <a:lnTo>
                    <a:pt x="0" y="89154"/>
                  </a:lnTo>
                  <a:lnTo>
                    <a:pt x="0" y="802157"/>
                  </a:lnTo>
                  <a:lnTo>
                    <a:pt x="6985" y="836841"/>
                  </a:lnTo>
                  <a:lnTo>
                    <a:pt x="26035" y="865174"/>
                  </a:lnTo>
                  <a:lnTo>
                    <a:pt x="54356" y="884275"/>
                  </a:lnTo>
                  <a:lnTo>
                    <a:pt x="89027" y="891286"/>
                  </a:lnTo>
                  <a:lnTo>
                    <a:pt x="1313053" y="891286"/>
                  </a:lnTo>
                  <a:lnTo>
                    <a:pt x="1347724" y="884275"/>
                  </a:lnTo>
                  <a:lnTo>
                    <a:pt x="1376045" y="865174"/>
                  </a:lnTo>
                  <a:lnTo>
                    <a:pt x="1395095" y="836841"/>
                  </a:lnTo>
                  <a:lnTo>
                    <a:pt x="1402080" y="802157"/>
                  </a:lnTo>
                  <a:lnTo>
                    <a:pt x="1402080" y="89154"/>
                  </a:lnTo>
                  <a:lnTo>
                    <a:pt x="1395095" y="54483"/>
                  </a:lnTo>
                  <a:lnTo>
                    <a:pt x="1376045" y="26162"/>
                  </a:lnTo>
                  <a:lnTo>
                    <a:pt x="1347724" y="6985"/>
                  </a:lnTo>
                  <a:lnTo>
                    <a:pt x="131305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846325" y="5084825"/>
              <a:ext cx="1402080" cy="891540"/>
            </a:xfrm>
            <a:custGeom>
              <a:avLst/>
              <a:gdLst/>
              <a:ahLst/>
              <a:cxnLst/>
              <a:rect l="l" t="t" r="r" b="b"/>
              <a:pathLst>
                <a:path w="1402080" h="891539">
                  <a:moveTo>
                    <a:pt x="0" y="89154"/>
                  </a:moveTo>
                  <a:lnTo>
                    <a:pt x="6985" y="54482"/>
                  </a:lnTo>
                  <a:lnTo>
                    <a:pt x="26035" y="26162"/>
                  </a:lnTo>
                  <a:lnTo>
                    <a:pt x="54356" y="6985"/>
                  </a:lnTo>
                  <a:lnTo>
                    <a:pt x="89026" y="0"/>
                  </a:lnTo>
                  <a:lnTo>
                    <a:pt x="1313053" y="0"/>
                  </a:lnTo>
                  <a:lnTo>
                    <a:pt x="1347724" y="6985"/>
                  </a:lnTo>
                  <a:lnTo>
                    <a:pt x="1376045" y="26162"/>
                  </a:lnTo>
                  <a:lnTo>
                    <a:pt x="1395095" y="54482"/>
                  </a:lnTo>
                  <a:lnTo>
                    <a:pt x="1402080" y="89154"/>
                  </a:lnTo>
                  <a:lnTo>
                    <a:pt x="1402080" y="802157"/>
                  </a:lnTo>
                  <a:lnTo>
                    <a:pt x="1395095" y="836841"/>
                  </a:lnTo>
                  <a:lnTo>
                    <a:pt x="1376045" y="865174"/>
                  </a:lnTo>
                  <a:lnTo>
                    <a:pt x="1347724" y="884275"/>
                  </a:lnTo>
                  <a:lnTo>
                    <a:pt x="1313053" y="891286"/>
                  </a:lnTo>
                  <a:lnTo>
                    <a:pt x="89026" y="891286"/>
                  </a:lnTo>
                  <a:lnTo>
                    <a:pt x="54356" y="884275"/>
                  </a:lnTo>
                  <a:lnTo>
                    <a:pt x="26035" y="865174"/>
                  </a:lnTo>
                  <a:lnTo>
                    <a:pt x="6985" y="836841"/>
                  </a:lnTo>
                  <a:lnTo>
                    <a:pt x="0" y="802157"/>
                  </a:lnTo>
                  <a:lnTo>
                    <a:pt x="0" y="89154"/>
                  </a:lnTo>
                  <a:close/>
                </a:path>
              </a:pathLst>
            </a:custGeom>
            <a:ln w="22224">
              <a:solidFill>
                <a:srgbClr val="E779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044064" y="5052541"/>
            <a:ext cx="999490" cy="7632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80">
                <a:latin typeface="Trebuchet MS"/>
                <a:cs typeface="Trebuchet MS"/>
              </a:rPr>
              <a:t>Mythread</a:t>
            </a:r>
            <a:endParaRPr sz="20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Trebuchet MS"/>
                <a:cs typeface="Trebuchet MS"/>
              </a:rPr>
              <a:t>subclass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414321" y="5055425"/>
            <a:ext cx="1579880" cy="904875"/>
            <a:chOff x="8414321" y="5055425"/>
            <a:chExt cx="1579880" cy="904875"/>
          </a:xfrm>
        </p:grpSpPr>
        <p:sp>
          <p:nvSpPr>
            <p:cNvPr id="24" name="object 24" descr=""/>
            <p:cNvSpPr/>
            <p:nvPr/>
          </p:nvSpPr>
          <p:spPr>
            <a:xfrm>
              <a:off x="8424671" y="5065776"/>
              <a:ext cx="1402080" cy="734695"/>
            </a:xfrm>
            <a:custGeom>
              <a:avLst/>
              <a:gdLst/>
              <a:ahLst/>
              <a:cxnLst/>
              <a:rect l="l" t="t" r="r" b="b"/>
              <a:pathLst>
                <a:path w="1402079" h="734695">
                  <a:moveTo>
                    <a:pt x="1328293" y="0"/>
                  </a:moveTo>
                  <a:lnTo>
                    <a:pt x="73532" y="0"/>
                  </a:lnTo>
                  <a:lnTo>
                    <a:pt x="44830" y="5715"/>
                  </a:lnTo>
                  <a:lnTo>
                    <a:pt x="21589" y="21462"/>
                  </a:lnTo>
                  <a:lnTo>
                    <a:pt x="5714" y="44831"/>
                  </a:lnTo>
                  <a:lnTo>
                    <a:pt x="0" y="73406"/>
                  </a:lnTo>
                  <a:lnTo>
                    <a:pt x="0" y="660996"/>
                  </a:lnTo>
                  <a:lnTo>
                    <a:pt x="5714" y="689584"/>
                  </a:lnTo>
                  <a:lnTo>
                    <a:pt x="21589" y="712927"/>
                  </a:lnTo>
                  <a:lnTo>
                    <a:pt x="44830" y="728662"/>
                  </a:lnTo>
                  <a:lnTo>
                    <a:pt x="73532" y="734441"/>
                  </a:lnTo>
                  <a:lnTo>
                    <a:pt x="1328293" y="734441"/>
                  </a:lnTo>
                  <a:lnTo>
                    <a:pt x="1356995" y="728662"/>
                  </a:lnTo>
                  <a:lnTo>
                    <a:pt x="1380235" y="712927"/>
                  </a:lnTo>
                  <a:lnTo>
                    <a:pt x="1395983" y="689584"/>
                  </a:lnTo>
                  <a:lnTo>
                    <a:pt x="1401826" y="660996"/>
                  </a:lnTo>
                  <a:lnTo>
                    <a:pt x="1401826" y="73406"/>
                  </a:lnTo>
                  <a:lnTo>
                    <a:pt x="1395983" y="44831"/>
                  </a:lnTo>
                  <a:lnTo>
                    <a:pt x="1380235" y="21462"/>
                  </a:lnTo>
                  <a:lnTo>
                    <a:pt x="1356995" y="5715"/>
                  </a:lnTo>
                  <a:lnTo>
                    <a:pt x="1328293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25433" y="5066538"/>
              <a:ext cx="1402080" cy="734695"/>
            </a:xfrm>
            <a:custGeom>
              <a:avLst/>
              <a:gdLst/>
              <a:ahLst/>
              <a:cxnLst/>
              <a:rect l="l" t="t" r="r" b="b"/>
              <a:pathLst>
                <a:path w="1402079" h="734695">
                  <a:moveTo>
                    <a:pt x="0" y="73406"/>
                  </a:moveTo>
                  <a:lnTo>
                    <a:pt x="5715" y="44831"/>
                  </a:lnTo>
                  <a:lnTo>
                    <a:pt x="21590" y="21462"/>
                  </a:lnTo>
                  <a:lnTo>
                    <a:pt x="44831" y="5714"/>
                  </a:lnTo>
                  <a:lnTo>
                    <a:pt x="73533" y="0"/>
                  </a:lnTo>
                  <a:lnTo>
                    <a:pt x="1328293" y="0"/>
                  </a:lnTo>
                  <a:lnTo>
                    <a:pt x="1356995" y="5714"/>
                  </a:lnTo>
                  <a:lnTo>
                    <a:pt x="1380236" y="21462"/>
                  </a:lnTo>
                  <a:lnTo>
                    <a:pt x="1396111" y="44831"/>
                  </a:lnTo>
                  <a:lnTo>
                    <a:pt x="1401826" y="73406"/>
                  </a:lnTo>
                  <a:lnTo>
                    <a:pt x="1401826" y="660996"/>
                  </a:lnTo>
                  <a:lnTo>
                    <a:pt x="1396111" y="689584"/>
                  </a:lnTo>
                  <a:lnTo>
                    <a:pt x="1380236" y="712927"/>
                  </a:lnTo>
                  <a:lnTo>
                    <a:pt x="1356995" y="728662"/>
                  </a:lnTo>
                  <a:lnTo>
                    <a:pt x="1328293" y="734441"/>
                  </a:lnTo>
                  <a:lnTo>
                    <a:pt x="73533" y="734441"/>
                  </a:lnTo>
                  <a:lnTo>
                    <a:pt x="44831" y="728662"/>
                  </a:lnTo>
                  <a:lnTo>
                    <a:pt x="21590" y="712927"/>
                  </a:lnTo>
                  <a:lnTo>
                    <a:pt x="5715" y="689584"/>
                  </a:lnTo>
                  <a:lnTo>
                    <a:pt x="0" y="660996"/>
                  </a:lnTo>
                  <a:lnTo>
                    <a:pt x="0" y="73406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580119" y="5213604"/>
              <a:ext cx="1402080" cy="734695"/>
            </a:xfrm>
            <a:custGeom>
              <a:avLst/>
              <a:gdLst/>
              <a:ahLst/>
              <a:cxnLst/>
              <a:rect l="l" t="t" r="r" b="b"/>
              <a:pathLst>
                <a:path w="1402079" h="734695">
                  <a:moveTo>
                    <a:pt x="1328293" y="0"/>
                  </a:moveTo>
                  <a:lnTo>
                    <a:pt x="73532" y="0"/>
                  </a:lnTo>
                  <a:lnTo>
                    <a:pt x="44830" y="5715"/>
                  </a:lnTo>
                  <a:lnTo>
                    <a:pt x="21589" y="21463"/>
                  </a:lnTo>
                  <a:lnTo>
                    <a:pt x="5714" y="44831"/>
                  </a:lnTo>
                  <a:lnTo>
                    <a:pt x="0" y="73406"/>
                  </a:lnTo>
                  <a:lnTo>
                    <a:pt x="0" y="660996"/>
                  </a:lnTo>
                  <a:lnTo>
                    <a:pt x="5714" y="689584"/>
                  </a:lnTo>
                  <a:lnTo>
                    <a:pt x="21589" y="712927"/>
                  </a:lnTo>
                  <a:lnTo>
                    <a:pt x="44830" y="728662"/>
                  </a:lnTo>
                  <a:lnTo>
                    <a:pt x="73532" y="734441"/>
                  </a:lnTo>
                  <a:lnTo>
                    <a:pt x="1328293" y="734441"/>
                  </a:lnTo>
                  <a:lnTo>
                    <a:pt x="1356995" y="728662"/>
                  </a:lnTo>
                  <a:lnTo>
                    <a:pt x="1380235" y="712927"/>
                  </a:lnTo>
                  <a:lnTo>
                    <a:pt x="1396110" y="689584"/>
                  </a:lnTo>
                  <a:lnTo>
                    <a:pt x="1401826" y="660996"/>
                  </a:lnTo>
                  <a:lnTo>
                    <a:pt x="1401826" y="73406"/>
                  </a:lnTo>
                  <a:lnTo>
                    <a:pt x="1396110" y="44831"/>
                  </a:lnTo>
                  <a:lnTo>
                    <a:pt x="1380235" y="21463"/>
                  </a:lnTo>
                  <a:lnTo>
                    <a:pt x="1356995" y="5715"/>
                  </a:lnTo>
                  <a:lnTo>
                    <a:pt x="13282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580881" y="5214366"/>
              <a:ext cx="1402080" cy="734695"/>
            </a:xfrm>
            <a:custGeom>
              <a:avLst/>
              <a:gdLst/>
              <a:ahLst/>
              <a:cxnLst/>
              <a:rect l="l" t="t" r="r" b="b"/>
              <a:pathLst>
                <a:path w="1402079" h="734695">
                  <a:moveTo>
                    <a:pt x="0" y="73405"/>
                  </a:moveTo>
                  <a:lnTo>
                    <a:pt x="5715" y="44830"/>
                  </a:lnTo>
                  <a:lnTo>
                    <a:pt x="21590" y="21462"/>
                  </a:lnTo>
                  <a:lnTo>
                    <a:pt x="44831" y="5714"/>
                  </a:lnTo>
                  <a:lnTo>
                    <a:pt x="73533" y="0"/>
                  </a:lnTo>
                  <a:lnTo>
                    <a:pt x="1328293" y="0"/>
                  </a:lnTo>
                  <a:lnTo>
                    <a:pt x="1356995" y="5714"/>
                  </a:lnTo>
                  <a:lnTo>
                    <a:pt x="1380236" y="21462"/>
                  </a:lnTo>
                  <a:lnTo>
                    <a:pt x="1396111" y="44830"/>
                  </a:lnTo>
                  <a:lnTo>
                    <a:pt x="1401826" y="73405"/>
                  </a:lnTo>
                  <a:lnTo>
                    <a:pt x="1401826" y="660996"/>
                  </a:lnTo>
                  <a:lnTo>
                    <a:pt x="1396111" y="689584"/>
                  </a:lnTo>
                  <a:lnTo>
                    <a:pt x="1380236" y="712927"/>
                  </a:lnTo>
                  <a:lnTo>
                    <a:pt x="1356995" y="728662"/>
                  </a:lnTo>
                  <a:lnTo>
                    <a:pt x="1328293" y="734440"/>
                  </a:lnTo>
                  <a:lnTo>
                    <a:pt x="73533" y="734440"/>
                  </a:lnTo>
                  <a:lnTo>
                    <a:pt x="44831" y="728662"/>
                  </a:lnTo>
                  <a:lnTo>
                    <a:pt x="21590" y="712927"/>
                  </a:lnTo>
                  <a:lnTo>
                    <a:pt x="5715" y="689584"/>
                  </a:lnTo>
                  <a:lnTo>
                    <a:pt x="0" y="660996"/>
                  </a:lnTo>
                  <a:lnTo>
                    <a:pt x="0" y="73405"/>
                  </a:lnTo>
                  <a:close/>
                </a:path>
              </a:pathLst>
            </a:custGeom>
            <a:ln w="22223">
              <a:solidFill>
                <a:srgbClr val="E779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667115" y="5379211"/>
            <a:ext cx="12312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Trebuchet MS"/>
                <a:cs typeface="Trebuchet MS"/>
              </a:rPr>
              <a:t>Myrunnable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058" y="1054354"/>
            <a:ext cx="71666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dirty="0" spc="-3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pc="-3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4">
                <a:solidFill>
                  <a:srgbClr val="404040"/>
                </a:solidFill>
                <a:latin typeface="Trebuchet MS"/>
                <a:cs typeface="Trebuchet MS"/>
              </a:rPr>
              <a:t>RUNNABLE</a:t>
            </a:r>
            <a:r>
              <a:rPr dirty="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1996439"/>
            <a:ext cx="5935980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1378458"/>
            <a:ext cx="9587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pc="-3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8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r>
              <a:rPr dirty="0" spc="-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9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65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dirty="0" spc="-4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9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PREFER/RECOMMEND??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2568" y="2047494"/>
            <a:ext cx="4444365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8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1: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20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extending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8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2: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20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implementing</a:t>
            </a:r>
            <a:r>
              <a:rPr dirty="0" sz="18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250692"/>
            <a:ext cx="4751832" cy="30845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44" y="3200400"/>
            <a:ext cx="4570476" cy="35021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1378458"/>
            <a:ext cx="9587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pc="-3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8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r>
              <a:rPr dirty="0" spc="-4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9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65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dirty="0" spc="-4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9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PREFER/RECOMMEND??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2568" y="2047494"/>
            <a:ext cx="4444365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8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1: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20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extending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dirty="0" sz="18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2: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20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implementing</a:t>
            </a:r>
            <a:r>
              <a:rPr dirty="0" sz="18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250692"/>
            <a:ext cx="4751832" cy="30845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44" y="3200400"/>
            <a:ext cx="4570476" cy="35021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1378458"/>
            <a:ext cx="5177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55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5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2439416"/>
            <a:ext cx="8763000" cy="323596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Thread()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3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Arial"/>
                <a:cs typeface="Arial"/>
              </a:rPr>
              <a:t>Thread(Runnable</a:t>
            </a: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Arial"/>
                <a:cs typeface="Arial"/>
              </a:rPr>
              <a:t>r)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2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Thread(String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name)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2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Thread(Runnable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target,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name)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2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Thread(ThreadGroup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group,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name)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Thread(ThreadGroup</a:t>
            </a:r>
            <a:r>
              <a:rPr dirty="0" sz="18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group,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70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target)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Thread(ThreadGroup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group,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70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8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target,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dirty="0" sz="18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name)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AutoNum type="arabicPeriod"/>
              <a:tabLst>
                <a:tab pos="354965" algn="l"/>
              </a:tabLst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Thread</a:t>
            </a:r>
            <a:r>
              <a:rPr dirty="0" sz="18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t=new</a:t>
            </a:r>
            <a:r>
              <a:rPr dirty="0" sz="1800" spc="4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Thread(ThreadGroup</a:t>
            </a:r>
            <a:r>
              <a:rPr dirty="0" sz="18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404040"/>
                </a:solidFill>
                <a:latin typeface="Arial"/>
                <a:cs typeface="Arial"/>
              </a:rPr>
              <a:t>group,</a:t>
            </a:r>
            <a:r>
              <a:rPr dirty="0" sz="18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70" b="1">
                <a:solidFill>
                  <a:srgbClr val="404040"/>
                </a:solidFill>
                <a:latin typeface="Arial"/>
                <a:cs typeface="Arial"/>
              </a:rPr>
              <a:t>Runnable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target,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dirty="0" sz="18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name,</a:t>
            </a:r>
            <a:r>
              <a:rPr dirty="0" sz="18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long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Arial"/>
                <a:cs typeface="Arial"/>
              </a:rPr>
              <a:t>stackSize)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1063752"/>
            <a:ext cx="7620000" cy="49682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7968" y="1275588"/>
            <a:ext cx="2628900" cy="45430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1063752"/>
            <a:ext cx="7620000" cy="49682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7968" y="1275588"/>
            <a:ext cx="2628900" cy="4543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263" y="482854"/>
            <a:ext cx="4691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5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dirty="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MULTITHREADING??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9812" y="1721561"/>
            <a:ext cx="1067816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 spc="-90">
                <a:solidFill>
                  <a:srgbClr val="273039"/>
                </a:solidFill>
                <a:latin typeface="Arial MT"/>
                <a:cs typeface="Arial MT"/>
              </a:rPr>
              <a:t>Multithreading</a:t>
            </a:r>
            <a:r>
              <a:rPr dirty="0" sz="2400" spc="-8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dirty="0" sz="2400" spc="-4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273039"/>
                </a:solidFill>
                <a:latin typeface="Arial MT"/>
                <a:cs typeface="Arial MT"/>
              </a:rPr>
              <a:t>Java</a:t>
            </a:r>
            <a:r>
              <a:rPr dirty="0" sz="2400" spc="-1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273039"/>
                </a:solidFill>
                <a:latin typeface="Arial MT"/>
                <a:cs typeface="Arial MT"/>
              </a:rPr>
              <a:t>feature</a:t>
            </a:r>
            <a:r>
              <a:rPr dirty="0" sz="2400" spc="-6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273039"/>
                </a:solidFill>
                <a:latin typeface="Arial MT"/>
                <a:cs typeface="Arial MT"/>
              </a:rPr>
              <a:t>that</a:t>
            </a:r>
            <a:r>
              <a:rPr dirty="0" sz="2400" spc="-2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273039"/>
                </a:solidFill>
                <a:latin typeface="Arial MT"/>
                <a:cs typeface="Arial MT"/>
              </a:rPr>
              <a:t>allows</a:t>
            </a:r>
            <a:r>
              <a:rPr dirty="0" sz="2400" spc="-3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273039"/>
                </a:solidFill>
                <a:latin typeface="Arial MT"/>
                <a:cs typeface="Arial MT"/>
              </a:rPr>
              <a:t>concurrent</a:t>
            </a:r>
            <a:r>
              <a:rPr dirty="0" sz="2400" spc="-5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273039"/>
                </a:solidFill>
                <a:latin typeface="Arial MT"/>
                <a:cs typeface="Arial MT"/>
              </a:rPr>
              <a:t>execution</a:t>
            </a:r>
            <a:r>
              <a:rPr dirty="0" sz="2400" spc="-7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dirty="0" sz="2400" spc="114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273039"/>
                </a:solidFill>
                <a:latin typeface="Arial MT"/>
                <a:cs typeface="Arial MT"/>
              </a:rPr>
              <a:t>two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3039"/>
                </a:solidFill>
                <a:latin typeface="Arial MT"/>
                <a:cs typeface="Arial MT"/>
              </a:rPr>
              <a:t>or</a:t>
            </a:r>
            <a:r>
              <a:rPr dirty="0" sz="2400" spc="-3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273039"/>
                </a:solidFill>
                <a:latin typeface="Arial MT"/>
                <a:cs typeface="Arial MT"/>
              </a:rPr>
              <a:t>more</a:t>
            </a:r>
            <a:r>
              <a:rPr dirty="0" sz="2400" spc="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3039"/>
                </a:solidFill>
                <a:latin typeface="Arial MT"/>
                <a:cs typeface="Arial MT"/>
              </a:rPr>
              <a:t>parts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dirty="0" sz="2400" spc="10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273039"/>
                </a:solidFill>
                <a:latin typeface="Arial MT"/>
                <a:cs typeface="Arial MT"/>
              </a:rPr>
              <a:t>program</a:t>
            </a:r>
            <a:r>
              <a:rPr dirty="0" sz="2400" spc="-3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for</a:t>
            </a:r>
            <a:r>
              <a:rPr dirty="0" sz="2400" spc="-4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273039"/>
                </a:solidFill>
                <a:latin typeface="Arial MT"/>
                <a:cs typeface="Arial MT"/>
              </a:rPr>
              <a:t>maximum</a:t>
            </a:r>
            <a:r>
              <a:rPr dirty="0" sz="2400" spc="1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273039"/>
                </a:solidFill>
                <a:latin typeface="Arial MT"/>
                <a:cs typeface="Arial MT"/>
              </a:rPr>
              <a:t>utilization</a:t>
            </a:r>
            <a:r>
              <a:rPr dirty="0" sz="2400" spc="-3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dirty="0" sz="2400" spc="8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315">
                <a:solidFill>
                  <a:srgbClr val="273039"/>
                </a:solidFill>
                <a:latin typeface="Arial MT"/>
                <a:cs typeface="Arial MT"/>
              </a:rPr>
              <a:t>CPU.</a:t>
            </a:r>
            <a:endParaRPr sz="2400">
              <a:latin typeface="Arial MT"/>
              <a:cs typeface="Arial MT"/>
            </a:endParaRPr>
          </a:p>
          <a:p>
            <a:pPr marL="299085" marR="17399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 spc="-254">
                <a:solidFill>
                  <a:srgbClr val="273039"/>
                </a:solidFill>
                <a:latin typeface="Arial MT"/>
                <a:cs typeface="Arial MT"/>
              </a:rPr>
              <a:t>Each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 part</a:t>
            </a:r>
            <a:r>
              <a:rPr dirty="0" sz="2400" spc="-3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dirty="0" sz="2400" spc="13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273039"/>
                </a:solidFill>
                <a:latin typeface="Arial MT"/>
                <a:cs typeface="Arial MT"/>
              </a:rPr>
              <a:t>such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273039"/>
                </a:solidFill>
                <a:latin typeface="Arial MT"/>
                <a:cs typeface="Arial MT"/>
              </a:rPr>
              <a:t>program</a:t>
            </a:r>
            <a:r>
              <a:rPr dirty="0" sz="2400" spc="-2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273039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273039"/>
                </a:solidFill>
                <a:latin typeface="Arial MT"/>
                <a:cs typeface="Arial MT"/>
              </a:rPr>
              <a:t>called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73039"/>
                </a:solidFill>
                <a:latin typeface="Arial MT"/>
                <a:cs typeface="Arial MT"/>
              </a:rPr>
              <a:t>thread.</a:t>
            </a:r>
            <a:r>
              <a:rPr dirty="0" sz="2400" spc="-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275">
                <a:solidFill>
                  <a:srgbClr val="273039"/>
                </a:solidFill>
                <a:latin typeface="Arial MT"/>
                <a:cs typeface="Arial MT"/>
              </a:rPr>
              <a:t>So,</a:t>
            </a:r>
            <a:r>
              <a:rPr dirty="0" sz="2400" spc="-4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273039"/>
                </a:solidFill>
                <a:latin typeface="Arial MT"/>
                <a:cs typeface="Arial MT"/>
              </a:rPr>
              <a:t>threads</a:t>
            </a:r>
            <a:r>
              <a:rPr dirty="0" sz="2400" spc="-3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3039"/>
                </a:solidFill>
                <a:latin typeface="Arial MT"/>
                <a:cs typeface="Arial MT"/>
              </a:rPr>
              <a:t>are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273039"/>
                </a:solidFill>
                <a:latin typeface="Arial MT"/>
                <a:cs typeface="Arial MT"/>
              </a:rPr>
              <a:t>light-</a:t>
            </a:r>
            <a:r>
              <a:rPr dirty="0" sz="2400" spc="-120">
                <a:solidFill>
                  <a:srgbClr val="273039"/>
                </a:solidFill>
                <a:latin typeface="Arial MT"/>
                <a:cs typeface="Arial MT"/>
              </a:rPr>
              <a:t>weight</a:t>
            </a:r>
            <a:r>
              <a:rPr dirty="0" sz="2400" spc="-4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273039"/>
                </a:solidFill>
                <a:latin typeface="Arial MT"/>
                <a:cs typeface="Arial MT"/>
              </a:rPr>
              <a:t>processes </a:t>
            </a:r>
            <a:r>
              <a:rPr dirty="0" sz="2400" spc="-135">
                <a:solidFill>
                  <a:srgbClr val="273039"/>
                </a:solidFill>
                <a:latin typeface="Arial MT"/>
                <a:cs typeface="Arial MT"/>
              </a:rPr>
              <a:t>within</a:t>
            </a:r>
            <a:r>
              <a:rPr dirty="0" sz="2400" spc="-3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a </a:t>
            </a:r>
            <a:r>
              <a:rPr dirty="0" sz="2400" spc="-90">
                <a:solidFill>
                  <a:srgbClr val="273039"/>
                </a:solidFill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 spc="-254">
                <a:solidFill>
                  <a:srgbClr val="273039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of</a:t>
            </a:r>
            <a:r>
              <a:rPr dirty="0" sz="2400" spc="14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273039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273039"/>
                </a:solidFill>
                <a:latin typeface="Arial MT"/>
                <a:cs typeface="Arial MT"/>
              </a:rPr>
              <a:t>threads</a:t>
            </a:r>
            <a:r>
              <a:rPr dirty="0" sz="2400" spc="-1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273039"/>
                </a:solidFill>
                <a:latin typeface="Arial MT"/>
                <a:cs typeface="Arial MT"/>
              </a:rPr>
              <a:t>can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273039"/>
                </a:solidFill>
                <a:latin typeface="Arial MT"/>
                <a:cs typeface="Arial MT"/>
              </a:rPr>
              <a:t>run</a:t>
            </a:r>
            <a:r>
              <a:rPr dirty="0" sz="2400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273039"/>
                </a:solidFill>
                <a:latin typeface="Arial MT"/>
                <a:cs typeface="Arial MT"/>
              </a:rPr>
              <a:t>in</a:t>
            </a:r>
            <a:r>
              <a:rPr dirty="0" sz="2400" spc="-35">
                <a:solidFill>
                  <a:srgbClr val="27303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3039"/>
                </a:solidFill>
                <a:latin typeface="Arial MT"/>
                <a:cs typeface="Arial MT"/>
              </a:rPr>
              <a:t>parallel.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376" y="413080"/>
            <a:ext cx="4829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0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z="32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32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11226" y="982535"/>
          <a:ext cx="11832590" cy="584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865"/>
                <a:gridCol w="10159365"/>
              </a:tblGrid>
              <a:tr h="31559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Sr.No.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30">
                          <a:latin typeface="Trebuchet MS"/>
                          <a:cs typeface="Trebuchet MS"/>
                        </a:rPr>
                        <a:t>Method</a:t>
                      </a:r>
                      <a:r>
                        <a:rPr dirty="0" sz="11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95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Description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19685">
                        <a:lnSpc>
                          <a:spcPts val="212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20"/>
                        </a:lnSpc>
                      </a:pP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start()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Starts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separate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35">
                          <a:latin typeface="Trebuchet MS"/>
                          <a:cs typeface="Trebuchet MS"/>
                        </a:rPr>
                        <a:t>path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execution,</a:t>
                      </a:r>
                      <a:r>
                        <a:rPr dirty="0" sz="180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invokes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run()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method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object.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19685">
                        <a:lnSpc>
                          <a:spcPts val="212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20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run()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 marR="45720">
                        <a:lnSpc>
                          <a:spcPct val="100000"/>
                        </a:lnSpc>
                      </a:pPr>
                      <a:r>
                        <a:rPr dirty="0" sz="1800" spc="-5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Thread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object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instantiated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separate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Runnable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target,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run()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method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invoked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that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Runnable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object.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5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setName(String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name)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dirty="0" sz="1800" spc="-75"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object.There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also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getName()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method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retrieving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name.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-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setPriority(int</a:t>
                      </a:r>
                      <a:r>
                        <a:rPr dirty="0" sz="18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priority)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Sets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priority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80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object.The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10.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25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5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void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setDaemon(boolean</a:t>
                      </a:r>
                      <a:r>
                        <a:rPr dirty="0" sz="1800" spc="-9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 b="1">
                          <a:latin typeface="Trebuchet MS"/>
                          <a:cs typeface="Trebuchet MS"/>
                        </a:rPr>
                        <a:t>on)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dirty="0" sz="1800" spc="12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parameter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denotes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this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9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daemon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thread.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1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5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join(long</a:t>
                      </a:r>
                      <a:r>
                        <a:rPr dirty="0" sz="1800" spc="-10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millisec)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 marR="4445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current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invokes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method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second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thread,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causing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current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until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second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terminates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specified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milliseconds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passes.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dirty="0" sz="1800" spc="-1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interrupt()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Interrupts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thread,</a:t>
                      </a:r>
                      <a:r>
                        <a:rPr dirty="0" sz="18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causing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continue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execution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8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blocked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any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reason.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2130"/>
                        </a:lnSpc>
                      </a:pP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public</a:t>
                      </a:r>
                      <a:r>
                        <a:rPr dirty="0" sz="1800" spc="-6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boolean</a:t>
                      </a:r>
                      <a:r>
                        <a:rPr dirty="0" sz="1800" spc="-1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isAlive()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9685" marR="44450">
                        <a:lnSpc>
                          <a:spcPct val="100000"/>
                        </a:lnSpc>
                      </a:pPr>
                      <a:r>
                        <a:rPr dirty="0" sz="1800" spc="-40">
                          <a:latin typeface="Trebuchet MS"/>
                          <a:cs typeface="Trebuchet MS"/>
                        </a:rPr>
                        <a:t>Returns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65">
                          <a:latin typeface="Trebuchet MS"/>
                          <a:cs typeface="Trebuchet MS"/>
                        </a:rPr>
                        <a:t>alive,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any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started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but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runs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completion.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463423"/>
            <a:ext cx="4219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55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35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68871" y="966914"/>
          <a:ext cx="11646535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445"/>
                <a:gridCol w="9269730"/>
              </a:tblGrid>
              <a:tr h="33655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Sr.No.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00">
                          <a:latin typeface="Arial MT"/>
                          <a:cs typeface="Arial MT"/>
                        </a:rPr>
                        <a:t>Method</a:t>
                      </a:r>
                      <a:r>
                        <a:rPr dirty="0" sz="13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3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latin typeface="Arial MT"/>
                          <a:cs typeface="Arial MT"/>
                        </a:rPr>
                        <a:t>Description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024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55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20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65" b="1"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20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20" b="1">
                          <a:latin typeface="Arial"/>
                          <a:cs typeface="Arial"/>
                        </a:rPr>
                        <a:t>void</a:t>
                      </a:r>
                      <a:r>
                        <a:rPr dirty="0" sz="2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latin typeface="Arial"/>
                          <a:cs typeface="Arial"/>
                        </a:rPr>
                        <a:t>yield()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 marR="94615">
                        <a:lnSpc>
                          <a:spcPct val="100000"/>
                        </a:lnSpc>
                      </a:pPr>
                      <a:r>
                        <a:rPr dirty="0" sz="2000" spc="-22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20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currently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45">
                          <a:latin typeface="Arial MT"/>
                          <a:cs typeface="Arial MT"/>
                        </a:rPr>
                        <a:t>running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thread</a:t>
                      </a:r>
                      <a:r>
                        <a:rPr dirty="0" sz="20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yield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9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threads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20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4">
                          <a:latin typeface="Arial MT"/>
                          <a:cs typeface="Arial MT"/>
                        </a:rPr>
                        <a:t>same</a:t>
                      </a:r>
                      <a:r>
                        <a:rPr dirty="0" sz="20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priority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that are</a:t>
                      </a:r>
                      <a:r>
                        <a:rPr dirty="0" sz="200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waiting 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scheduled.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1024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55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20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60" b="1"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20" b="1">
                          <a:latin typeface="Arial"/>
                          <a:cs typeface="Arial"/>
                        </a:rPr>
                        <a:t>void</a:t>
                      </a:r>
                      <a:r>
                        <a:rPr dirty="0" sz="20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45" b="1">
                          <a:latin typeface="Arial"/>
                          <a:cs typeface="Arial"/>
                        </a:rPr>
                        <a:t>sleep(long</a:t>
                      </a:r>
                      <a:r>
                        <a:rPr dirty="0" sz="20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latin typeface="Arial"/>
                          <a:cs typeface="Arial"/>
                        </a:rPr>
                        <a:t>millisec)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 marR="52069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09955" algn="l"/>
                          <a:tab pos="1370330" algn="l"/>
                          <a:tab pos="2392680" algn="l"/>
                          <a:tab pos="3274060" algn="l"/>
                          <a:tab pos="4100195" algn="l"/>
                          <a:tab pos="4448810" algn="l"/>
                          <a:tab pos="5139690" algn="l"/>
                          <a:tab pos="5584825" algn="l"/>
                          <a:tab pos="5947410" algn="l"/>
                          <a:tab pos="6575425" algn="l"/>
                          <a:tab pos="7035165" algn="l"/>
                          <a:tab pos="8102600" algn="l"/>
                          <a:tab pos="8997315" algn="l"/>
                        </a:tabLst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currently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running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thread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block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least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milliseconds.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5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 spc="-155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200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65" b="1"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20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40" b="1">
                          <a:latin typeface="Arial"/>
                          <a:cs typeface="Arial"/>
                        </a:rPr>
                        <a:t>boolean</a:t>
                      </a:r>
                      <a:r>
                        <a:rPr dirty="0" sz="2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80" b="1">
                          <a:latin typeface="Arial"/>
                          <a:cs typeface="Arial"/>
                        </a:rPr>
                        <a:t>holdsLock(Object</a:t>
                      </a:r>
                      <a:r>
                        <a:rPr dirty="0" sz="2000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 b="1">
                          <a:latin typeface="Arial"/>
                          <a:cs typeface="Arial"/>
                        </a:rPr>
                        <a:t>x)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200">
                          <a:latin typeface="Arial MT"/>
                          <a:cs typeface="Arial MT"/>
                        </a:rPr>
                        <a:t>Returns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true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5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20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3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5">
                          <a:latin typeface="Arial MT"/>
                          <a:cs typeface="Arial MT"/>
                        </a:rPr>
                        <a:t>current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thread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5">
                          <a:latin typeface="Arial MT"/>
                          <a:cs typeface="Arial MT"/>
                        </a:rPr>
                        <a:t>holds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0">
                          <a:latin typeface="Arial MT"/>
                          <a:cs typeface="Arial MT"/>
                        </a:rPr>
                        <a:t>lock</a:t>
                      </a:r>
                      <a:r>
                        <a:rPr dirty="0" sz="20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3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0">
                          <a:latin typeface="Arial MT"/>
                          <a:cs typeface="Arial MT"/>
                        </a:rPr>
                        <a:t>given</a:t>
                      </a:r>
                      <a:r>
                        <a:rPr dirty="0" sz="20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Object.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1024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5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155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20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70" b="1"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2000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75" b="1">
                          <a:latin typeface="Arial"/>
                          <a:cs typeface="Arial"/>
                        </a:rPr>
                        <a:t>Thread</a:t>
                      </a:r>
                      <a:r>
                        <a:rPr dirty="0" sz="20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5" b="1">
                          <a:latin typeface="Arial"/>
                          <a:cs typeface="Arial"/>
                        </a:rPr>
                        <a:t>currentThread()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2000" spc="-185">
                          <a:latin typeface="Arial MT"/>
                          <a:cs typeface="Arial MT"/>
                        </a:rPr>
                        <a:t>Returns</a:t>
                      </a:r>
                      <a:r>
                        <a:rPr dirty="0" sz="20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reference</a:t>
                      </a:r>
                      <a:r>
                        <a:rPr dirty="0" sz="20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5">
                          <a:latin typeface="Arial MT"/>
                          <a:cs typeface="Arial MT"/>
                        </a:rPr>
                        <a:t>currently</a:t>
                      </a:r>
                      <a:r>
                        <a:rPr dirty="0" sz="20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10">
                          <a:latin typeface="Arial MT"/>
                          <a:cs typeface="Arial MT"/>
                        </a:rPr>
                        <a:t>running</a:t>
                      </a:r>
                      <a:r>
                        <a:rPr dirty="0" sz="20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thread,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14"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20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thread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20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0">
                          <a:latin typeface="Arial MT"/>
                          <a:cs typeface="Arial MT"/>
                        </a:rPr>
                        <a:t>invokes</a:t>
                      </a:r>
                      <a:r>
                        <a:rPr dirty="0" sz="20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this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method.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102489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5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155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20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70" b="1"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25" b="1">
                          <a:latin typeface="Arial"/>
                          <a:cs typeface="Arial"/>
                        </a:rPr>
                        <a:t>void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75" b="1">
                          <a:latin typeface="Arial"/>
                          <a:cs typeface="Arial"/>
                        </a:rPr>
                        <a:t>dumpStack()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2000" spc="-135">
                          <a:latin typeface="Arial MT"/>
                          <a:cs typeface="Arial MT"/>
                        </a:rPr>
                        <a:t>Prints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stack</a:t>
                      </a:r>
                      <a:r>
                        <a:rPr dirty="0" sz="20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trace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currently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14">
                          <a:latin typeface="Arial MT"/>
                          <a:cs typeface="Arial MT"/>
                        </a:rPr>
                        <a:t>running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thread,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0"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20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0">
                          <a:latin typeface="Arial MT"/>
                          <a:cs typeface="Arial MT"/>
                        </a:rPr>
                        <a:t>useful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4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debugging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90">
                          <a:latin typeface="Arial MT"/>
                          <a:cs typeface="Arial MT"/>
                        </a:rPr>
                        <a:t>multithreaded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application.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085" y="675589"/>
            <a:ext cx="5696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>
                <a:solidFill>
                  <a:srgbClr val="404040"/>
                </a:solidFill>
                <a:latin typeface="Trebuchet MS"/>
                <a:cs typeface="Trebuchet MS"/>
              </a:rPr>
              <a:t>GETNAME</a:t>
            </a:r>
            <a:r>
              <a:rPr dirty="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2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80">
                <a:solidFill>
                  <a:srgbClr val="404040"/>
                </a:solidFill>
                <a:latin typeface="Trebuchet MS"/>
                <a:cs typeface="Trebuchet MS"/>
              </a:rPr>
              <a:t>SETNAME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75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6115" y="1310639"/>
            <a:ext cx="11557000" cy="5529580"/>
            <a:chOff x="166115" y="1310639"/>
            <a:chExt cx="11557000" cy="55295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15" y="1447799"/>
              <a:ext cx="6376416" cy="311810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3975" y="1310639"/>
              <a:ext cx="5818632" cy="364540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2531" y="4989574"/>
              <a:ext cx="3608831" cy="185013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" y="5093206"/>
              <a:ext cx="3102864" cy="1746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085" y="675589"/>
            <a:ext cx="5696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>
                <a:solidFill>
                  <a:srgbClr val="404040"/>
                </a:solidFill>
                <a:latin typeface="Trebuchet MS"/>
                <a:cs typeface="Trebuchet MS"/>
              </a:rPr>
              <a:t>GETNAME</a:t>
            </a:r>
            <a:r>
              <a:rPr dirty="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2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80">
                <a:solidFill>
                  <a:srgbClr val="404040"/>
                </a:solidFill>
                <a:latin typeface="Trebuchet MS"/>
                <a:cs typeface="Trebuchet MS"/>
              </a:rPr>
              <a:t>SETNAME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75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6115" y="1310639"/>
            <a:ext cx="11557000" cy="5529580"/>
            <a:chOff x="166115" y="1310639"/>
            <a:chExt cx="11557000" cy="55295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15" y="1447799"/>
              <a:ext cx="6376416" cy="311810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3975" y="1310639"/>
              <a:ext cx="5818632" cy="364540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2531" y="4989574"/>
              <a:ext cx="3608831" cy="185013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" y="5093206"/>
              <a:ext cx="3102864" cy="1746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675589"/>
            <a:ext cx="2988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5">
                <a:solidFill>
                  <a:srgbClr val="404040"/>
                </a:solidFill>
                <a:latin typeface="Trebuchet MS"/>
                <a:cs typeface="Trebuchet MS"/>
              </a:rPr>
              <a:t>PRIORITY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195" y="1084326"/>
            <a:ext cx="10228580" cy="32746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3340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533400" algn="l"/>
              </a:tabLst>
            </a:pP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priority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endParaRPr sz="2400">
              <a:latin typeface="Arial MT"/>
              <a:cs typeface="Arial MT"/>
            </a:endParaRPr>
          </a:p>
          <a:p>
            <a:pPr marL="53340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533400" algn="l"/>
              </a:tabLst>
            </a:pP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customized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priority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3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constants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defined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Thread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class:</a:t>
            </a:r>
            <a:endParaRPr sz="2000">
              <a:latin typeface="Arial MT"/>
              <a:cs typeface="Arial MT"/>
            </a:endParaRPr>
          </a:p>
          <a:p>
            <a:pPr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95">
                <a:latin typeface="Arial MT"/>
                <a:cs typeface="Arial MT"/>
              </a:rPr>
              <a:t>public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static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int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MIN_PRIORITY</a:t>
            </a:r>
            <a:endParaRPr sz="2000">
              <a:latin typeface="Arial MT"/>
              <a:cs typeface="Arial MT"/>
            </a:endParaRPr>
          </a:p>
          <a:p>
            <a:pPr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100">
                <a:latin typeface="Arial MT"/>
                <a:cs typeface="Arial MT"/>
              </a:rPr>
              <a:t>public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static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int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NORM_PRIORITY</a:t>
            </a:r>
            <a:endParaRPr sz="2000">
              <a:latin typeface="Arial MT"/>
              <a:cs typeface="Arial MT"/>
            </a:endParaRPr>
          </a:p>
          <a:p>
            <a:pPr marL="926465" indent="-456565">
              <a:lnSpc>
                <a:spcPct val="100000"/>
              </a:lnSpc>
              <a:buAutoNum type="arabicPeriod"/>
              <a:tabLst>
                <a:tab pos="926465" algn="l"/>
              </a:tabLst>
            </a:pPr>
            <a:r>
              <a:rPr dirty="0" sz="2000" spc="-100">
                <a:latin typeface="Arial MT"/>
                <a:cs typeface="Arial MT"/>
              </a:rPr>
              <a:t>public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static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int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MAX_PRIORITY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80">
                <a:latin typeface="Arial MT"/>
                <a:cs typeface="Arial MT"/>
              </a:rPr>
              <a:t>Default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priority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5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(NORM_PRIORITY).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000" spc="11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15">
                <a:solidFill>
                  <a:srgbClr val="FF0000"/>
                </a:solidFill>
                <a:latin typeface="Arial MT"/>
                <a:cs typeface="Arial MT"/>
              </a:rPr>
              <a:t>MIN_PRIORITY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8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dirty="0" sz="20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dirty="0" sz="2000" spc="-229">
                <a:solidFill>
                  <a:srgbClr val="FF0000"/>
                </a:solidFill>
                <a:latin typeface="Arial MT"/>
                <a:cs typeface="Arial MT"/>
              </a:rPr>
              <a:t>MAX_PRIORITY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8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10.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675589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25">
                <a:solidFill>
                  <a:srgbClr val="404040"/>
                </a:solidFill>
                <a:latin typeface="Trebuchet MS"/>
                <a:cs typeface="Trebuchet MS"/>
              </a:rPr>
              <a:t>PRIORITY:</a:t>
            </a:r>
            <a:r>
              <a:rPr dirty="0" spc="-3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5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80644" y="1188719"/>
            <a:ext cx="10716895" cy="4672965"/>
            <a:chOff x="580644" y="1188719"/>
            <a:chExt cx="10716895" cy="4672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" y="1188719"/>
              <a:ext cx="9840468" cy="39349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1596" y="3621024"/>
              <a:ext cx="5385815" cy="2240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951737"/>
            <a:ext cx="917575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45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dirty="0" spc="-4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45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dirty="0" spc="-4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2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pc="-3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9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95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PREVENT</a:t>
            </a:r>
            <a:r>
              <a:rPr dirty="0" spc="-4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4">
                <a:solidFill>
                  <a:srgbClr val="404040"/>
                </a:solidFill>
                <a:latin typeface="Trebuchet MS"/>
                <a:cs typeface="Trebuchet MS"/>
              </a:rPr>
              <a:t>THREAD </a:t>
            </a:r>
            <a:r>
              <a:rPr dirty="0" spc="145">
                <a:solidFill>
                  <a:srgbClr val="404040"/>
                </a:solidFill>
                <a:latin typeface="Trebuchet MS"/>
                <a:cs typeface="Trebuchet MS"/>
              </a:rPr>
              <a:t>EXECUTION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70293" y="2332037"/>
            <a:ext cx="3470910" cy="3836670"/>
            <a:chOff x="570293" y="2332037"/>
            <a:chExt cx="3470910" cy="3836670"/>
          </a:xfrm>
        </p:grpSpPr>
        <p:sp>
          <p:nvSpPr>
            <p:cNvPr id="4" name="object 4" descr=""/>
            <p:cNvSpPr/>
            <p:nvPr/>
          </p:nvSpPr>
          <p:spPr>
            <a:xfrm>
              <a:off x="580643" y="2342387"/>
              <a:ext cx="3448685" cy="3814445"/>
            </a:xfrm>
            <a:custGeom>
              <a:avLst/>
              <a:gdLst/>
              <a:ahLst/>
              <a:cxnLst/>
              <a:rect l="l" t="t" r="r" b="b"/>
              <a:pathLst>
                <a:path w="3448685" h="3814445">
                  <a:moveTo>
                    <a:pt x="3448684" y="0"/>
                  </a:moveTo>
                  <a:lnTo>
                    <a:pt x="0" y="0"/>
                  </a:lnTo>
                  <a:lnTo>
                    <a:pt x="0" y="3814064"/>
                  </a:lnTo>
                  <a:lnTo>
                    <a:pt x="3448684" y="3814064"/>
                  </a:lnTo>
                  <a:lnTo>
                    <a:pt x="3448684" y="0"/>
                  </a:lnTo>
                  <a:close/>
                </a:path>
              </a:pathLst>
            </a:custGeom>
            <a:solidFill>
              <a:srgbClr val="E6DF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81405" y="2343150"/>
              <a:ext cx="3448685" cy="3814445"/>
            </a:xfrm>
            <a:custGeom>
              <a:avLst/>
              <a:gdLst/>
              <a:ahLst/>
              <a:cxnLst/>
              <a:rect l="l" t="t" r="r" b="b"/>
              <a:pathLst>
                <a:path w="3448685" h="3814445">
                  <a:moveTo>
                    <a:pt x="0" y="3814064"/>
                  </a:moveTo>
                  <a:lnTo>
                    <a:pt x="3448685" y="3814064"/>
                  </a:lnTo>
                  <a:lnTo>
                    <a:pt x="3448685" y="0"/>
                  </a:lnTo>
                  <a:lnTo>
                    <a:pt x="0" y="0"/>
                  </a:lnTo>
                  <a:lnTo>
                    <a:pt x="0" y="3814064"/>
                  </a:lnTo>
                  <a:close/>
                </a:path>
              </a:pathLst>
            </a:custGeom>
            <a:ln w="22225">
              <a:solidFill>
                <a:srgbClr val="E6DF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4311" y="2724911"/>
              <a:ext cx="1144270" cy="1144270"/>
            </a:xfrm>
            <a:custGeom>
              <a:avLst/>
              <a:gdLst/>
              <a:ahLst/>
              <a:cxnLst/>
              <a:rect l="l" t="t" r="r" b="b"/>
              <a:pathLst>
                <a:path w="1144270" h="1144270">
                  <a:moveTo>
                    <a:pt x="572007" y="0"/>
                  </a:moveTo>
                  <a:lnTo>
                    <a:pt x="525144" y="1904"/>
                  </a:lnTo>
                  <a:lnTo>
                    <a:pt x="479298" y="7492"/>
                  </a:lnTo>
                  <a:lnTo>
                    <a:pt x="434594" y="16637"/>
                  </a:lnTo>
                  <a:lnTo>
                    <a:pt x="391287" y="29210"/>
                  </a:lnTo>
                  <a:lnTo>
                    <a:pt x="349376" y="44958"/>
                  </a:lnTo>
                  <a:lnTo>
                    <a:pt x="309118" y="63880"/>
                  </a:lnTo>
                  <a:lnTo>
                    <a:pt x="270763" y="85725"/>
                  </a:lnTo>
                  <a:lnTo>
                    <a:pt x="234187" y="110362"/>
                  </a:lnTo>
                  <a:lnTo>
                    <a:pt x="199770" y="137667"/>
                  </a:lnTo>
                  <a:lnTo>
                    <a:pt x="167512" y="167512"/>
                  </a:lnTo>
                  <a:lnTo>
                    <a:pt x="137668" y="199771"/>
                  </a:lnTo>
                  <a:lnTo>
                    <a:pt x="110362" y="234187"/>
                  </a:lnTo>
                  <a:lnTo>
                    <a:pt x="85725" y="270763"/>
                  </a:lnTo>
                  <a:lnTo>
                    <a:pt x="63881" y="309117"/>
                  </a:lnTo>
                  <a:lnTo>
                    <a:pt x="44957" y="349376"/>
                  </a:lnTo>
                  <a:lnTo>
                    <a:pt x="29210" y="391287"/>
                  </a:lnTo>
                  <a:lnTo>
                    <a:pt x="16637" y="434593"/>
                  </a:lnTo>
                  <a:lnTo>
                    <a:pt x="7493" y="479298"/>
                  </a:lnTo>
                  <a:lnTo>
                    <a:pt x="1905" y="525145"/>
                  </a:lnTo>
                  <a:lnTo>
                    <a:pt x="0" y="572135"/>
                  </a:lnTo>
                  <a:lnTo>
                    <a:pt x="1905" y="618998"/>
                  </a:lnTo>
                  <a:lnTo>
                    <a:pt x="7493" y="664845"/>
                  </a:lnTo>
                  <a:lnTo>
                    <a:pt x="16637" y="709549"/>
                  </a:lnTo>
                  <a:lnTo>
                    <a:pt x="29210" y="752855"/>
                  </a:lnTo>
                  <a:lnTo>
                    <a:pt x="44957" y="794765"/>
                  </a:lnTo>
                  <a:lnTo>
                    <a:pt x="63881" y="835025"/>
                  </a:lnTo>
                  <a:lnTo>
                    <a:pt x="85725" y="873378"/>
                  </a:lnTo>
                  <a:lnTo>
                    <a:pt x="110362" y="909955"/>
                  </a:lnTo>
                  <a:lnTo>
                    <a:pt x="137668" y="944371"/>
                  </a:lnTo>
                  <a:lnTo>
                    <a:pt x="167512" y="976630"/>
                  </a:lnTo>
                  <a:lnTo>
                    <a:pt x="199770" y="1006475"/>
                  </a:lnTo>
                  <a:lnTo>
                    <a:pt x="234187" y="1033780"/>
                  </a:lnTo>
                  <a:lnTo>
                    <a:pt x="270763" y="1058418"/>
                  </a:lnTo>
                  <a:lnTo>
                    <a:pt x="309118" y="1080262"/>
                  </a:lnTo>
                  <a:lnTo>
                    <a:pt x="349376" y="1099185"/>
                  </a:lnTo>
                  <a:lnTo>
                    <a:pt x="391287" y="1114933"/>
                  </a:lnTo>
                  <a:lnTo>
                    <a:pt x="434594" y="1127506"/>
                  </a:lnTo>
                  <a:lnTo>
                    <a:pt x="479298" y="1136650"/>
                  </a:lnTo>
                  <a:lnTo>
                    <a:pt x="525144" y="1142238"/>
                  </a:lnTo>
                  <a:lnTo>
                    <a:pt x="572007" y="1144143"/>
                  </a:lnTo>
                  <a:lnTo>
                    <a:pt x="618998" y="1142238"/>
                  </a:lnTo>
                  <a:lnTo>
                    <a:pt x="664844" y="1136650"/>
                  </a:lnTo>
                  <a:lnTo>
                    <a:pt x="709549" y="1127506"/>
                  </a:lnTo>
                  <a:lnTo>
                    <a:pt x="752856" y="1114933"/>
                  </a:lnTo>
                  <a:lnTo>
                    <a:pt x="794765" y="1099185"/>
                  </a:lnTo>
                  <a:lnTo>
                    <a:pt x="835025" y="1080262"/>
                  </a:lnTo>
                  <a:lnTo>
                    <a:pt x="873379" y="1058418"/>
                  </a:lnTo>
                  <a:lnTo>
                    <a:pt x="909955" y="1033780"/>
                  </a:lnTo>
                  <a:lnTo>
                    <a:pt x="944371" y="1006475"/>
                  </a:lnTo>
                  <a:lnTo>
                    <a:pt x="976630" y="976630"/>
                  </a:lnTo>
                  <a:lnTo>
                    <a:pt x="1006475" y="944371"/>
                  </a:lnTo>
                  <a:lnTo>
                    <a:pt x="1033780" y="909955"/>
                  </a:lnTo>
                  <a:lnTo>
                    <a:pt x="1058418" y="873378"/>
                  </a:lnTo>
                  <a:lnTo>
                    <a:pt x="1080262" y="835025"/>
                  </a:lnTo>
                  <a:lnTo>
                    <a:pt x="1099185" y="794765"/>
                  </a:lnTo>
                  <a:lnTo>
                    <a:pt x="1114933" y="752855"/>
                  </a:lnTo>
                  <a:lnTo>
                    <a:pt x="1127506" y="709549"/>
                  </a:lnTo>
                  <a:lnTo>
                    <a:pt x="1136650" y="664845"/>
                  </a:lnTo>
                  <a:lnTo>
                    <a:pt x="1142238" y="618998"/>
                  </a:lnTo>
                  <a:lnTo>
                    <a:pt x="1144143" y="572135"/>
                  </a:lnTo>
                  <a:lnTo>
                    <a:pt x="1142238" y="525145"/>
                  </a:lnTo>
                  <a:lnTo>
                    <a:pt x="1136650" y="479298"/>
                  </a:lnTo>
                  <a:lnTo>
                    <a:pt x="1127506" y="434593"/>
                  </a:lnTo>
                  <a:lnTo>
                    <a:pt x="1114933" y="391287"/>
                  </a:lnTo>
                  <a:lnTo>
                    <a:pt x="1099185" y="349376"/>
                  </a:lnTo>
                  <a:lnTo>
                    <a:pt x="1080262" y="309117"/>
                  </a:lnTo>
                  <a:lnTo>
                    <a:pt x="1058418" y="270763"/>
                  </a:lnTo>
                  <a:lnTo>
                    <a:pt x="1033780" y="234187"/>
                  </a:lnTo>
                  <a:lnTo>
                    <a:pt x="1006475" y="199771"/>
                  </a:lnTo>
                  <a:lnTo>
                    <a:pt x="976630" y="167512"/>
                  </a:lnTo>
                  <a:lnTo>
                    <a:pt x="944371" y="137667"/>
                  </a:lnTo>
                  <a:lnTo>
                    <a:pt x="909955" y="110362"/>
                  </a:lnTo>
                  <a:lnTo>
                    <a:pt x="873379" y="85725"/>
                  </a:lnTo>
                  <a:lnTo>
                    <a:pt x="835025" y="63880"/>
                  </a:lnTo>
                  <a:lnTo>
                    <a:pt x="794765" y="44958"/>
                  </a:lnTo>
                  <a:lnTo>
                    <a:pt x="752856" y="29210"/>
                  </a:lnTo>
                  <a:lnTo>
                    <a:pt x="709549" y="16637"/>
                  </a:lnTo>
                  <a:lnTo>
                    <a:pt x="664844" y="7492"/>
                  </a:lnTo>
                  <a:lnTo>
                    <a:pt x="618998" y="1904"/>
                  </a:lnTo>
                  <a:lnTo>
                    <a:pt x="572007" y="0"/>
                  </a:lnTo>
                  <a:close/>
                </a:path>
              </a:pathLst>
            </a:custGeom>
            <a:solidFill>
              <a:srgbClr val="B89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5073" y="2725674"/>
              <a:ext cx="1144270" cy="1144270"/>
            </a:xfrm>
            <a:custGeom>
              <a:avLst/>
              <a:gdLst/>
              <a:ahLst/>
              <a:cxnLst/>
              <a:rect l="l" t="t" r="r" b="b"/>
              <a:pathLst>
                <a:path w="1144270" h="1144270">
                  <a:moveTo>
                    <a:pt x="0" y="572135"/>
                  </a:moveTo>
                  <a:lnTo>
                    <a:pt x="1905" y="525145"/>
                  </a:lnTo>
                  <a:lnTo>
                    <a:pt x="7493" y="479298"/>
                  </a:lnTo>
                  <a:lnTo>
                    <a:pt x="16637" y="434593"/>
                  </a:lnTo>
                  <a:lnTo>
                    <a:pt x="29209" y="391287"/>
                  </a:lnTo>
                  <a:lnTo>
                    <a:pt x="44957" y="349376"/>
                  </a:lnTo>
                  <a:lnTo>
                    <a:pt x="63881" y="309117"/>
                  </a:lnTo>
                  <a:lnTo>
                    <a:pt x="85725" y="270763"/>
                  </a:lnTo>
                  <a:lnTo>
                    <a:pt x="110362" y="234187"/>
                  </a:lnTo>
                  <a:lnTo>
                    <a:pt x="137668" y="199771"/>
                  </a:lnTo>
                  <a:lnTo>
                    <a:pt x="167512" y="167512"/>
                  </a:lnTo>
                  <a:lnTo>
                    <a:pt x="199770" y="137667"/>
                  </a:lnTo>
                  <a:lnTo>
                    <a:pt x="234187" y="110362"/>
                  </a:lnTo>
                  <a:lnTo>
                    <a:pt x="270763" y="85725"/>
                  </a:lnTo>
                  <a:lnTo>
                    <a:pt x="309118" y="63880"/>
                  </a:lnTo>
                  <a:lnTo>
                    <a:pt x="349376" y="44958"/>
                  </a:lnTo>
                  <a:lnTo>
                    <a:pt x="391287" y="29210"/>
                  </a:lnTo>
                  <a:lnTo>
                    <a:pt x="434594" y="16637"/>
                  </a:lnTo>
                  <a:lnTo>
                    <a:pt x="479298" y="7492"/>
                  </a:lnTo>
                  <a:lnTo>
                    <a:pt x="525144" y="1904"/>
                  </a:lnTo>
                  <a:lnTo>
                    <a:pt x="572007" y="0"/>
                  </a:lnTo>
                  <a:lnTo>
                    <a:pt x="618998" y="1904"/>
                  </a:lnTo>
                  <a:lnTo>
                    <a:pt x="664844" y="7492"/>
                  </a:lnTo>
                  <a:lnTo>
                    <a:pt x="709549" y="16637"/>
                  </a:lnTo>
                  <a:lnTo>
                    <a:pt x="752856" y="29210"/>
                  </a:lnTo>
                  <a:lnTo>
                    <a:pt x="794765" y="44958"/>
                  </a:lnTo>
                  <a:lnTo>
                    <a:pt x="835025" y="63880"/>
                  </a:lnTo>
                  <a:lnTo>
                    <a:pt x="873378" y="85725"/>
                  </a:lnTo>
                  <a:lnTo>
                    <a:pt x="909955" y="110362"/>
                  </a:lnTo>
                  <a:lnTo>
                    <a:pt x="944371" y="137667"/>
                  </a:lnTo>
                  <a:lnTo>
                    <a:pt x="976630" y="167512"/>
                  </a:lnTo>
                  <a:lnTo>
                    <a:pt x="1006475" y="199771"/>
                  </a:lnTo>
                  <a:lnTo>
                    <a:pt x="1033780" y="234187"/>
                  </a:lnTo>
                  <a:lnTo>
                    <a:pt x="1058418" y="270763"/>
                  </a:lnTo>
                  <a:lnTo>
                    <a:pt x="1080262" y="309117"/>
                  </a:lnTo>
                  <a:lnTo>
                    <a:pt x="1099184" y="349376"/>
                  </a:lnTo>
                  <a:lnTo>
                    <a:pt x="1114933" y="391287"/>
                  </a:lnTo>
                  <a:lnTo>
                    <a:pt x="1127506" y="434593"/>
                  </a:lnTo>
                  <a:lnTo>
                    <a:pt x="1136650" y="479298"/>
                  </a:lnTo>
                  <a:lnTo>
                    <a:pt x="1142238" y="525145"/>
                  </a:lnTo>
                  <a:lnTo>
                    <a:pt x="1144143" y="572135"/>
                  </a:lnTo>
                  <a:lnTo>
                    <a:pt x="1142238" y="618998"/>
                  </a:lnTo>
                  <a:lnTo>
                    <a:pt x="1136650" y="664845"/>
                  </a:lnTo>
                  <a:lnTo>
                    <a:pt x="1127506" y="709549"/>
                  </a:lnTo>
                  <a:lnTo>
                    <a:pt x="1114933" y="752855"/>
                  </a:lnTo>
                  <a:lnTo>
                    <a:pt x="1099184" y="794765"/>
                  </a:lnTo>
                  <a:lnTo>
                    <a:pt x="1080262" y="835025"/>
                  </a:lnTo>
                  <a:lnTo>
                    <a:pt x="1058418" y="873378"/>
                  </a:lnTo>
                  <a:lnTo>
                    <a:pt x="1033780" y="909955"/>
                  </a:lnTo>
                  <a:lnTo>
                    <a:pt x="1006475" y="944371"/>
                  </a:lnTo>
                  <a:lnTo>
                    <a:pt x="976630" y="976630"/>
                  </a:lnTo>
                  <a:lnTo>
                    <a:pt x="944371" y="1006475"/>
                  </a:lnTo>
                  <a:lnTo>
                    <a:pt x="909955" y="1033780"/>
                  </a:lnTo>
                  <a:lnTo>
                    <a:pt x="873378" y="1058418"/>
                  </a:lnTo>
                  <a:lnTo>
                    <a:pt x="835025" y="1080262"/>
                  </a:lnTo>
                  <a:lnTo>
                    <a:pt x="794765" y="1099184"/>
                  </a:lnTo>
                  <a:lnTo>
                    <a:pt x="752856" y="1114933"/>
                  </a:lnTo>
                  <a:lnTo>
                    <a:pt x="709549" y="1127506"/>
                  </a:lnTo>
                  <a:lnTo>
                    <a:pt x="664844" y="1136650"/>
                  </a:lnTo>
                  <a:lnTo>
                    <a:pt x="618998" y="1142238"/>
                  </a:lnTo>
                  <a:lnTo>
                    <a:pt x="572007" y="1144143"/>
                  </a:lnTo>
                  <a:lnTo>
                    <a:pt x="525144" y="1142238"/>
                  </a:lnTo>
                  <a:lnTo>
                    <a:pt x="479298" y="1136650"/>
                  </a:lnTo>
                  <a:lnTo>
                    <a:pt x="434594" y="1127506"/>
                  </a:lnTo>
                  <a:lnTo>
                    <a:pt x="391287" y="1114933"/>
                  </a:lnTo>
                  <a:lnTo>
                    <a:pt x="349376" y="1099184"/>
                  </a:lnTo>
                  <a:lnTo>
                    <a:pt x="309118" y="1080262"/>
                  </a:lnTo>
                  <a:lnTo>
                    <a:pt x="270763" y="1058418"/>
                  </a:lnTo>
                  <a:lnTo>
                    <a:pt x="234187" y="1033780"/>
                  </a:lnTo>
                  <a:lnTo>
                    <a:pt x="199770" y="1006475"/>
                  </a:lnTo>
                  <a:lnTo>
                    <a:pt x="167512" y="976630"/>
                  </a:lnTo>
                  <a:lnTo>
                    <a:pt x="137668" y="944371"/>
                  </a:lnTo>
                  <a:lnTo>
                    <a:pt x="110362" y="909955"/>
                  </a:lnTo>
                  <a:lnTo>
                    <a:pt x="85725" y="873378"/>
                  </a:lnTo>
                  <a:lnTo>
                    <a:pt x="63881" y="835025"/>
                  </a:lnTo>
                  <a:lnTo>
                    <a:pt x="44957" y="794765"/>
                  </a:lnTo>
                  <a:lnTo>
                    <a:pt x="29209" y="752855"/>
                  </a:lnTo>
                  <a:lnTo>
                    <a:pt x="16637" y="709549"/>
                  </a:lnTo>
                  <a:lnTo>
                    <a:pt x="7493" y="664845"/>
                  </a:lnTo>
                  <a:lnTo>
                    <a:pt x="1905" y="618998"/>
                  </a:lnTo>
                  <a:lnTo>
                    <a:pt x="0" y="572135"/>
                  </a:lnTo>
                  <a:close/>
                </a:path>
              </a:pathLst>
            </a:custGeom>
            <a:ln w="22225">
              <a:solidFill>
                <a:srgbClr val="B89F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92518" y="2828366"/>
            <a:ext cx="342646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800">
              <a:latin typeface="Trebuchet MS"/>
              <a:cs typeface="Trebuchet MS"/>
            </a:endParaRPr>
          </a:p>
          <a:p>
            <a:pPr marL="256540">
              <a:lnSpc>
                <a:spcPct val="100000"/>
              </a:lnSpc>
              <a:spcBef>
                <a:spcPts val="3785"/>
              </a:spcBef>
            </a:pPr>
            <a:r>
              <a:rPr dirty="0" sz="2600" spc="-20">
                <a:latin typeface="Trebuchet MS"/>
                <a:cs typeface="Trebuchet MS"/>
              </a:rPr>
              <a:t>yield()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70293" y="6145085"/>
            <a:ext cx="3470910" cy="24765"/>
            <a:chOff x="570293" y="6145085"/>
            <a:chExt cx="3470910" cy="24765"/>
          </a:xfrm>
        </p:grpSpPr>
        <p:sp>
          <p:nvSpPr>
            <p:cNvPr id="10" name="object 10" descr=""/>
            <p:cNvSpPr/>
            <p:nvPr/>
          </p:nvSpPr>
          <p:spPr>
            <a:xfrm>
              <a:off x="580643" y="6155436"/>
              <a:ext cx="3448685" cy="2540"/>
            </a:xfrm>
            <a:custGeom>
              <a:avLst/>
              <a:gdLst/>
              <a:ahLst/>
              <a:cxnLst/>
              <a:rect l="l" t="t" r="r" b="b"/>
              <a:pathLst>
                <a:path w="3448685" h="2539">
                  <a:moveTo>
                    <a:pt x="344868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448684" y="2438"/>
                  </a:lnTo>
                  <a:lnTo>
                    <a:pt x="3448684" y="0"/>
                  </a:lnTo>
                  <a:close/>
                </a:path>
              </a:pathLst>
            </a:custGeom>
            <a:solidFill>
              <a:srgbClr val="B7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1405" y="6156198"/>
              <a:ext cx="3448685" cy="2540"/>
            </a:xfrm>
            <a:custGeom>
              <a:avLst/>
              <a:gdLst/>
              <a:ahLst/>
              <a:cxnLst/>
              <a:rect l="l" t="t" r="r" b="b"/>
              <a:pathLst>
                <a:path w="3448685" h="2539">
                  <a:moveTo>
                    <a:pt x="0" y="2438"/>
                  </a:moveTo>
                  <a:lnTo>
                    <a:pt x="3448685" y="2438"/>
                  </a:lnTo>
                  <a:lnTo>
                    <a:pt x="3448685" y="0"/>
                  </a:lnTo>
                  <a:lnTo>
                    <a:pt x="0" y="0"/>
                  </a:lnTo>
                  <a:lnTo>
                    <a:pt x="0" y="2438"/>
                  </a:lnTo>
                  <a:close/>
                </a:path>
              </a:pathLst>
            </a:custGeom>
            <a:ln w="22225">
              <a:solidFill>
                <a:srgbClr val="B7AC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362005" y="2332037"/>
            <a:ext cx="3470910" cy="3836670"/>
            <a:chOff x="4362005" y="2332037"/>
            <a:chExt cx="3470910" cy="3836670"/>
          </a:xfrm>
        </p:grpSpPr>
        <p:sp>
          <p:nvSpPr>
            <p:cNvPr id="13" name="object 13" descr=""/>
            <p:cNvSpPr/>
            <p:nvPr/>
          </p:nvSpPr>
          <p:spPr>
            <a:xfrm>
              <a:off x="4372355" y="2342387"/>
              <a:ext cx="3448685" cy="3814445"/>
            </a:xfrm>
            <a:custGeom>
              <a:avLst/>
              <a:gdLst/>
              <a:ahLst/>
              <a:cxnLst/>
              <a:rect l="l" t="t" r="r" b="b"/>
              <a:pathLst>
                <a:path w="3448684" h="3814445">
                  <a:moveTo>
                    <a:pt x="3448684" y="0"/>
                  </a:moveTo>
                  <a:lnTo>
                    <a:pt x="0" y="0"/>
                  </a:lnTo>
                  <a:lnTo>
                    <a:pt x="0" y="3814064"/>
                  </a:lnTo>
                  <a:lnTo>
                    <a:pt x="3448684" y="3814064"/>
                  </a:lnTo>
                  <a:lnTo>
                    <a:pt x="3448684" y="0"/>
                  </a:lnTo>
                  <a:close/>
                </a:path>
              </a:pathLst>
            </a:custGeom>
            <a:solidFill>
              <a:srgbClr val="E1E3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73117" y="2343150"/>
              <a:ext cx="3448685" cy="3814445"/>
            </a:xfrm>
            <a:custGeom>
              <a:avLst/>
              <a:gdLst/>
              <a:ahLst/>
              <a:cxnLst/>
              <a:rect l="l" t="t" r="r" b="b"/>
              <a:pathLst>
                <a:path w="3448684" h="3814445">
                  <a:moveTo>
                    <a:pt x="0" y="3814064"/>
                  </a:moveTo>
                  <a:lnTo>
                    <a:pt x="3448685" y="3814064"/>
                  </a:lnTo>
                  <a:lnTo>
                    <a:pt x="3448685" y="0"/>
                  </a:lnTo>
                  <a:lnTo>
                    <a:pt x="0" y="0"/>
                  </a:lnTo>
                  <a:lnTo>
                    <a:pt x="0" y="3814064"/>
                  </a:lnTo>
                  <a:close/>
                </a:path>
              </a:pathLst>
            </a:custGeom>
            <a:ln w="22223">
              <a:solidFill>
                <a:srgbClr val="E1E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24500" y="2724911"/>
              <a:ext cx="1143000" cy="1144270"/>
            </a:xfrm>
            <a:custGeom>
              <a:avLst/>
              <a:gdLst/>
              <a:ahLst/>
              <a:cxnLst/>
              <a:rect l="l" t="t" r="r" b="b"/>
              <a:pathLst>
                <a:path w="1143000" h="1144270">
                  <a:moveTo>
                    <a:pt x="571500" y="0"/>
                  </a:moveTo>
                  <a:lnTo>
                    <a:pt x="524637" y="1904"/>
                  </a:lnTo>
                  <a:lnTo>
                    <a:pt x="478789" y="7492"/>
                  </a:lnTo>
                  <a:lnTo>
                    <a:pt x="434213" y="16637"/>
                  </a:lnTo>
                  <a:lnTo>
                    <a:pt x="390905" y="29210"/>
                  </a:lnTo>
                  <a:lnTo>
                    <a:pt x="349123" y="44958"/>
                  </a:lnTo>
                  <a:lnTo>
                    <a:pt x="308863" y="63880"/>
                  </a:lnTo>
                  <a:lnTo>
                    <a:pt x="270510" y="85725"/>
                  </a:lnTo>
                  <a:lnTo>
                    <a:pt x="233934" y="110362"/>
                  </a:lnTo>
                  <a:lnTo>
                    <a:pt x="199644" y="137667"/>
                  </a:lnTo>
                  <a:lnTo>
                    <a:pt x="167386" y="167512"/>
                  </a:lnTo>
                  <a:lnTo>
                    <a:pt x="137540" y="199771"/>
                  </a:lnTo>
                  <a:lnTo>
                    <a:pt x="110236" y="234187"/>
                  </a:lnTo>
                  <a:lnTo>
                    <a:pt x="85598" y="270763"/>
                  </a:lnTo>
                  <a:lnTo>
                    <a:pt x="63753" y="309117"/>
                  </a:lnTo>
                  <a:lnTo>
                    <a:pt x="44958" y="349376"/>
                  </a:lnTo>
                  <a:lnTo>
                    <a:pt x="29083" y="391287"/>
                  </a:lnTo>
                  <a:lnTo>
                    <a:pt x="16637" y="434593"/>
                  </a:lnTo>
                  <a:lnTo>
                    <a:pt x="7492" y="479298"/>
                  </a:lnTo>
                  <a:lnTo>
                    <a:pt x="1904" y="525145"/>
                  </a:lnTo>
                  <a:lnTo>
                    <a:pt x="0" y="572135"/>
                  </a:lnTo>
                  <a:lnTo>
                    <a:pt x="1904" y="618998"/>
                  </a:lnTo>
                  <a:lnTo>
                    <a:pt x="7492" y="664845"/>
                  </a:lnTo>
                  <a:lnTo>
                    <a:pt x="16637" y="709549"/>
                  </a:lnTo>
                  <a:lnTo>
                    <a:pt x="29083" y="752855"/>
                  </a:lnTo>
                  <a:lnTo>
                    <a:pt x="44958" y="794765"/>
                  </a:lnTo>
                  <a:lnTo>
                    <a:pt x="63753" y="835025"/>
                  </a:lnTo>
                  <a:lnTo>
                    <a:pt x="85598" y="873378"/>
                  </a:lnTo>
                  <a:lnTo>
                    <a:pt x="110236" y="909955"/>
                  </a:lnTo>
                  <a:lnTo>
                    <a:pt x="137540" y="944371"/>
                  </a:lnTo>
                  <a:lnTo>
                    <a:pt x="167386" y="976630"/>
                  </a:lnTo>
                  <a:lnTo>
                    <a:pt x="199644" y="1006475"/>
                  </a:lnTo>
                  <a:lnTo>
                    <a:pt x="233934" y="1033780"/>
                  </a:lnTo>
                  <a:lnTo>
                    <a:pt x="270510" y="1058418"/>
                  </a:lnTo>
                  <a:lnTo>
                    <a:pt x="308863" y="1080262"/>
                  </a:lnTo>
                  <a:lnTo>
                    <a:pt x="349123" y="1099185"/>
                  </a:lnTo>
                  <a:lnTo>
                    <a:pt x="390905" y="1114933"/>
                  </a:lnTo>
                  <a:lnTo>
                    <a:pt x="434213" y="1127506"/>
                  </a:lnTo>
                  <a:lnTo>
                    <a:pt x="478789" y="1136650"/>
                  </a:lnTo>
                  <a:lnTo>
                    <a:pt x="524637" y="1142238"/>
                  </a:lnTo>
                  <a:lnTo>
                    <a:pt x="571500" y="1144143"/>
                  </a:lnTo>
                  <a:lnTo>
                    <a:pt x="618363" y="1142238"/>
                  </a:lnTo>
                  <a:lnTo>
                    <a:pt x="664210" y="1136650"/>
                  </a:lnTo>
                  <a:lnTo>
                    <a:pt x="708787" y="1127506"/>
                  </a:lnTo>
                  <a:lnTo>
                    <a:pt x="752094" y="1114933"/>
                  </a:lnTo>
                  <a:lnTo>
                    <a:pt x="793876" y="1099185"/>
                  </a:lnTo>
                  <a:lnTo>
                    <a:pt x="834136" y="1080262"/>
                  </a:lnTo>
                  <a:lnTo>
                    <a:pt x="872489" y="1058418"/>
                  </a:lnTo>
                  <a:lnTo>
                    <a:pt x="909065" y="1033780"/>
                  </a:lnTo>
                  <a:lnTo>
                    <a:pt x="943355" y="1006475"/>
                  </a:lnTo>
                  <a:lnTo>
                    <a:pt x="975613" y="976630"/>
                  </a:lnTo>
                  <a:lnTo>
                    <a:pt x="1005458" y="944371"/>
                  </a:lnTo>
                  <a:lnTo>
                    <a:pt x="1032764" y="909955"/>
                  </a:lnTo>
                  <a:lnTo>
                    <a:pt x="1057402" y="873378"/>
                  </a:lnTo>
                  <a:lnTo>
                    <a:pt x="1079246" y="835025"/>
                  </a:lnTo>
                  <a:lnTo>
                    <a:pt x="1098042" y="794765"/>
                  </a:lnTo>
                  <a:lnTo>
                    <a:pt x="1113917" y="752855"/>
                  </a:lnTo>
                  <a:lnTo>
                    <a:pt x="1126363" y="709549"/>
                  </a:lnTo>
                  <a:lnTo>
                    <a:pt x="1135506" y="664845"/>
                  </a:lnTo>
                  <a:lnTo>
                    <a:pt x="1141095" y="618998"/>
                  </a:lnTo>
                  <a:lnTo>
                    <a:pt x="1143000" y="572135"/>
                  </a:lnTo>
                  <a:lnTo>
                    <a:pt x="1141095" y="525145"/>
                  </a:lnTo>
                  <a:lnTo>
                    <a:pt x="1135506" y="479298"/>
                  </a:lnTo>
                  <a:lnTo>
                    <a:pt x="1126363" y="434593"/>
                  </a:lnTo>
                  <a:lnTo>
                    <a:pt x="1113917" y="391287"/>
                  </a:lnTo>
                  <a:lnTo>
                    <a:pt x="1098042" y="349376"/>
                  </a:lnTo>
                  <a:lnTo>
                    <a:pt x="1079246" y="309117"/>
                  </a:lnTo>
                  <a:lnTo>
                    <a:pt x="1057402" y="270763"/>
                  </a:lnTo>
                  <a:lnTo>
                    <a:pt x="1032764" y="234187"/>
                  </a:lnTo>
                  <a:lnTo>
                    <a:pt x="1005458" y="199771"/>
                  </a:lnTo>
                  <a:lnTo>
                    <a:pt x="975613" y="167512"/>
                  </a:lnTo>
                  <a:lnTo>
                    <a:pt x="943355" y="137667"/>
                  </a:lnTo>
                  <a:lnTo>
                    <a:pt x="909065" y="110362"/>
                  </a:lnTo>
                  <a:lnTo>
                    <a:pt x="872489" y="85725"/>
                  </a:lnTo>
                  <a:lnTo>
                    <a:pt x="834136" y="63880"/>
                  </a:lnTo>
                  <a:lnTo>
                    <a:pt x="793876" y="44958"/>
                  </a:lnTo>
                  <a:lnTo>
                    <a:pt x="752094" y="29210"/>
                  </a:lnTo>
                  <a:lnTo>
                    <a:pt x="708787" y="16637"/>
                  </a:lnTo>
                  <a:lnTo>
                    <a:pt x="664210" y="7492"/>
                  </a:lnTo>
                  <a:lnTo>
                    <a:pt x="618363" y="190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0B4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525261" y="2725674"/>
              <a:ext cx="1143000" cy="1144270"/>
            </a:xfrm>
            <a:custGeom>
              <a:avLst/>
              <a:gdLst/>
              <a:ahLst/>
              <a:cxnLst/>
              <a:rect l="l" t="t" r="r" b="b"/>
              <a:pathLst>
                <a:path w="1143000" h="1144270">
                  <a:moveTo>
                    <a:pt x="0" y="572135"/>
                  </a:moveTo>
                  <a:lnTo>
                    <a:pt x="1904" y="525145"/>
                  </a:lnTo>
                  <a:lnTo>
                    <a:pt x="7492" y="479298"/>
                  </a:lnTo>
                  <a:lnTo>
                    <a:pt x="16637" y="434593"/>
                  </a:lnTo>
                  <a:lnTo>
                    <a:pt x="29083" y="391287"/>
                  </a:lnTo>
                  <a:lnTo>
                    <a:pt x="44958" y="349376"/>
                  </a:lnTo>
                  <a:lnTo>
                    <a:pt x="63753" y="309117"/>
                  </a:lnTo>
                  <a:lnTo>
                    <a:pt x="85598" y="270763"/>
                  </a:lnTo>
                  <a:lnTo>
                    <a:pt x="110236" y="234187"/>
                  </a:lnTo>
                  <a:lnTo>
                    <a:pt x="137540" y="199771"/>
                  </a:lnTo>
                  <a:lnTo>
                    <a:pt x="167386" y="167512"/>
                  </a:lnTo>
                  <a:lnTo>
                    <a:pt x="199643" y="137667"/>
                  </a:lnTo>
                  <a:lnTo>
                    <a:pt x="233934" y="110362"/>
                  </a:lnTo>
                  <a:lnTo>
                    <a:pt x="270510" y="85725"/>
                  </a:lnTo>
                  <a:lnTo>
                    <a:pt x="308863" y="63880"/>
                  </a:lnTo>
                  <a:lnTo>
                    <a:pt x="349123" y="44958"/>
                  </a:lnTo>
                  <a:lnTo>
                    <a:pt x="390905" y="29210"/>
                  </a:lnTo>
                  <a:lnTo>
                    <a:pt x="434213" y="16637"/>
                  </a:lnTo>
                  <a:lnTo>
                    <a:pt x="478789" y="7492"/>
                  </a:lnTo>
                  <a:lnTo>
                    <a:pt x="524637" y="1904"/>
                  </a:lnTo>
                  <a:lnTo>
                    <a:pt x="571500" y="0"/>
                  </a:lnTo>
                  <a:lnTo>
                    <a:pt x="618363" y="1904"/>
                  </a:lnTo>
                  <a:lnTo>
                    <a:pt x="664210" y="7492"/>
                  </a:lnTo>
                  <a:lnTo>
                    <a:pt x="708787" y="16637"/>
                  </a:lnTo>
                  <a:lnTo>
                    <a:pt x="752093" y="29210"/>
                  </a:lnTo>
                  <a:lnTo>
                    <a:pt x="793876" y="44958"/>
                  </a:lnTo>
                  <a:lnTo>
                    <a:pt x="834136" y="63880"/>
                  </a:lnTo>
                  <a:lnTo>
                    <a:pt x="872489" y="85725"/>
                  </a:lnTo>
                  <a:lnTo>
                    <a:pt x="909065" y="110362"/>
                  </a:lnTo>
                  <a:lnTo>
                    <a:pt x="943355" y="137667"/>
                  </a:lnTo>
                  <a:lnTo>
                    <a:pt x="975613" y="167512"/>
                  </a:lnTo>
                  <a:lnTo>
                    <a:pt x="1005459" y="199771"/>
                  </a:lnTo>
                  <a:lnTo>
                    <a:pt x="1032763" y="234187"/>
                  </a:lnTo>
                  <a:lnTo>
                    <a:pt x="1057402" y="270763"/>
                  </a:lnTo>
                  <a:lnTo>
                    <a:pt x="1079245" y="309117"/>
                  </a:lnTo>
                  <a:lnTo>
                    <a:pt x="1098041" y="349376"/>
                  </a:lnTo>
                  <a:lnTo>
                    <a:pt x="1113916" y="391287"/>
                  </a:lnTo>
                  <a:lnTo>
                    <a:pt x="1126363" y="434593"/>
                  </a:lnTo>
                  <a:lnTo>
                    <a:pt x="1135507" y="479298"/>
                  </a:lnTo>
                  <a:lnTo>
                    <a:pt x="1141094" y="525145"/>
                  </a:lnTo>
                  <a:lnTo>
                    <a:pt x="1142999" y="572135"/>
                  </a:lnTo>
                  <a:lnTo>
                    <a:pt x="1141094" y="618998"/>
                  </a:lnTo>
                  <a:lnTo>
                    <a:pt x="1135507" y="664845"/>
                  </a:lnTo>
                  <a:lnTo>
                    <a:pt x="1126363" y="709549"/>
                  </a:lnTo>
                  <a:lnTo>
                    <a:pt x="1113916" y="752855"/>
                  </a:lnTo>
                  <a:lnTo>
                    <a:pt x="1098041" y="794765"/>
                  </a:lnTo>
                  <a:lnTo>
                    <a:pt x="1079245" y="835025"/>
                  </a:lnTo>
                  <a:lnTo>
                    <a:pt x="1057402" y="873378"/>
                  </a:lnTo>
                  <a:lnTo>
                    <a:pt x="1032763" y="909955"/>
                  </a:lnTo>
                  <a:lnTo>
                    <a:pt x="1005459" y="944371"/>
                  </a:lnTo>
                  <a:lnTo>
                    <a:pt x="975613" y="976630"/>
                  </a:lnTo>
                  <a:lnTo>
                    <a:pt x="943355" y="1006475"/>
                  </a:lnTo>
                  <a:lnTo>
                    <a:pt x="909065" y="1033780"/>
                  </a:lnTo>
                  <a:lnTo>
                    <a:pt x="872489" y="1058418"/>
                  </a:lnTo>
                  <a:lnTo>
                    <a:pt x="834136" y="1080262"/>
                  </a:lnTo>
                  <a:lnTo>
                    <a:pt x="793876" y="1099184"/>
                  </a:lnTo>
                  <a:lnTo>
                    <a:pt x="752093" y="1114933"/>
                  </a:lnTo>
                  <a:lnTo>
                    <a:pt x="708787" y="1127506"/>
                  </a:lnTo>
                  <a:lnTo>
                    <a:pt x="664210" y="1136650"/>
                  </a:lnTo>
                  <a:lnTo>
                    <a:pt x="618363" y="1142238"/>
                  </a:lnTo>
                  <a:lnTo>
                    <a:pt x="571500" y="1144143"/>
                  </a:lnTo>
                  <a:lnTo>
                    <a:pt x="524637" y="1142238"/>
                  </a:lnTo>
                  <a:lnTo>
                    <a:pt x="478789" y="1136650"/>
                  </a:lnTo>
                  <a:lnTo>
                    <a:pt x="434213" y="1127506"/>
                  </a:lnTo>
                  <a:lnTo>
                    <a:pt x="390905" y="1114933"/>
                  </a:lnTo>
                  <a:lnTo>
                    <a:pt x="349123" y="1099184"/>
                  </a:lnTo>
                  <a:lnTo>
                    <a:pt x="308863" y="1080262"/>
                  </a:lnTo>
                  <a:lnTo>
                    <a:pt x="270510" y="1058418"/>
                  </a:lnTo>
                  <a:lnTo>
                    <a:pt x="233934" y="1033780"/>
                  </a:lnTo>
                  <a:lnTo>
                    <a:pt x="199643" y="1006475"/>
                  </a:lnTo>
                  <a:lnTo>
                    <a:pt x="167386" y="976630"/>
                  </a:lnTo>
                  <a:lnTo>
                    <a:pt x="137540" y="944371"/>
                  </a:lnTo>
                  <a:lnTo>
                    <a:pt x="110236" y="909955"/>
                  </a:lnTo>
                  <a:lnTo>
                    <a:pt x="85598" y="873378"/>
                  </a:lnTo>
                  <a:lnTo>
                    <a:pt x="63753" y="835025"/>
                  </a:lnTo>
                  <a:lnTo>
                    <a:pt x="44958" y="794765"/>
                  </a:lnTo>
                  <a:lnTo>
                    <a:pt x="29083" y="752855"/>
                  </a:lnTo>
                  <a:lnTo>
                    <a:pt x="16637" y="709549"/>
                  </a:lnTo>
                  <a:lnTo>
                    <a:pt x="7492" y="664845"/>
                  </a:lnTo>
                  <a:lnTo>
                    <a:pt x="1904" y="618998"/>
                  </a:lnTo>
                  <a:lnTo>
                    <a:pt x="0" y="572135"/>
                  </a:lnTo>
                  <a:close/>
                </a:path>
              </a:pathLst>
            </a:custGeom>
            <a:ln w="22225">
              <a:solidFill>
                <a:srgbClr val="B0B4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384229" y="2828366"/>
            <a:ext cx="342646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800">
              <a:latin typeface="Trebuchet MS"/>
              <a:cs typeface="Trebuchet MS"/>
            </a:endParaRPr>
          </a:p>
          <a:p>
            <a:pPr marL="257175">
              <a:lnSpc>
                <a:spcPct val="100000"/>
              </a:lnSpc>
              <a:spcBef>
                <a:spcPts val="3785"/>
              </a:spcBef>
            </a:pPr>
            <a:r>
              <a:rPr dirty="0" sz="2600" spc="-10">
                <a:latin typeface="Trebuchet MS"/>
                <a:cs typeface="Trebuchet MS"/>
              </a:rPr>
              <a:t>join()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362005" y="6145085"/>
            <a:ext cx="3470910" cy="24765"/>
            <a:chOff x="4362005" y="6145085"/>
            <a:chExt cx="3470910" cy="24765"/>
          </a:xfrm>
        </p:grpSpPr>
        <p:sp>
          <p:nvSpPr>
            <p:cNvPr id="19" name="object 19" descr=""/>
            <p:cNvSpPr/>
            <p:nvPr/>
          </p:nvSpPr>
          <p:spPr>
            <a:xfrm>
              <a:off x="4372355" y="6155436"/>
              <a:ext cx="3448685" cy="2540"/>
            </a:xfrm>
            <a:custGeom>
              <a:avLst/>
              <a:gdLst/>
              <a:ahLst/>
              <a:cxnLst/>
              <a:rect l="l" t="t" r="r" b="b"/>
              <a:pathLst>
                <a:path w="3448684" h="2539">
                  <a:moveTo>
                    <a:pt x="3448684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448684" y="2438"/>
                  </a:lnTo>
                  <a:lnTo>
                    <a:pt x="3448684" y="0"/>
                  </a:lnTo>
                  <a:close/>
                </a:path>
              </a:pathLst>
            </a:custGeom>
            <a:solidFill>
              <a:srgbClr val="A1B0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73117" y="6156198"/>
              <a:ext cx="3448685" cy="2540"/>
            </a:xfrm>
            <a:custGeom>
              <a:avLst/>
              <a:gdLst/>
              <a:ahLst/>
              <a:cxnLst/>
              <a:rect l="l" t="t" r="r" b="b"/>
              <a:pathLst>
                <a:path w="3448684" h="2539">
                  <a:moveTo>
                    <a:pt x="0" y="2438"/>
                  </a:moveTo>
                  <a:lnTo>
                    <a:pt x="3448685" y="2438"/>
                  </a:lnTo>
                  <a:lnTo>
                    <a:pt x="3448685" y="0"/>
                  </a:lnTo>
                  <a:lnTo>
                    <a:pt x="0" y="0"/>
                  </a:lnTo>
                  <a:lnTo>
                    <a:pt x="0" y="2438"/>
                  </a:lnTo>
                  <a:close/>
                </a:path>
              </a:pathLst>
            </a:custGeom>
            <a:ln w="22225">
              <a:solidFill>
                <a:srgbClr val="A1B0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8155241" y="2332037"/>
            <a:ext cx="3469640" cy="3836670"/>
            <a:chOff x="8155241" y="2332037"/>
            <a:chExt cx="3469640" cy="3836670"/>
          </a:xfrm>
        </p:grpSpPr>
        <p:sp>
          <p:nvSpPr>
            <p:cNvPr id="22" name="object 22" descr=""/>
            <p:cNvSpPr/>
            <p:nvPr/>
          </p:nvSpPr>
          <p:spPr>
            <a:xfrm>
              <a:off x="8165592" y="2342387"/>
              <a:ext cx="3447415" cy="3814445"/>
            </a:xfrm>
            <a:custGeom>
              <a:avLst/>
              <a:gdLst/>
              <a:ahLst/>
              <a:cxnLst/>
              <a:rect l="l" t="t" r="r" b="b"/>
              <a:pathLst>
                <a:path w="3447415" h="3814445">
                  <a:moveTo>
                    <a:pt x="3447161" y="0"/>
                  </a:moveTo>
                  <a:lnTo>
                    <a:pt x="0" y="0"/>
                  </a:lnTo>
                  <a:lnTo>
                    <a:pt x="0" y="3814064"/>
                  </a:lnTo>
                  <a:lnTo>
                    <a:pt x="3447161" y="3814064"/>
                  </a:lnTo>
                  <a:lnTo>
                    <a:pt x="3447161" y="0"/>
                  </a:lnTo>
                  <a:close/>
                </a:path>
              </a:pathLst>
            </a:custGeom>
            <a:solidFill>
              <a:srgbClr val="D9E1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166354" y="2343150"/>
              <a:ext cx="3447415" cy="3814445"/>
            </a:xfrm>
            <a:custGeom>
              <a:avLst/>
              <a:gdLst/>
              <a:ahLst/>
              <a:cxnLst/>
              <a:rect l="l" t="t" r="r" b="b"/>
              <a:pathLst>
                <a:path w="3447415" h="3814445">
                  <a:moveTo>
                    <a:pt x="0" y="3814064"/>
                  </a:moveTo>
                  <a:lnTo>
                    <a:pt x="3447161" y="3814064"/>
                  </a:lnTo>
                  <a:lnTo>
                    <a:pt x="3447161" y="0"/>
                  </a:lnTo>
                  <a:lnTo>
                    <a:pt x="0" y="0"/>
                  </a:lnTo>
                  <a:lnTo>
                    <a:pt x="0" y="3814064"/>
                  </a:lnTo>
                  <a:close/>
                </a:path>
              </a:pathLst>
            </a:custGeom>
            <a:ln w="22225">
              <a:solidFill>
                <a:srgbClr val="D9E1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316212" y="2724911"/>
              <a:ext cx="1144270" cy="1144270"/>
            </a:xfrm>
            <a:custGeom>
              <a:avLst/>
              <a:gdLst/>
              <a:ahLst/>
              <a:cxnLst/>
              <a:rect l="l" t="t" r="r" b="b"/>
              <a:pathLst>
                <a:path w="1144270" h="1144270">
                  <a:moveTo>
                    <a:pt x="572008" y="0"/>
                  </a:moveTo>
                  <a:lnTo>
                    <a:pt x="525145" y="1904"/>
                  </a:lnTo>
                  <a:lnTo>
                    <a:pt x="479298" y="7492"/>
                  </a:lnTo>
                  <a:lnTo>
                    <a:pt x="434594" y="16637"/>
                  </a:lnTo>
                  <a:lnTo>
                    <a:pt x="391287" y="29210"/>
                  </a:lnTo>
                  <a:lnTo>
                    <a:pt x="349377" y="44958"/>
                  </a:lnTo>
                  <a:lnTo>
                    <a:pt x="309118" y="63880"/>
                  </a:lnTo>
                  <a:lnTo>
                    <a:pt x="270764" y="85725"/>
                  </a:lnTo>
                  <a:lnTo>
                    <a:pt x="234188" y="110362"/>
                  </a:lnTo>
                  <a:lnTo>
                    <a:pt x="199771" y="137667"/>
                  </a:lnTo>
                  <a:lnTo>
                    <a:pt x="167513" y="167512"/>
                  </a:lnTo>
                  <a:lnTo>
                    <a:pt x="137668" y="199771"/>
                  </a:lnTo>
                  <a:lnTo>
                    <a:pt x="110363" y="234187"/>
                  </a:lnTo>
                  <a:lnTo>
                    <a:pt x="85725" y="270763"/>
                  </a:lnTo>
                  <a:lnTo>
                    <a:pt x="63881" y="309117"/>
                  </a:lnTo>
                  <a:lnTo>
                    <a:pt x="44958" y="349376"/>
                  </a:lnTo>
                  <a:lnTo>
                    <a:pt x="29210" y="391287"/>
                  </a:lnTo>
                  <a:lnTo>
                    <a:pt x="16637" y="434593"/>
                  </a:lnTo>
                  <a:lnTo>
                    <a:pt x="7493" y="479298"/>
                  </a:lnTo>
                  <a:lnTo>
                    <a:pt x="1905" y="525145"/>
                  </a:lnTo>
                  <a:lnTo>
                    <a:pt x="0" y="572135"/>
                  </a:lnTo>
                  <a:lnTo>
                    <a:pt x="1905" y="618998"/>
                  </a:lnTo>
                  <a:lnTo>
                    <a:pt x="7493" y="664845"/>
                  </a:lnTo>
                  <a:lnTo>
                    <a:pt x="16637" y="709549"/>
                  </a:lnTo>
                  <a:lnTo>
                    <a:pt x="29210" y="752855"/>
                  </a:lnTo>
                  <a:lnTo>
                    <a:pt x="44958" y="794765"/>
                  </a:lnTo>
                  <a:lnTo>
                    <a:pt x="63881" y="835025"/>
                  </a:lnTo>
                  <a:lnTo>
                    <a:pt x="85725" y="873378"/>
                  </a:lnTo>
                  <a:lnTo>
                    <a:pt x="110363" y="909955"/>
                  </a:lnTo>
                  <a:lnTo>
                    <a:pt x="137668" y="944371"/>
                  </a:lnTo>
                  <a:lnTo>
                    <a:pt x="167513" y="976630"/>
                  </a:lnTo>
                  <a:lnTo>
                    <a:pt x="199771" y="1006475"/>
                  </a:lnTo>
                  <a:lnTo>
                    <a:pt x="234188" y="1033780"/>
                  </a:lnTo>
                  <a:lnTo>
                    <a:pt x="270764" y="1058418"/>
                  </a:lnTo>
                  <a:lnTo>
                    <a:pt x="309118" y="1080262"/>
                  </a:lnTo>
                  <a:lnTo>
                    <a:pt x="349377" y="1099185"/>
                  </a:lnTo>
                  <a:lnTo>
                    <a:pt x="391287" y="1114933"/>
                  </a:lnTo>
                  <a:lnTo>
                    <a:pt x="434594" y="1127506"/>
                  </a:lnTo>
                  <a:lnTo>
                    <a:pt x="479298" y="1136650"/>
                  </a:lnTo>
                  <a:lnTo>
                    <a:pt x="525145" y="1142238"/>
                  </a:lnTo>
                  <a:lnTo>
                    <a:pt x="572008" y="1144143"/>
                  </a:lnTo>
                  <a:lnTo>
                    <a:pt x="618998" y="1142238"/>
                  </a:lnTo>
                  <a:lnTo>
                    <a:pt x="664845" y="1136650"/>
                  </a:lnTo>
                  <a:lnTo>
                    <a:pt x="709549" y="1127506"/>
                  </a:lnTo>
                  <a:lnTo>
                    <a:pt x="752856" y="1114933"/>
                  </a:lnTo>
                  <a:lnTo>
                    <a:pt x="794766" y="1099185"/>
                  </a:lnTo>
                  <a:lnTo>
                    <a:pt x="835025" y="1080262"/>
                  </a:lnTo>
                  <a:lnTo>
                    <a:pt x="873379" y="1058418"/>
                  </a:lnTo>
                  <a:lnTo>
                    <a:pt x="909955" y="1033780"/>
                  </a:lnTo>
                  <a:lnTo>
                    <a:pt x="944372" y="1006475"/>
                  </a:lnTo>
                  <a:lnTo>
                    <a:pt x="976630" y="976630"/>
                  </a:lnTo>
                  <a:lnTo>
                    <a:pt x="1006475" y="944371"/>
                  </a:lnTo>
                  <a:lnTo>
                    <a:pt x="1033780" y="909955"/>
                  </a:lnTo>
                  <a:lnTo>
                    <a:pt x="1058418" y="873378"/>
                  </a:lnTo>
                  <a:lnTo>
                    <a:pt x="1080262" y="835025"/>
                  </a:lnTo>
                  <a:lnTo>
                    <a:pt x="1099185" y="794765"/>
                  </a:lnTo>
                  <a:lnTo>
                    <a:pt x="1114933" y="752855"/>
                  </a:lnTo>
                  <a:lnTo>
                    <a:pt x="1127506" y="709549"/>
                  </a:lnTo>
                  <a:lnTo>
                    <a:pt x="1136650" y="664845"/>
                  </a:lnTo>
                  <a:lnTo>
                    <a:pt x="1142238" y="618998"/>
                  </a:lnTo>
                  <a:lnTo>
                    <a:pt x="1144143" y="572135"/>
                  </a:lnTo>
                  <a:lnTo>
                    <a:pt x="1142238" y="525145"/>
                  </a:lnTo>
                  <a:lnTo>
                    <a:pt x="1136650" y="479298"/>
                  </a:lnTo>
                  <a:lnTo>
                    <a:pt x="1127506" y="434593"/>
                  </a:lnTo>
                  <a:lnTo>
                    <a:pt x="1114933" y="391287"/>
                  </a:lnTo>
                  <a:lnTo>
                    <a:pt x="1099185" y="349376"/>
                  </a:lnTo>
                  <a:lnTo>
                    <a:pt x="1080262" y="309117"/>
                  </a:lnTo>
                  <a:lnTo>
                    <a:pt x="1058418" y="270763"/>
                  </a:lnTo>
                  <a:lnTo>
                    <a:pt x="1033780" y="234187"/>
                  </a:lnTo>
                  <a:lnTo>
                    <a:pt x="1006475" y="199771"/>
                  </a:lnTo>
                  <a:lnTo>
                    <a:pt x="976630" y="167512"/>
                  </a:lnTo>
                  <a:lnTo>
                    <a:pt x="944372" y="137667"/>
                  </a:lnTo>
                  <a:lnTo>
                    <a:pt x="909955" y="110362"/>
                  </a:lnTo>
                  <a:lnTo>
                    <a:pt x="873379" y="85725"/>
                  </a:lnTo>
                  <a:lnTo>
                    <a:pt x="835025" y="63880"/>
                  </a:lnTo>
                  <a:lnTo>
                    <a:pt x="794766" y="44958"/>
                  </a:lnTo>
                  <a:lnTo>
                    <a:pt x="752856" y="29210"/>
                  </a:lnTo>
                  <a:lnTo>
                    <a:pt x="709549" y="16637"/>
                  </a:lnTo>
                  <a:lnTo>
                    <a:pt x="664845" y="7492"/>
                  </a:lnTo>
                  <a:lnTo>
                    <a:pt x="618998" y="1904"/>
                  </a:lnTo>
                  <a:lnTo>
                    <a:pt x="572008" y="0"/>
                  </a:lnTo>
                  <a:close/>
                </a:path>
              </a:pathLst>
            </a:custGeom>
            <a:solidFill>
              <a:srgbClr val="92A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316974" y="2725674"/>
              <a:ext cx="1144270" cy="1144270"/>
            </a:xfrm>
            <a:custGeom>
              <a:avLst/>
              <a:gdLst/>
              <a:ahLst/>
              <a:cxnLst/>
              <a:rect l="l" t="t" r="r" b="b"/>
              <a:pathLst>
                <a:path w="1144270" h="1144270">
                  <a:moveTo>
                    <a:pt x="0" y="572135"/>
                  </a:moveTo>
                  <a:lnTo>
                    <a:pt x="1904" y="525145"/>
                  </a:lnTo>
                  <a:lnTo>
                    <a:pt x="7493" y="479298"/>
                  </a:lnTo>
                  <a:lnTo>
                    <a:pt x="16636" y="434593"/>
                  </a:lnTo>
                  <a:lnTo>
                    <a:pt x="29209" y="391287"/>
                  </a:lnTo>
                  <a:lnTo>
                    <a:pt x="44957" y="349376"/>
                  </a:lnTo>
                  <a:lnTo>
                    <a:pt x="63880" y="309117"/>
                  </a:lnTo>
                  <a:lnTo>
                    <a:pt x="85725" y="270763"/>
                  </a:lnTo>
                  <a:lnTo>
                    <a:pt x="110362" y="234187"/>
                  </a:lnTo>
                  <a:lnTo>
                    <a:pt x="137668" y="199771"/>
                  </a:lnTo>
                  <a:lnTo>
                    <a:pt x="167512" y="167512"/>
                  </a:lnTo>
                  <a:lnTo>
                    <a:pt x="199771" y="137667"/>
                  </a:lnTo>
                  <a:lnTo>
                    <a:pt x="234187" y="110362"/>
                  </a:lnTo>
                  <a:lnTo>
                    <a:pt x="270764" y="85725"/>
                  </a:lnTo>
                  <a:lnTo>
                    <a:pt x="309118" y="63880"/>
                  </a:lnTo>
                  <a:lnTo>
                    <a:pt x="349376" y="44958"/>
                  </a:lnTo>
                  <a:lnTo>
                    <a:pt x="391286" y="29210"/>
                  </a:lnTo>
                  <a:lnTo>
                    <a:pt x="434594" y="16637"/>
                  </a:lnTo>
                  <a:lnTo>
                    <a:pt x="479298" y="7492"/>
                  </a:lnTo>
                  <a:lnTo>
                    <a:pt x="525145" y="1904"/>
                  </a:lnTo>
                  <a:lnTo>
                    <a:pt x="572007" y="0"/>
                  </a:lnTo>
                  <a:lnTo>
                    <a:pt x="618998" y="1904"/>
                  </a:lnTo>
                  <a:lnTo>
                    <a:pt x="664845" y="7492"/>
                  </a:lnTo>
                  <a:lnTo>
                    <a:pt x="709549" y="16637"/>
                  </a:lnTo>
                  <a:lnTo>
                    <a:pt x="752855" y="29210"/>
                  </a:lnTo>
                  <a:lnTo>
                    <a:pt x="794766" y="44958"/>
                  </a:lnTo>
                  <a:lnTo>
                    <a:pt x="835025" y="63880"/>
                  </a:lnTo>
                  <a:lnTo>
                    <a:pt x="873378" y="85725"/>
                  </a:lnTo>
                  <a:lnTo>
                    <a:pt x="909954" y="110362"/>
                  </a:lnTo>
                  <a:lnTo>
                    <a:pt x="944372" y="137667"/>
                  </a:lnTo>
                  <a:lnTo>
                    <a:pt x="976629" y="167512"/>
                  </a:lnTo>
                  <a:lnTo>
                    <a:pt x="1006475" y="199771"/>
                  </a:lnTo>
                  <a:lnTo>
                    <a:pt x="1033779" y="234187"/>
                  </a:lnTo>
                  <a:lnTo>
                    <a:pt x="1058418" y="270763"/>
                  </a:lnTo>
                  <a:lnTo>
                    <a:pt x="1080261" y="309117"/>
                  </a:lnTo>
                  <a:lnTo>
                    <a:pt x="1099184" y="349376"/>
                  </a:lnTo>
                  <a:lnTo>
                    <a:pt x="1114932" y="391287"/>
                  </a:lnTo>
                  <a:lnTo>
                    <a:pt x="1127505" y="434593"/>
                  </a:lnTo>
                  <a:lnTo>
                    <a:pt x="1136650" y="479298"/>
                  </a:lnTo>
                  <a:lnTo>
                    <a:pt x="1142237" y="525145"/>
                  </a:lnTo>
                  <a:lnTo>
                    <a:pt x="1144143" y="572135"/>
                  </a:lnTo>
                  <a:lnTo>
                    <a:pt x="1142237" y="618998"/>
                  </a:lnTo>
                  <a:lnTo>
                    <a:pt x="1136650" y="664845"/>
                  </a:lnTo>
                  <a:lnTo>
                    <a:pt x="1127505" y="709549"/>
                  </a:lnTo>
                  <a:lnTo>
                    <a:pt x="1114932" y="752855"/>
                  </a:lnTo>
                  <a:lnTo>
                    <a:pt x="1099184" y="794765"/>
                  </a:lnTo>
                  <a:lnTo>
                    <a:pt x="1080261" y="835025"/>
                  </a:lnTo>
                  <a:lnTo>
                    <a:pt x="1058418" y="873378"/>
                  </a:lnTo>
                  <a:lnTo>
                    <a:pt x="1033779" y="909955"/>
                  </a:lnTo>
                  <a:lnTo>
                    <a:pt x="1006475" y="944371"/>
                  </a:lnTo>
                  <a:lnTo>
                    <a:pt x="976629" y="976630"/>
                  </a:lnTo>
                  <a:lnTo>
                    <a:pt x="944372" y="1006475"/>
                  </a:lnTo>
                  <a:lnTo>
                    <a:pt x="909954" y="1033780"/>
                  </a:lnTo>
                  <a:lnTo>
                    <a:pt x="873378" y="1058418"/>
                  </a:lnTo>
                  <a:lnTo>
                    <a:pt x="835025" y="1080262"/>
                  </a:lnTo>
                  <a:lnTo>
                    <a:pt x="794766" y="1099184"/>
                  </a:lnTo>
                  <a:lnTo>
                    <a:pt x="752855" y="1114933"/>
                  </a:lnTo>
                  <a:lnTo>
                    <a:pt x="709549" y="1127506"/>
                  </a:lnTo>
                  <a:lnTo>
                    <a:pt x="664845" y="1136650"/>
                  </a:lnTo>
                  <a:lnTo>
                    <a:pt x="618998" y="1142238"/>
                  </a:lnTo>
                  <a:lnTo>
                    <a:pt x="572007" y="1144143"/>
                  </a:lnTo>
                  <a:lnTo>
                    <a:pt x="525145" y="1142238"/>
                  </a:lnTo>
                  <a:lnTo>
                    <a:pt x="479298" y="1136650"/>
                  </a:lnTo>
                  <a:lnTo>
                    <a:pt x="434594" y="1127506"/>
                  </a:lnTo>
                  <a:lnTo>
                    <a:pt x="391286" y="1114933"/>
                  </a:lnTo>
                  <a:lnTo>
                    <a:pt x="349376" y="1099184"/>
                  </a:lnTo>
                  <a:lnTo>
                    <a:pt x="309118" y="1080262"/>
                  </a:lnTo>
                  <a:lnTo>
                    <a:pt x="270764" y="1058418"/>
                  </a:lnTo>
                  <a:lnTo>
                    <a:pt x="234187" y="1033780"/>
                  </a:lnTo>
                  <a:lnTo>
                    <a:pt x="199771" y="1006475"/>
                  </a:lnTo>
                  <a:lnTo>
                    <a:pt x="167512" y="976630"/>
                  </a:lnTo>
                  <a:lnTo>
                    <a:pt x="137668" y="944371"/>
                  </a:lnTo>
                  <a:lnTo>
                    <a:pt x="110362" y="909955"/>
                  </a:lnTo>
                  <a:lnTo>
                    <a:pt x="85725" y="873378"/>
                  </a:lnTo>
                  <a:lnTo>
                    <a:pt x="63880" y="835025"/>
                  </a:lnTo>
                  <a:lnTo>
                    <a:pt x="44957" y="794765"/>
                  </a:lnTo>
                  <a:lnTo>
                    <a:pt x="29209" y="752855"/>
                  </a:lnTo>
                  <a:lnTo>
                    <a:pt x="16636" y="709549"/>
                  </a:lnTo>
                  <a:lnTo>
                    <a:pt x="7493" y="664845"/>
                  </a:lnTo>
                  <a:lnTo>
                    <a:pt x="1904" y="618998"/>
                  </a:lnTo>
                  <a:lnTo>
                    <a:pt x="0" y="572135"/>
                  </a:lnTo>
                  <a:close/>
                </a:path>
              </a:pathLst>
            </a:custGeom>
            <a:ln w="22225">
              <a:solidFill>
                <a:srgbClr val="92AD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177466" y="2828366"/>
            <a:ext cx="342519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  <a:p>
            <a:pPr marL="257810">
              <a:lnSpc>
                <a:spcPct val="100000"/>
              </a:lnSpc>
              <a:spcBef>
                <a:spcPts val="3785"/>
              </a:spcBef>
            </a:pPr>
            <a:r>
              <a:rPr dirty="0" sz="2600" spc="-10">
                <a:latin typeface="Trebuchet MS"/>
                <a:cs typeface="Trebuchet MS"/>
              </a:rPr>
              <a:t>sleep()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155241" y="6145085"/>
            <a:ext cx="3469640" cy="24765"/>
            <a:chOff x="8155241" y="6145085"/>
            <a:chExt cx="3469640" cy="24765"/>
          </a:xfrm>
        </p:grpSpPr>
        <p:sp>
          <p:nvSpPr>
            <p:cNvPr id="28" name="object 28" descr=""/>
            <p:cNvSpPr/>
            <p:nvPr/>
          </p:nvSpPr>
          <p:spPr>
            <a:xfrm>
              <a:off x="8165592" y="6155436"/>
              <a:ext cx="3447415" cy="2540"/>
            </a:xfrm>
            <a:custGeom>
              <a:avLst/>
              <a:gdLst/>
              <a:ahLst/>
              <a:cxnLst/>
              <a:rect l="l" t="t" r="r" b="b"/>
              <a:pathLst>
                <a:path w="3447415" h="2539">
                  <a:moveTo>
                    <a:pt x="3447161" y="0"/>
                  </a:moveTo>
                  <a:lnTo>
                    <a:pt x="0" y="0"/>
                  </a:lnTo>
                  <a:lnTo>
                    <a:pt x="0" y="2438"/>
                  </a:lnTo>
                  <a:lnTo>
                    <a:pt x="3447161" y="2438"/>
                  </a:lnTo>
                  <a:lnTo>
                    <a:pt x="3447161" y="0"/>
                  </a:lnTo>
                  <a:close/>
                </a:path>
              </a:pathLst>
            </a:custGeom>
            <a:solidFill>
              <a:srgbClr val="85AC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166354" y="6156198"/>
              <a:ext cx="3447415" cy="2540"/>
            </a:xfrm>
            <a:custGeom>
              <a:avLst/>
              <a:gdLst/>
              <a:ahLst/>
              <a:cxnLst/>
              <a:rect l="l" t="t" r="r" b="b"/>
              <a:pathLst>
                <a:path w="3447415" h="2539">
                  <a:moveTo>
                    <a:pt x="0" y="2438"/>
                  </a:moveTo>
                  <a:lnTo>
                    <a:pt x="3447161" y="2438"/>
                  </a:lnTo>
                  <a:lnTo>
                    <a:pt x="3447161" y="0"/>
                  </a:lnTo>
                  <a:lnTo>
                    <a:pt x="0" y="0"/>
                  </a:lnTo>
                  <a:lnTo>
                    <a:pt x="0" y="2438"/>
                  </a:lnTo>
                  <a:close/>
                </a:path>
              </a:pathLst>
            </a:custGeom>
            <a:ln w="22225">
              <a:solidFill>
                <a:srgbClr val="85AC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253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>
                <a:solidFill>
                  <a:srgbClr val="404040"/>
                </a:solidFill>
                <a:latin typeface="Trebuchet MS"/>
                <a:cs typeface="Trebuchet MS"/>
              </a:rPr>
              <a:t>YIELD():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9551" y="1493901"/>
            <a:ext cx="1147635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2000" spc="-14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0" b="1">
                <a:latin typeface="Arial"/>
                <a:cs typeface="Arial"/>
              </a:rPr>
              <a:t>yield()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40">
                <a:latin typeface="Arial MT"/>
                <a:cs typeface="Arial MT"/>
              </a:rPr>
              <a:t>method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5" b="1">
                <a:latin typeface="Arial"/>
                <a:cs typeface="Arial"/>
              </a:rPr>
              <a:t>static</a:t>
            </a:r>
            <a:r>
              <a:rPr dirty="0" sz="2000" spc="50" b="1">
                <a:latin typeface="Arial"/>
                <a:cs typeface="Arial"/>
              </a:rPr>
              <a:t> </a:t>
            </a:r>
            <a:r>
              <a:rPr dirty="0" sz="2000" spc="-140">
                <a:latin typeface="Arial MT"/>
                <a:cs typeface="Arial MT"/>
              </a:rPr>
              <a:t>method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 spc="-160" b="1">
                <a:latin typeface="Arial"/>
                <a:cs typeface="Arial"/>
              </a:rPr>
              <a:t>Thread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90">
                <a:latin typeface="Arial MT"/>
                <a:cs typeface="Arial MT"/>
              </a:rPr>
              <a:t>class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stop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currently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executing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will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give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chance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to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60" b="1">
                <a:latin typeface="Arial"/>
                <a:cs typeface="Arial"/>
              </a:rPr>
              <a:t>other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85" b="1">
                <a:latin typeface="Arial"/>
                <a:cs typeface="Arial"/>
              </a:rPr>
              <a:t>waiting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threads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215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the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75" b="1">
                <a:latin typeface="Arial"/>
                <a:cs typeface="Arial"/>
              </a:rPr>
              <a:t>same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  <a:p>
            <a:pPr marL="299085" marR="116839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case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there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no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waiting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threads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50">
                <a:latin typeface="Arial MT"/>
                <a:cs typeface="Arial MT"/>
              </a:rPr>
              <a:t>if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waiting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threads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have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0" b="1">
                <a:latin typeface="Arial"/>
                <a:cs typeface="Arial"/>
              </a:rPr>
              <a:t>low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20" b="1">
                <a:latin typeface="Arial"/>
                <a:cs typeface="Arial"/>
              </a:rPr>
              <a:t>priority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65">
                <a:latin typeface="Arial MT"/>
                <a:cs typeface="Arial MT"/>
              </a:rPr>
              <a:t>then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same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thread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will </a:t>
            </a:r>
            <a:r>
              <a:rPr dirty="0" sz="2000" spc="-160">
                <a:latin typeface="Arial MT"/>
                <a:cs typeface="Arial MT"/>
              </a:rPr>
              <a:t>continue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its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45"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  <a:p>
            <a:pPr marL="299085" marR="27940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25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advantage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75" b="1">
                <a:latin typeface="Arial"/>
                <a:cs typeface="Arial"/>
              </a:rPr>
              <a:t>yield()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40">
                <a:latin typeface="Arial MT"/>
                <a:cs typeface="Arial MT"/>
              </a:rPr>
              <a:t>method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get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165">
                <a:latin typeface="Arial MT"/>
                <a:cs typeface="Arial MT"/>
              </a:rPr>
              <a:t>chance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execute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other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waiting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threads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50">
                <a:latin typeface="Arial MT"/>
                <a:cs typeface="Arial MT"/>
              </a:rPr>
              <a:t>if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our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current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thread </a:t>
            </a:r>
            <a:r>
              <a:rPr dirty="0" sz="2000" spc="-145">
                <a:latin typeface="Arial MT"/>
                <a:cs typeface="Arial MT"/>
              </a:rPr>
              <a:t>takes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more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time</a:t>
            </a:r>
            <a:r>
              <a:rPr dirty="0" sz="2000" spc="-30">
                <a:latin typeface="Arial MT"/>
                <a:cs typeface="Arial MT"/>
              </a:rPr>
              <a:t> 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execute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and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allocate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processor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other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threads.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130">
                <a:latin typeface="Arial MT"/>
                <a:cs typeface="Arial MT"/>
              </a:rPr>
              <a:t>We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use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yield()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method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temporarily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release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time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other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threads.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For</a:t>
            </a:r>
            <a:r>
              <a:rPr dirty="0" sz="2000" spc="-10">
                <a:latin typeface="Arial MT"/>
                <a:cs typeface="Arial MT"/>
              </a:rPr>
              <a:t> example,</a:t>
            </a:r>
            <a:endParaRPr sz="200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</a:pPr>
            <a:r>
              <a:rPr dirty="0" sz="2000" spc="-100">
                <a:latin typeface="Arial MT"/>
                <a:cs typeface="Arial MT"/>
              </a:rPr>
              <a:t>public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void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run()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3034665" marR="5134610" indent="-13906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(int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160">
                <a:latin typeface="Arial MT"/>
                <a:cs typeface="Arial MT"/>
              </a:rPr>
              <a:t>=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1;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160">
                <a:latin typeface="Arial MT"/>
                <a:cs typeface="Arial MT"/>
              </a:rPr>
              <a:t>&lt;=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lastNum;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50">
                <a:latin typeface="Arial MT"/>
                <a:cs typeface="Arial MT"/>
              </a:rPr>
              <a:t>i++)</a:t>
            </a:r>
            <a:r>
              <a:rPr dirty="0" sz="2000" spc="-50">
                <a:latin typeface="Arial MT"/>
                <a:cs typeface="Arial MT"/>
              </a:rPr>
              <a:t> { </a:t>
            </a:r>
            <a:r>
              <a:rPr dirty="0" sz="2000" spc="-125">
                <a:latin typeface="Arial MT"/>
                <a:cs typeface="Arial MT"/>
              </a:rPr>
              <a:t>System.out.print("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"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160">
                <a:latin typeface="Arial MT"/>
                <a:cs typeface="Arial MT"/>
              </a:rPr>
              <a:t>+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i); </a:t>
            </a:r>
            <a:r>
              <a:rPr dirty="0" sz="2000" spc="-50" b="1">
                <a:solidFill>
                  <a:srgbClr val="FF0000"/>
                </a:solidFill>
                <a:latin typeface="Arial"/>
                <a:cs typeface="Arial"/>
              </a:rPr>
              <a:t>Thread.yield();</a:t>
            </a:r>
            <a:endParaRPr sz="2000">
              <a:latin typeface="Arial"/>
              <a:cs typeface="Arial"/>
            </a:endParaRPr>
          </a:p>
          <a:p>
            <a:pPr marL="2896235">
              <a:lnSpc>
                <a:spcPct val="100000"/>
              </a:lnSpc>
            </a:pPr>
            <a:r>
              <a:rPr dirty="0" sz="2000" spc="-5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368935" indent="-3562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000" spc="-165">
                <a:latin typeface="Arial MT"/>
                <a:cs typeface="Arial MT"/>
              </a:rPr>
              <a:t>Every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time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number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printed,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current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yielded.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So,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numbers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printed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after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characters.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787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>
                <a:solidFill>
                  <a:srgbClr val="404040"/>
                </a:solidFill>
                <a:latin typeface="Trebuchet MS"/>
                <a:cs typeface="Trebuchet MS"/>
              </a:rPr>
              <a:t>YIELD():</a:t>
            </a:r>
            <a:r>
              <a:rPr dirty="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97150"/>
            <a:ext cx="12191999" cy="51526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787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>
                <a:solidFill>
                  <a:srgbClr val="404040"/>
                </a:solidFill>
                <a:latin typeface="Trebuchet MS"/>
                <a:cs typeface="Trebuchet MS"/>
              </a:rPr>
              <a:t>YIELD():</a:t>
            </a:r>
            <a:r>
              <a:rPr dirty="0" spc="-3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597150"/>
            <a:ext cx="12192000" cy="5153025"/>
            <a:chOff x="0" y="1597150"/>
            <a:chExt cx="12192000" cy="51530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97150"/>
              <a:ext cx="12191999" cy="51526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7448" y="3218688"/>
              <a:ext cx="3256788" cy="3011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7761" y="2368956"/>
            <a:ext cx="6149975" cy="203771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Mobile 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404040"/>
                </a:solidFill>
                <a:latin typeface="Arial MT"/>
                <a:cs typeface="Arial MT"/>
              </a:rPr>
              <a:t>usage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updation.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Browsing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displaying</a:t>
            </a:r>
            <a:r>
              <a:rPr dirty="0" sz="28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images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webpages.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Websites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displaying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ads.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Webcrawlers.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7661" y="909573"/>
            <a:ext cx="59099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dirty="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MULTITHREADING?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077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solidFill>
                  <a:srgbClr val="404040"/>
                </a:solidFill>
                <a:latin typeface="Trebuchet MS"/>
                <a:cs typeface="Trebuchet MS"/>
              </a:rPr>
              <a:t>JOIN():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9551" y="1493901"/>
            <a:ext cx="1143825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2000" spc="-25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join()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method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waits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die.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18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other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words,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0">
                <a:latin typeface="Arial MT"/>
                <a:cs typeface="Arial MT"/>
              </a:rPr>
              <a:t>causes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currently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running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threads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stop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executing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until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joins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completes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its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latin typeface="Arial MT"/>
                <a:cs typeface="Arial MT"/>
              </a:rPr>
              <a:t>task.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75">
                <a:latin typeface="Arial MT"/>
                <a:cs typeface="Arial MT"/>
              </a:rPr>
              <a:t>thread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want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wait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until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completing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some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other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thread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then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we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should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go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join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method.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175">
                <a:latin typeface="Arial MT"/>
                <a:cs typeface="Arial MT"/>
              </a:rPr>
              <a:t>For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example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50">
                <a:latin typeface="Arial MT"/>
                <a:cs typeface="Arial MT"/>
              </a:rPr>
              <a:t>if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thread </a:t>
            </a:r>
            <a:r>
              <a:rPr dirty="0" sz="2000">
                <a:latin typeface="Arial MT"/>
                <a:cs typeface="Arial MT"/>
              </a:rPr>
              <a:t>t1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wants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wait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until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completing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t2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then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t1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has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call</a:t>
            </a:r>
            <a:r>
              <a:rPr dirty="0" sz="2000" spc="-10">
                <a:latin typeface="Arial MT"/>
                <a:cs typeface="Arial MT"/>
              </a:rPr>
              <a:t> t2.join().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t1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executes</a:t>
            </a:r>
            <a:r>
              <a:rPr dirty="0" sz="2000" spc="-80">
                <a:latin typeface="Arial MT"/>
                <a:cs typeface="Arial MT"/>
              </a:rPr>
              <a:t> t2.join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then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immediately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t1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will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be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entered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into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waiting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state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until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t2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completes.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315210" algn="l"/>
              </a:tabLst>
            </a:pPr>
            <a:r>
              <a:rPr dirty="0" sz="2000" spc="-155">
                <a:latin typeface="Arial MT"/>
                <a:cs typeface="Arial MT"/>
              </a:rPr>
              <a:t>Once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t2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completes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60">
                <a:latin typeface="Arial MT"/>
                <a:cs typeface="Arial MT"/>
              </a:rPr>
              <a:t>then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t1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can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continue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its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16140" y="5113020"/>
            <a:ext cx="1117600" cy="280670"/>
          </a:xfrm>
          <a:prstGeom prst="rect">
            <a:avLst/>
          </a:prstGeom>
          <a:ln w="1757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0485">
              <a:lnSpc>
                <a:spcPts val="1760"/>
              </a:lnSpc>
            </a:pPr>
            <a:r>
              <a:rPr dirty="0" sz="1500" spc="-10">
                <a:latin typeface="Times New Roman"/>
                <a:cs typeface="Times New Roman"/>
              </a:rPr>
              <a:t>printA.join()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36611" y="3927729"/>
            <a:ext cx="680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Times New Roman"/>
                <a:cs typeface="Times New Roman"/>
              </a:rPr>
              <a:t>Thread print100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91736" y="5495652"/>
            <a:ext cx="1736089" cy="618490"/>
            <a:chOff x="7691736" y="5495652"/>
            <a:chExt cx="1736089" cy="6184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4675" y="5964808"/>
              <a:ext cx="145796" cy="1458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753223" y="5533389"/>
              <a:ext cx="24130" cy="478155"/>
            </a:xfrm>
            <a:custGeom>
              <a:avLst/>
              <a:gdLst/>
              <a:ahLst/>
              <a:cxnLst/>
              <a:rect l="l" t="t" r="r" b="b"/>
              <a:pathLst>
                <a:path w="24129" h="478154">
                  <a:moveTo>
                    <a:pt x="23622" y="470738"/>
                  </a:moveTo>
                  <a:lnTo>
                    <a:pt x="11684" y="478091"/>
                  </a:lnTo>
                  <a:lnTo>
                    <a:pt x="23622" y="478091"/>
                  </a:lnTo>
                  <a:lnTo>
                    <a:pt x="23622" y="470738"/>
                  </a:lnTo>
                  <a:close/>
                </a:path>
                <a:path w="24129" h="478154">
                  <a:moveTo>
                    <a:pt x="23622" y="6350"/>
                  </a:moveTo>
                  <a:lnTo>
                    <a:pt x="20701" y="6350"/>
                  </a:lnTo>
                  <a:lnTo>
                    <a:pt x="20701" y="0"/>
                  </a:lnTo>
                  <a:lnTo>
                    <a:pt x="5842" y="0"/>
                  </a:lnTo>
                  <a:lnTo>
                    <a:pt x="5842" y="6350"/>
                  </a:lnTo>
                  <a:lnTo>
                    <a:pt x="0" y="6350"/>
                  </a:lnTo>
                  <a:lnTo>
                    <a:pt x="0" y="469900"/>
                  </a:lnTo>
                  <a:lnTo>
                    <a:pt x="23622" y="469900"/>
                  </a:lnTo>
                  <a:lnTo>
                    <a:pt x="23622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94675" y="5533643"/>
              <a:ext cx="146050" cy="577215"/>
            </a:xfrm>
            <a:custGeom>
              <a:avLst/>
              <a:gdLst/>
              <a:ahLst/>
              <a:cxnLst/>
              <a:rect l="l" t="t" r="r" b="b"/>
              <a:pathLst>
                <a:path w="146050" h="577214">
                  <a:moveTo>
                    <a:pt x="82169" y="11683"/>
                  </a:moveTo>
                  <a:lnTo>
                    <a:pt x="82169" y="477837"/>
                  </a:lnTo>
                  <a:lnTo>
                    <a:pt x="82169" y="483692"/>
                  </a:lnTo>
                  <a:lnTo>
                    <a:pt x="76326" y="489521"/>
                  </a:lnTo>
                  <a:lnTo>
                    <a:pt x="70230" y="489521"/>
                  </a:lnTo>
                  <a:lnTo>
                    <a:pt x="64389" y="489521"/>
                  </a:lnTo>
                  <a:lnTo>
                    <a:pt x="64389" y="483692"/>
                  </a:lnTo>
                  <a:lnTo>
                    <a:pt x="58547" y="483692"/>
                  </a:lnTo>
                  <a:lnTo>
                    <a:pt x="58547" y="477837"/>
                  </a:lnTo>
                  <a:lnTo>
                    <a:pt x="58547" y="11683"/>
                  </a:lnTo>
                  <a:lnTo>
                    <a:pt x="58547" y="5841"/>
                  </a:lnTo>
                  <a:lnTo>
                    <a:pt x="64389" y="5841"/>
                  </a:lnTo>
                  <a:lnTo>
                    <a:pt x="64389" y="0"/>
                  </a:lnTo>
                  <a:lnTo>
                    <a:pt x="70230" y="0"/>
                  </a:lnTo>
                  <a:lnTo>
                    <a:pt x="76326" y="0"/>
                  </a:lnTo>
                  <a:lnTo>
                    <a:pt x="82169" y="5841"/>
                  </a:lnTo>
                  <a:lnTo>
                    <a:pt x="82169" y="11683"/>
                  </a:lnTo>
                  <a:close/>
                </a:path>
                <a:path w="146050" h="577214">
                  <a:moveTo>
                    <a:pt x="70230" y="477837"/>
                  </a:moveTo>
                  <a:lnTo>
                    <a:pt x="145796" y="431164"/>
                  </a:lnTo>
                  <a:lnTo>
                    <a:pt x="70230" y="577049"/>
                  </a:lnTo>
                  <a:lnTo>
                    <a:pt x="0" y="431164"/>
                  </a:lnTo>
                  <a:lnTo>
                    <a:pt x="70230" y="477837"/>
                  </a:lnTo>
                  <a:close/>
                </a:path>
              </a:pathLst>
            </a:custGeom>
            <a:ln w="5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93049" y="5547105"/>
              <a:ext cx="1531620" cy="471170"/>
            </a:xfrm>
            <a:custGeom>
              <a:avLst/>
              <a:gdLst/>
              <a:ahLst/>
              <a:cxnLst/>
              <a:rect l="l" t="t" r="r" b="b"/>
              <a:pathLst>
                <a:path w="1531620" h="471170">
                  <a:moveTo>
                    <a:pt x="11810" y="0"/>
                  </a:moveTo>
                  <a:lnTo>
                    <a:pt x="0" y="9906"/>
                  </a:lnTo>
                  <a:lnTo>
                    <a:pt x="4572" y="22987"/>
                  </a:lnTo>
                  <a:lnTo>
                    <a:pt x="1519681" y="470712"/>
                  </a:lnTo>
                  <a:lnTo>
                    <a:pt x="1525397" y="470712"/>
                  </a:lnTo>
                  <a:lnTo>
                    <a:pt x="1531239" y="464858"/>
                  </a:lnTo>
                  <a:lnTo>
                    <a:pt x="1531239" y="447344"/>
                  </a:lnTo>
                  <a:lnTo>
                    <a:pt x="1525397" y="447344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9831" y="5498591"/>
              <a:ext cx="162814" cy="13957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99831" y="5498591"/>
              <a:ext cx="1624965" cy="519430"/>
            </a:xfrm>
            <a:custGeom>
              <a:avLst/>
              <a:gdLst/>
              <a:ahLst/>
              <a:cxnLst/>
              <a:rect l="l" t="t" r="r" b="b"/>
              <a:pathLst>
                <a:path w="1624965" h="519429">
                  <a:moveTo>
                    <a:pt x="1612900" y="519226"/>
                  </a:moveTo>
                  <a:lnTo>
                    <a:pt x="93218" y="70104"/>
                  </a:lnTo>
                  <a:lnTo>
                    <a:pt x="87375" y="70104"/>
                  </a:lnTo>
                  <a:lnTo>
                    <a:pt x="81279" y="64262"/>
                  </a:lnTo>
                  <a:lnTo>
                    <a:pt x="81279" y="58420"/>
                  </a:lnTo>
                  <a:lnTo>
                    <a:pt x="87375" y="52578"/>
                  </a:lnTo>
                  <a:lnTo>
                    <a:pt x="87375" y="46736"/>
                  </a:lnTo>
                  <a:lnTo>
                    <a:pt x="93218" y="46736"/>
                  </a:lnTo>
                  <a:lnTo>
                    <a:pt x="99060" y="46736"/>
                  </a:lnTo>
                  <a:lnTo>
                    <a:pt x="1618615" y="495858"/>
                  </a:lnTo>
                  <a:lnTo>
                    <a:pt x="1624457" y="495858"/>
                  </a:lnTo>
                  <a:lnTo>
                    <a:pt x="1624457" y="501688"/>
                  </a:lnTo>
                  <a:lnTo>
                    <a:pt x="1624457" y="507530"/>
                  </a:lnTo>
                  <a:lnTo>
                    <a:pt x="1624457" y="513372"/>
                  </a:lnTo>
                  <a:lnTo>
                    <a:pt x="1618615" y="519226"/>
                  </a:lnTo>
                  <a:lnTo>
                    <a:pt x="1612900" y="519226"/>
                  </a:lnTo>
                  <a:close/>
                </a:path>
                <a:path w="1624965" h="519429">
                  <a:moveTo>
                    <a:pt x="93218" y="58420"/>
                  </a:moveTo>
                  <a:lnTo>
                    <a:pt x="122047" y="139573"/>
                  </a:lnTo>
                  <a:lnTo>
                    <a:pt x="0" y="29210"/>
                  </a:lnTo>
                  <a:lnTo>
                    <a:pt x="162814" y="0"/>
                  </a:lnTo>
                  <a:lnTo>
                    <a:pt x="93218" y="58420"/>
                  </a:lnTo>
                  <a:close/>
                </a:path>
              </a:pathLst>
            </a:custGeom>
            <a:ln w="5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710024" y="4428852"/>
            <a:ext cx="150495" cy="595630"/>
            <a:chOff x="7710024" y="4428852"/>
            <a:chExt cx="150495" cy="59563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2963" y="4875275"/>
              <a:ext cx="144271" cy="14592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770876" y="4431791"/>
              <a:ext cx="22860" cy="490220"/>
            </a:xfrm>
            <a:custGeom>
              <a:avLst/>
              <a:gdLst/>
              <a:ahLst/>
              <a:cxnLst/>
              <a:rect l="l" t="t" r="r" b="b"/>
              <a:pathLst>
                <a:path w="22859" h="490220">
                  <a:moveTo>
                    <a:pt x="22606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482727"/>
                  </a:lnTo>
                  <a:lnTo>
                    <a:pt x="11049" y="490220"/>
                  </a:lnTo>
                  <a:lnTo>
                    <a:pt x="22606" y="490220"/>
                  </a:lnTo>
                  <a:lnTo>
                    <a:pt x="22606" y="482981"/>
                  </a:lnTo>
                  <a:lnTo>
                    <a:pt x="22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12963" y="4431791"/>
              <a:ext cx="144780" cy="589915"/>
            </a:xfrm>
            <a:custGeom>
              <a:avLst/>
              <a:gdLst/>
              <a:ahLst/>
              <a:cxnLst/>
              <a:rect l="l" t="t" r="r" b="b"/>
              <a:pathLst>
                <a:path w="144779" h="589914">
                  <a:moveTo>
                    <a:pt x="80517" y="11683"/>
                  </a:moveTo>
                  <a:lnTo>
                    <a:pt x="80517" y="490219"/>
                  </a:lnTo>
                  <a:lnTo>
                    <a:pt x="80517" y="496061"/>
                  </a:lnTo>
                  <a:lnTo>
                    <a:pt x="80517" y="501903"/>
                  </a:lnTo>
                  <a:lnTo>
                    <a:pt x="74802" y="501903"/>
                  </a:lnTo>
                  <a:lnTo>
                    <a:pt x="68960" y="501903"/>
                  </a:lnTo>
                  <a:lnTo>
                    <a:pt x="63753" y="501903"/>
                  </a:lnTo>
                  <a:lnTo>
                    <a:pt x="57911" y="496061"/>
                  </a:lnTo>
                  <a:lnTo>
                    <a:pt x="57911" y="490219"/>
                  </a:lnTo>
                  <a:lnTo>
                    <a:pt x="57911" y="11683"/>
                  </a:lnTo>
                  <a:lnTo>
                    <a:pt x="57911" y="5841"/>
                  </a:lnTo>
                  <a:lnTo>
                    <a:pt x="63753" y="0"/>
                  </a:lnTo>
                  <a:lnTo>
                    <a:pt x="68960" y="0"/>
                  </a:lnTo>
                  <a:lnTo>
                    <a:pt x="74802" y="0"/>
                  </a:lnTo>
                  <a:lnTo>
                    <a:pt x="80517" y="0"/>
                  </a:lnTo>
                  <a:lnTo>
                    <a:pt x="80517" y="5841"/>
                  </a:lnTo>
                  <a:lnTo>
                    <a:pt x="80517" y="11683"/>
                  </a:lnTo>
                  <a:close/>
                </a:path>
                <a:path w="144779" h="589914">
                  <a:moveTo>
                    <a:pt x="68960" y="490219"/>
                  </a:moveTo>
                  <a:lnTo>
                    <a:pt x="144271" y="443483"/>
                  </a:lnTo>
                  <a:lnTo>
                    <a:pt x="68960" y="589406"/>
                  </a:lnTo>
                  <a:lnTo>
                    <a:pt x="0" y="443483"/>
                  </a:lnTo>
                  <a:lnTo>
                    <a:pt x="68960" y="490219"/>
                  </a:lnTo>
                  <a:close/>
                </a:path>
              </a:pathLst>
            </a:custGeom>
            <a:ln w="5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52108" y="5486806"/>
            <a:ext cx="12020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latin typeface="Times New Roman"/>
                <a:cs typeface="Times New Roman"/>
              </a:rPr>
              <a:t>Wait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printA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37731" y="5708396"/>
            <a:ext cx="650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finish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258681" y="3948810"/>
            <a:ext cx="5645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Times New Roman"/>
                <a:cs typeface="Times New Roman"/>
              </a:rPr>
              <a:t>Thread printA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491581" y="4457808"/>
            <a:ext cx="150495" cy="1621155"/>
            <a:chOff x="9491581" y="4457808"/>
            <a:chExt cx="150495" cy="1621155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4520" y="5930074"/>
              <a:ext cx="144399" cy="14582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9552051" y="4460747"/>
              <a:ext cx="29845" cy="1516380"/>
            </a:xfrm>
            <a:custGeom>
              <a:avLst/>
              <a:gdLst/>
              <a:ahLst/>
              <a:cxnLst/>
              <a:rect l="l" t="t" r="r" b="b"/>
              <a:pathLst>
                <a:path w="29845" h="1516379">
                  <a:moveTo>
                    <a:pt x="29464" y="17526"/>
                  </a:moveTo>
                  <a:lnTo>
                    <a:pt x="23368" y="11684"/>
                  </a:lnTo>
                  <a:lnTo>
                    <a:pt x="23368" y="5842"/>
                  </a:lnTo>
                  <a:lnTo>
                    <a:pt x="17526" y="5842"/>
                  </a:lnTo>
                  <a:lnTo>
                    <a:pt x="11811" y="0"/>
                  </a:lnTo>
                  <a:lnTo>
                    <a:pt x="11811" y="5842"/>
                  </a:lnTo>
                  <a:lnTo>
                    <a:pt x="5715" y="5842"/>
                  </a:lnTo>
                  <a:lnTo>
                    <a:pt x="5715" y="11684"/>
                  </a:lnTo>
                  <a:lnTo>
                    <a:pt x="0" y="17526"/>
                  </a:lnTo>
                  <a:lnTo>
                    <a:pt x="0" y="1508023"/>
                  </a:lnTo>
                  <a:lnTo>
                    <a:pt x="11811" y="1515986"/>
                  </a:lnTo>
                  <a:lnTo>
                    <a:pt x="29464" y="1505038"/>
                  </a:lnTo>
                  <a:lnTo>
                    <a:pt x="29464" y="17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494520" y="4460747"/>
              <a:ext cx="144780" cy="1615440"/>
            </a:xfrm>
            <a:custGeom>
              <a:avLst/>
              <a:gdLst/>
              <a:ahLst/>
              <a:cxnLst/>
              <a:rect l="l" t="t" r="r" b="b"/>
              <a:pathLst>
                <a:path w="144779" h="1615439">
                  <a:moveTo>
                    <a:pt x="86995" y="17525"/>
                  </a:moveTo>
                  <a:lnTo>
                    <a:pt x="86995" y="1515986"/>
                  </a:lnTo>
                  <a:lnTo>
                    <a:pt x="80899" y="1521815"/>
                  </a:lnTo>
                  <a:lnTo>
                    <a:pt x="80899" y="1527644"/>
                  </a:lnTo>
                  <a:lnTo>
                    <a:pt x="75056" y="1527644"/>
                  </a:lnTo>
                  <a:lnTo>
                    <a:pt x="69341" y="1527644"/>
                  </a:lnTo>
                  <a:lnTo>
                    <a:pt x="63246" y="1527644"/>
                  </a:lnTo>
                  <a:lnTo>
                    <a:pt x="63246" y="1521815"/>
                  </a:lnTo>
                  <a:lnTo>
                    <a:pt x="57530" y="1515986"/>
                  </a:lnTo>
                  <a:lnTo>
                    <a:pt x="57530" y="17525"/>
                  </a:lnTo>
                  <a:lnTo>
                    <a:pt x="63246" y="11683"/>
                  </a:lnTo>
                  <a:lnTo>
                    <a:pt x="63246" y="5841"/>
                  </a:lnTo>
                  <a:lnTo>
                    <a:pt x="69341" y="5841"/>
                  </a:lnTo>
                  <a:lnTo>
                    <a:pt x="69341" y="0"/>
                  </a:lnTo>
                  <a:lnTo>
                    <a:pt x="75056" y="5841"/>
                  </a:lnTo>
                  <a:lnTo>
                    <a:pt x="80899" y="5841"/>
                  </a:lnTo>
                  <a:lnTo>
                    <a:pt x="80899" y="11683"/>
                  </a:lnTo>
                  <a:lnTo>
                    <a:pt x="86995" y="17525"/>
                  </a:lnTo>
                  <a:close/>
                </a:path>
                <a:path w="144779" h="1615439">
                  <a:moveTo>
                    <a:pt x="69341" y="1515986"/>
                  </a:moveTo>
                  <a:lnTo>
                    <a:pt x="144399" y="1469326"/>
                  </a:lnTo>
                  <a:lnTo>
                    <a:pt x="69341" y="1615147"/>
                  </a:lnTo>
                  <a:lnTo>
                    <a:pt x="0" y="1469326"/>
                  </a:lnTo>
                  <a:lnTo>
                    <a:pt x="69341" y="1515986"/>
                  </a:lnTo>
                  <a:close/>
                </a:path>
              </a:pathLst>
            </a:custGeom>
            <a:ln w="5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991345" y="6081776"/>
            <a:ext cx="1181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printA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finished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731264" y="3976145"/>
            <a:ext cx="4820285" cy="2769235"/>
          </a:xfrm>
          <a:custGeom>
            <a:avLst/>
            <a:gdLst/>
            <a:ahLst/>
            <a:cxnLst/>
            <a:rect l="l" t="t" r="r" b="b"/>
            <a:pathLst>
              <a:path w="4820284" h="2769234">
                <a:moveTo>
                  <a:pt x="4820030" y="0"/>
                </a:moveTo>
                <a:lnTo>
                  <a:pt x="0" y="0"/>
                </a:lnTo>
                <a:lnTo>
                  <a:pt x="0" y="2768726"/>
                </a:lnTo>
                <a:lnTo>
                  <a:pt x="4820030" y="2768726"/>
                </a:lnTo>
                <a:lnTo>
                  <a:pt x="4820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747266" y="3936872"/>
            <a:ext cx="22205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500" spc="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500" spc="6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run()</a:t>
            </a:r>
            <a:r>
              <a:rPr dirty="0" sz="1500" spc="55">
                <a:latin typeface="Courier New"/>
                <a:cs typeface="Courier New"/>
              </a:rPr>
              <a:t> </a:t>
            </a:r>
            <a:r>
              <a:rPr dirty="0" sz="1500" spc="-5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93392" y="4226052"/>
            <a:ext cx="3261360" cy="2228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500">
                <a:latin typeface="Courier New"/>
                <a:cs typeface="Courier New"/>
              </a:rPr>
              <a:t>Thread</a:t>
            </a:r>
            <a:r>
              <a:rPr dirty="0" sz="1500" spc="4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thread4</a:t>
            </a:r>
            <a:r>
              <a:rPr dirty="0" sz="1500" spc="6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90">
                <a:latin typeface="Courier New"/>
                <a:cs typeface="Courier New"/>
              </a:rPr>
              <a:t> </a:t>
            </a: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dirty="0" sz="1500" spc="5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latin typeface="Courier New"/>
                <a:cs typeface="Courier New"/>
              </a:rPr>
              <a:t>Thread(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226564" y="4448555"/>
            <a:ext cx="2807335" cy="2152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0"/>
              </a:lnSpc>
            </a:pPr>
            <a:r>
              <a:rPr dirty="0" sz="1500">
                <a:latin typeface="Courier New"/>
                <a:cs typeface="Courier New"/>
              </a:rPr>
              <a:t>new</a:t>
            </a:r>
            <a:r>
              <a:rPr dirty="0" sz="1500" spc="9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PrintChar(</a:t>
            </a:r>
            <a:r>
              <a:rPr dirty="0" sz="1500">
                <a:solidFill>
                  <a:srgbClr val="3366FF"/>
                </a:solidFill>
                <a:latin typeface="Courier New"/>
                <a:cs typeface="Courier New"/>
              </a:rPr>
              <a:t>'c',</a:t>
            </a:r>
            <a:r>
              <a:rPr dirty="0" sz="1500" spc="9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500" spc="-20">
                <a:solidFill>
                  <a:srgbClr val="3366FF"/>
                </a:solidFill>
                <a:latin typeface="Courier New"/>
                <a:cs typeface="Courier New"/>
              </a:rPr>
              <a:t>40</a:t>
            </a:r>
            <a:r>
              <a:rPr dirty="0" sz="1500" spc="-20">
                <a:latin typeface="Courier New"/>
                <a:cs typeface="Courier New"/>
              </a:rPr>
              <a:t>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760220" y="4663440"/>
            <a:ext cx="2097405" cy="2228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33045">
              <a:lnSpc>
                <a:spcPts val="1485"/>
              </a:lnSpc>
            </a:pPr>
            <a:r>
              <a:rPr dirty="0" sz="1500" spc="-10">
                <a:latin typeface="Courier New"/>
                <a:cs typeface="Courier New"/>
              </a:rPr>
              <a:t>thread4.start();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973067" y="5544311"/>
            <a:ext cx="1630680" cy="220979"/>
          </a:xfrm>
          <a:custGeom>
            <a:avLst/>
            <a:gdLst/>
            <a:ahLst/>
            <a:cxnLst/>
            <a:rect l="l" t="t" r="r" b="b"/>
            <a:pathLst>
              <a:path w="1630679" h="220979">
                <a:moveTo>
                  <a:pt x="1630299" y="0"/>
                </a:moveTo>
                <a:lnTo>
                  <a:pt x="0" y="0"/>
                </a:lnTo>
                <a:lnTo>
                  <a:pt x="0" y="220979"/>
                </a:lnTo>
                <a:lnTo>
                  <a:pt x="1630299" y="220979"/>
                </a:lnTo>
                <a:lnTo>
                  <a:pt x="16302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980438" y="4817491"/>
            <a:ext cx="4429125" cy="912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dirty="0" sz="15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 spc="-5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78790" marR="5080" indent="-233679">
              <a:lnSpc>
                <a:spcPct val="100000"/>
              </a:lnSpc>
            </a:pP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for</a:t>
            </a:r>
            <a:r>
              <a:rPr dirty="0" sz="1500" spc="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(</a:t>
            </a: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500" spc="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i</a:t>
            </a:r>
            <a:r>
              <a:rPr dirty="0" sz="1500" spc="4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60"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dirty="0" sz="1500">
                <a:latin typeface="Courier New"/>
                <a:cs typeface="Courier New"/>
              </a:rPr>
              <a:t>;</a:t>
            </a:r>
            <a:r>
              <a:rPr dirty="0" sz="1500" spc="3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i</a:t>
            </a:r>
            <a:r>
              <a:rPr dirty="0" sz="1500" spc="3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&lt;=</a:t>
            </a:r>
            <a:r>
              <a:rPr dirty="0" sz="1500" spc="3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lastNum;</a:t>
            </a:r>
            <a:r>
              <a:rPr dirty="0" sz="1500" spc="4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i++)</a:t>
            </a:r>
            <a:r>
              <a:rPr dirty="0" sz="1500" spc="50">
                <a:latin typeface="Courier New"/>
                <a:cs typeface="Courier New"/>
              </a:rPr>
              <a:t> </a:t>
            </a:r>
            <a:r>
              <a:rPr dirty="0" sz="1500" spc="-50">
                <a:latin typeface="Courier New"/>
                <a:cs typeface="Courier New"/>
              </a:rPr>
              <a:t>{ </a:t>
            </a:r>
            <a:r>
              <a:rPr dirty="0" sz="1500">
                <a:latin typeface="Courier New"/>
                <a:cs typeface="Courier New"/>
              </a:rPr>
              <a:t>System.out.print(</a:t>
            </a:r>
            <a:r>
              <a:rPr dirty="0" sz="150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500" spc="9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500" spc="9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+</a:t>
            </a:r>
            <a:r>
              <a:rPr dirty="0" sz="1500" spc="85">
                <a:latin typeface="Courier New"/>
                <a:cs typeface="Courier New"/>
              </a:rPr>
              <a:t> </a:t>
            </a:r>
            <a:r>
              <a:rPr dirty="0" sz="1500" spc="-25">
                <a:latin typeface="Courier New"/>
                <a:cs typeface="Courier New"/>
              </a:rPr>
              <a:t>i);</a:t>
            </a:r>
            <a:endParaRPr sz="1500">
              <a:latin typeface="Courier New"/>
              <a:cs typeface="Courier New"/>
            </a:endParaRPr>
          </a:p>
          <a:p>
            <a:pPr marL="478155">
              <a:lnSpc>
                <a:spcPts val="1585"/>
              </a:lnSpc>
            </a:pP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500" spc="2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(i</a:t>
            </a:r>
            <a:r>
              <a:rPr dirty="0" sz="1500" spc="2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==</a:t>
            </a:r>
            <a:r>
              <a:rPr dirty="0" sz="1500" spc="25"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66FF"/>
                </a:solidFill>
                <a:latin typeface="Courier New"/>
                <a:cs typeface="Courier New"/>
              </a:rPr>
              <a:t>50</a:t>
            </a:r>
            <a:r>
              <a:rPr dirty="0" sz="1500">
                <a:latin typeface="Courier New"/>
                <a:cs typeface="Courier New"/>
              </a:rPr>
              <a:t>)</a:t>
            </a:r>
            <a:r>
              <a:rPr dirty="0" sz="1500" spc="40">
                <a:latin typeface="Courier New"/>
                <a:cs typeface="Courier New"/>
              </a:rPr>
              <a:t> </a:t>
            </a:r>
            <a:r>
              <a:rPr dirty="0" sz="1500" spc="-10">
                <a:latin typeface="Courier New"/>
                <a:cs typeface="Courier New"/>
              </a:rPr>
              <a:t>thread4.join();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12975" y="5703214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979802" y="5924499"/>
            <a:ext cx="1403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980438" y="6140602"/>
            <a:ext cx="384682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0050"/>
                </a:solidFill>
                <a:latin typeface="Courier New"/>
                <a:cs typeface="Courier New"/>
              </a:rPr>
              <a:t>catch</a:t>
            </a:r>
            <a:r>
              <a:rPr dirty="0" sz="1500" spc="9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(InterruptedException</a:t>
            </a:r>
            <a:r>
              <a:rPr dirty="0" sz="1500" spc="13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ex)</a:t>
            </a:r>
            <a:r>
              <a:rPr dirty="0" sz="1500" spc="105">
                <a:latin typeface="Courier New"/>
                <a:cs typeface="Courier New"/>
              </a:rPr>
              <a:t> </a:t>
            </a:r>
            <a:r>
              <a:rPr dirty="0" sz="1500" spc="-5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979802" y="6361887"/>
            <a:ext cx="1403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535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>
                <a:solidFill>
                  <a:srgbClr val="404040"/>
                </a:solidFill>
                <a:latin typeface="Trebuchet MS"/>
                <a:cs typeface="Trebuchet MS"/>
              </a:rPr>
              <a:t>JOIN():EXAMPLE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1" y="1578863"/>
            <a:ext cx="11756135" cy="45811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535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>
                <a:solidFill>
                  <a:srgbClr val="404040"/>
                </a:solidFill>
                <a:latin typeface="Trebuchet MS"/>
                <a:cs typeface="Trebuchet MS"/>
              </a:rPr>
              <a:t>JOIN():EXAMPLE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7931" y="1578863"/>
            <a:ext cx="11756390" cy="4581525"/>
            <a:chOff x="217931" y="1578863"/>
            <a:chExt cx="11756390" cy="45815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31" y="1578863"/>
              <a:ext cx="11756135" cy="45811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8308" y="2510027"/>
              <a:ext cx="3806952" cy="3649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207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solidFill>
                  <a:srgbClr val="404040"/>
                </a:solidFill>
                <a:latin typeface="Trebuchet MS"/>
                <a:cs typeface="Trebuchet MS"/>
              </a:rPr>
              <a:t>SLEEP():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9551" y="1490217"/>
            <a:ext cx="1161288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180" marR="2730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 spc="-290">
                <a:latin typeface="Arial MT"/>
                <a:cs typeface="Arial MT"/>
              </a:rPr>
              <a:t>The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sleep()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method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30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Thread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class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used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sleep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thread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specified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amount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of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algn="just" marL="297180" marR="5080" indent="-28511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 spc="-290">
                <a:latin typeface="Arial MT"/>
                <a:cs typeface="Arial MT"/>
              </a:rPr>
              <a:t>The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java.lang.Thread.sleep(long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millis)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method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65">
                <a:latin typeface="Arial MT"/>
                <a:cs typeface="Arial MT"/>
              </a:rPr>
              <a:t>causes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currently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executing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thread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sleep </a:t>
            </a:r>
            <a:r>
              <a:rPr dirty="0" sz="2400" spc="-4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specified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number</a:t>
            </a:r>
            <a:r>
              <a:rPr dirty="0" sz="2400" spc="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milliseconds,</a:t>
            </a:r>
            <a:r>
              <a:rPr dirty="0" sz="2400" spc="9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subject</a:t>
            </a:r>
            <a:r>
              <a:rPr dirty="0" sz="2400" spc="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9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precision</a:t>
            </a:r>
            <a:r>
              <a:rPr dirty="0" sz="2400" spc="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accuracy</a:t>
            </a:r>
            <a:r>
              <a:rPr dirty="0" sz="2400" spc="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31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system </a:t>
            </a:r>
            <a:r>
              <a:rPr dirty="0" sz="2400" spc="-120">
                <a:latin typeface="Arial MT"/>
                <a:cs typeface="Arial MT"/>
              </a:rPr>
              <a:t>	</a:t>
            </a:r>
            <a:r>
              <a:rPr dirty="0" sz="2400" spc="-170">
                <a:latin typeface="Arial MT"/>
                <a:cs typeface="Arial MT"/>
              </a:rPr>
              <a:t>timers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schedulers.</a:t>
            </a:r>
            <a:endParaRPr sz="2400">
              <a:latin typeface="Arial MT"/>
              <a:cs typeface="Arial MT"/>
            </a:endParaRPr>
          </a:p>
          <a:p>
            <a:pPr algn="just"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400" spc="-85">
                <a:latin typeface="Arial MT"/>
                <a:cs typeface="Arial MT"/>
              </a:rPr>
              <a:t>Method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Whenever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Thread.sleep()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functions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execute,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always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pauses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the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current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thread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Arial MT"/>
                <a:cs typeface="Arial MT"/>
              </a:rPr>
              <a:t>execution.</a:t>
            </a:r>
            <a:endParaRPr sz="2400">
              <a:latin typeface="Arial MT"/>
              <a:cs typeface="Arial MT"/>
            </a:endParaRPr>
          </a:p>
          <a:p>
            <a:pPr algn="just" marL="297180" marR="8890" indent="-28511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any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other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thread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interrupts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when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thread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sleeping,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then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0" b="1">
                <a:solidFill>
                  <a:srgbClr val="FF0000"/>
                </a:solidFill>
                <a:latin typeface="Arial"/>
                <a:cs typeface="Arial"/>
              </a:rPr>
              <a:t>InterruptedException</a:t>
            </a:r>
            <a:r>
              <a:rPr dirty="0" sz="2400" spc="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will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55">
                <a:latin typeface="Arial MT"/>
                <a:cs typeface="Arial MT"/>
              </a:rPr>
              <a:t>thrown.</a:t>
            </a:r>
            <a:endParaRPr sz="2400">
              <a:latin typeface="Arial MT"/>
              <a:cs typeface="Arial MT"/>
            </a:endParaRPr>
          </a:p>
          <a:p>
            <a:pPr algn="just" marL="297180" marR="8890" indent="-28511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system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is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busy,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then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actual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time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thread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sleep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more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as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compared</a:t>
            </a:r>
            <a:r>
              <a:rPr dirty="0" sz="2400" spc="-25">
                <a:latin typeface="Arial MT"/>
                <a:cs typeface="Arial MT"/>
              </a:rPr>
              <a:t> to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passed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while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calling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sleep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method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if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system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has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less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load,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then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 </a:t>
            </a:r>
            <a:r>
              <a:rPr dirty="0" sz="2400" spc="-25">
                <a:latin typeface="Arial MT"/>
                <a:cs typeface="Arial MT"/>
              </a:rPr>
              <a:t>actual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50">
                <a:latin typeface="Arial MT"/>
                <a:cs typeface="Arial MT"/>
              </a:rPr>
              <a:t>sleep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time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thread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will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close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that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passed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while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calling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sleep()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6803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>
                <a:solidFill>
                  <a:srgbClr val="404040"/>
                </a:solidFill>
                <a:latin typeface="Trebuchet MS"/>
                <a:cs typeface="Trebuchet MS"/>
              </a:rPr>
              <a:t>SLEEP():EXAMPLE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1488946"/>
            <a:ext cx="8311896" cy="53690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7756" y="2215895"/>
            <a:ext cx="1923288" cy="268681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2752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>
                <a:solidFill>
                  <a:srgbClr val="404040"/>
                </a:solidFill>
                <a:latin typeface="Trebuchet MS"/>
                <a:cs typeface="Trebuchet MS"/>
              </a:rPr>
              <a:t>THREADS</a:t>
            </a:r>
            <a:r>
              <a:rPr dirty="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45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57272" y="2720339"/>
            <a:ext cx="904240" cy="301625"/>
          </a:xfrm>
          <a:custGeom>
            <a:avLst/>
            <a:gdLst/>
            <a:ahLst/>
            <a:cxnLst/>
            <a:rect l="l" t="t" r="r" b="b"/>
            <a:pathLst>
              <a:path w="904239" h="301625">
                <a:moveTo>
                  <a:pt x="50291" y="0"/>
                </a:moveTo>
                <a:lnTo>
                  <a:pt x="29971" y="5207"/>
                </a:lnTo>
                <a:lnTo>
                  <a:pt x="14731" y="15239"/>
                </a:lnTo>
                <a:lnTo>
                  <a:pt x="5079" y="29845"/>
                </a:lnTo>
                <a:lnTo>
                  <a:pt x="0" y="50037"/>
                </a:lnTo>
                <a:lnTo>
                  <a:pt x="0" y="250698"/>
                </a:lnTo>
                <a:lnTo>
                  <a:pt x="5079" y="270890"/>
                </a:lnTo>
                <a:lnTo>
                  <a:pt x="14731" y="286131"/>
                </a:lnTo>
                <a:lnTo>
                  <a:pt x="29971" y="296163"/>
                </a:lnTo>
                <a:lnTo>
                  <a:pt x="50291" y="301244"/>
                </a:lnTo>
                <a:lnTo>
                  <a:pt x="853313" y="301244"/>
                </a:lnTo>
                <a:lnTo>
                  <a:pt x="873125" y="296163"/>
                </a:lnTo>
                <a:lnTo>
                  <a:pt x="888364" y="286131"/>
                </a:lnTo>
                <a:lnTo>
                  <a:pt x="898651" y="270890"/>
                </a:lnTo>
                <a:lnTo>
                  <a:pt x="903731" y="250698"/>
                </a:lnTo>
                <a:lnTo>
                  <a:pt x="903731" y="50037"/>
                </a:lnTo>
                <a:lnTo>
                  <a:pt x="898651" y="29845"/>
                </a:lnTo>
                <a:lnTo>
                  <a:pt x="888364" y="15239"/>
                </a:lnTo>
                <a:lnTo>
                  <a:pt x="873125" y="5207"/>
                </a:lnTo>
                <a:lnTo>
                  <a:pt x="853313" y="0"/>
                </a:lnTo>
                <a:lnTo>
                  <a:pt x="50291" y="0"/>
                </a:lnTo>
                <a:close/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840227" y="2716783"/>
            <a:ext cx="3397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Times New Roman"/>
                <a:cs typeface="Times New Roman"/>
              </a:rPr>
              <a:t>New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07819" y="2740151"/>
            <a:ext cx="3694429" cy="316865"/>
            <a:chOff x="1607819" y="2740151"/>
            <a:chExt cx="3694429" cy="3168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2788919"/>
              <a:ext cx="155448" cy="1554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766315" y="2883407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685291" y="0"/>
                  </a:moveTo>
                  <a:lnTo>
                    <a:pt x="0" y="0"/>
                  </a:lnTo>
                </a:path>
              </a:pathLst>
            </a:custGeom>
            <a:ln w="15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94203" y="2804159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0" y="0"/>
                  </a:moveTo>
                  <a:lnTo>
                    <a:pt x="52704" y="79882"/>
                  </a:lnTo>
                  <a:lnTo>
                    <a:pt x="0" y="162560"/>
                  </a:lnTo>
                  <a:lnTo>
                    <a:pt x="162559" y="79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65575" y="2895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0" y="0"/>
                  </a:moveTo>
                  <a:lnTo>
                    <a:pt x="799591" y="0"/>
                  </a:lnTo>
                </a:path>
              </a:pathLst>
            </a:custGeom>
            <a:ln w="15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07763" y="2816351"/>
              <a:ext cx="163195" cy="163195"/>
            </a:xfrm>
            <a:custGeom>
              <a:avLst/>
              <a:gdLst/>
              <a:ahLst/>
              <a:cxnLst/>
              <a:rect l="l" t="t" r="r" b="b"/>
              <a:pathLst>
                <a:path w="163195" h="163194">
                  <a:moveTo>
                    <a:pt x="0" y="0"/>
                  </a:moveTo>
                  <a:lnTo>
                    <a:pt x="52324" y="82803"/>
                  </a:lnTo>
                  <a:lnTo>
                    <a:pt x="0" y="163068"/>
                  </a:lnTo>
                  <a:lnTo>
                    <a:pt x="162687" y="82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90643" y="2747771"/>
              <a:ext cx="904240" cy="301625"/>
            </a:xfrm>
            <a:custGeom>
              <a:avLst/>
              <a:gdLst/>
              <a:ahLst/>
              <a:cxnLst/>
              <a:rect l="l" t="t" r="r" b="b"/>
              <a:pathLst>
                <a:path w="904239" h="301625">
                  <a:moveTo>
                    <a:pt x="50418" y="0"/>
                  </a:moveTo>
                  <a:lnTo>
                    <a:pt x="30098" y="4952"/>
                  </a:lnTo>
                  <a:lnTo>
                    <a:pt x="15239" y="15239"/>
                  </a:lnTo>
                  <a:lnTo>
                    <a:pt x="5079" y="30225"/>
                  </a:lnTo>
                  <a:lnTo>
                    <a:pt x="0" y="50545"/>
                  </a:lnTo>
                  <a:lnTo>
                    <a:pt x="0" y="251078"/>
                  </a:lnTo>
                  <a:lnTo>
                    <a:pt x="5079" y="271399"/>
                  </a:lnTo>
                  <a:lnTo>
                    <a:pt x="15239" y="286130"/>
                  </a:lnTo>
                  <a:lnTo>
                    <a:pt x="30098" y="296163"/>
                  </a:lnTo>
                  <a:lnTo>
                    <a:pt x="50418" y="301243"/>
                  </a:lnTo>
                  <a:lnTo>
                    <a:pt x="853313" y="301243"/>
                  </a:lnTo>
                  <a:lnTo>
                    <a:pt x="873632" y="296163"/>
                  </a:lnTo>
                  <a:lnTo>
                    <a:pt x="888491" y="286130"/>
                  </a:lnTo>
                  <a:lnTo>
                    <a:pt x="898651" y="271399"/>
                  </a:lnTo>
                  <a:lnTo>
                    <a:pt x="903731" y="251078"/>
                  </a:lnTo>
                  <a:lnTo>
                    <a:pt x="903731" y="50545"/>
                  </a:lnTo>
                  <a:lnTo>
                    <a:pt x="898651" y="30225"/>
                  </a:lnTo>
                  <a:lnTo>
                    <a:pt x="888491" y="15239"/>
                  </a:lnTo>
                  <a:lnTo>
                    <a:pt x="873632" y="4952"/>
                  </a:lnTo>
                  <a:lnTo>
                    <a:pt x="853313" y="0"/>
                  </a:lnTo>
                  <a:lnTo>
                    <a:pt x="50418" y="0"/>
                  </a:lnTo>
                  <a:close/>
                </a:path>
              </a:pathLst>
            </a:custGeom>
            <a:ln w="15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616322" y="2744469"/>
            <a:ext cx="4540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Ready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99361" y="2468625"/>
            <a:ext cx="10102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Thread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created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122664" y="2747772"/>
            <a:ext cx="904240" cy="301625"/>
          </a:xfrm>
          <a:custGeom>
            <a:avLst/>
            <a:gdLst/>
            <a:ahLst/>
            <a:cxnLst/>
            <a:rect l="l" t="t" r="r" b="b"/>
            <a:pathLst>
              <a:path w="904240" h="301625">
                <a:moveTo>
                  <a:pt x="50418" y="0"/>
                </a:moveTo>
                <a:lnTo>
                  <a:pt x="29844" y="4952"/>
                </a:lnTo>
                <a:lnTo>
                  <a:pt x="15239" y="15239"/>
                </a:lnTo>
                <a:lnTo>
                  <a:pt x="5079" y="30225"/>
                </a:lnTo>
                <a:lnTo>
                  <a:pt x="0" y="50545"/>
                </a:lnTo>
                <a:lnTo>
                  <a:pt x="0" y="251078"/>
                </a:lnTo>
                <a:lnTo>
                  <a:pt x="5079" y="271399"/>
                </a:lnTo>
                <a:lnTo>
                  <a:pt x="15239" y="286130"/>
                </a:lnTo>
                <a:lnTo>
                  <a:pt x="29844" y="296163"/>
                </a:lnTo>
                <a:lnTo>
                  <a:pt x="50418" y="301243"/>
                </a:lnTo>
                <a:lnTo>
                  <a:pt x="853312" y="301243"/>
                </a:lnTo>
                <a:lnTo>
                  <a:pt x="873632" y="296163"/>
                </a:lnTo>
                <a:lnTo>
                  <a:pt x="888491" y="286130"/>
                </a:lnTo>
                <a:lnTo>
                  <a:pt x="898525" y="271399"/>
                </a:lnTo>
                <a:lnTo>
                  <a:pt x="903731" y="251078"/>
                </a:lnTo>
                <a:lnTo>
                  <a:pt x="903731" y="50545"/>
                </a:lnTo>
                <a:lnTo>
                  <a:pt x="898525" y="30225"/>
                </a:lnTo>
                <a:lnTo>
                  <a:pt x="888491" y="15239"/>
                </a:lnTo>
                <a:lnTo>
                  <a:pt x="873632" y="4952"/>
                </a:lnTo>
                <a:lnTo>
                  <a:pt x="853312" y="0"/>
                </a:lnTo>
                <a:lnTo>
                  <a:pt x="50418" y="0"/>
                </a:lnTo>
                <a:close/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270618" y="2744469"/>
            <a:ext cx="5924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Finished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069835" y="2118360"/>
            <a:ext cx="904240" cy="301625"/>
          </a:xfrm>
          <a:custGeom>
            <a:avLst/>
            <a:gdLst/>
            <a:ahLst/>
            <a:cxnLst/>
            <a:rect l="l" t="t" r="r" b="b"/>
            <a:pathLst>
              <a:path w="904240" h="301625">
                <a:moveTo>
                  <a:pt x="50419" y="0"/>
                </a:moveTo>
                <a:lnTo>
                  <a:pt x="30480" y="4952"/>
                </a:lnTo>
                <a:lnTo>
                  <a:pt x="15240" y="15239"/>
                </a:lnTo>
                <a:lnTo>
                  <a:pt x="5207" y="30225"/>
                </a:lnTo>
                <a:lnTo>
                  <a:pt x="0" y="50545"/>
                </a:lnTo>
                <a:lnTo>
                  <a:pt x="0" y="251332"/>
                </a:lnTo>
                <a:lnTo>
                  <a:pt x="5207" y="271399"/>
                </a:lnTo>
                <a:lnTo>
                  <a:pt x="15240" y="286130"/>
                </a:lnTo>
                <a:lnTo>
                  <a:pt x="30480" y="296163"/>
                </a:lnTo>
                <a:lnTo>
                  <a:pt x="50419" y="301243"/>
                </a:lnTo>
                <a:lnTo>
                  <a:pt x="853948" y="301243"/>
                </a:lnTo>
                <a:lnTo>
                  <a:pt x="873887" y="296163"/>
                </a:lnTo>
                <a:lnTo>
                  <a:pt x="889127" y="286130"/>
                </a:lnTo>
                <a:lnTo>
                  <a:pt x="898652" y="271399"/>
                </a:lnTo>
                <a:lnTo>
                  <a:pt x="903732" y="251332"/>
                </a:lnTo>
                <a:lnTo>
                  <a:pt x="903732" y="50545"/>
                </a:lnTo>
                <a:lnTo>
                  <a:pt x="898652" y="30225"/>
                </a:lnTo>
                <a:lnTo>
                  <a:pt x="889127" y="15239"/>
                </a:lnTo>
                <a:lnTo>
                  <a:pt x="873887" y="4952"/>
                </a:lnTo>
                <a:lnTo>
                  <a:pt x="853948" y="0"/>
                </a:lnTo>
                <a:lnTo>
                  <a:pt x="50419" y="0"/>
                </a:lnTo>
                <a:close/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220839" y="2117598"/>
            <a:ext cx="6000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Running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36645" y="2526283"/>
            <a:ext cx="4216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start()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289803" y="2331720"/>
            <a:ext cx="1767839" cy="582295"/>
            <a:chOff x="5289803" y="2331720"/>
            <a:chExt cx="1767839" cy="582295"/>
          </a:xfrm>
        </p:grpSpPr>
        <p:sp>
          <p:nvSpPr>
            <p:cNvPr id="20" name="object 20" descr=""/>
            <p:cNvSpPr/>
            <p:nvPr/>
          </p:nvSpPr>
          <p:spPr>
            <a:xfrm>
              <a:off x="5297423" y="2397252"/>
              <a:ext cx="1655445" cy="423545"/>
            </a:xfrm>
            <a:custGeom>
              <a:avLst/>
              <a:gdLst/>
              <a:ahLst/>
              <a:cxnLst/>
              <a:rect l="l" t="t" r="r" b="b"/>
              <a:pathLst>
                <a:path w="1655445" h="423544">
                  <a:moveTo>
                    <a:pt x="0" y="423418"/>
                  </a:moveTo>
                  <a:lnTo>
                    <a:pt x="1654936" y="0"/>
                  </a:lnTo>
                </a:path>
              </a:pathLst>
            </a:custGeom>
            <a:ln w="15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76287" y="2331720"/>
              <a:ext cx="180975" cy="160020"/>
            </a:xfrm>
            <a:custGeom>
              <a:avLst/>
              <a:gdLst/>
              <a:ahLst/>
              <a:cxnLst/>
              <a:rect l="l" t="t" r="r" b="b"/>
              <a:pathLst>
                <a:path w="180975" h="160019">
                  <a:moveTo>
                    <a:pt x="0" y="0"/>
                  </a:moveTo>
                  <a:lnTo>
                    <a:pt x="70611" y="67309"/>
                  </a:lnTo>
                  <a:lnTo>
                    <a:pt x="40131" y="160019"/>
                  </a:lnTo>
                  <a:lnTo>
                    <a:pt x="180975" y="40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839967" y="2705112"/>
              <a:ext cx="341630" cy="208915"/>
            </a:xfrm>
            <a:custGeom>
              <a:avLst/>
              <a:gdLst/>
              <a:ahLst/>
              <a:cxnLst/>
              <a:rect l="l" t="t" r="r" b="b"/>
              <a:pathLst>
                <a:path w="341629" h="208914">
                  <a:moveTo>
                    <a:pt x="341172" y="0"/>
                  </a:moveTo>
                  <a:lnTo>
                    <a:pt x="0" y="0"/>
                  </a:lnTo>
                  <a:lnTo>
                    <a:pt x="0" y="208648"/>
                  </a:lnTo>
                  <a:lnTo>
                    <a:pt x="341172" y="208648"/>
                  </a:lnTo>
                  <a:lnTo>
                    <a:pt x="34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834634" y="2686938"/>
            <a:ext cx="3606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0">
                <a:latin typeface="Times New Roman"/>
                <a:cs typeface="Times New Roman"/>
              </a:rPr>
              <a:t>run()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782055" y="3889247"/>
            <a:ext cx="1112520" cy="438784"/>
          </a:xfrm>
          <a:custGeom>
            <a:avLst/>
            <a:gdLst/>
            <a:ahLst/>
            <a:cxnLst/>
            <a:rect l="l" t="t" r="r" b="b"/>
            <a:pathLst>
              <a:path w="1112520" h="438785">
                <a:moveTo>
                  <a:pt x="72771" y="0"/>
                </a:moveTo>
                <a:lnTo>
                  <a:pt x="22987" y="22732"/>
                </a:lnTo>
                <a:lnTo>
                  <a:pt x="2667" y="57531"/>
                </a:lnTo>
                <a:lnTo>
                  <a:pt x="0" y="72643"/>
                </a:lnTo>
                <a:lnTo>
                  <a:pt x="0" y="365887"/>
                </a:lnTo>
                <a:lnTo>
                  <a:pt x="22987" y="418338"/>
                </a:lnTo>
                <a:lnTo>
                  <a:pt x="58166" y="435990"/>
                </a:lnTo>
                <a:lnTo>
                  <a:pt x="72771" y="438531"/>
                </a:lnTo>
                <a:lnTo>
                  <a:pt x="1039622" y="438531"/>
                </a:lnTo>
                <a:lnTo>
                  <a:pt x="1091946" y="418338"/>
                </a:lnTo>
                <a:lnTo>
                  <a:pt x="1109726" y="381000"/>
                </a:lnTo>
                <a:lnTo>
                  <a:pt x="1112139" y="365887"/>
                </a:lnTo>
                <a:lnTo>
                  <a:pt x="1112139" y="72643"/>
                </a:lnTo>
                <a:lnTo>
                  <a:pt x="1091946" y="22732"/>
                </a:lnTo>
                <a:lnTo>
                  <a:pt x="1054227" y="2539"/>
                </a:lnTo>
                <a:lnTo>
                  <a:pt x="1039622" y="0"/>
                </a:lnTo>
                <a:lnTo>
                  <a:pt x="72771" y="0"/>
                </a:lnTo>
                <a:close/>
              </a:path>
            </a:pathLst>
          </a:custGeom>
          <a:ln w="152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832094" y="3891534"/>
            <a:ext cx="97790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530"/>
              </a:lnSpc>
              <a:spcBef>
                <a:spcPts val="95"/>
              </a:spcBef>
            </a:pPr>
            <a:r>
              <a:rPr dirty="0" sz="1300" spc="-20">
                <a:latin typeface="Times New Roman"/>
                <a:cs typeface="Times New Roman"/>
              </a:rPr>
              <a:t>Wait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target</a:t>
            </a:r>
            <a:endParaRPr sz="1300">
              <a:latin typeface="Times New Roman"/>
              <a:cs typeface="Times New Roman"/>
            </a:endParaRPr>
          </a:p>
          <a:p>
            <a:pPr algn="ctr" marL="26034">
              <a:lnSpc>
                <a:spcPts val="1530"/>
              </a:lnSpc>
            </a:pP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finish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184647" y="2404554"/>
            <a:ext cx="2171700" cy="1472565"/>
            <a:chOff x="5184647" y="2404554"/>
            <a:chExt cx="2171700" cy="1472565"/>
          </a:xfrm>
        </p:grpSpPr>
        <p:sp>
          <p:nvSpPr>
            <p:cNvPr id="27" name="object 27" descr=""/>
            <p:cNvSpPr/>
            <p:nvPr/>
          </p:nvSpPr>
          <p:spPr>
            <a:xfrm>
              <a:off x="5256275" y="3099816"/>
              <a:ext cx="789305" cy="762000"/>
            </a:xfrm>
            <a:custGeom>
              <a:avLst/>
              <a:gdLst/>
              <a:ahLst/>
              <a:cxnLst/>
              <a:rect l="l" t="t" r="r" b="b"/>
              <a:pathLst>
                <a:path w="789304" h="762000">
                  <a:moveTo>
                    <a:pt x="788924" y="761492"/>
                  </a:moveTo>
                  <a:lnTo>
                    <a:pt x="0" y="0"/>
                  </a:lnTo>
                </a:path>
              </a:pathLst>
            </a:custGeom>
            <a:ln w="15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84647" y="3028188"/>
              <a:ext cx="172085" cy="174625"/>
            </a:xfrm>
            <a:custGeom>
              <a:avLst/>
              <a:gdLst/>
              <a:ahLst/>
              <a:cxnLst/>
              <a:rect l="l" t="t" r="r" b="b"/>
              <a:pathLst>
                <a:path w="172085" h="174625">
                  <a:moveTo>
                    <a:pt x="0" y="0"/>
                  </a:moveTo>
                  <a:lnTo>
                    <a:pt x="59689" y="174625"/>
                  </a:lnTo>
                  <a:lnTo>
                    <a:pt x="79755" y="78359"/>
                  </a:lnTo>
                  <a:lnTo>
                    <a:pt x="171830" y="56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37375" y="2412492"/>
              <a:ext cx="911225" cy="1374775"/>
            </a:xfrm>
            <a:custGeom>
              <a:avLst/>
              <a:gdLst/>
              <a:ahLst/>
              <a:cxnLst/>
              <a:rect l="l" t="t" r="r" b="b"/>
              <a:pathLst>
                <a:path w="911225" h="1374775">
                  <a:moveTo>
                    <a:pt x="910844" y="0"/>
                  </a:moveTo>
                  <a:lnTo>
                    <a:pt x="0" y="1374521"/>
                  </a:lnTo>
                </a:path>
              </a:pathLst>
            </a:custGeom>
            <a:ln w="15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84035" y="3694176"/>
              <a:ext cx="158115" cy="182880"/>
            </a:xfrm>
            <a:custGeom>
              <a:avLst/>
              <a:gdLst/>
              <a:ahLst/>
              <a:cxnLst/>
              <a:rect l="l" t="t" r="r" b="b"/>
              <a:pathLst>
                <a:path w="158115" h="182879">
                  <a:moveTo>
                    <a:pt x="19812" y="0"/>
                  </a:moveTo>
                  <a:lnTo>
                    <a:pt x="0" y="182880"/>
                  </a:lnTo>
                  <a:lnTo>
                    <a:pt x="158114" y="87884"/>
                  </a:lnTo>
                  <a:lnTo>
                    <a:pt x="59943" y="87884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57771" y="2762986"/>
              <a:ext cx="384175" cy="224154"/>
            </a:xfrm>
            <a:custGeom>
              <a:avLst/>
              <a:gdLst/>
              <a:ahLst/>
              <a:cxnLst/>
              <a:rect l="l" t="t" r="r" b="b"/>
              <a:pathLst>
                <a:path w="384175" h="224155">
                  <a:moveTo>
                    <a:pt x="383908" y="0"/>
                  </a:moveTo>
                  <a:lnTo>
                    <a:pt x="0" y="0"/>
                  </a:lnTo>
                  <a:lnTo>
                    <a:pt x="0" y="223799"/>
                  </a:lnTo>
                  <a:lnTo>
                    <a:pt x="383908" y="223799"/>
                  </a:lnTo>
                  <a:lnTo>
                    <a:pt x="383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552692" y="2744469"/>
            <a:ext cx="3943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join()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987283" y="2308847"/>
            <a:ext cx="1388110" cy="550545"/>
            <a:chOff x="7987283" y="2308847"/>
            <a:chExt cx="1388110" cy="550545"/>
          </a:xfrm>
        </p:grpSpPr>
        <p:sp>
          <p:nvSpPr>
            <p:cNvPr id="34" name="object 34" descr=""/>
            <p:cNvSpPr/>
            <p:nvPr/>
          </p:nvSpPr>
          <p:spPr>
            <a:xfrm>
              <a:off x="7994903" y="2339339"/>
              <a:ext cx="1016635" cy="467995"/>
            </a:xfrm>
            <a:custGeom>
              <a:avLst/>
              <a:gdLst/>
              <a:ahLst/>
              <a:cxnLst/>
              <a:rect l="l" t="t" r="r" b="b"/>
              <a:pathLst>
                <a:path w="1016634" h="467994">
                  <a:moveTo>
                    <a:pt x="0" y="0"/>
                  </a:moveTo>
                  <a:lnTo>
                    <a:pt x="1016507" y="467487"/>
                  </a:lnTo>
                </a:path>
              </a:pathLst>
            </a:custGeom>
            <a:ln w="15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23019" y="2711195"/>
              <a:ext cx="184150" cy="147955"/>
            </a:xfrm>
            <a:custGeom>
              <a:avLst/>
              <a:gdLst/>
              <a:ahLst/>
              <a:cxnLst/>
              <a:rect l="l" t="t" r="r" b="b"/>
              <a:pathLst>
                <a:path w="184150" h="147955">
                  <a:moveTo>
                    <a:pt x="68072" y="0"/>
                  </a:moveTo>
                  <a:lnTo>
                    <a:pt x="83438" y="95503"/>
                  </a:lnTo>
                  <a:lnTo>
                    <a:pt x="0" y="147827"/>
                  </a:lnTo>
                  <a:lnTo>
                    <a:pt x="184150" y="142748"/>
                  </a:lnTo>
                  <a:lnTo>
                    <a:pt x="68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522207" y="2308847"/>
              <a:ext cx="853440" cy="226060"/>
            </a:xfrm>
            <a:custGeom>
              <a:avLst/>
              <a:gdLst/>
              <a:ahLst/>
              <a:cxnLst/>
              <a:rect l="l" t="t" r="r" b="b"/>
              <a:pathLst>
                <a:path w="853440" h="226060">
                  <a:moveTo>
                    <a:pt x="853186" y="0"/>
                  </a:moveTo>
                  <a:lnTo>
                    <a:pt x="0" y="0"/>
                  </a:lnTo>
                  <a:lnTo>
                    <a:pt x="0" y="225437"/>
                  </a:lnTo>
                  <a:lnTo>
                    <a:pt x="853186" y="225437"/>
                  </a:lnTo>
                  <a:lnTo>
                    <a:pt x="853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517128" y="2292857"/>
            <a:ext cx="8547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run()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returns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4977384" y="2075751"/>
            <a:ext cx="2085975" cy="708025"/>
            <a:chOff x="4977384" y="2075751"/>
            <a:chExt cx="2085975" cy="708025"/>
          </a:xfrm>
        </p:grpSpPr>
        <p:sp>
          <p:nvSpPr>
            <p:cNvPr id="39" name="object 39" descr=""/>
            <p:cNvSpPr/>
            <p:nvPr/>
          </p:nvSpPr>
          <p:spPr>
            <a:xfrm>
              <a:off x="5074920" y="216408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0691" y="0"/>
                  </a:moveTo>
                  <a:lnTo>
                    <a:pt x="0" y="554482"/>
                  </a:lnTo>
                </a:path>
              </a:pathLst>
            </a:custGeom>
            <a:ln w="15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977384" y="2625852"/>
              <a:ext cx="181610" cy="158115"/>
            </a:xfrm>
            <a:custGeom>
              <a:avLst/>
              <a:gdLst/>
              <a:ahLst/>
              <a:cxnLst/>
              <a:rect l="l" t="t" r="r" b="b"/>
              <a:pathLst>
                <a:path w="181610" h="158114">
                  <a:moveTo>
                    <a:pt x="135636" y="0"/>
                  </a:moveTo>
                  <a:lnTo>
                    <a:pt x="0" y="122427"/>
                  </a:lnTo>
                  <a:lnTo>
                    <a:pt x="181101" y="157861"/>
                  </a:lnTo>
                  <a:lnTo>
                    <a:pt x="108203" y="92710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093208" y="2075751"/>
              <a:ext cx="693420" cy="399415"/>
            </a:xfrm>
            <a:custGeom>
              <a:avLst/>
              <a:gdLst/>
              <a:ahLst/>
              <a:cxnLst/>
              <a:rect l="l" t="t" r="r" b="b"/>
              <a:pathLst>
                <a:path w="693420" h="399414">
                  <a:moveTo>
                    <a:pt x="693038" y="0"/>
                  </a:moveTo>
                  <a:lnTo>
                    <a:pt x="0" y="0"/>
                  </a:lnTo>
                  <a:lnTo>
                    <a:pt x="0" y="399097"/>
                  </a:lnTo>
                  <a:lnTo>
                    <a:pt x="693038" y="399097"/>
                  </a:lnTo>
                  <a:lnTo>
                    <a:pt x="693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5088763" y="2052319"/>
            <a:ext cx="6807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yield(),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088763" y="2250439"/>
            <a:ext cx="5670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time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out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303520" y="2976372"/>
            <a:ext cx="1214755" cy="900430"/>
            <a:chOff x="5303520" y="2976372"/>
            <a:chExt cx="1214755" cy="900430"/>
          </a:xfrm>
        </p:grpSpPr>
        <p:sp>
          <p:nvSpPr>
            <p:cNvPr id="45" name="object 45" descr=""/>
            <p:cNvSpPr/>
            <p:nvPr/>
          </p:nvSpPr>
          <p:spPr>
            <a:xfrm>
              <a:off x="5311140" y="2983992"/>
              <a:ext cx="920750" cy="822960"/>
            </a:xfrm>
            <a:custGeom>
              <a:avLst/>
              <a:gdLst/>
              <a:ahLst/>
              <a:cxnLst/>
              <a:rect l="l" t="t" r="r" b="b"/>
              <a:pathLst>
                <a:path w="920750" h="822960">
                  <a:moveTo>
                    <a:pt x="0" y="0"/>
                  </a:moveTo>
                  <a:lnTo>
                    <a:pt x="920369" y="822452"/>
                  </a:lnTo>
                </a:path>
              </a:pathLst>
            </a:custGeom>
            <a:ln w="15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132576" y="3706368"/>
              <a:ext cx="176530" cy="170180"/>
            </a:xfrm>
            <a:custGeom>
              <a:avLst/>
              <a:gdLst/>
              <a:ahLst/>
              <a:cxnLst/>
              <a:rect l="l" t="t" r="r" b="b"/>
              <a:pathLst>
                <a:path w="176529" h="170179">
                  <a:moveTo>
                    <a:pt x="108585" y="0"/>
                  </a:moveTo>
                  <a:lnTo>
                    <a:pt x="93218" y="94868"/>
                  </a:lnTo>
                  <a:lnTo>
                    <a:pt x="0" y="122681"/>
                  </a:lnTo>
                  <a:lnTo>
                    <a:pt x="176149" y="170179"/>
                  </a:lnTo>
                  <a:lnTo>
                    <a:pt x="1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809488" y="3186633"/>
              <a:ext cx="708660" cy="196850"/>
            </a:xfrm>
            <a:custGeom>
              <a:avLst/>
              <a:gdLst/>
              <a:ahLst/>
              <a:cxnLst/>
              <a:rect l="l" t="t" r="r" b="b"/>
              <a:pathLst>
                <a:path w="708659" h="196850">
                  <a:moveTo>
                    <a:pt x="708291" y="0"/>
                  </a:moveTo>
                  <a:lnTo>
                    <a:pt x="0" y="0"/>
                  </a:lnTo>
                  <a:lnTo>
                    <a:pt x="0" y="196519"/>
                  </a:lnTo>
                  <a:lnTo>
                    <a:pt x="708291" y="196519"/>
                  </a:lnTo>
                  <a:lnTo>
                    <a:pt x="708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5806566" y="3165729"/>
            <a:ext cx="7048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interrupt()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7027164" y="3874008"/>
            <a:ext cx="2374265" cy="454025"/>
          </a:xfrm>
          <a:custGeom>
            <a:avLst/>
            <a:gdLst/>
            <a:ahLst/>
            <a:cxnLst/>
            <a:rect l="l" t="t" r="r" b="b"/>
            <a:pathLst>
              <a:path w="2374265" h="454025">
                <a:moveTo>
                  <a:pt x="73278" y="15113"/>
                </a:moveTo>
                <a:lnTo>
                  <a:pt x="22986" y="37846"/>
                </a:lnTo>
                <a:lnTo>
                  <a:pt x="2539" y="72644"/>
                </a:lnTo>
                <a:lnTo>
                  <a:pt x="0" y="87757"/>
                </a:lnTo>
                <a:lnTo>
                  <a:pt x="0" y="381000"/>
                </a:lnTo>
                <a:lnTo>
                  <a:pt x="22986" y="433451"/>
                </a:lnTo>
                <a:lnTo>
                  <a:pt x="57911" y="451104"/>
                </a:lnTo>
                <a:lnTo>
                  <a:pt x="73278" y="453644"/>
                </a:lnTo>
                <a:lnTo>
                  <a:pt x="1040129" y="453644"/>
                </a:lnTo>
                <a:lnTo>
                  <a:pt x="1092961" y="433451"/>
                </a:lnTo>
                <a:lnTo>
                  <a:pt x="1110360" y="396113"/>
                </a:lnTo>
                <a:lnTo>
                  <a:pt x="1112901" y="381000"/>
                </a:lnTo>
                <a:lnTo>
                  <a:pt x="1112901" y="87757"/>
                </a:lnTo>
                <a:lnTo>
                  <a:pt x="1092961" y="37846"/>
                </a:lnTo>
                <a:lnTo>
                  <a:pt x="1054988" y="17653"/>
                </a:lnTo>
                <a:lnTo>
                  <a:pt x="1040129" y="15113"/>
                </a:lnTo>
                <a:lnTo>
                  <a:pt x="73278" y="15113"/>
                </a:lnTo>
                <a:close/>
              </a:path>
              <a:path w="2374265" h="454025">
                <a:moveTo>
                  <a:pt x="1331086" y="0"/>
                </a:moveTo>
                <a:lnTo>
                  <a:pt x="1290954" y="12573"/>
                </a:lnTo>
                <a:lnTo>
                  <a:pt x="1263522" y="45466"/>
                </a:lnTo>
                <a:lnTo>
                  <a:pt x="1260982" y="60579"/>
                </a:lnTo>
                <a:lnTo>
                  <a:pt x="1258569" y="75184"/>
                </a:lnTo>
                <a:lnTo>
                  <a:pt x="1258569" y="365887"/>
                </a:lnTo>
                <a:lnTo>
                  <a:pt x="1260982" y="381000"/>
                </a:lnTo>
                <a:lnTo>
                  <a:pt x="1281302" y="418338"/>
                </a:lnTo>
                <a:lnTo>
                  <a:pt x="1316481" y="435991"/>
                </a:lnTo>
                <a:lnTo>
                  <a:pt x="1331086" y="438531"/>
                </a:lnTo>
                <a:lnTo>
                  <a:pt x="2298572" y="438531"/>
                </a:lnTo>
                <a:lnTo>
                  <a:pt x="2313178" y="435991"/>
                </a:lnTo>
                <a:lnTo>
                  <a:pt x="2328544" y="433451"/>
                </a:lnTo>
                <a:lnTo>
                  <a:pt x="2361183" y="406273"/>
                </a:lnTo>
                <a:lnTo>
                  <a:pt x="2373883" y="365887"/>
                </a:lnTo>
                <a:lnTo>
                  <a:pt x="2373883" y="75184"/>
                </a:lnTo>
                <a:lnTo>
                  <a:pt x="2371343" y="60579"/>
                </a:lnTo>
                <a:lnTo>
                  <a:pt x="2368677" y="45466"/>
                </a:lnTo>
                <a:lnTo>
                  <a:pt x="2361183" y="32766"/>
                </a:lnTo>
                <a:lnTo>
                  <a:pt x="2350896" y="22733"/>
                </a:lnTo>
                <a:lnTo>
                  <a:pt x="2341244" y="12573"/>
                </a:lnTo>
                <a:lnTo>
                  <a:pt x="2328544" y="5080"/>
                </a:lnTo>
                <a:lnTo>
                  <a:pt x="2313178" y="2540"/>
                </a:lnTo>
                <a:lnTo>
                  <a:pt x="2298572" y="0"/>
                </a:lnTo>
                <a:lnTo>
                  <a:pt x="1331086" y="0"/>
                </a:lnTo>
                <a:close/>
              </a:path>
            </a:pathLst>
          </a:custGeom>
          <a:ln w="15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8482076" y="3876547"/>
            <a:ext cx="697865" cy="4140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00965" marR="5080" indent="-88900">
              <a:lnSpc>
                <a:spcPts val="1500"/>
              </a:lnSpc>
              <a:spcBef>
                <a:spcPts val="195"/>
              </a:spcBef>
            </a:pPr>
            <a:r>
              <a:rPr dirty="0" sz="1300" spc="-20">
                <a:latin typeface="Times New Roman"/>
                <a:cs typeface="Times New Roman"/>
              </a:rPr>
              <a:t>Wait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be </a:t>
            </a:r>
            <a:r>
              <a:rPr dirty="0" sz="1300" spc="-10">
                <a:latin typeface="Times New Roman"/>
                <a:cs typeface="Times New Roman"/>
              </a:rPr>
              <a:t>notified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054595" y="2419794"/>
            <a:ext cx="596265" cy="1457325"/>
            <a:chOff x="7054595" y="2419794"/>
            <a:chExt cx="596265" cy="1457325"/>
          </a:xfrm>
        </p:grpSpPr>
        <p:sp>
          <p:nvSpPr>
            <p:cNvPr id="52" name="object 52" descr=""/>
            <p:cNvSpPr/>
            <p:nvPr/>
          </p:nvSpPr>
          <p:spPr>
            <a:xfrm>
              <a:off x="7568183" y="2427732"/>
              <a:ext cx="0" cy="1341120"/>
            </a:xfrm>
            <a:custGeom>
              <a:avLst/>
              <a:gdLst/>
              <a:ahLst/>
              <a:cxnLst/>
              <a:rect l="l" t="t" r="r" b="b"/>
              <a:pathLst>
                <a:path w="0" h="1341120">
                  <a:moveTo>
                    <a:pt x="0" y="0"/>
                  </a:moveTo>
                  <a:lnTo>
                    <a:pt x="0" y="1340992"/>
                  </a:lnTo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87411" y="3710940"/>
              <a:ext cx="163195" cy="165735"/>
            </a:xfrm>
            <a:custGeom>
              <a:avLst/>
              <a:gdLst/>
              <a:ahLst/>
              <a:cxnLst/>
              <a:rect l="l" t="t" r="r" b="b"/>
              <a:pathLst>
                <a:path w="163195" h="165735">
                  <a:moveTo>
                    <a:pt x="163068" y="0"/>
                  </a:moveTo>
                  <a:lnTo>
                    <a:pt x="82804" y="52705"/>
                  </a:lnTo>
                  <a:lnTo>
                    <a:pt x="0" y="0"/>
                  </a:lnTo>
                  <a:lnTo>
                    <a:pt x="82804" y="165608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054595" y="3099752"/>
              <a:ext cx="475615" cy="237490"/>
            </a:xfrm>
            <a:custGeom>
              <a:avLst/>
              <a:gdLst/>
              <a:ahLst/>
              <a:cxnLst/>
              <a:rect l="l" t="t" r="r" b="b"/>
              <a:pathLst>
                <a:path w="475615" h="237489">
                  <a:moveTo>
                    <a:pt x="475246" y="0"/>
                  </a:moveTo>
                  <a:lnTo>
                    <a:pt x="0" y="0"/>
                  </a:lnTo>
                  <a:lnTo>
                    <a:pt x="0" y="237426"/>
                  </a:lnTo>
                  <a:lnTo>
                    <a:pt x="475246" y="237426"/>
                  </a:lnTo>
                  <a:lnTo>
                    <a:pt x="4752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053198" y="3083179"/>
            <a:ext cx="47688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sleep()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7794942" y="2419794"/>
            <a:ext cx="1035050" cy="1442085"/>
            <a:chOff x="7794942" y="2419794"/>
            <a:chExt cx="1035050" cy="1442085"/>
          </a:xfrm>
        </p:grpSpPr>
        <p:sp>
          <p:nvSpPr>
            <p:cNvPr id="57" name="object 57" descr=""/>
            <p:cNvSpPr/>
            <p:nvPr/>
          </p:nvSpPr>
          <p:spPr>
            <a:xfrm>
              <a:off x="7802880" y="2427732"/>
              <a:ext cx="964565" cy="1348740"/>
            </a:xfrm>
            <a:custGeom>
              <a:avLst/>
              <a:gdLst/>
              <a:ahLst/>
              <a:cxnLst/>
              <a:rect l="l" t="t" r="r" b="b"/>
              <a:pathLst>
                <a:path w="964565" h="1348739">
                  <a:moveTo>
                    <a:pt x="0" y="0"/>
                  </a:moveTo>
                  <a:lnTo>
                    <a:pt x="964438" y="1348612"/>
                  </a:lnTo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665464" y="3680460"/>
              <a:ext cx="164465" cy="181610"/>
            </a:xfrm>
            <a:custGeom>
              <a:avLst/>
              <a:gdLst/>
              <a:ahLst/>
              <a:cxnLst/>
              <a:rect l="l" t="t" r="r" b="b"/>
              <a:pathLst>
                <a:path w="164465" h="181610">
                  <a:moveTo>
                    <a:pt x="134492" y="0"/>
                  </a:moveTo>
                  <a:lnTo>
                    <a:pt x="97027" y="90677"/>
                  </a:lnTo>
                  <a:lnTo>
                    <a:pt x="0" y="98170"/>
                  </a:lnTo>
                  <a:lnTo>
                    <a:pt x="164083" y="181228"/>
                  </a:lnTo>
                  <a:lnTo>
                    <a:pt x="134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7989823" y="3286125"/>
            <a:ext cx="4203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wait()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5018532" y="3304070"/>
            <a:ext cx="562610" cy="415925"/>
          </a:xfrm>
          <a:custGeom>
            <a:avLst/>
            <a:gdLst/>
            <a:ahLst/>
            <a:cxnLst/>
            <a:rect l="l" t="t" r="r" b="b"/>
            <a:pathLst>
              <a:path w="562610" h="415925">
                <a:moveTo>
                  <a:pt x="562000" y="0"/>
                </a:moveTo>
                <a:lnTo>
                  <a:pt x="0" y="0"/>
                </a:lnTo>
                <a:lnTo>
                  <a:pt x="0" y="415632"/>
                </a:lnTo>
                <a:lnTo>
                  <a:pt x="562000" y="415632"/>
                </a:lnTo>
                <a:lnTo>
                  <a:pt x="5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5015865" y="3280917"/>
            <a:ext cx="4400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0">
                <a:latin typeface="Times New Roman"/>
                <a:cs typeface="Times New Roman"/>
              </a:rPr>
              <a:t>Target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015865" y="3479038"/>
            <a:ext cx="5607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finished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4558284" y="3028188"/>
            <a:ext cx="4308475" cy="1644650"/>
            <a:chOff x="4558284" y="3028188"/>
            <a:chExt cx="4308475" cy="1644650"/>
          </a:xfrm>
        </p:grpSpPr>
        <p:sp>
          <p:nvSpPr>
            <p:cNvPr id="64" name="object 64" descr=""/>
            <p:cNvSpPr/>
            <p:nvPr/>
          </p:nvSpPr>
          <p:spPr>
            <a:xfrm>
              <a:off x="4887468" y="3131820"/>
              <a:ext cx="2694940" cy="1356360"/>
            </a:xfrm>
            <a:custGeom>
              <a:avLst/>
              <a:gdLst/>
              <a:ahLst/>
              <a:cxnLst/>
              <a:rect l="l" t="t" r="r" b="b"/>
              <a:pathLst>
                <a:path w="2694940" h="1356360">
                  <a:moveTo>
                    <a:pt x="2694432" y="1195704"/>
                  </a:moveTo>
                  <a:lnTo>
                    <a:pt x="2694432" y="1356359"/>
                  </a:lnTo>
                </a:path>
                <a:path w="2694940" h="1356360">
                  <a:moveTo>
                    <a:pt x="0" y="1356359"/>
                  </a:moveTo>
                  <a:lnTo>
                    <a:pt x="0" y="0"/>
                  </a:lnTo>
                </a:path>
              </a:pathLst>
            </a:custGeom>
            <a:ln w="1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806696" y="3028188"/>
              <a:ext cx="164465" cy="163195"/>
            </a:xfrm>
            <a:custGeom>
              <a:avLst/>
              <a:gdLst/>
              <a:ahLst/>
              <a:cxnLst/>
              <a:rect l="l" t="t" r="r" b="b"/>
              <a:pathLst>
                <a:path w="164464" h="163194">
                  <a:moveTo>
                    <a:pt x="80771" y="0"/>
                  </a:moveTo>
                  <a:lnTo>
                    <a:pt x="0" y="163067"/>
                  </a:lnTo>
                  <a:lnTo>
                    <a:pt x="80771" y="110744"/>
                  </a:lnTo>
                  <a:lnTo>
                    <a:pt x="164211" y="163067"/>
                  </a:lnTo>
                  <a:lnTo>
                    <a:pt x="80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39056" y="3131820"/>
              <a:ext cx="2958465" cy="1532890"/>
            </a:xfrm>
            <a:custGeom>
              <a:avLst/>
              <a:gdLst/>
              <a:ahLst/>
              <a:cxnLst/>
              <a:rect l="l" t="t" r="r" b="b"/>
              <a:pathLst>
                <a:path w="2958465" h="1532889">
                  <a:moveTo>
                    <a:pt x="233680" y="1357248"/>
                  </a:moveTo>
                  <a:lnTo>
                    <a:pt x="2957957" y="1357248"/>
                  </a:lnTo>
                </a:path>
                <a:path w="2958465" h="1532889">
                  <a:moveTo>
                    <a:pt x="0" y="1532508"/>
                  </a:moveTo>
                  <a:lnTo>
                    <a:pt x="0" y="0"/>
                  </a:lnTo>
                </a:path>
              </a:pathLst>
            </a:custGeom>
            <a:ln w="1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558284" y="3028188"/>
              <a:ext cx="163195" cy="163195"/>
            </a:xfrm>
            <a:custGeom>
              <a:avLst/>
              <a:gdLst/>
              <a:ahLst/>
              <a:cxnLst/>
              <a:rect l="l" t="t" r="r" b="b"/>
              <a:pathLst>
                <a:path w="163195" h="163194">
                  <a:moveTo>
                    <a:pt x="82423" y="0"/>
                  </a:moveTo>
                  <a:lnTo>
                    <a:pt x="0" y="163067"/>
                  </a:lnTo>
                  <a:lnTo>
                    <a:pt x="82423" y="110744"/>
                  </a:lnTo>
                  <a:lnTo>
                    <a:pt x="162687" y="163067"/>
                  </a:lnTo>
                  <a:lnTo>
                    <a:pt x="824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39056" y="4312920"/>
              <a:ext cx="4220210" cy="352425"/>
            </a:xfrm>
            <a:custGeom>
              <a:avLst/>
              <a:gdLst/>
              <a:ahLst/>
              <a:cxnLst/>
              <a:rect l="l" t="t" r="r" b="b"/>
              <a:pathLst>
                <a:path w="4220209" h="352425">
                  <a:moveTo>
                    <a:pt x="0" y="351916"/>
                  </a:moveTo>
                  <a:lnTo>
                    <a:pt x="4219702" y="351916"/>
                  </a:lnTo>
                </a:path>
                <a:path w="4220209" h="352425">
                  <a:moveTo>
                    <a:pt x="4219702" y="0"/>
                  </a:moveTo>
                  <a:lnTo>
                    <a:pt x="4219702" y="351916"/>
                  </a:lnTo>
                </a:path>
              </a:pathLst>
            </a:custGeom>
            <a:ln w="1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8926448" y="4395342"/>
            <a:ext cx="735965" cy="4140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95"/>
              </a:spcBef>
            </a:pPr>
            <a:r>
              <a:rPr dirty="0" sz="1300">
                <a:latin typeface="Times New Roman"/>
                <a:cs typeface="Times New Roman"/>
              </a:rPr>
              <a:t>notify()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or </a:t>
            </a:r>
            <a:r>
              <a:rPr dirty="0" sz="1300" spc="-10">
                <a:latin typeface="Times New Roman"/>
                <a:cs typeface="Times New Roman"/>
              </a:rPr>
              <a:t>notifyAll()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120508" y="3891534"/>
            <a:ext cx="1135380" cy="66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4154">
              <a:lnSpc>
                <a:spcPts val="1530"/>
              </a:lnSpc>
              <a:spcBef>
                <a:spcPts val="95"/>
              </a:spcBef>
            </a:pPr>
            <a:r>
              <a:rPr dirty="0" sz="1300" spc="-20">
                <a:latin typeface="Times New Roman"/>
                <a:cs typeface="Times New Roman"/>
              </a:rPr>
              <a:t>Wait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time</a:t>
            </a:r>
            <a:endParaRPr sz="1300">
              <a:latin typeface="Times New Roman"/>
              <a:cs typeface="Times New Roman"/>
            </a:endParaRPr>
          </a:p>
          <a:p>
            <a:pPr algn="ctr" marR="198120">
              <a:lnSpc>
                <a:spcPts val="1530"/>
              </a:lnSpc>
            </a:pPr>
            <a:r>
              <a:rPr dirty="0" sz="1300" spc="-25">
                <a:latin typeface="Times New Roman"/>
                <a:cs typeface="Times New Roman"/>
              </a:rPr>
              <a:t>out</a:t>
            </a:r>
            <a:endParaRPr sz="1300">
              <a:latin typeface="Times New Roman"/>
              <a:cs typeface="Times New Roman"/>
            </a:endParaRPr>
          </a:p>
          <a:p>
            <a:pPr algn="ctr" marL="518159">
              <a:lnSpc>
                <a:spcPct val="100000"/>
              </a:lnSpc>
              <a:spcBef>
                <a:spcPts val="400"/>
              </a:spcBef>
            </a:pPr>
            <a:r>
              <a:rPr dirty="0" sz="1300" spc="-20">
                <a:latin typeface="Times New Roman"/>
                <a:cs typeface="Times New Roman"/>
              </a:rPr>
              <a:t>Time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out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4352544" y="3043427"/>
            <a:ext cx="5451475" cy="2023745"/>
            <a:chOff x="4352544" y="3043427"/>
            <a:chExt cx="5451475" cy="2023745"/>
          </a:xfrm>
        </p:grpSpPr>
        <p:sp>
          <p:nvSpPr>
            <p:cNvPr id="72" name="object 72" descr=""/>
            <p:cNvSpPr/>
            <p:nvPr/>
          </p:nvSpPr>
          <p:spPr>
            <a:xfrm>
              <a:off x="4433316" y="3147059"/>
              <a:ext cx="5362575" cy="1912620"/>
            </a:xfrm>
            <a:custGeom>
              <a:avLst/>
              <a:gdLst/>
              <a:ahLst/>
              <a:cxnLst/>
              <a:rect l="l" t="t" r="r" b="b"/>
              <a:pathLst>
                <a:path w="5362575" h="1912620">
                  <a:moveTo>
                    <a:pt x="1230503" y="566673"/>
                  </a:moveTo>
                  <a:lnTo>
                    <a:pt x="5347335" y="566673"/>
                  </a:lnTo>
                </a:path>
                <a:path w="5362575" h="1912620">
                  <a:moveTo>
                    <a:pt x="1215898" y="566673"/>
                  </a:moveTo>
                  <a:lnTo>
                    <a:pt x="1215898" y="1912492"/>
                  </a:lnTo>
                </a:path>
                <a:path w="5362575" h="1912620">
                  <a:moveTo>
                    <a:pt x="5362575" y="551433"/>
                  </a:moveTo>
                  <a:lnTo>
                    <a:pt x="5362575" y="1897760"/>
                  </a:lnTo>
                </a:path>
                <a:path w="5362575" h="1912620">
                  <a:moveTo>
                    <a:pt x="1230503" y="1897760"/>
                  </a:moveTo>
                  <a:lnTo>
                    <a:pt x="5347335" y="1897760"/>
                  </a:lnTo>
                </a:path>
                <a:path w="5362575" h="1912620">
                  <a:moveTo>
                    <a:pt x="0" y="1825116"/>
                  </a:moveTo>
                  <a:lnTo>
                    <a:pt x="0" y="0"/>
                  </a:lnTo>
                </a:path>
              </a:pathLst>
            </a:custGeom>
            <a:ln w="15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52544" y="3043427"/>
              <a:ext cx="164465" cy="163195"/>
            </a:xfrm>
            <a:custGeom>
              <a:avLst/>
              <a:gdLst/>
              <a:ahLst/>
              <a:cxnLst/>
              <a:rect l="l" t="t" r="r" b="b"/>
              <a:pathLst>
                <a:path w="164464" h="163194">
                  <a:moveTo>
                    <a:pt x="83438" y="0"/>
                  </a:moveTo>
                  <a:lnTo>
                    <a:pt x="0" y="163068"/>
                  </a:lnTo>
                  <a:lnTo>
                    <a:pt x="83438" y="110489"/>
                  </a:lnTo>
                  <a:lnTo>
                    <a:pt x="164210" y="163068"/>
                  </a:lnTo>
                  <a:lnTo>
                    <a:pt x="83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448556" y="4972811"/>
              <a:ext cx="1200785" cy="0"/>
            </a:xfrm>
            <a:custGeom>
              <a:avLst/>
              <a:gdLst/>
              <a:ahLst/>
              <a:cxnLst/>
              <a:rect l="l" t="t" r="r" b="b"/>
              <a:pathLst>
                <a:path w="1200785" h="0">
                  <a:moveTo>
                    <a:pt x="0" y="0"/>
                  </a:moveTo>
                  <a:lnTo>
                    <a:pt x="1200404" y="0"/>
                  </a:lnTo>
                </a:path>
              </a:pathLst>
            </a:custGeom>
            <a:ln w="15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4503546" y="4650964"/>
            <a:ext cx="1774189" cy="5816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12850">
              <a:lnSpc>
                <a:spcPct val="100000"/>
              </a:lnSpc>
              <a:spcBef>
                <a:spcPts val="725"/>
              </a:spcBef>
            </a:pPr>
            <a:r>
              <a:rPr dirty="0" sz="1300" spc="-10">
                <a:latin typeface="Times New Roman"/>
                <a:cs typeface="Times New Roman"/>
              </a:rPr>
              <a:t>Blocked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300" spc="-10">
                <a:latin typeface="Times New Roman"/>
                <a:cs typeface="Times New Roman"/>
              </a:rPr>
              <a:t>Interrupted()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5430011" y="3275076"/>
            <a:ext cx="176530" cy="160020"/>
          </a:xfrm>
          <a:custGeom>
            <a:avLst/>
            <a:gdLst/>
            <a:ahLst/>
            <a:cxnLst/>
            <a:rect l="l" t="t" r="r" b="b"/>
            <a:pathLst>
              <a:path w="176529" h="160020">
                <a:moveTo>
                  <a:pt x="0" y="0"/>
                </a:moveTo>
                <a:lnTo>
                  <a:pt x="176149" y="160020"/>
                </a:lnTo>
              </a:path>
            </a:pathLst>
          </a:custGeom>
          <a:ln w="15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3339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>
                <a:solidFill>
                  <a:srgbClr val="404040"/>
                </a:solidFill>
                <a:latin typeface="Trebuchet MS"/>
                <a:cs typeface="Trebuchet MS"/>
              </a:rPr>
              <a:t>SYNCHRONIZATION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822" y="1913890"/>
            <a:ext cx="1085088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buChar char="•"/>
              <a:tabLst>
                <a:tab pos="300355" algn="l"/>
              </a:tabLst>
            </a:pPr>
            <a:r>
              <a:rPr dirty="0" sz="2400" spc="-100">
                <a:latin typeface="Arial MT"/>
                <a:cs typeface="Arial MT"/>
              </a:rPr>
              <a:t>Multi-</a:t>
            </a:r>
            <a:r>
              <a:rPr dirty="0" sz="2400" spc="-70">
                <a:latin typeface="Arial MT"/>
                <a:cs typeface="Arial MT"/>
              </a:rPr>
              <a:t>threaded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programs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may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often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come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situation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where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multiple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threads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try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 spc="-265">
                <a:latin typeface="Arial MT"/>
                <a:cs typeface="Arial MT"/>
              </a:rPr>
              <a:t>access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same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resources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finally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produce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erroneous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unforeseen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results.</a:t>
            </a:r>
            <a:endParaRPr sz="2400">
              <a:latin typeface="Arial MT"/>
              <a:cs typeface="Arial MT"/>
            </a:endParaRPr>
          </a:p>
          <a:p>
            <a:pPr marL="300355" marR="6985" indent="-288290">
              <a:lnSpc>
                <a:spcPct val="100000"/>
              </a:lnSpc>
              <a:buChar char="•"/>
              <a:tabLst>
                <a:tab pos="300355" algn="l"/>
              </a:tabLst>
            </a:pPr>
            <a:r>
              <a:rPr dirty="0" sz="2400" spc="-280">
                <a:latin typeface="Arial MT"/>
                <a:cs typeface="Arial MT"/>
              </a:rPr>
              <a:t>So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needs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made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sure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some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synchronization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method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that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only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4" b="1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dirty="0" sz="2400" spc="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dirty="0" sz="24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dirty="0" sz="2400" spc="-280" b="1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0000"/>
                </a:solidFill>
                <a:latin typeface="Arial"/>
                <a:cs typeface="Arial"/>
              </a:rPr>
              <a:t>resource</a:t>
            </a:r>
            <a:r>
              <a:rPr dirty="0" sz="24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z="24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spc="-1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dirty="0" sz="24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4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buFont typeface="Arial MT"/>
              <a:buChar char="•"/>
              <a:tabLst>
                <a:tab pos="300355" algn="l"/>
              </a:tabLst>
            </a:pPr>
            <a:r>
              <a:rPr dirty="0" sz="2400" spc="-235" b="1">
                <a:solidFill>
                  <a:srgbClr val="FF0000"/>
                </a:solidFill>
                <a:latin typeface="Arial"/>
                <a:cs typeface="Arial"/>
              </a:rPr>
              <a:t>Cause</a:t>
            </a:r>
            <a:r>
              <a:rPr dirty="0" sz="24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FF0000"/>
                </a:solidFill>
                <a:latin typeface="Arial"/>
                <a:cs typeface="Arial"/>
              </a:rPr>
              <a:t>race</a:t>
            </a:r>
            <a:r>
              <a:rPr dirty="0" sz="24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marL="13970" marR="6261100" indent="-13335">
              <a:lnSpc>
                <a:spcPct val="100000"/>
              </a:lnSpc>
              <a:buSzPct val="95833"/>
              <a:buChar char="•"/>
              <a:tabLst>
                <a:tab pos="120014" algn="l"/>
              </a:tabLst>
            </a:pPr>
            <a:r>
              <a:rPr dirty="0" sz="2400" spc="-40">
                <a:latin typeface="Arial MT"/>
                <a:cs typeface="Arial MT"/>
              </a:rPr>
              <a:t>	</a:t>
            </a:r>
            <a:r>
              <a:rPr dirty="0" sz="2400" spc="-40">
                <a:latin typeface="Arial MT"/>
                <a:cs typeface="Arial MT"/>
              </a:rPr>
              <a:t>Why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do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we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require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Synchronization? </a:t>
            </a:r>
            <a:r>
              <a:rPr dirty="0" sz="2400" spc="-254">
                <a:latin typeface="Arial MT"/>
                <a:cs typeface="Arial MT"/>
              </a:rPr>
              <a:t>Ans: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330">
                <a:latin typeface="Arial MT"/>
                <a:cs typeface="Arial MT"/>
              </a:rPr>
              <a:t>To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achieve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Consistency.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37969" y="4836186"/>
          <a:ext cx="7684770" cy="1739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1047750"/>
                <a:gridCol w="3032760"/>
                <a:gridCol w="2896235"/>
              </a:tblGrid>
              <a:tr h="43370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Step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18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balance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18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thread[i]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18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thread[j]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ts val="2365"/>
                        </a:lnSpc>
                        <a:spcBef>
                          <a:spcPts val="980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446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365"/>
                        </a:lnSpc>
                        <a:spcBef>
                          <a:spcPts val="980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446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newBalance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 bank.getBalance()</a:t>
                      </a:r>
                      <a:r>
                        <a:rPr dirty="0" sz="14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0195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19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newBalance</a:t>
                      </a:r>
                      <a:r>
                        <a:rPr dirty="0" sz="1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bank.getBalance()</a:t>
                      </a:r>
                      <a:r>
                        <a:rPr dirty="0" sz="14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ts val="220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20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bank.setBalance(newBalance);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ts val="216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16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bank.setBalance(newBalance);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5301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55">
                <a:solidFill>
                  <a:srgbClr val="404040"/>
                </a:solidFill>
                <a:latin typeface="Trebuchet MS"/>
                <a:cs typeface="Trebuchet MS"/>
              </a:rPr>
              <a:t>SYNCHRONIZED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85">
                <a:solidFill>
                  <a:srgbClr val="404040"/>
                </a:solidFill>
                <a:latin typeface="Trebuchet MS"/>
                <a:cs typeface="Trebuchet MS"/>
              </a:rPr>
              <a:t>KEYWORD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2431" y="1293621"/>
            <a:ext cx="10872470" cy="498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 spc="-290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synchronized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keyword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 be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used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mark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four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different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types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blocks: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210">
                <a:solidFill>
                  <a:srgbClr val="FF0000"/>
                </a:solidFill>
                <a:latin typeface="Arial MT"/>
                <a:cs typeface="Arial MT"/>
              </a:rPr>
              <a:t>Instance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35">
                <a:solidFill>
                  <a:srgbClr val="FF0000"/>
                </a:solidFill>
                <a:latin typeface="Arial MT"/>
                <a:cs typeface="Arial MT"/>
              </a:rPr>
              <a:t>Static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65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blocks</a:t>
            </a:r>
            <a:r>
              <a:rPr dirty="0" sz="2400" spc="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FF0000"/>
                </a:solidFill>
                <a:latin typeface="Arial MT"/>
                <a:cs typeface="Arial MT"/>
              </a:rPr>
              <a:t>instance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blocks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FF0000"/>
                </a:solidFill>
                <a:latin typeface="Arial MT"/>
                <a:cs typeface="Arial MT"/>
              </a:rPr>
              <a:t>static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719455" algn="l"/>
                <a:tab pos="1560830" algn="l"/>
                <a:tab pos="2254250" algn="l"/>
                <a:tab pos="3648710" algn="l"/>
                <a:tab pos="4714240" algn="l"/>
                <a:tab pos="5400040" algn="l"/>
                <a:tab pos="5880100" algn="l"/>
                <a:tab pos="7278370" algn="l"/>
                <a:tab pos="7987030" algn="l"/>
                <a:tab pos="9867900" algn="l"/>
              </a:tabLst>
            </a:pPr>
            <a:r>
              <a:rPr dirty="0" sz="2400" spc="-775">
                <a:latin typeface="Arial MT"/>
                <a:cs typeface="Arial MT"/>
              </a:rPr>
              <a:t>T</a:t>
            </a:r>
            <a:r>
              <a:rPr dirty="0" sz="2400" spc="-23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avoid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race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60">
                <a:latin typeface="Arial MT"/>
                <a:cs typeface="Arial MT"/>
              </a:rPr>
              <a:t>conditions,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threads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85">
                <a:latin typeface="Arial MT"/>
                <a:cs typeface="Arial MT"/>
              </a:rPr>
              <a:t>must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prevented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from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90">
                <a:latin typeface="Arial MT"/>
                <a:cs typeface="Arial MT"/>
              </a:rPr>
              <a:t>simultaneously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20">
                <a:latin typeface="Arial MT"/>
                <a:cs typeface="Arial MT"/>
              </a:rPr>
              <a:t>entering </a:t>
            </a:r>
            <a:r>
              <a:rPr dirty="0" sz="2400" spc="-95">
                <a:latin typeface="Arial MT"/>
                <a:cs typeface="Arial MT"/>
              </a:rPr>
              <a:t>certain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program,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known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as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critical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region.</a:t>
            </a:r>
            <a:endParaRPr sz="2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861060" algn="l"/>
                <a:tab pos="1789430" algn="l"/>
                <a:tab pos="2100580" algn="l"/>
                <a:tab pos="2611120" algn="l"/>
                <a:tab pos="3438525" algn="l"/>
                <a:tab pos="4472305" algn="l"/>
                <a:tab pos="5575300" algn="l"/>
                <a:tab pos="6146800" algn="l"/>
                <a:tab pos="6706234" algn="l"/>
                <a:tab pos="7238365" algn="l"/>
                <a:tab pos="7747634" algn="l"/>
                <a:tab pos="9442450" algn="l"/>
                <a:tab pos="10623550" algn="l"/>
              </a:tabLst>
            </a:pPr>
            <a:r>
              <a:rPr dirty="0" sz="2400" spc="-31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critical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entire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deposit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method.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405">
                <a:latin typeface="Arial MT"/>
                <a:cs typeface="Arial MT"/>
              </a:rPr>
              <a:t>You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can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310">
                <a:latin typeface="Arial MT"/>
                <a:cs typeface="Arial MT"/>
              </a:rPr>
              <a:t>use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80">
                <a:latin typeface="Arial MT"/>
                <a:cs typeface="Arial MT"/>
              </a:rPr>
              <a:t>synchronized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keyword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90">
                <a:latin typeface="Arial MT"/>
                <a:cs typeface="Arial MT"/>
              </a:rPr>
              <a:t>to </a:t>
            </a:r>
            <a:r>
              <a:rPr dirty="0" sz="2400" spc="-190">
                <a:latin typeface="Arial MT"/>
                <a:cs typeface="Arial MT"/>
              </a:rPr>
              <a:t>synchronize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method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that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only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4" b="1">
                <a:latin typeface="Arial"/>
                <a:cs typeface="Arial"/>
              </a:rPr>
              <a:t>one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70" b="1">
                <a:latin typeface="Arial"/>
                <a:cs typeface="Arial"/>
              </a:rPr>
              <a:t>thread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229" b="1">
                <a:latin typeface="Arial"/>
                <a:cs typeface="Arial"/>
              </a:rPr>
              <a:t>can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290" b="1">
                <a:latin typeface="Arial"/>
                <a:cs typeface="Arial"/>
              </a:rPr>
              <a:t>access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200" b="1">
                <a:latin typeface="Arial"/>
                <a:cs typeface="Arial"/>
              </a:rPr>
              <a:t>the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210" b="1">
                <a:latin typeface="Arial"/>
                <a:cs typeface="Arial"/>
              </a:rPr>
              <a:t>method</a:t>
            </a:r>
            <a:r>
              <a:rPr dirty="0" sz="2400" spc="-45" b="1">
                <a:latin typeface="Arial"/>
                <a:cs typeface="Arial"/>
              </a:rPr>
              <a:t> at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400">
              <a:latin typeface="Arial"/>
              <a:cs typeface="Arial"/>
            </a:endParaRPr>
          </a:p>
          <a:p>
            <a:pPr marL="2478405" marR="3104515" indent="-64135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public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synchronized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void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deposit(double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amount)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{ </a:t>
            </a:r>
            <a:r>
              <a:rPr dirty="0" sz="1800" b="1">
                <a:latin typeface="Trebuchet MS"/>
                <a:cs typeface="Trebuchet MS"/>
              </a:rPr>
              <a:t>int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newBalance=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balance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+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amount;</a:t>
            </a:r>
            <a:endParaRPr sz="1800">
              <a:latin typeface="Trebuchet MS"/>
              <a:cs typeface="Trebuchet MS"/>
            </a:endParaRPr>
          </a:p>
          <a:p>
            <a:pPr marL="241427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Balance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=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newBalance;</a:t>
            </a:r>
            <a:endParaRPr sz="1800">
              <a:latin typeface="Trebuchet MS"/>
              <a:cs typeface="Trebuchet MS"/>
            </a:endParaRPr>
          </a:p>
          <a:p>
            <a:pPr marL="2414270">
              <a:lnSpc>
                <a:spcPct val="100000"/>
              </a:lnSpc>
            </a:pPr>
            <a:r>
              <a:rPr dirty="0" sz="1800" spc="-50" b="1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0174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>
                <a:solidFill>
                  <a:srgbClr val="404040"/>
                </a:solidFill>
                <a:latin typeface="Trebuchet MS"/>
                <a:cs typeface="Trebuchet MS"/>
              </a:rPr>
              <a:t>SYNCHRONIZING</a:t>
            </a:r>
            <a:r>
              <a:rPr dirty="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00">
                <a:solidFill>
                  <a:srgbClr val="404040"/>
                </a:solidFill>
                <a:latin typeface="Trebuchet MS"/>
                <a:cs typeface="Trebuchet MS"/>
              </a:rPr>
              <a:t>INSTANCE</a:t>
            </a:r>
            <a:r>
              <a:rPr dirty="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45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dirty="0" spc="-3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32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35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61286"/>
            <a:ext cx="108845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180" marR="50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deposit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method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synchronized,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preceding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scenario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cannot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happen.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-365">
                <a:latin typeface="Arial MT"/>
                <a:cs typeface="Arial MT"/>
              </a:rPr>
              <a:t>Task </a:t>
            </a:r>
            <a:r>
              <a:rPr dirty="0" sz="2400" spc="-36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starts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enter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method,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Task</a:t>
            </a:r>
            <a:r>
              <a:rPr dirty="0" sz="2400" spc="1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already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method,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350">
                <a:latin typeface="Arial MT"/>
                <a:cs typeface="Arial MT"/>
              </a:rPr>
              <a:t>Task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blocked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 spc="-130">
                <a:latin typeface="Arial MT"/>
                <a:cs typeface="Arial MT"/>
              </a:rPr>
              <a:t>until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340">
                <a:latin typeface="Arial MT"/>
                <a:cs typeface="Arial MT"/>
              </a:rPr>
              <a:t>Task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finishes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2" y="2950464"/>
            <a:ext cx="6342888" cy="36454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5301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55">
                <a:solidFill>
                  <a:srgbClr val="404040"/>
                </a:solidFill>
                <a:latin typeface="Trebuchet MS"/>
                <a:cs typeface="Trebuchet MS"/>
              </a:rPr>
              <a:t>SYNCHRONIZED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85">
                <a:solidFill>
                  <a:srgbClr val="404040"/>
                </a:solidFill>
                <a:latin typeface="Trebuchet MS"/>
                <a:cs typeface="Trebuchet MS"/>
              </a:rPr>
              <a:t>KEYWORD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2431" y="1293621"/>
            <a:ext cx="97243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 spc="-290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synchronized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keyword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 be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used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mark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four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different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types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blocks: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210">
                <a:solidFill>
                  <a:srgbClr val="FF0000"/>
                </a:solidFill>
                <a:latin typeface="Arial MT"/>
                <a:cs typeface="Arial MT"/>
              </a:rPr>
              <a:t>Instance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35">
                <a:solidFill>
                  <a:srgbClr val="FF0000"/>
                </a:solidFill>
                <a:latin typeface="Arial MT"/>
                <a:cs typeface="Arial MT"/>
              </a:rPr>
              <a:t>Static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65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blocks</a:t>
            </a:r>
            <a:r>
              <a:rPr dirty="0" sz="2400" spc="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FF0000"/>
                </a:solidFill>
                <a:latin typeface="Arial MT"/>
                <a:cs typeface="Arial MT"/>
              </a:rPr>
              <a:t>instance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lvl="1"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blocks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FF0000"/>
                </a:solidFill>
                <a:latin typeface="Arial MT"/>
                <a:cs typeface="Arial MT"/>
              </a:rPr>
              <a:t>static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4970"/>
            <a:ext cx="5213603" cy="35737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7296" y="3232402"/>
            <a:ext cx="5047488" cy="3607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7761" y="1364565"/>
            <a:ext cx="8603615" cy="45497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4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04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know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endParaRPr sz="2800">
              <a:latin typeface="Arial MT"/>
              <a:cs typeface="Arial MT"/>
            </a:endParaRPr>
          </a:p>
          <a:p>
            <a:pPr lvl="1" marL="641985" indent="-304800">
              <a:lnSpc>
                <a:spcPct val="100000"/>
              </a:lnSpc>
              <a:spcBef>
                <a:spcPts val="605"/>
              </a:spcBef>
              <a:buClr>
                <a:srgbClr val="E77929"/>
              </a:buClr>
              <a:buSzPct val="90384"/>
              <a:buFont typeface="Cambria"/>
              <a:buChar char="◾"/>
              <a:tabLst>
                <a:tab pos="641985" algn="l"/>
              </a:tabLst>
            </a:pPr>
            <a:r>
              <a:rPr dirty="0" sz="2600" spc="-11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dirty="0" sz="26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75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r>
              <a:rPr dirty="0" sz="26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14">
                <a:solidFill>
                  <a:srgbClr val="404040"/>
                </a:solidFill>
                <a:latin typeface="Arial MT"/>
                <a:cs typeface="Arial MT"/>
              </a:rPr>
              <a:t>block.</a:t>
            </a:r>
            <a:r>
              <a:rPr dirty="0" sz="26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60">
                <a:solidFill>
                  <a:srgbClr val="404040"/>
                </a:solidFill>
                <a:latin typeface="Arial MT"/>
                <a:cs typeface="Arial MT"/>
              </a:rPr>
              <a:t>E.g.</a:t>
            </a:r>
            <a:r>
              <a:rPr dirty="0" sz="26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85">
                <a:solidFill>
                  <a:srgbClr val="404040"/>
                </a:solidFill>
                <a:latin typeface="Arial MT"/>
                <a:cs typeface="Arial MT"/>
              </a:rPr>
              <a:t>read()</a:t>
            </a:r>
            <a:r>
              <a:rPr dirty="0" sz="26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6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105">
                <a:solidFill>
                  <a:srgbClr val="404040"/>
                </a:solidFill>
                <a:latin typeface="Arial MT"/>
                <a:cs typeface="Arial MT"/>
              </a:rPr>
              <a:t>I/O</a:t>
            </a:r>
            <a:endParaRPr sz="2600">
              <a:latin typeface="Arial MT"/>
              <a:cs typeface="Arial MT"/>
            </a:endParaRPr>
          </a:p>
          <a:p>
            <a:pPr lvl="2" marL="911860" indent="-269875">
              <a:lnSpc>
                <a:spcPct val="100000"/>
              </a:lnSpc>
              <a:spcBef>
                <a:spcPts val="62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911860" algn="l"/>
              </a:tabLst>
            </a:pP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Blocking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halts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4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4">
                <a:solidFill>
                  <a:srgbClr val="404040"/>
                </a:solidFill>
                <a:latin typeface="Arial MT"/>
                <a:cs typeface="Arial MT"/>
              </a:rPr>
              <a:t>thus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wasting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4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24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</a:pPr>
            <a:r>
              <a:rPr dirty="0" sz="2400" spc="-195" b="1">
                <a:solidFill>
                  <a:srgbClr val="404040"/>
                </a:solidFill>
                <a:latin typeface="Arial"/>
                <a:cs typeface="Arial"/>
              </a:rPr>
              <a:t>Solution: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Concurrent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  <a:spcBef>
                <a:spcPts val="600"/>
              </a:spcBef>
            </a:pPr>
            <a:r>
              <a:rPr dirty="0" sz="2400" spc="-295" b="1">
                <a:solidFill>
                  <a:srgbClr val="404040"/>
                </a:solidFill>
                <a:latin typeface="Arial"/>
                <a:cs typeface="Arial"/>
              </a:rPr>
              <a:t>Why???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2400" spc="-204" b="1">
                <a:solidFill>
                  <a:srgbClr val="404040"/>
                </a:solidFill>
                <a:latin typeface="Arial"/>
                <a:cs typeface="Arial"/>
              </a:rPr>
              <a:t>Helps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404040"/>
                </a:solidFill>
                <a:latin typeface="Arial"/>
                <a:cs typeface="Arial"/>
              </a:rPr>
              <a:t>recourse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404040"/>
                </a:solidFill>
                <a:latin typeface="Arial"/>
                <a:cs typeface="Arial"/>
              </a:rPr>
              <a:t>utilization</a:t>
            </a:r>
            <a:r>
              <a:rPr dirty="0" sz="24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404040"/>
                </a:solidFill>
                <a:latin typeface="Arial"/>
                <a:cs typeface="Arial"/>
              </a:rPr>
              <a:t>throughput.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400">
              <a:latin typeface="Arial"/>
              <a:cs typeface="Arial"/>
            </a:endParaRPr>
          </a:p>
          <a:p>
            <a:pPr marL="3196590">
              <a:lnSpc>
                <a:spcPct val="100000"/>
              </a:lnSpc>
              <a:spcBef>
                <a:spcPts val="5"/>
              </a:spcBef>
            </a:pPr>
            <a:r>
              <a:rPr dirty="0" sz="2400" spc="-229" b="1">
                <a:solidFill>
                  <a:srgbClr val="89780D"/>
                </a:solidFill>
                <a:latin typeface="Arial"/>
                <a:cs typeface="Arial"/>
              </a:rPr>
              <a:t>“But</a:t>
            </a:r>
            <a:r>
              <a:rPr dirty="0" sz="2400" spc="-5" b="1">
                <a:solidFill>
                  <a:srgbClr val="89780D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89780D"/>
                </a:solidFill>
                <a:latin typeface="Arial"/>
                <a:cs typeface="Arial"/>
              </a:rPr>
              <a:t>Concurrent</a:t>
            </a:r>
            <a:r>
              <a:rPr dirty="0" sz="2400" spc="75" b="1">
                <a:solidFill>
                  <a:srgbClr val="89780D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89780D"/>
                </a:solidFill>
                <a:latin typeface="Arial"/>
                <a:cs typeface="Arial"/>
              </a:rPr>
              <a:t>programming</a:t>
            </a:r>
            <a:r>
              <a:rPr dirty="0" sz="2400" spc="25" b="1">
                <a:solidFill>
                  <a:srgbClr val="89780D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89780D"/>
                </a:solidFill>
                <a:latin typeface="Arial"/>
                <a:cs typeface="Arial"/>
              </a:rPr>
              <a:t>is</a:t>
            </a:r>
            <a:r>
              <a:rPr dirty="0" sz="2400" spc="5" b="1">
                <a:solidFill>
                  <a:srgbClr val="89780D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89780D"/>
                </a:solidFill>
                <a:latin typeface="Arial"/>
                <a:cs typeface="Arial"/>
              </a:rPr>
              <a:t>complex”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0333" y="909573"/>
            <a:ext cx="5822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404040"/>
                </a:solidFill>
                <a:latin typeface="Trebuchet MS"/>
                <a:cs typeface="Trebuchet MS"/>
              </a:rPr>
              <a:t>MOTIVATION</a:t>
            </a:r>
            <a:r>
              <a:rPr dirty="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404040"/>
                </a:solidFill>
                <a:latin typeface="Trebuchet MS"/>
                <a:cs typeface="Trebuchet MS"/>
              </a:rPr>
              <a:t>MULTITHREADING?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56" y="516128"/>
            <a:ext cx="1905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4" b="1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944" y="626363"/>
            <a:ext cx="6230111" cy="60182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0947" y="2142744"/>
            <a:ext cx="934211" cy="257251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56" y="516128"/>
            <a:ext cx="1905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4" b="1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65832" y="704087"/>
            <a:ext cx="8138159" cy="6019800"/>
            <a:chOff x="2465832" y="704087"/>
            <a:chExt cx="8138159" cy="6019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5832" y="704087"/>
              <a:ext cx="6838188" cy="6019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6024" y="2638043"/>
              <a:ext cx="1267968" cy="26106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5246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solidFill>
                  <a:srgbClr val="404040"/>
                </a:solidFill>
                <a:latin typeface="Trebuchet MS"/>
                <a:cs typeface="Trebuchet MS"/>
              </a:rPr>
              <a:t>SYNCHRONIZED</a:t>
            </a:r>
            <a:r>
              <a:rPr dirty="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60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dirty="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5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7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1990" y="1296670"/>
            <a:ext cx="10868660" cy="424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794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2400" spc="-175">
                <a:latin typeface="Arial MT"/>
                <a:cs typeface="Arial MT"/>
              </a:rPr>
              <a:t>Synchronized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block </a:t>
            </a:r>
            <a:r>
              <a:rPr dirty="0" sz="2400" spc="-195">
                <a:latin typeface="Arial MT"/>
                <a:cs typeface="Arial MT"/>
              </a:rPr>
              <a:t>can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used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75">
                <a:latin typeface="Arial MT"/>
                <a:cs typeface="Arial MT"/>
              </a:rPr>
              <a:t>perform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synchronization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any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specific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resource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of </a:t>
            </a:r>
            <a:r>
              <a:rPr dirty="0" sz="2400" spc="-16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  <a:p>
            <a:pPr marL="299085" marR="6350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 spc="-204">
                <a:latin typeface="Arial MT"/>
                <a:cs typeface="Arial MT"/>
              </a:rPr>
              <a:t>Suppose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you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have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50</a:t>
            </a:r>
            <a:r>
              <a:rPr dirty="0" sz="2400" spc="-16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lines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code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in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your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method,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but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you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want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185">
                <a:latin typeface="Arial MT"/>
                <a:cs typeface="Arial MT"/>
              </a:rPr>
              <a:t>synchronize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only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5 </a:t>
            </a:r>
            <a:r>
              <a:rPr dirty="0" sz="2400" spc="-195">
                <a:latin typeface="Arial MT"/>
                <a:cs typeface="Arial MT"/>
              </a:rPr>
              <a:t>lines,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you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can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use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synchronized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you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put</a:t>
            </a:r>
            <a:r>
              <a:rPr dirty="0" sz="2400">
                <a:latin typeface="Arial MT"/>
                <a:cs typeface="Arial MT"/>
              </a:rPr>
              <a:t> all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codes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35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method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synchronized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block,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 will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work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same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as </a:t>
            </a:r>
            <a:r>
              <a:rPr dirty="0" sz="2400" spc="-160">
                <a:latin typeface="Arial MT"/>
                <a:cs typeface="Arial MT"/>
              </a:rPr>
              <a:t>the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synchronized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Arial MT"/>
              <a:cs typeface="Arial MT"/>
            </a:endParaRPr>
          </a:p>
          <a:p>
            <a:pPr marL="1772285" marR="4424045">
              <a:lnSpc>
                <a:spcPct val="2028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Syntax</a:t>
            </a:r>
            <a:r>
              <a:rPr dirty="0" sz="18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 use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synchronized</a:t>
            </a:r>
            <a:r>
              <a:rPr dirty="0" sz="1800" spc="-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block: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synchronized</a:t>
            </a:r>
            <a:r>
              <a:rPr dirty="0" sz="1800" spc="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(object</a:t>
            </a:r>
            <a:r>
              <a:rPr dirty="0" sz="18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reference</a:t>
            </a:r>
            <a:r>
              <a:rPr dirty="0" sz="18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expression) </a:t>
            </a: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99285">
              <a:lnSpc>
                <a:spcPct val="100000"/>
              </a:lnSpc>
            </a:pP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//code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block</a:t>
            </a:r>
            <a:endParaRPr sz="1800">
              <a:latin typeface="Trebuchet MS"/>
              <a:cs typeface="Trebuchet MS"/>
            </a:endParaRPr>
          </a:p>
          <a:p>
            <a:pPr marL="1772285">
              <a:lnSpc>
                <a:spcPct val="100000"/>
              </a:lnSpc>
              <a:spcBef>
                <a:spcPts val="5"/>
              </a:spcBef>
            </a:pP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578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235" y="702563"/>
            <a:ext cx="6582156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1925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0">
                <a:solidFill>
                  <a:srgbClr val="404040"/>
                </a:solidFill>
                <a:latin typeface="Trebuchet MS"/>
                <a:cs typeface="Trebuchet MS"/>
              </a:rPr>
              <a:t>DEADLOCK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97180" marR="50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pc="-225"/>
              <a:t>Sometimes</a:t>
            </a:r>
            <a:r>
              <a:rPr dirty="0" spc="55"/>
              <a:t> </a:t>
            </a:r>
            <a:r>
              <a:rPr dirty="0"/>
              <a:t>two</a:t>
            </a:r>
            <a:r>
              <a:rPr dirty="0" spc="-130"/>
              <a:t> </a:t>
            </a:r>
            <a:r>
              <a:rPr dirty="0"/>
              <a:t>or</a:t>
            </a:r>
            <a:r>
              <a:rPr dirty="0" spc="-35"/>
              <a:t> </a:t>
            </a:r>
            <a:r>
              <a:rPr dirty="0" spc="-90"/>
              <a:t>more</a:t>
            </a:r>
            <a:r>
              <a:rPr dirty="0" spc="-30"/>
              <a:t> </a:t>
            </a:r>
            <a:r>
              <a:rPr dirty="0" spc="-80"/>
              <a:t>threads</a:t>
            </a:r>
            <a:r>
              <a:rPr dirty="0" spc="-30"/>
              <a:t> </a:t>
            </a:r>
            <a:r>
              <a:rPr dirty="0" spc="-55"/>
              <a:t>need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70"/>
              <a:t>acquire</a:t>
            </a:r>
            <a:r>
              <a:rPr dirty="0" spc="-30"/>
              <a:t> </a:t>
            </a:r>
            <a:r>
              <a:rPr dirty="0" spc="-20"/>
              <a:t>the</a:t>
            </a:r>
            <a:r>
              <a:rPr dirty="0" spc="-35"/>
              <a:t> </a:t>
            </a:r>
            <a:r>
              <a:rPr dirty="0" spc="-125"/>
              <a:t>locks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 spc="-114"/>
              <a:t>several</a:t>
            </a:r>
            <a:r>
              <a:rPr dirty="0" spc="-45"/>
              <a:t> </a:t>
            </a:r>
            <a:r>
              <a:rPr dirty="0" spc="-105"/>
              <a:t>shared</a:t>
            </a:r>
            <a:r>
              <a:rPr dirty="0" spc="-30"/>
              <a:t> </a:t>
            </a:r>
            <a:r>
              <a:rPr dirty="0" spc="-95"/>
              <a:t>objects. </a:t>
            </a:r>
            <a:r>
              <a:rPr dirty="0" spc="-95"/>
              <a:t>	</a:t>
            </a:r>
            <a:r>
              <a:rPr dirty="0" spc="-315"/>
              <a:t>This</a:t>
            </a:r>
            <a:r>
              <a:rPr dirty="0" spc="145"/>
              <a:t> </a:t>
            </a:r>
            <a:r>
              <a:rPr dirty="0" spc="-150"/>
              <a:t>could</a:t>
            </a:r>
            <a:r>
              <a:rPr dirty="0" spc="-15"/>
              <a:t> </a:t>
            </a:r>
            <a:r>
              <a:rPr dirty="0" spc="-240"/>
              <a:t>cause</a:t>
            </a:r>
            <a:r>
              <a:rPr dirty="0" spc="75"/>
              <a:t> </a:t>
            </a:r>
            <a:r>
              <a:rPr dirty="0" spc="-95"/>
              <a:t>deadlock,</a:t>
            </a:r>
            <a:r>
              <a:rPr dirty="0" spc="-70"/>
              <a:t> </a:t>
            </a:r>
            <a:r>
              <a:rPr dirty="0" spc="-114"/>
              <a:t>in</a:t>
            </a:r>
            <a:r>
              <a:rPr dirty="0" spc="-50"/>
              <a:t> </a:t>
            </a:r>
            <a:r>
              <a:rPr dirty="0" spc="-170"/>
              <a:t>which</a:t>
            </a:r>
            <a:r>
              <a:rPr dirty="0" spc="5"/>
              <a:t> </a:t>
            </a:r>
            <a:r>
              <a:rPr dirty="0" spc="-145"/>
              <a:t>each</a:t>
            </a:r>
            <a:r>
              <a:rPr dirty="0" spc="-20"/>
              <a:t> </a:t>
            </a:r>
            <a:r>
              <a:rPr dirty="0" spc="-65"/>
              <a:t>thread</a:t>
            </a:r>
            <a:r>
              <a:rPr dirty="0" spc="-5"/>
              <a:t> </a:t>
            </a:r>
            <a:r>
              <a:rPr dirty="0" spc="-270"/>
              <a:t>has</a:t>
            </a:r>
            <a:r>
              <a:rPr dirty="0" spc="105"/>
              <a:t> </a:t>
            </a:r>
            <a:r>
              <a:rPr dirty="0" spc="-130"/>
              <a:t>the</a:t>
            </a:r>
            <a:r>
              <a:rPr dirty="0" spc="25"/>
              <a:t> </a:t>
            </a:r>
            <a:r>
              <a:rPr dirty="0" spc="-120"/>
              <a:t>lock</a:t>
            </a:r>
            <a:r>
              <a:rPr dirty="0" spc="25"/>
              <a:t> </a:t>
            </a:r>
            <a:r>
              <a:rPr dirty="0" spc="-235"/>
              <a:t>on</a:t>
            </a:r>
            <a:r>
              <a:rPr dirty="0" spc="70"/>
              <a:t> </a:t>
            </a:r>
            <a:r>
              <a:rPr dirty="0" spc="-185"/>
              <a:t>one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90"/>
              <a:t> </a:t>
            </a:r>
            <a:r>
              <a:rPr dirty="0" spc="-150"/>
              <a:t>the</a:t>
            </a:r>
            <a:r>
              <a:rPr dirty="0" spc="10"/>
              <a:t> </a:t>
            </a:r>
            <a:r>
              <a:rPr dirty="0" spc="-135"/>
              <a:t>objects</a:t>
            </a:r>
            <a:r>
              <a:rPr dirty="0" spc="2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105"/>
              <a:t>is</a:t>
            </a:r>
            <a:r>
              <a:rPr dirty="0" spc="-65"/>
              <a:t> </a:t>
            </a:r>
            <a:r>
              <a:rPr dirty="0" spc="-75"/>
              <a:t>waiting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 spc="-85"/>
              <a:t>the</a:t>
            </a:r>
            <a:r>
              <a:rPr dirty="0" spc="-45"/>
              <a:t> </a:t>
            </a:r>
            <a:r>
              <a:rPr dirty="0" spc="-80"/>
              <a:t>lock</a:t>
            </a:r>
            <a:r>
              <a:rPr dirty="0" spc="-55"/>
              <a:t> </a:t>
            </a:r>
            <a:r>
              <a:rPr dirty="0" spc="-100"/>
              <a:t>on</a:t>
            </a:r>
            <a:r>
              <a:rPr dirty="0" spc="-40"/>
              <a:t> </a:t>
            </a:r>
            <a:r>
              <a:rPr dirty="0" spc="-85"/>
              <a:t>the</a:t>
            </a:r>
            <a:r>
              <a:rPr dirty="0" spc="-50"/>
              <a:t> </a:t>
            </a:r>
            <a:r>
              <a:rPr dirty="0" spc="-75"/>
              <a:t>other</a:t>
            </a:r>
            <a:r>
              <a:rPr dirty="0" spc="-45"/>
              <a:t> </a:t>
            </a:r>
            <a:r>
              <a:rPr dirty="0" spc="-85"/>
              <a:t>object.</a:t>
            </a:r>
            <a:r>
              <a:rPr dirty="0" spc="-60"/>
              <a:t> </a:t>
            </a:r>
            <a:r>
              <a:rPr dirty="0" spc="-150"/>
              <a:t>Consider</a:t>
            </a:r>
            <a:r>
              <a:rPr dirty="0" spc="-15"/>
              <a:t> </a:t>
            </a:r>
            <a:r>
              <a:rPr dirty="0" spc="-90"/>
              <a:t>the</a:t>
            </a:r>
            <a:r>
              <a:rPr dirty="0" spc="-55"/>
              <a:t> </a:t>
            </a:r>
            <a:r>
              <a:rPr dirty="0" spc="-145"/>
              <a:t>scenario</a:t>
            </a:r>
            <a:r>
              <a:rPr dirty="0" spc="-20"/>
              <a:t> </a:t>
            </a:r>
            <a:r>
              <a:rPr dirty="0" spc="-55"/>
              <a:t>with</a:t>
            </a:r>
            <a:r>
              <a:rPr dirty="0" spc="-50"/>
              <a:t> </a:t>
            </a:r>
            <a:r>
              <a:rPr dirty="0" spc="-45"/>
              <a:t>two</a:t>
            </a:r>
            <a:r>
              <a:rPr dirty="0" spc="-70"/>
              <a:t> </a:t>
            </a:r>
            <a:r>
              <a:rPr dirty="0" spc="-100"/>
              <a:t>threads</a:t>
            </a:r>
            <a:r>
              <a:rPr dirty="0" spc="-5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60"/>
              <a:t>two</a:t>
            </a:r>
            <a:r>
              <a:rPr dirty="0" spc="-110"/>
              <a:t> </a:t>
            </a:r>
            <a:r>
              <a:rPr dirty="0" spc="-150"/>
              <a:t>objects,</a:t>
            </a:r>
            <a:r>
              <a:rPr dirty="0" spc="-15"/>
              <a:t> </a:t>
            </a:r>
            <a:r>
              <a:rPr dirty="0" spc="-140"/>
              <a:t>as</a:t>
            </a:r>
            <a:r>
              <a:rPr dirty="0"/>
              <a:t> </a:t>
            </a:r>
            <a:r>
              <a:rPr dirty="0" spc="-265"/>
              <a:t>shown.</a:t>
            </a:r>
            <a:r>
              <a:rPr dirty="0" spc="100"/>
              <a:t> </a:t>
            </a:r>
            <a:r>
              <a:rPr dirty="0" spc="-130"/>
              <a:t>Thread</a:t>
            </a:r>
            <a:r>
              <a:rPr dirty="0" spc="-10"/>
              <a:t> </a:t>
            </a:r>
            <a:r>
              <a:rPr dirty="0"/>
              <a:t>1</a:t>
            </a:r>
            <a:r>
              <a:rPr dirty="0" spc="-5"/>
              <a:t> </a:t>
            </a:r>
            <a:r>
              <a:rPr dirty="0" spc="-75"/>
              <a:t>acquired</a:t>
            </a:r>
            <a:r>
              <a:rPr dirty="0"/>
              <a:t> a</a:t>
            </a:r>
            <a:r>
              <a:rPr dirty="0" spc="-5"/>
              <a:t> </a:t>
            </a:r>
            <a:r>
              <a:rPr dirty="0" spc="-80"/>
              <a:t>lock</a:t>
            </a:r>
            <a:r>
              <a:rPr dirty="0" spc="10"/>
              <a:t> </a:t>
            </a:r>
            <a:r>
              <a:rPr dirty="0" spc="-125"/>
              <a:t>on</a:t>
            </a:r>
            <a:r>
              <a:rPr dirty="0" spc="5"/>
              <a:t> </a:t>
            </a:r>
            <a:r>
              <a:rPr dirty="0" spc="-75"/>
              <a:t>object1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5"/>
              <a:t> </a:t>
            </a:r>
            <a:r>
              <a:rPr dirty="0" spc="-120"/>
              <a:t>Thread</a:t>
            </a:r>
            <a:r>
              <a:rPr dirty="0" spc="10"/>
              <a:t> </a:t>
            </a:r>
            <a:r>
              <a:rPr dirty="0"/>
              <a:t>2</a:t>
            </a:r>
            <a:r>
              <a:rPr dirty="0" spc="-5"/>
              <a:t> </a:t>
            </a:r>
            <a:r>
              <a:rPr dirty="0" spc="-75"/>
              <a:t>acquired</a:t>
            </a:r>
            <a:r>
              <a:rPr dirty="0" spc="10"/>
              <a:t> </a:t>
            </a:r>
            <a:r>
              <a:rPr dirty="0" spc="-50"/>
              <a:t>a </a:t>
            </a:r>
            <a:r>
              <a:rPr dirty="0" spc="-50"/>
              <a:t>	</a:t>
            </a:r>
            <a:r>
              <a:rPr dirty="0" spc="-105"/>
              <a:t>lock</a:t>
            </a:r>
            <a:r>
              <a:rPr dirty="0" spc="-65"/>
              <a:t> </a:t>
            </a:r>
            <a:r>
              <a:rPr dirty="0" spc="-175"/>
              <a:t>on</a:t>
            </a:r>
            <a:r>
              <a:rPr dirty="0" spc="10"/>
              <a:t> </a:t>
            </a:r>
            <a:r>
              <a:rPr dirty="0" spc="-85"/>
              <a:t>object2.</a:t>
            </a:r>
            <a:r>
              <a:rPr dirty="0" spc="-45"/>
              <a:t> </a:t>
            </a:r>
            <a:r>
              <a:rPr dirty="0" spc="-165"/>
              <a:t>Now</a:t>
            </a:r>
            <a:r>
              <a:rPr dirty="0"/>
              <a:t> </a:t>
            </a:r>
            <a:r>
              <a:rPr dirty="0" spc="-140"/>
              <a:t>Thread</a:t>
            </a:r>
            <a:r>
              <a:rPr dirty="0" spc="-10"/>
              <a:t> </a:t>
            </a:r>
            <a:r>
              <a:rPr dirty="0"/>
              <a:t>1</a:t>
            </a:r>
            <a:r>
              <a:rPr dirty="0" spc="-15"/>
              <a:t> </a:t>
            </a:r>
            <a:r>
              <a:rPr dirty="0" spc="-170"/>
              <a:t>is</a:t>
            </a:r>
            <a:r>
              <a:rPr dirty="0" spc="5"/>
              <a:t> </a:t>
            </a:r>
            <a:r>
              <a:rPr dirty="0" spc="-85"/>
              <a:t>waiting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-110"/>
              <a:t>the</a:t>
            </a:r>
            <a:r>
              <a:rPr dirty="0" spc="-10"/>
              <a:t> </a:t>
            </a:r>
            <a:r>
              <a:rPr dirty="0" spc="-85"/>
              <a:t>lock</a:t>
            </a:r>
            <a:r>
              <a:rPr dirty="0" spc="5"/>
              <a:t> </a:t>
            </a:r>
            <a:r>
              <a:rPr dirty="0" spc="-175"/>
              <a:t>on</a:t>
            </a:r>
            <a:r>
              <a:rPr dirty="0" spc="10"/>
              <a:t> </a:t>
            </a:r>
            <a:r>
              <a:rPr dirty="0" spc="-80"/>
              <a:t>object2</a:t>
            </a:r>
            <a:r>
              <a:rPr dirty="0" spc="-15"/>
              <a:t> </a:t>
            </a:r>
            <a:r>
              <a:rPr dirty="0" spc="-45"/>
              <a:t>and</a:t>
            </a:r>
            <a:r>
              <a:rPr dirty="0" spc="-15"/>
              <a:t> </a:t>
            </a:r>
            <a:r>
              <a:rPr dirty="0" spc="-130"/>
              <a:t>Thread</a:t>
            </a:r>
            <a:r>
              <a:rPr dirty="0" spc="-5"/>
              <a:t> </a:t>
            </a:r>
            <a:r>
              <a:rPr dirty="0"/>
              <a:t>2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 spc="-100"/>
              <a:t>lock</a:t>
            </a:r>
            <a:r>
              <a:rPr dirty="0" spc="-70"/>
              <a:t> </a:t>
            </a:r>
            <a:r>
              <a:rPr dirty="0" spc="-165"/>
              <a:t>on</a:t>
            </a:r>
            <a:r>
              <a:rPr dirty="0"/>
              <a:t> </a:t>
            </a:r>
            <a:r>
              <a:rPr dirty="0" spc="-85"/>
              <a:t>object1.</a:t>
            </a:r>
            <a:r>
              <a:rPr dirty="0" spc="-80"/>
              <a:t> </a:t>
            </a:r>
            <a:r>
              <a:rPr dirty="0" spc="-310"/>
              <a:t>The</a:t>
            </a:r>
            <a:r>
              <a:rPr dirty="0" spc="145"/>
              <a:t> </a:t>
            </a:r>
            <a:r>
              <a:rPr dirty="0" spc="-85"/>
              <a:t>two</a:t>
            </a:r>
            <a:r>
              <a:rPr dirty="0" spc="-80"/>
              <a:t> </a:t>
            </a:r>
            <a:r>
              <a:rPr dirty="0" spc="-114"/>
              <a:t>threads</a:t>
            </a:r>
            <a:r>
              <a:rPr dirty="0" spc="-50"/>
              <a:t> wait</a:t>
            </a:r>
            <a:r>
              <a:rPr dirty="0" spc="-114"/>
              <a:t> </a:t>
            </a:r>
            <a:r>
              <a:rPr dirty="0"/>
              <a:t>for</a:t>
            </a:r>
            <a:r>
              <a:rPr dirty="0" spc="-155"/>
              <a:t> </a:t>
            </a:r>
            <a:r>
              <a:rPr dirty="0" spc="-110"/>
              <a:t>each</a:t>
            </a:r>
            <a:r>
              <a:rPr dirty="0" spc="-15"/>
              <a:t> </a:t>
            </a:r>
            <a:r>
              <a:rPr dirty="0" spc="-90"/>
              <a:t>other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10"/>
              <a:t>release</a:t>
            </a:r>
            <a:r>
              <a:rPr dirty="0" spc="-50"/>
              <a:t> </a:t>
            </a:r>
            <a:r>
              <a:rPr dirty="0" spc="-105"/>
              <a:t>the</a:t>
            </a:r>
            <a:r>
              <a:rPr dirty="0" spc="-45"/>
              <a:t> </a:t>
            </a:r>
            <a:r>
              <a:rPr dirty="0" spc="-30"/>
              <a:t>in</a:t>
            </a:r>
            <a:r>
              <a:rPr dirty="0" spc="-40"/>
              <a:t> </a:t>
            </a:r>
            <a:r>
              <a:rPr dirty="0" spc="-20"/>
              <a:t>order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20"/>
              <a:t>get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 spc="-130"/>
              <a:t>lock,</a:t>
            </a:r>
            <a:r>
              <a:rPr dirty="0" spc="-40"/>
              <a:t> </a:t>
            </a:r>
            <a:r>
              <a:rPr dirty="0" spc="-95"/>
              <a:t>and</a:t>
            </a:r>
            <a:r>
              <a:rPr dirty="0" spc="-55"/>
              <a:t> </a:t>
            </a:r>
            <a:r>
              <a:rPr dirty="0" spc="-130"/>
              <a:t>neither</a:t>
            </a:r>
            <a:r>
              <a:rPr dirty="0" spc="-35"/>
              <a:t> </a:t>
            </a:r>
            <a:r>
              <a:rPr dirty="0" spc="-195"/>
              <a:t>can</a:t>
            </a:r>
            <a:r>
              <a:rPr dirty="0" spc="-10"/>
              <a:t> </a:t>
            </a:r>
            <a:r>
              <a:rPr dirty="0" spc="-190"/>
              <a:t>continue</a:t>
            </a:r>
            <a:r>
              <a:rPr dirty="0" spc="-30"/>
              <a:t> </a:t>
            </a:r>
            <a:r>
              <a:rPr dirty="0" spc="-20"/>
              <a:t>to</a:t>
            </a:r>
            <a:r>
              <a:rPr dirty="0" spc="-40"/>
              <a:t> </a:t>
            </a:r>
            <a:r>
              <a:rPr dirty="0" spc="-20"/>
              <a:t>run.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376928" y="3950208"/>
            <a:ext cx="5526405" cy="2795270"/>
            <a:chOff x="4376928" y="3950208"/>
            <a:chExt cx="5526405" cy="2795270"/>
          </a:xfrm>
        </p:grpSpPr>
        <p:sp>
          <p:nvSpPr>
            <p:cNvPr id="5" name="object 5" descr=""/>
            <p:cNvSpPr/>
            <p:nvPr/>
          </p:nvSpPr>
          <p:spPr>
            <a:xfrm>
              <a:off x="4376928" y="3950208"/>
              <a:ext cx="5526405" cy="2795270"/>
            </a:xfrm>
            <a:custGeom>
              <a:avLst/>
              <a:gdLst/>
              <a:ahLst/>
              <a:cxnLst/>
              <a:rect l="l" t="t" r="r" b="b"/>
              <a:pathLst>
                <a:path w="5526405" h="2795270">
                  <a:moveTo>
                    <a:pt x="5525897" y="0"/>
                  </a:moveTo>
                  <a:lnTo>
                    <a:pt x="0" y="0"/>
                  </a:lnTo>
                  <a:lnTo>
                    <a:pt x="0" y="2795016"/>
                  </a:lnTo>
                  <a:lnTo>
                    <a:pt x="5525897" y="2795016"/>
                  </a:lnTo>
                  <a:lnTo>
                    <a:pt x="5525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94732" y="4355630"/>
              <a:ext cx="2131695" cy="1716405"/>
            </a:xfrm>
            <a:custGeom>
              <a:avLst/>
              <a:gdLst/>
              <a:ahLst/>
              <a:cxnLst/>
              <a:rect l="l" t="t" r="r" b="b"/>
              <a:pathLst>
                <a:path w="2131695" h="1716404">
                  <a:moveTo>
                    <a:pt x="2131694" y="0"/>
                  </a:moveTo>
                  <a:lnTo>
                    <a:pt x="0" y="0"/>
                  </a:lnTo>
                  <a:lnTo>
                    <a:pt x="0" y="1715897"/>
                  </a:lnTo>
                  <a:lnTo>
                    <a:pt x="2131694" y="1715897"/>
                  </a:lnTo>
                  <a:lnTo>
                    <a:pt x="213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95494" y="4356392"/>
              <a:ext cx="2131695" cy="1716405"/>
            </a:xfrm>
            <a:custGeom>
              <a:avLst/>
              <a:gdLst/>
              <a:ahLst/>
              <a:cxnLst/>
              <a:rect l="l" t="t" r="r" b="b"/>
              <a:pathLst>
                <a:path w="2131695" h="1716404">
                  <a:moveTo>
                    <a:pt x="0" y="1715896"/>
                  </a:moveTo>
                  <a:lnTo>
                    <a:pt x="2131695" y="1715896"/>
                  </a:lnTo>
                  <a:lnTo>
                    <a:pt x="2131695" y="0"/>
                  </a:lnTo>
                  <a:lnTo>
                    <a:pt x="0" y="0"/>
                  </a:lnTo>
                  <a:lnTo>
                    <a:pt x="0" y="1715896"/>
                  </a:lnTo>
                  <a:close/>
                </a:path>
              </a:pathLst>
            </a:custGeom>
            <a:ln w="13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101463" y="4363339"/>
            <a:ext cx="18586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ourier New"/>
                <a:cs typeface="Courier New"/>
              </a:rPr>
              <a:t>synchronized</a:t>
            </a:r>
            <a:r>
              <a:rPr dirty="0" sz="1050" spc="-114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(object1)</a:t>
            </a:r>
            <a:r>
              <a:rPr dirty="0" sz="1050" spc="-90">
                <a:latin typeface="Courier New"/>
                <a:cs typeface="Courier New"/>
              </a:rPr>
              <a:t> </a:t>
            </a:r>
            <a:r>
              <a:rPr dirty="0" sz="1050" spc="-5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58053" y="4737861"/>
            <a:ext cx="15525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ourier New"/>
                <a:cs typeface="Courier New"/>
              </a:rPr>
              <a:t>//</a:t>
            </a:r>
            <a:r>
              <a:rPr dirty="0" sz="1050" spc="-75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do</a:t>
            </a:r>
            <a:r>
              <a:rPr dirty="0" sz="1050" spc="-70">
                <a:latin typeface="Courier New"/>
                <a:cs typeface="Courier New"/>
              </a:rPr>
              <a:t> </a:t>
            </a:r>
            <a:r>
              <a:rPr dirty="0" sz="1050" spc="-20">
                <a:latin typeface="Courier New"/>
                <a:cs typeface="Courier New"/>
              </a:rPr>
              <a:t>something</a:t>
            </a:r>
            <a:r>
              <a:rPr dirty="0" sz="1050" spc="-90">
                <a:latin typeface="Courier New"/>
                <a:cs typeface="Courier New"/>
              </a:rPr>
              <a:t> </a:t>
            </a:r>
            <a:r>
              <a:rPr dirty="0" sz="1050" spc="-20">
                <a:latin typeface="Courier New"/>
                <a:cs typeface="Courier New"/>
              </a:rPr>
              <a:t>here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58053" y="5111622"/>
            <a:ext cx="1858645" cy="747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Courier New"/>
                <a:cs typeface="Courier New"/>
              </a:rPr>
              <a:t>synchronized</a:t>
            </a:r>
            <a:r>
              <a:rPr dirty="0" sz="1050" spc="-114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(object2)</a:t>
            </a:r>
            <a:r>
              <a:rPr dirty="0" sz="1050" spc="-90">
                <a:latin typeface="Courier New"/>
                <a:cs typeface="Courier New"/>
              </a:rPr>
              <a:t> </a:t>
            </a:r>
            <a:r>
              <a:rPr dirty="0" sz="1050" spc="-5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0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1050">
                <a:latin typeface="Courier New"/>
                <a:cs typeface="Courier New"/>
              </a:rPr>
              <a:t>//</a:t>
            </a:r>
            <a:r>
              <a:rPr dirty="0" sz="1050" spc="-75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do</a:t>
            </a:r>
            <a:r>
              <a:rPr dirty="0" sz="1050" spc="-75">
                <a:latin typeface="Courier New"/>
                <a:cs typeface="Courier New"/>
              </a:rPr>
              <a:t> </a:t>
            </a:r>
            <a:r>
              <a:rPr dirty="0" sz="1050" spc="-20">
                <a:latin typeface="Courier New"/>
                <a:cs typeface="Courier New"/>
              </a:rPr>
              <a:t>something</a:t>
            </a:r>
            <a:r>
              <a:rPr dirty="0" sz="1050" spc="-90">
                <a:latin typeface="Courier New"/>
                <a:cs typeface="Courier New"/>
              </a:rPr>
              <a:t> </a:t>
            </a:r>
            <a:r>
              <a:rPr dirty="0" sz="1050" spc="-20">
                <a:latin typeface="Courier New"/>
                <a:cs typeface="Courier New"/>
              </a:rPr>
              <a:t>here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1050" spc="-5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50635" y="4027932"/>
            <a:ext cx="722630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ts val="1270"/>
              </a:lnSpc>
            </a:pPr>
            <a:r>
              <a:rPr dirty="0" sz="1150">
                <a:latin typeface="Times New Roman"/>
                <a:cs typeface="Times New Roman"/>
              </a:rPr>
              <a:t>Thread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955921" y="4335627"/>
            <a:ext cx="4808220" cy="1934210"/>
            <a:chOff x="4955921" y="4335627"/>
            <a:chExt cx="4808220" cy="1934210"/>
          </a:xfrm>
        </p:grpSpPr>
        <p:sp>
          <p:nvSpPr>
            <p:cNvPr id="13" name="object 13" descr=""/>
            <p:cNvSpPr/>
            <p:nvPr/>
          </p:nvSpPr>
          <p:spPr>
            <a:xfrm>
              <a:off x="4962906" y="5218938"/>
              <a:ext cx="141605" cy="1043940"/>
            </a:xfrm>
            <a:custGeom>
              <a:avLst/>
              <a:gdLst/>
              <a:ahLst/>
              <a:cxnLst/>
              <a:rect l="l" t="t" r="r" b="b"/>
              <a:pathLst>
                <a:path w="141604" h="1043939">
                  <a:moveTo>
                    <a:pt x="0" y="13462"/>
                  </a:moveTo>
                  <a:lnTo>
                    <a:pt x="0" y="1043762"/>
                  </a:lnTo>
                </a:path>
                <a:path w="141604" h="1043939">
                  <a:moveTo>
                    <a:pt x="0" y="0"/>
                  </a:moveTo>
                  <a:lnTo>
                    <a:pt x="141605" y="0"/>
                  </a:lnTo>
                </a:path>
              </a:pathLst>
            </a:custGeom>
            <a:ln w="13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52060" y="5146548"/>
              <a:ext cx="147955" cy="146050"/>
            </a:xfrm>
            <a:custGeom>
              <a:avLst/>
              <a:gdLst/>
              <a:ahLst/>
              <a:cxnLst/>
              <a:rect l="l" t="t" r="r" b="b"/>
              <a:pathLst>
                <a:path w="147954" h="146050">
                  <a:moveTo>
                    <a:pt x="0" y="0"/>
                  </a:moveTo>
                  <a:lnTo>
                    <a:pt x="47116" y="71881"/>
                  </a:lnTo>
                  <a:lnTo>
                    <a:pt x="0" y="145922"/>
                  </a:lnTo>
                  <a:lnTo>
                    <a:pt x="147574" y="71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72756" y="4341850"/>
              <a:ext cx="2183765" cy="1715770"/>
            </a:xfrm>
            <a:custGeom>
              <a:avLst/>
              <a:gdLst/>
              <a:ahLst/>
              <a:cxnLst/>
              <a:rect l="l" t="t" r="r" b="b"/>
              <a:pathLst>
                <a:path w="2183765" h="1715770">
                  <a:moveTo>
                    <a:pt x="2183383" y="0"/>
                  </a:moveTo>
                  <a:lnTo>
                    <a:pt x="0" y="0"/>
                  </a:lnTo>
                  <a:lnTo>
                    <a:pt x="0" y="1715516"/>
                  </a:lnTo>
                  <a:lnTo>
                    <a:pt x="2183383" y="1715516"/>
                  </a:lnTo>
                  <a:lnTo>
                    <a:pt x="2183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73518" y="4342612"/>
              <a:ext cx="2183765" cy="1715770"/>
            </a:xfrm>
            <a:custGeom>
              <a:avLst/>
              <a:gdLst/>
              <a:ahLst/>
              <a:cxnLst/>
              <a:rect l="l" t="t" r="r" b="b"/>
              <a:pathLst>
                <a:path w="2183765" h="1715770">
                  <a:moveTo>
                    <a:pt x="0" y="1715516"/>
                  </a:moveTo>
                  <a:lnTo>
                    <a:pt x="2183383" y="1715516"/>
                  </a:lnTo>
                  <a:lnTo>
                    <a:pt x="2183383" y="0"/>
                  </a:lnTo>
                  <a:lnTo>
                    <a:pt x="0" y="0"/>
                  </a:lnTo>
                  <a:lnTo>
                    <a:pt x="0" y="1715516"/>
                  </a:lnTo>
                  <a:close/>
                </a:path>
              </a:pathLst>
            </a:custGeom>
            <a:ln w="13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580376" y="4537964"/>
            <a:ext cx="1858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9900"/>
                </a:solidFill>
                <a:latin typeface="Courier New"/>
                <a:cs typeface="Courier New"/>
              </a:rPr>
              <a:t>synchronized</a:t>
            </a:r>
            <a:r>
              <a:rPr dirty="0" sz="1050" spc="-12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9900"/>
                </a:solidFill>
                <a:latin typeface="Courier New"/>
                <a:cs typeface="Courier New"/>
              </a:rPr>
              <a:t>(object2)</a:t>
            </a:r>
            <a:r>
              <a:rPr dirty="0" sz="1050" spc="-9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36458" y="4910073"/>
            <a:ext cx="15519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9900"/>
                </a:solidFill>
                <a:latin typeface="Courier New"/>
                <a:cs typeface="Courier New"/>
              </a:rPr>
              <a:t>//</a:t>
            </a:r>
            <a:r>
              <a:rPr dirty="0" sz="1050" spc="-7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9900"/>
                </a:solidFill>
                <a:latin typeface="Courier New"/>
                <a:cs typeface="Courier New"/>
              </a:rPr>
              <a:t>do</a:t>
            </a:r>
            <a:r>
              <a:rPr dirty="0" sz="1050" spc="-75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FF9900"/>
                </a:solidFill>
                <a:latin typeface="Courier New"/>
                <a:cs typeface="Courier New"/>
              </a:rPr>
              <a:t>something</a:t>
            </a:r>
            <a:r>
              <a:rPr dirty="0" sz="1050" spc="-9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FF9900"/>
                </a:solidFill>
                <a:latin typeface="Courier New"/>
                <a:cs typeface="Courier New"/>
              </a:rPr>
              <a:t>here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41919" y="5259730"/>
            <a:ext cx="1873885" cy="58356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00"/>
              </a:spcBef>
            </a:pPr>
            <a:r>
              <a:rPr dirty="0" sz="1050" spc="-25">
                <a:solidFill>
                  <a:srgbClr val="FF9900"/>
                </a:solidFill>
                <a:latin typeface="Courier New"/>
                <a:cs typeface="Courier New"/>
              </a:rPr>
              <a:t>synchronized</a:t>
            </a:r>
            <a:r>
              <a:rPr dirty="0" sz="1050" spc="-105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9900"/>
                </a:solidFill>
                <a:latin typeface="Courier New"/>
                <a:cs typeface="Courier New"/>
              </a:rPr>
              <a:t>(object1)</a:t>
            </a:r>
            <a:r>
              <a:rPr dirty="0" sz="1050" spc="-9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algn="ctr" marL="3810">
              <a:lnSpc>
                <a:spcPct val="100000"/>
              </a:lnSpc>
              <a:spcBef>
                <a:spcPts val="204"/>
              </a:spcBef>
            </a:pPr>
            <a:r>
              <a:rPr dirty="0" sz="1050">
                <a:solidFill>
                  <a:srgbClr val="FF9900"/>
                </a:solidFill>
                <a:latin typeface="Courier New"/>
                <a:cs typeface="Courier New"/>
              </a:rPr>
              <a:t>//</a:t>
            </a:r>
            <a:r>
              <a:rPr dirty="0" sz="1050" spc="-75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9900"/>
                </a:solidFill>
                <a:latin typeface="Courier New"/>
                <a:cs typeface="Courier New"/>
              </a:rPr>
              <a:t>do</a:t>
            </a:r>
            <a:r>
              <a:rPr dirty="0" sz="1050" spc="-75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FF9900"/>
                </a:solidFill>
                <a:latin typeface="Courier New"/>
                <a:cs typeface="Courier New"/>
              </a:rPr>
              <a:t>something</a:t>
            </a:r>
            <a:r>
              <a:rPr dirty="0" sz="1050" spc="-8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FF9900"/>
                </a:solidFill>
                <a:latin typeface="Courier New"/>
                <a:cs typeface="Courier New"/>
              </a:rPr>
              <a:t>here</a:t>
            </a:r>
            <a:endParaRPr sz="1050">
              <a:latin typeface="Courier New"/>
              <a:cs typeface="Courier New"/>
            </a:endParaRPr>
          </a:p>
          <a:p>
            <a:pPr algn="ctr" marR="1784985">
              <a:lnSpc>
                <a:spcPct val="100000"/>
              </a:lnSpc>
              <a:spcBef>
                <a:spcPts val="204"/>
              </a:spcBef>
            </a:pP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01463" y="5842508"/>
            <a:ext cx="25723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78405" algn="l"/>
              </a:tabLst>
            </a:pPr>
            <a:r>
              <a:rPr dirty="0" baseline="-5291" sz="1575" spc="-75">
                <a:latin typeface="Courier New"/>
                <a:cs typeface="Courier New"/>
              </a:rPr>
              <a:t>}</a:t>
            </a:r>
            <a:r>
              <a:rPr dirty="0" baseline="-5291" sz="1575">
                <a:latin typeface="Courier New"/>
                <a:cs typeface="Courier New"/>
              </a:rPr>
              <a:t>	</a:t>
            </a: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31707" y="4014215"/>
            <a:ext cx="721360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1275"/>
              </a:lnSpc>
            </a:pPr>
            <a:r>
              <a:rPr dirty="0" sz="1150">
                <a:solidFill>
                  <a:srgbClr val="FF9900"/>
                </a:solidFill>
                <a:latin typeface="Times New Roman"/>
                <a:cs typeface="Times New Roman"/>
              </a:rPr>
              <a:t>Thread</a:t>
            </a:r>
            <a:r>
              <a:rPr dirty="0" sz="1150" spc="-3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FF9900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20184" y="4014215"/>
            <a:ext cx="553720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49225">
              <a:lnSpc>
                <a:spcPts val="1275"/>
              </a:lnSpc>
            </a:pPr>
            <a:r>
              <a:rPr dirty="0" sz="1150" spc="-20">
                <a:latin typeface="Times New Roman"/>
                <a:cs typeface="Times New Roman"/>
              </a:rPr>
              <a:t>Step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45025" y="4349406"/>
            <a:ext cx="187960" cy="1730375"/>
            <a:chOff x="4645025" y="4349406"/>
            <a:chExt cx="187960" cy="1730375"/>
          </a:xfrm>
        </p:grpSpPr>
        <p:sp>
          <p:nvSpPr>
            <p:cNvPr id="24" name="object 24" descr=""/>
            <p:cNvSpPr/>
            <p:nvPr/>
          </p:nvSpPr>
          <p:spPr>
            <a:xfrm>
              <a:off x="4651248" y="4355629"/>
              <a:ext cx="173990" cy="1716405"/>
            </a:xfrm>
            <a:custGeom>
              <a:avLst/>
              <a:gdLst/>
              <a:ahLst/>
              <a:cxnLst/>
              <a:rect l="l" t="t" r="r" b="b"/>
              <a:pathLst>
                <a:path w="173989" h="1716404">
                  <a:moveTo>
                    <a:pt x="173583" y="0"/>
                  </a:moveTo>
                  <a:lnTo>
                    <a:pt x="0" y="0"/>
                  </a:lnTo>
                  <a:lnTo>
                    <a:pt x="0" y="1715897"/>
                  </a:lnTo>
                  <a:lnTo>
                    <a:pt x="173583" y="1715897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52010" y="4356391"/>
              <a:ext cx="173990" cy="1716405"/>
            </a:xfrm>
            <a:custGeom>
              <a:avLst/>
              <a:gdLst/>
              <a:ahLst/>
              <a:cxnLst/>
              <a:rect l="l" t="t" r="r" b="b"/>
              <a:pathLst>
                <a:path w="173989" h="1716404">
                  <a:moveTo>
                    <a:pt x="0" y="1715896"/>
                  </a:moveTo>
                  <a:lnTo>
                    <a:pt x="173583" y="1715896"/>
                  </a:lnTo>
                  <a:lnTo>
                    <a:pt x="173583" y="0"/>
                  </a:lnTo>
                  <a:lnTo>
                    <a:pt x="0" y="0"/>
                  </a:lnTo>
                  <a:lnTo>
                    <a:pt x="0" y="1715896"/>
                  </a:lnTo>
                  <a:close/>
                </a:path>
              </a:pathLst>
            </a:custGeom>
            <a:ln w="13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651247" y="4355630"/>
            <a:ext cx="173990" cy="171640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6985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204"/>
              </a:spcBef>
            </a:pP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204"/>
              </a:spcBef>
            </a:pPr>
            <a:r>
              <a:rPr dirty="0" sz="1050" spc="-50">
                <a:latin typeface="Courier New"/>
                <a:cs typeface="Courier New"/>
              </a:rPr>
              <a:t>3</a:t>
            </a:r>
            <a:endParaRPr sz="10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190"/>
              </a:spcBef>
            </a:pP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4</a:t>
            </a:r>
            <a:endParaRPr sz="10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204"/>
              </a:spcBef>
            </a:pPr>
            <a:r>
              <a:rPr dirty="0" sz="1050" spc="-50">
                <a:latin typeface="Courier New"/>
                <a:cs typeface="Courier New"/>
              </a:rPr>
              <a:t>5</a:t>
            </a:r>
            <a:endParaRPr sz="10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204"/>
              </a:spcBef>
            </a:pPr>
            <a:r>
              <a:rPr dirty="0" sz="1050" spc="-50">
                <a:solidFill>
                  <a:srgbClr val="FF9900"/>
                </a:solidFill>
                <a:latin typeface="Courier New"/>
                <a:cs typeface="Courier New"/>
              </a:rPr>
              <a:t>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639055" y="6275832"/>
            <a:ext cx="1633855" cy="382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 marL="24130" marR="27940" indent="182880">
              <a:lnSpc>
                <a:spcPts val="1300"/>
              </a:lnSpc>
              <a:spcBef>
                <a:spcPts val="55"/>
              </a:spcBef>
            </a:pPr>
            <a:r>
              <a:rPr dirty="0" sz="1150">
                <a:latin typeface="Times New Roman"/>
                <a:cs typeface="Times New Roman"/>
              </a:rPr>
              <a:t>Wait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Thread 2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release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lock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object2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423467" y="5327903"/>
            <a:ext cx="240665" cy="924560"/>
            <a:chOff x="7423467" y="5327903"/>
            <a:chExt cx="240665" cy="924560"/>
          </a:xfrm>
        </p:grpSpPr>
        <p:sp>
          <p:nvSpPr>
            <p:cNvPr id="29" name="object 29" descr=""/>
            <p:cNvSpPr/>
            <p:nvPr/>
          </p:nvSpPr>
          <p:spPr>
            <a:xfrm>
              <a:off x="7430261" y="5400293"/>
              <a:ext cx="141605" cy="852169"/>
            </a:xfrm>
            <a:custGeom>
              <a:avLst/>
              <a:gdLst/>
              <a:ahLst/>
              <a:cxnLst/>
              <a:rect l="l" t="t" r="r" b="b"/>
              <a:pathLst>
                <a:path w="141604" h="852170">
                  <a:moveTo>
                    <a:pt x="0" y="0"/>
                  </a:moveTo>
                  <a:lnTo>
                    <a:pt x="0" y="851788"/>
                  </a:lnTo>
                </a:path>
                <a:path w="141604" h="852170">
                  <a:moveTo>
                    <a:pt x="0" y="0"/>
                  </a:moveTo>
                  <a:lnTo>
                    <a:pt x="141605" y="0"/>
                  </a:lnTo>
                </a:path>
              </a:pathLst>
            </a:custGeom>
            <a:ln w="13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519415" y="5327903"/>
              <a:ext cx="144780" cy="146050"/>
            </a:xfrm>
            <a:custGeom>
              <a:avLst/>
              <a:gdLst/>
              <a:ahLst/>
              <a:cxnLst/>
              <a:rect l="l" t="t" r="r" b="b"/>
              <a:pathLst>
                <a:path w="144779" h="146050">
                  <a:moveTo>
                    <a:pt x="0" y="0"/>
                  </a:moveTo>
                  <a:lnTo>
                    <a:pt x="46862" y="74041"/>
                  </a:lnTo>
                  <a:lnTo>
                    <a:pt x="0" y="145923"/>
                  </a:lnTo>
                  <a:lnTo>
                    <a:pt x="144652" y="74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078980" y="6265164"/>
            <a:ext cx="1635760" cy="382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 marL="24765" marR="28575" indent="182880">
              <a:lnSpc>
                <a:spcPts val="1300"/>
              </a:lnSpc>
              <a:spcBef>
                <a:spcPts val="35"/>
              </a:spcBef>
            </a:pPr>
            <a:r>
              <a:rPr dirty="0" sz="1150">
                <a:latin typeface="Times New Roman"/>
                <a:cs typeface="Times New Roman"/>
              </a:rPr>
              <a:t>Wait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Thread 1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release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lock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object1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568" y="784098"/>
            <a:ext cx="4098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404040"/>
                </a:solidFill>
                <a:latin typeface="Trebuchet MS"/>
                <a:cs typeface="Trebuchet MS"/>
              </a:rPr>
              <a:t>PREVENTING</a:t>
            </a:r>
            <a:r>
              <a:rPr dirty="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204">
                <a:solidFill>
                  <a:srgbClr val="404040"/>
                </a:solidFill>
                <a:latin typeface="Trebuchet MS"/>
                <a:cs typeface="Trebuchet MS"/>
              </a:rPr>
              <a:t>DEADLOCK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97180" marR="50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pc="-35"/>
              <a:t>Deadlock</a:t>
            </a:r>
            <a:r>
              <a:rPr dirty="0" spc="110"/>
              <a:t> </a:t>
            </a:r>
            <a:r>
              <a:rPr dirty="0"/>
              <a:t>can</a:t>
            </a:r>
            <a:r>
              <a:rPr dirty="0" spc="114"/>
              <a:t> </a:t>
            </a:r>
            <a:r>
              <a:rPr dirty="0"/>
              <a:t>be</a:t>
            </a:r>
            <a:r>
              <a:rPr dirty="0" spc="114"/>
              <a:t> </a:t>
            </a:r>
            <a:r>
              <a:rPr dirty="0"/>
              <a:t>easily</a:t>
            </a:r>
            <a:r>
              <a:rPr dirty="0" spc="110"/>
              <a:t> </a:t>
            </a:r>
            <a:r>
              <a:rPr dirty="0"/>
              <a:t>avoided</a:t>
            </a:r>
            <a:r>
              <a:rPr dirty="0" spc="114"/>
              <a:t> </a:t>
            </a:r>
            <a:r>
              <a:rPr dirty="0"/>
              <a:t>by</a:t>
            </a:r>
            <a:r>
              <a:rPr dirty="0" spc="80"/>
              <a:t> </a:t>
            </a:r>
            <a:r>
              <a:rPr dirty="0" spc="-70"/>
              <a:t>using</a:t>
            </a:r>
            <a:r>
              <a:rPr dirty="0" spc="120"/>
              <a:t> </a:t>
            </a:r>
            <a:r>
              <a:rPr dirty="0"/>
              <a:t>a</a:t>
            </a:r>
            <a:r>
              <a:rPr dirty="0" spc="110"/>
              <a:t> </a:t>
            </a:r>
            <a:r>
              <a:rPr dirty="0" spc="-55"/>
              <a:t>simple</a:t>
            </a:r>
            <a:r>
              <a:rPr dirty="0" spc="120"/>
              <a:t> </a:t>
            </a:r>
            <a:r>
              <a:rPr dirty="0" spc="-80"/>
              <a:t>technique</a:t>
            </a:r>
            <a:r>
              <a:rPr dirty="0" spc="120"/>
              <a:t> </a:t>
            </a:r>
            <a:r>
              <a:rPr dirty="0" spc="-100"/>
              <a:t>known</a:t>
            </a:r>
            <a:r>
              <a:rPr dirty="0" spc="110"/>
              <a:t> </a:t>
            </a:r>
            <a:r>
              <a:rPr dirty="0"/>
              <a:t>as</a:t>
            </a:r>
            <a:r>
              <a:rPr dirty="0" spc="120"/>
              <a:t> </a:t>
            </a:r>
            <a:r>
              <a:rPr dirty="0" spc="-120"/>
              <a:t>resource </a:t>
            </a:r>
            <a:r>
              <a:rPr dirty="0" spc="-120"/>
              <a:t>	</a:t>
            </a:r>
            <a:r>
              <a:rPr dirty="0" spc="-75"/>
              <a:t>ordering.</a:t>
            </a:r>
            <a:r>
              <a:rPr dirty="0" spc="-95"/>
              <a:t> </a:t>
            </a:r>
            <a:r>
              <a:rPr dirty="0"/>
              <a:t>With</a:t>
            </a:r>
            <a:r>
              <a:rPr dirty="0" spc="-165"/>
              <a:t> </a:t>
            </a:r>
            <a:r>
              <a:rPr dirty="0" spc="-150"/>
              <a:t>this</a:t>
            </a:r>
            <a:r>
              <a:rPr dirty="0" spc="-15"/>
              <a:t> </a:t>
            </a:r>
            <a:r>
              <a:rPr dirty="0" spc="-165"/>
              <a:t>technique,</a:t>
            </a:r>
            <a:r>
              <a:rPr dirty="0"/>
              <a:t> you</a:t>
            </a:r>
            <a:r>
              <a:rPr dirty="0" spc="245"/>
              <a:t> </a:t>
            </a:r>
            <a:r>
              <a:rPr dirty="0" spc="-170"/>
              <a:t>assign</a:t>
            </a:r>
            <a:r>
              <a:rPr dirty="0" spc="5"/>
              <a:t> </a:t>
            </a:r>
            <a:r>
              <a:rPr dirty="0" spc="-30"/>
              <a:t>an</a:t>
            </a:r>
            <a:r>
              <a:rPr dirty="0" spc="-35"/>
              <a:t> </a:t>
            </a:r>
            <a:r>
              <a:rPr dirty="0" spc="-20"/>
              <a:t>order</a:t>
            </a:r>
            <a:r>
              <a:rPr dirty="0" spc="-40"/>
              <a:t> </a:t>
            </a:r>
            <a:r>
              <a:rPr dirty="0" spc="-110"/>
              <a:t>on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45"/>
              <a:t> </a:t>
            </a:r>
            <a:r>
              <a:rPr dirty="0" spc="-85"/>
              <a:t>the</a:t>
            </a:r>
            <a:r>
              <a:rPr dirty="0" spc="-45"/>
              <a:t> </a:t>
            </a:r>
            <a:r>
              <a:rPr dirty="0" spc="-120"/>
              <a:t>objects</a:t>
            </a:r>
            <a:r>
              <a:rPr dirty="0" spc="-40"/>
              <a:t> </a:t>
            </a:r>
            <a:r>
              <a:rPr dirty="0" spc="-210"/>
              <a:t>whose</a:t>
            </a:r>
            <a:r>
              <a:rPr dirty="0" spc="40"/>
              <a:t> </a:t>
            </a:r>
            <a:r>
              <a:rPr dirty="0" spc="-155"/>
              <a:t>locks</a:t>
            </a:r>
            <a:r>
              <a:rPr dirty="0" spc="-10"/>
              <a:t> </a:t>
            </a:r>
            <a:r>
              <a:rPr dirty="0" spc="-285"/>
              <a:t>must </a:t>
            </a:r>
            <a:r>
              <a:rPr dirty="0" spc="-285"/>
              <a:t>	</a:t>
            </a:r>
            <a:r>
              <a:rPr dirty="0"/>
              <a:t>be</a:t>
            </a:r>
            <a:r>
              <a:rPr dirty="0" spc="20"/>
              <a:t> </a:t>
            </a:r>
            <a:r>
              <a:rPr dirty="0" spc="-35"/>
              <a:t>acquired</a:t>
            </a:r>
            <a:r>
              <a:rPr dirty="0"/>
              <a:t> and</a:t>
            </a:r>
            <a:r>
              <a:rPr dirty="0" spc="15"/>
              <a:t> </a:t>
            </a:r>
            <a:r>
              <a:rPr dirty="0" spc="-145"/>
              <a:t>ensure</a:t>
            </a:r>
            <a:r>
              <a:rPr dirty="0" spc="15"/>
              <a:t> </a:t>
            </a:r>
            <a:r>
              <a:rPr dirty="0"/>
              <a:t>that</a:t>
            </a:r>
            <a:r>
              <a:rPr dirty="0" spc="5"/>
              <a:t> </a:t>
            </a:r>
            <a:r>
              <a:rPr dirty="0"/>
              <a:t>each</a:t>
            </a:r>
            <a:r>
              <a:rPr dirty="0" spc="30"/>
              <a:t> </a:t>
            </a:r>
            <a:r>
              <a:rPr dirty="0"/>
              <a:t>thread</a:t>
            </a:r>
            <a:r>
              <a:rPr dirty="0" spc="10"/>
              <a:t> </a:t>
            </a:r>
            <a:r>
              <a:rPr dirty="0" spc="-90"/>
              <a:t>acquires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85"/>
              <a:t>locks</a:t>
            </a:r>
            <a:r>
              <a:rPr dirty="0" spc="15"/>
              <a:t> </a:t>
            </a:r>
            <a:r>
              <a:rPr dirty="0"/>
              <a:t>in</a:t>
            </a:r>
            <a:r>
              <a:rPr dirty="0" spc="15"/>
              <a:t> </a:t>
            </a:r>
            <a:r>
              <a:rPr dirty="0"/>
              <a:t>that</a:t>
            </a:r>
            <a:r>
              <a:rPr dirty="0" spc="10"/>
              <a:t> </a:t>
            </a:r>
            <a:r>
              <a:rPr dirty="0" spc="-55"/>
              <a:t>order.</a:t>
            </a:r>
            <a:r>
              <a:rPr dirty="0" spc="-10"/>
              <a:t> </a:t>
            </a:r>
            <a:r>
              <a:rPr dirty="0" spc="-20"/>
              <a:t>For</a:t>
            </a:r>
            <a:r>
              <a:rPr dirty="0" spc="10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 spc="-145"/>
              <a:t>example,</a:t>
            </a:r>
            <a:r>
              <a:rPr dirty="0" spc="-25"/>
              <a:t> </a:t>
            </a:r>
            <a:r>
              <a:rPr dirty="0" spc="-200"/>
              <a:t>suppose</a:t>
            </a:r>
            <a:r>
              <a:rPr dirty="0" spc="35"/>
              <a:t> </a:t>
            </a:r>
            <a:r>
              <a:rPr dirty="0" spc="-90"/>
              <a:t>the</a:t>
            </a:r>
            <a:r>
              <a:rPr dirty="0" spc="-75"/>
              <a:t> </a:t>
            </a:r>
            <a:r>
              <a:rPr dirty="0" spc="-120"/>
              <a:t>objects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165"/>
              <a:t> </a:t>
            </a:r>
            <a:r>
              <a:rPr dirty="0" spc="-35"/>
              <a:t>ordered</a:t>
            </a:r>
            <a:r>
              <a:rPr dirty="0" spc="-55"/>
              <a:t> </a:t>
            </a:r>
            <a:r>
              <a:rPr dirty="0" spc="-125"/>
              <a:t>as</a:t>
            </a:r>
            <a:r>
              <a:rPr dirty="0" spc="-30"/>
              <a:t> </a:t>
            </a:r>
            <a:r>
              <a:rPr dirty="0" spc="-55"/>
              <a:t>object1</a:t>
            </a:r>
            <a:r>
              <a:rPr dirty="0" spc="-35"/>
              <a:t> </a:t>
            </a:r>
            <a:r>
              <a:rPr dirty="0" spc="-10"/>
              <a:t>and</a:t>
            </a:r>
            <a:r>
              <a:rPr dirty="0" spc="-35"/>
              <a:t> </a:t>
            </a:r>
            <a:r>
              <a:rPr dirty="0" spc="-85"/>
              <a:t>object2.</a:t>
            </a:r>
            <a:r>
              <a:rPr dirty="0" spc="-40"/>
              <a:t> </a:t>
            </a:r>
            <a:r>
              <a:rPr dirty="0" spc="-185"/>
              <a:t>Using</a:t>
            </a:r>
            <a:r>
              <a:rPr dirty="0" spc="15"/>
              <a:t> </a:t>
            </a:r>
            <a:r>
              <a:rPr dirty="0" spc="-90"/>
              <a:t>the</a:t>
            </a:r>
            <a:r>
              <a:rPr dirty="0" spc="-40"/>
              <a:t> </a:t>
            </a:r>
            <a:r>
              <a:rPr dirty="0" spc="-125"/>
              <a:t>resource </a:t>
            </a:r>
            <a:r>
              <a:rPr dirty="0" spc="-125"/>
              <a:t>	</a:t>
            </a:r>
            <a:r>
              <a:rPr dirty="0" spc="-25"/>
              <a:t>ordering</a:t>
            </a:r>
            <a:r>
              <a:rPr dirty="0" spc="-75"/>
              <a:t> </a:t>
            </a:r>
            <a:r>
              <a:rPr dirty="0" spc="-135"/>
              <a:t>technique,</a:t>
            </a:r>
            <a:r>
              <a:rPr dirty="0" spc="10"/>
              <a:t> </a:t>
            </a:r>
            <a:r>
              <a:rPr dirty="0" spc="-90"/>
              <a:t>Thread</a:t>
            </a:r>
            <a:r>
              <a:rPr dirty="0"/>
              <a:t> 2</a:t>
            </a:r>
            <a:r>
              <a:rPr dirty="0" spc="10"/>
              <a:t> </a:t>
            </a:r>
            <a:r>
              <a:rPr dirty="0" spc="-265"/>
              <a:t>must</a:t>
            </a:r>
            <a:r>
              <a:rPr dirty="0" spc="100"/>
              <a:t> </a:t>
            </a:r>
            <a:r>
              <a:rPr dirty="0" spc="-55"/>
              <a:t>acquire</a:t>
            </a:r>
            <a:r>
              <a:rPr dirty="0" spc="10"/>
              <a:t> </a:t>
            </a:r>
            <a:r>
              <a:rPr dirty="0"/>
              <a:t>a </a:t>
            </a:r>
            <a:r>
              <a:rPr dirty="0" spc="-10"/>
              <a:t>lock</a:t>
            </a:r>
            <a:r>
              <a:rPr dirty="0" spc="15"/>
              <a:t> </a:t>
            </a:r>
            <a:r>
              <a:rPr dirty="0"/>
              <a:t>on</a:t>
            </a:r>
            <a:r>
              <a:rPr dirty="0" spc="10"/>
              <a:t> </a:t>
            </a:r>
            <a:r>
              <a:rPr dirty="0" spc="-30"/>
              <a:t>object1</a:t>
            </a:r>
            <a:r>
              <a:rPr dirty="0" spc="5"/>
              <a:t> </a:t>
            </a:r>
            <a:r>
              <a:rPr dirty="0"/>
              <a:t>first,</a:t>
            </a:r>
            <a:r>
              <a:rPr dirty="0" spc="10"/>
              <a:t> </a:t>
            </a:r>
            <a:r>
              <a:rPr dirty="0"/>
              <a:t>then</a:t>
            </a:r>
            <a:r>
              <a:rPr dirty="0" spc="185"/>
              <a:t> </a:t>
            </a:r>
            <a:r>
              <a:rPr dirty="0"/>
              <a:t>on</a:t>
            </a:r>
            <a:r>
              <a:rPr dirty="0" spc="10"/>
              <a:t> </a:t>
            </a:r>
            <a:r>
              <a:rPr dirty="0" spc="-35"/>
              <a:t>object2. </a:t>
            </a:r>
            <a:r>
              <a:rPr dirty="0" spc="-35"/>
              <a:t>	</a:t>
            </a:r>
            <a:r>
              <a:rPr dirty="0" spc="-185"/>
              <a:t>Once</a:t>
            </a:r>
            <a:r>
              <a:rPr dirty="0" spc="15"/>
              <a:t> </a:t>
            </a:r>
            <a:r>
              <a:rPr dirty="0" spc="-150"/>
              <a:t>Thread</a:t>
            </a:r>
            <a:r>
              <a:rPr dirty="0" spc="-15"/>
              <a:t> </a:t>
            </a:r>
            <a:r>
              <a:rPr dirty="0"/>
              <a:t>1</a:t>
            </a:r>
            <a:r>
              <a:rPr dirty="0" spc="-165"/>
              <a:t> </a:t>
            </a:r>
            <a:r>
              <a:rPr dirty="0" spc="-90"/>
              <a:t>acquired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110"/>
              <a:t>lock</a:t>
            </a:r>
            <a:r>
              <a:rPr dirty="0" spc="10"/>
              <a:t> </a:t>
            </a:r>
            <a:r>
              <a:rPr dirty="0" spc="-220"/>
              <a:t>on</a:t>
            </a:r>
            <a:r>
              <a:rPr dirty="0" spc="55"/>
              <a:t> </a:t>
            </a:r>
            <a:r>
              <a:rPr dirty="0" spc="-95"/>
              <a:t>object1,</a:t>
            </a:r>
            <a:r>
              <a:rPr dirty="0"/>
              <a:t> </a:t>
            </a:r>
            <a:r>
              <a:rPr dirty="0" spc="-150"/>
              <a:t>Thread</a:t>
            </a:r>
            <a:r>
              <a:rPr dirty="0" spc="-10"/>
              <a:t> </a:t>
            </a:r>
            <a:r>
              <a:rPr dirty="0"/>
              <a:t>2</a:t>
            </a:r>
            <a:r>
              <a:rPr dirty="0" spc="5"/>
              <a:t> </a:t>
            </a:r>
            <a:r>
              <a:rPr dirty="0" spc="-270"/>
              <a:t>has</a:t>
            </a:r>
            <a:r>
              <a:rPr dirty="0" spc="105"/>
              <a:t> </a:t>
            </a:r>
            <a:r>
              <a:rPr dirty="0"/>
              <a:t>to </a:t>
            </a:r>
            <a:r>
              <a:rPr dirty="0" spc="-75"/>
              <a:t>wait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a </a:t>
            </a:r>
            <a:r>
              <a:rPr dirty="0" spc="-120"/>
              <a:t>lock</a:t>
            </a:r>
            <a:r>
              <a:rPr dirty="0" spc="5"/>
              <a:t> </a:t>
            </a:r>
            <a:r>
              <a:rPr dirty="0" spc="-220"/>
              <a:t>on</a:t>
            </a:r>
            <a:r>
              <a:rPr dirty="0" spc="55"/>
              <a:t> </a:t>
            </a:r>
            <a:r>
              <a:rPr dirty="0" spc="-45"/>
              <a:t>object1. </a:t>
            </a:r>
            <a:r>
              <a:rPr dirty="0" spc="-45"/>
              <a:t>	</a:t>
            </a:r>
            <a:r>
              <a:rPr dirty="0" spc="-285"/>
              <a:t>So</a:t>
            </a:r>
            <a:r>
              <a:rPr dirty="0" spc="-10"/>
              <a:t> </a:t>
            </a:r>
            <a:r>
              <a:rPr dirty="0" spc="-155"/>
              <a:t>Thread</a:t>
            </a:r>
            <a:r>
              <a:rPr dirty="0" spc="-30"/>
              <a:t> </a:t>
            </a:r>
            <a:r>
              <a:rPr dirty="0"/>
              <a:t>1</a:t>
            </a:r>
            <a:r>
              <a:rPr dirty="0" spc="-170"/>
              <a:t> </a:t>
            </a:r>
            <a:r>
              <a:rPr dirty="0" spc="-25"/>
              <a:t>will</a:t>
            </a:r>
            <a:r>
              <a:rPr dirty="0" spc="-105"/>
              <a:t> </a:t>
            </a:r>
            <a:r>
              <a:rPr dirty="0" spc="-20"/>
              <a:t>be</a:t>
            </a:r>
            <a:r>
              <a:rPr dirty="0" spc="-45"/>
              <a:t> </a:t>
            </a:r>
            <a:r>
              <a:rPr dirty="0" spc="-20"/>
              <a:t>able</a:t>
            </a:r>
            <a:r>
              <a:rPr dirty="0" spc="-45"/>
              <a:t> </a:t>
            </a:r>
            <a:r>
              <a:rPr dirty="0" spc="-10"/>
              <a:t>to</a:t>
            </a:r>
            <a:r>
              <a:rPr dirty="0" spc="-45"/>
              <a:t> </a:t>
            </a:r>
            <a:r>
              <a:rPr dirty="0" spc="-114"/>
              <a:t>acquire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25"/>
              <a:t>lock</a:t>
            </a:r>
            <a:r>
              <a:rPr dirty="0" spc="-25"/>
              <a:t> </a:t>
            </a:r>
            <a:r>
              <a:rPr dirty="0" spc="-225"/>
              <a:t>on</a:t>
            </a:r>
            <a:r>
              <a:rPr dirty="0" spc="-5"/>
              <a:t> </a:t>
            </a:r>
            <a:r>
              <a:rPr dirty="0" spc="-90"/>
              <a:t>object2</a:t>
            </a:r>
            <a:r>
              <a:rPr dirty="0" spc="-60"/>
              <a:t> </a:t>
            </a:r>
            <a:r>
              <a:rPr dirty="0" spc="-90"/>
              <a:t>and</a:t>
            </a:r>
            <a:r>
              <a:rPr dirty="0" spc="-40"/>
              <a:t> </a:t>
            </a:r>
            <a:r>
              <a:rPr dirty="0" spc="-220"/>
              <a:t>no</a:t>
            </a:r>
            <a:r>
              <a:rPr dirty="0" spc="-20"/>
              <a:t> </a:t>
            </a:r>
            <a:r>
              <a:rPr dirty="0" spc="-90"/>
              <a:t>deadlock</a:t>
            </a:r>
            <a:r>
              <a:rPr dirty="0" spc="-15"/>
              <a:t> </a:t>
            </a:r>
            <a:r>
              <a:rPr dirty="0" spc="-150"/>
              <a:t>would</a:t>
            </a:r>
            <a:r>
              <a:rPr dirty="0" spc="-40"/>
              <a:t> </a:t>
            </a:r>
            <a:r>
              <a:rPr dirty="0" spc="-45"/>
              <a:t>occur.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41633" y="1005839"/>
            <a:ext cx="3739515" cy="787400"/>
            <a:chOff x="1941633" y="1005839"/>
            <a:chExt cx="37395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633" y="1327162"/>
              <a:ext cx="104291" cy="1095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60" y="1005839"/>
              <a:ext cx="1553717" cy="7871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7164" y="1005839"/>
              <a:ext cx="1376934" cy="7871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7764" y="1005839"/>
              <a:ext cx="1472946" cy="787146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941633" y="2029967"/>
            <a:ext cx="2901315" cy="787400"/>
            <a:chOff x="1941633" y="2029967"/>
            <a:chExt cx="2901315" cy="7874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633" y="2351290"/>
              <a:ext cx="104291" cy="1095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2160" y="2029967"/>
              <a:ext cx="2800350" cy="787146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941633" y="3054095"/>
            <a:ext cx="4138929" cy="787400"/>
            <a:chOff x="1941633" y="3054095"/>
            <a:chExt cx="4138929" cy="7874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633" y="3375418"/>
              <a:ext cx="104291" cy="1095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2160" y="3054095"/>
              <a:ext cx="2602230" cy="78714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1104" y="3054095"/>
              <a:ext cx="1099565" cy="78714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1956" y="3054095"/>
              <a:ext cx="1098041" cy="78714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941633" y="4078223"/>
            <a:ext cx="3922395" cy="787400"/>
            <a:chOff x="1941633" y="4078223"/>
            <a:chExt cx="3922395" cy="78740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633" y="4399546"/>
              <a:ext cx="104291" cy="1095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2160" y="4078223"/>
              <a:ext cx="2602230" cy="78714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1104" y="4078223"/>
              <a:ext cx="1099565" cy="78714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1956" y="4078223"/>
              <a:ext cx="881634" cy="787145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1941633" y="5102352"/>
            <a:ext cx="4143375" cy="787400"/>
            <a:chOff x="1941633" y="5102352"/>
            <a:chExt cx="4143375" cy="787400"/>
          </a:xfrm>
        </p:grpSpPr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633" y="5423662"/>
              <a:ext cx="104291" cy="10957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2160" y="5102352"/>
              <a:ext cx="2602230" cy="78714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1104" y="5102352"/>
              <a:ext cx="1099565" cy="78714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1956" y="5102352"/>
              <a:ext cx="1102614" cy="787146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907794" y="522376"/>
            <a:ext cx="3943985" cy="51238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680"/>
              </a:spcBef>
            </a:pPr>
            <a:r>
              <a:rPr dirty="0" sz="2800" spc="-10">
                <a:solidFill>
                  <a:srgbClr val="FF9900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versus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Thread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EDEBE0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800" spc="-10">
                <a:latin typeface="Times New Roman"/>
                <a:cs typeface="Times New Roman"/>
              </a:rPr>
              <a:t>Synchronization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EDEBE0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Multithreading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20">
                <a:latin typeface="Times New Roman"/>
                <a:cs typeface="Times New Roman"/>
              </a:rPr>
              <a:t> Java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EDEBE0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Multithreading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C#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Clr>
                <a:srgbClr val="EDEBE0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Multithreading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6343" y="3099602"/>
            <a:ext cx="4484459" cy="3426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0607" y="2935046"/>
            <a:ext cx="45116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Process</a:t>
            </a:r>
            <a:r>
              <a:rPr dirty="0" sz="3600" spc="-9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versus</a:t>
            </a:r>
            <a:r>
              <a:rPr dirty="0" sz="3600" spc="-14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C62004"/>
                </a:solidFill>
                <a:latin typeface="Times New Roman"/>
                <a:cs typeface="Times New Roman"/>
              </a:rPr>
              <a:t>Thread.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5384" y="3474720"/>
            <a:ext cx="3790950" cy="10096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86783" y="3593972"/>
            <a:ext cx="3219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C62004"/>
                </a:solidFill>
                <a:latin typeface="Times New Roman"/>
                <a:cs typeface="Times New Roman"/>
              </a:rPr>
              <a:t>Synchronization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49479"/>
            <a:ext cx="21450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>
                <a:latin typeface="Trebuchet MS"/>
                <a:cs typeface="Trebuchet MS"/>
              </a:rPr>
              <a:t>Process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49579"/>
            <a:ext cx="8378190" cy="35617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process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sequential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execution.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process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computation.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Process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(code)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executed.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execute.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execution.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process</a:t>
            </a:r>
            <a:r>
              <a:rPr dirty="0" sz="2000" spc="2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runs</a:t>
            </a:r>
            <a:r>
              <a:rPr dirty="0" sz="2000" spc="2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2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2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abstract</a:t>
            </a:r>
            <a:r>
              <a:rPr dirty="0" sz="2000" spc="2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machine</a:t>
            </a:r>
            <a:r>
              <a:rPr dirty="0" sz="2000" spc="2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environment</a:t>
            </a:r>
            <a:r>
              <a:rPr dirty="0" sz="2000" spc="2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(could</a:t>
            </a:r>
            <a:r>
              <a:rPr dirty="0" sz="2000" spc="25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2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OS)</a:t>
            </a:r>
            <a:r>
              <a:rPr dirty="0" sz="2000" spc="26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that </a:t>
            </a:r>
            <a:r>
              <a:rPr dirty="0" sz="2000" b="1">
                <a:latin typeface="Times New Roman"/>
                <a:cs typeface="Times New Roman"/>
              </a:rPr>
              <a:t>manages</a:t>
            </a:r>
            <a:r>
              <a:rPr dirty="0" sz="2000" spc="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sharing</a:t>
            </a:r>
            <a:r>
              <a:rPr dirty="0" sz="2000" spc="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isolation</a:t>
            </a:r>
            <a:r>
              <a:rPr dirty="0" sz="2000" spc="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resources</a:t>
            </a:r>
            <a:r>
              <a:rPr dirty="0" sz="2000" spc="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among</a:t>
            </a:r>
            <a:r>
              <a:rPr dirty="0" sz="2000" spc="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community</a:t>
            </a:r>
            <a:r>
              <a:rPr dirty="0" sz="2000" spc="13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of </a:t>
            </a:r>
            <a:r>
              <a:rPr dirty="0" sz="2000" spc="-10" b="1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652837" y="4110037"/>
            <a:ext cx="2066925" cy="1000125"/>
            <a:chOff x="3652837" y="4110037"/>
            <a:chExt cx="2066925" cy="1000125"/>
          </a:xfrm>
        </p:grpSpPr>
        <p:sp>
          <p:nvSpPr>
            <p:cNvPr id="5" name="object 5" descr=""/>
            <p:cNvSpPr/>
            <p:nvPr/>
          </p:nvSpPr>
          <p:spPr>
            <a:xfrm>
              <a:off x="3810000" y="42672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765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765300" y="838200"/>
                  </a:lnTo>
                  <a:lnTo>
                    <a:pt x="1809479" y="831083"/>
                  </a:lnTo>
                  <a:lnTo>
                    <a:pt x="1847831" y="811263"/>
                  </a:lnTo>
                  <a:lnTo>
                    <a:pt x="1878063" y="781031"/>
                  </a:lnTo>
                  <a:lnTo>
                    <a:pt x="1897883" y="742679"/>
                  </a:lnTo>
                  <a:lnTo>
                    <a:pt x="1905000" y="698500"/>
                  </a:lnTo>
                  <a:lnTo>
                    <a:pt x="1905000" y="139700"/>
                  </a:lnTo>
                  <a:lnTo>
                    <a:pt x="1897883" y="95520"/>
                  </a:lnTo>
                  <a:lnTo>
                    <a:pt x="1878063" y="57168"/>
                  </a:lnTo>
                  <a:lnTo>
                    <a:pt x="1847831" y="26936"/>
                  </a:lnTo>
                  <a:lnTo>
                    <a:pt x="1809479" y="7116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0" y="42672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765300" y="0"/>
                  </a:lnTo>
                  <a:lnTo>
                    <a:pt x="1809479" y="7116"/>
                  </a:lnTo>
                  <a:lnTo>
                    <a:pt x="1847831" y="26936"/>
                  </a:lnTo>
                  <a:lnTo>
                    <a:pt x="1878063" y="57168"/>
                  </a:lnTo>
                  <a:lnTo>
                    <a:pt x="1897883" y="95520"/>
                  </a:lnTo>
                  <a:lnTo>
                    <a:pt x="1905000" y="139700"/>
                  </a:lnTo>
                  <a:lnTo>
                    <a:pt x="1905000" y="698500"/>
                  </a:lnTo>
                  <a:lnTo>
                    <a:pt x="1897883" y="742679"/>
                  </a:lnTo>
                  <a:lnTo>
                    <a:pt x="1878063" y="781031"/>
                  </a:lnTo>
                  <a:lnTo>
                    <a:pt x="1847831" y="811263"/>
                  </a:lnTo>
                  <a:lnTo>
                    <a:pt x="1809479" y="831083"/>
                  </a:lnTo>
                  <a:lnTo>
                    <a:pt x="1765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33800" y="41910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765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765300" y="838200"/>
                  </a:lnTo>
                  <a:lnTo>
                    <a:pt x="1809479" y="831083"/>
                  </a:lnTo>
                  <a:lnTo>
                    <a:pt x="1847831" y="811263"/>
                  </a:lnTo>
                  <a:lnTo>
                    <a:pt x="1878063" y="781031"/>
                  </a:lnTo>
                  <a:lnTo>
                    <a:pt x="1897883" y="742679"/>
                  </a:lnTo>
                  <a:lnTo>
                    <a:pt x="1905000" y="698500"/>
                  </a:lnTo>
                  <a:lnTo>
                    <a:pt x="1905000" y="139700"/>
                  </a:lnTo>
                  <a:lnTo>
                    <a:pt x="1897883" y="95520"/>
                  </a:lnTo>
                  <a:lnTo>
                    <a:pt x="1878063" y="57168"/>
                  </a:lnTo>
                  <a:lnTo>
                    <a:pt x="1847831" y="26936"/>
                  </a:lnTo>
                  <a:lnTo>
                    <a:pt x="1809479" y="7116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33800" y="41910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765300" y="0"/>
                  </a:lnTo>
                  <a:lnTo>
                    <a:pt x="1809479" y="7116"/>
                  </a:lnTo>
                  <a:lnTo>
                    <a:pt x="1847831" y="26936"/>
                  </a:lnTo>
                  <a:lnTo>
                    <a:pt x="1878063" y="57168"/>
                  </a:lnTo>
                  <a:lnTo>
                    <a:pt x="1897883" y="95520"/>
                  </a:lnTo>
                  <a:lnTo>
                    <a:pt x="1905000" y="139700"/>
                  </a:lnTo>
                  <a:lnTo>
                    <a:pt x="1905000" y="698500"/>
                  </a:lnTo>
                  <a:lnTo>
                    <a:pt x="1897883" y="742679"/>
                  </a:lnTo>
                  <a:lnTo>
                    <a:pt x="1878063" y="781031"/>
                  </a:lnTo>
                  <a:lnTo>
                    <a:pt x="1847831" y="811263"/>
                  </a:lnTo>
                  <a:lnTo>
                    <a:pt x="1809479" y="831083"/>
                  </a:lnTo>
                  <a:lnTo>
                    <a:pt x="1765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57600" y="41148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765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765300" y="838200"/>
                  </a:lnTo>
                  <a:lnTo>
                    <a:pt x="1809479" y="831083"/>
                  </a:lnTo>
                  <a:lnTo>
                    <a:pt x="1847831" y="811263"/>
                  </a:lnTo>
                  <a:lnTo>
                    <a:pt x="1878063" y="781031"/>
                  </a:lnTo>
                  <a:lnTo>
                    <a:pt x="1897883" y="742679"/>
                  </a:lnTo>
                  <a:lnTo>
                    <a:pt x="1905000" y="698500"/>
                  </a:lnTo>
                  <a:lnTo>
                    <a:pt x="1905000" y="139700"/>
                  </a:lnTo>
                  <a:lnTo>
                    <a:pt x="1897883" y="95520"/>
                  </a:lnTo>
                  <a:lnTo>
                    <a:pt x="1878063" y="57168"/>
                  </a:lnTo>
                  <a:lnTo>
                    <a:pt x="1847831" y="26936"/>
                  </a:lnTo>
                  <a:lnTo>
                    <a:pt x="1809479" y="7116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57600" y="41148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765300" y="0"/>
                  </a:lnTo>
                  <a:lnTo>
                    <a:pt x="1809479" y="7116"/>
                  </a:lnTo>
                  <a:lnTo>
                    <a:pt x="1847831" y="26936"/>
                  </a:lnTo>
                  <a:lnTo>
                    <a:pt x="1878063" y="57168"/>
                  </a:lnTo>
                  <a:lnTo>
                    <a:pt x="1897883" y="95520"/>
                  </a:lnTo>
                  <a:lnTo>
                    <a:pt x="1905000" y="139700"/>
                  </a:lnTo>
                  <a:lnTo>
                    <a:pt x="1905000" y="698500"/>
                  </a:lnTo>
                  <a:lnTo>
                    <a:pt x="1897883" y="742679"/>
                  </a:lnTo>
                  <a:lnTo>
                    <a:pt x="1878063" y="781031"/>
                  </a:lnTo>
                  <a:lnTo>
                    <a:pt x="1847831" y="811263"/>
                  </a:lnTo>
                  <a:lnTo>
                    <a:pt x="1809479" y="831083"/>
                  </a:lnTo>
                  <a:lnTo>
                    <a:pt x="1765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810000" y="4267200"/>
            <a:ext cx="685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0"/>
              </a:spcBef>
            </a:pPr>
            <a:r>
              <a:rPr dirty="0" sz="1400" spc="-20">
                <a:latin typeface="Arial MT"/>
                <a:cs typeface="Arial MT"/>
              </a:rPr>
              <a:t>Code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4400" y="4267200"/>
            <a:ext cx="685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20"/>
              </a:spcBef>
            </a:pPr>
            <a:r>
              <a:rPr dirty="0" sz="1400" spc="-2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10000" y="4572000"/>
            <a:ext cx="1600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Status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548437" y="4414837"/>
            <a:ext cx="1914525" cy="695325"/>
            <a:chOff x="6548437" y="4414837"/>
            <a:chExt cx="1914525" cy="695325"/>
          </a:xfrm>
        </p:grpSpPr>
        <p:sp>
          <p:nvSpPr>
            <p:cNvPr id="15" name="object 15" descr=""/>
            <p:cNvSpPr/>
            <p:nvPr/>
          </p:nvSpPr>
          <p:spPr>
            <a:xfrm>
              <a:off x="6553200" y="44196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53200" y="44196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29400" y="4495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29400" y="4495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705600" y="45720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705600" y="45720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858000" y="47244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20"/>
              </a:spcBef>
            </a:pPr>
            <a:r>
              <a:rPr dirty="0" sz="1400" spc="-10">
                <a:latin typeface="Arial MT"/>
                <a:cs typeface="Arial MT"/>
              </a:rPr>
              <a:t>Resource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786437" y="4643437"/>
            <a:ext cx="695325" cy="161925"/>
            <a:chOff x="5786437" y="4643437"/>
            <a:chExt cx="695325" cy="161925"/>
          </a:xfrm>
        </p:grpSpPr>
        <p:sp>
          <p:nvSpPr>
            <p:cNvPr id="23" name="object 23" descr=""/>
            <p:cNvSpPr/>
            <p:nvPr/>
          </p:nvSpPr>
          <p:spPr>
            <a:xfrm>
              <a:off x="5791200" y="46482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548639" y="0"/>
                  </a:moveTo>
                  <a:lnTo>
                    <a:pt x="548639" y="38100"/>
                  </a:lnTo>
                  <a:lnTo>
                    <a:pt x="137160" y="38100"/>
                  </a:lnTo>
                  <a:lnTo>
                    <a:pt x="137160" y="0"/>
                  </a:lnTo>
                  <a:lnTo>
                    <a:pt x="0" y="76200"/>
                  </a:lnTo>
                  <a:lnTo>
                    <a:pt x="137160" y="152400"/>
                  </a:lnTo>
                  <a:lnTo>
                    <a:pt x="137160" y="114300"/>
                  </a:lnTo>
                  <a:lnTo>
                    <a:pt x="548639" y="114300"/>
                  </a:lnTo>
                  <a:lnTo>
                    <a:pt x="548639" y="152400"/>
                  </a:lnTo>
                  <a:lnTo>
                    <a:pt x="685800" y="7620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91200" y="46482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137160" y="0"/>
                  </a:lnTo>
                  <a:lnTo>
                    <a:pt x="137160" y="38100"/>
                  </a:lnTo>
                  <a:lnTo>
                    <a:pt x="548639" y="38100"/>
                  </a:lnTo>
                  <a:lnTo>
                    <a:pt x="548639" y="0"/>
                  </a:lnTo>
                  <a:lnTo>
                    <a:pt x="685800" y="76200"/>
                  </a:lnTo>
                  <a:lnTo>
                    <a:pt x="548639" y="152400"/>
                  </a:lnTo>
                  <a:lnTo>
                    <a:pt x="548639" y="114300"/>
                  </a:lnTo>
                  <a:lnTo>
                    <a:pt x="137160" y="114300"/>
                  </a:lnTo>
                  <a:lnTo>
                    <a:pt x="137160" y="1524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4491037" y="5710237"/>
            <a:ext cx="3209925" cy="695325"/>
            <a:chOff x="4491037" y="5710237"/>
            <a:chExt cx="3209925" cy="695325"/>
          </a:xfrm>
        </p:grpSpPr>
        <p:sp>
          <p:nvSpPr>
            <p:cNvPr id="26" name="object 26" descr=""/>
            <p:cNvSpPr/>
            <p:nvPr/>
          </p:nvSpPr>
          <p:spPr>
            <a:xfrm>
              <a:off x="4495800" y="57150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2882900" y="0"/>
                  </a:moveTo>
                  <a:lnTo>
                    <a:pt x="88900" y="0"/>
                  </a:lnTo>
                  <a:lnTo>
                    <a:pt x="54274" y="6986"/>
                  </a:lnTo>
                  <a:lnTo>
                    <a:pt x="26019" y="26038"/>
                  </a:lnTo>
                  <a:lnTo>
                    <a:pt x="6979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03"/>
                  </a:lnTo>
                  <a:lnTo>
                    <a:pt x="26019" y="507361"/>
                  </a:lnTo>
                  <a:lnTo>
                    <a:pt x="54274" y="526413"/>
                  </a:lnTo>
                  <a:lnTo>
                    <a:pt x="88900" y="533400"/>
                  </a:lnTo>
                  <a:lnTo>
                    <a:pt x="2882900" y="533400"/>
                  </a:lnTo>
                  <a:lnTo>
                    <a:pt x="2917525" y="526413"/>
                  </a:lnTo>
                  <a:lnTo>
                    <a:pt x="2945780" y="507361"/>
                  </a:lnTo>
                  <a:lnTo>
                    <a:pt x="2964820" y="479103"/>
                  </a:lnTo>
                  <a:lnTo>
                    <a:pt x="2971800" y="444500"/>
                  </a:lnTo>
                  <a:lnTo>
                    <a:pt x="2971800" y="88900"/>
                  </a:lnTo>
                  <a:lnTo>
                    <a:pt x="2964820" y="54296"/>
                  </a:lnTo>
                  <a:lnTo>
                    <a:pt x="2945780" y="26038"/>
                  </a:lnTo>
                  <a:lnTo>
                    <a:pt x="2917525" y="6986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495800" y="57150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0" y="88900"/>
                  </a:moveTo>
                  <a:lnTo>
                    <a:pt x="6979" y="54296"/>
                  </a:lnTo>
                  <a:lnTo>
                    <a:pt x="26019" y="26038"/>
                  </a:lnTo>
                  <a:lnTo>
                    <a:pt x="54274" y="6986"/>
                  </a:lnTo>
                  <a:lnTo>
                    <a:pt x="88900" y="0"/>
                  </a:lnTo>
                  <a:lnTo>
                    <a:pt x="2882900" y="0"/>
                  </a:lnTo>
                  <a:lnTo>
                    <a:pt x="2917525" y="6986"/>
                  </a:lnTo>
                  <a:lnTo>
                    <a:pt x="2945780" y="26038"/>
                  </a:lnTo>
                  <a:lnTo>
                    <a:pt x="2964820" y="54296"/>
                  </a:lnTo>
                  <a:lnTo>
                    <a:pt x="2971800" y="88900"/>
                  </a:lnTo>
                  <a:lnTo>
                    <a:pt x="2971800" y="444500"/>
                  </a:lnTo>
                  <a:lnTo>
                    <a:pt x="2964820" y="479103"/>
                  </a:lnTo>
                  <a:lnTo>
                    <a:pt x="2945780" y="507361"/>
                  </a:lnTo>
                  <a:lnTo>
                    <a:pt x="2917525" y="526413"/>
                  </a:lnTo>
                  <a:lnTo>
                    <a:pt x="2882900" y="533400"/>
                  </a:lnTo>
                  <a:lnTo>
                    <a:pt x="88900" y="533400"/>
                  </a:lnTo>
                  <a:lnTo>
                    <a:pt x="54274" y="526413"/>
                  </a:lnTo>
                  <a:lnTo>
                    <a:pt x="26019" y="507361"/>
                  </a:lnTo>
                  <a:lnTo>
                    <a:pt x="6979" y="479103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72000" y="5791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86"/>
                  </a:lnTo>
                  <a:lnTo>
                    <a:pt x="26019" y="26038"/>
                  </a:lnTo>
                  <a:lnTo>
                    <a:pt x="6979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03"/>
                  </a:lnTo>
                  <a:lnTo>
                    <a:pt x="26019" y="507361"/>
                  </a:lnTo>
                  <a:lnTo>
                    <a:pt x="54274" y="526413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13"/>
                  </a:lnTo>
                  <a:lnTo>
                    <a:pt x="3021980" y="507361"/>
                  </a:lnTo>
                  <a:lnTo>
                    <a:pt x="3041020" y="479103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96"/>
                  </a:lnTo>
                  <a:lnTo>
                    <a:pt x="3021980" y="26038"/>
                  </a:lnTo>
                  <a:lnTo>
                    <a:pt x="2993725" y="6986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72000" y="5791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96"/>
                  </a:lnTo>
                  <a:lnTo>
                    <a:pt x="26019" y="26038"/>
                  </a:lnTo>
                  <a:lnTo>
                    <a:pt x="54274" y="6986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86"/>
                  </a:lnTo>
                  <a:lnTo>
                    <a:pt x="3021980" y="26038"/>
                  </a:lnTo>
                  <a:lnTo>
                    <a:pt x="3041020" y="54296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03"/>
                  </a:lnTo>
                  <a:lnTo>
                    <a:pt x="3021980" y="507361"/>
                  </a:lnTo>
                  <a:lnTo>
                    <a:pt x="2993725" y="526413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13"/>
                  </a:lnTo>
                  <a:lnTo>
                    <a:pt x="26019" y="507361"/>
                  </a:lnTo>
                  <a:lnTo>
                    <a:pt x="6979" y="479103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648200" y="58674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86"/>
                  </a:lnTo>
                  <a:lnTo>
                    <a:pt x="26019" y="26038"/>
                  </a:lnTo>
                  <a:lnTo>
                    <a:pt x="6979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03"/>
                  </a:lnTo>
                  <a:lnTo>
                    <a:pt x="26019" y="507361"/>
                  </a:lnTo>
                  <a:lnTo>
                    <a:pt x="54274" y="526413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13"/>
                  </a:lnTo>
                  <a:lnTo>
                    <a:pt x="3021980" y="507361"/>
                  </a:lnTo>
                  <a:lnTo>
                    <a:pt x="3041020" y="479103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96"/>
                  </a:lnTo>
                  <a:lnTo>
                    <a:pt x="3021980" y="26038"/>
                  </a:lnTo>
                  <a:lnTo>
                    <a:pt x="2993725" y="6986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648200" y="58674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96"/>
                  </a:lnTo>
                  <a:lnTo>
                    <a:pt x="26019" y="26038"/>
                  </a:lnTo>
                  <a:lnTo>
                    <a:pt x="54274" y="6986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86"/>
                  </a:lnTo>
                  <a:lnTo>
                    <a:pt x="3021980" y="26038"/>
                  </a:lnTo>
                  <a:lnTo>
                    <a:pt x="3041020" y="54296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03"/>
                  </a:lnTo>
                  <a:lnTo>
                    <a:pt x="3021980" y="507361"/>
                  </a:lnTo>
                  <a:lnTo>
                    <a:pt x="2993725" y="526413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13"/>
                  </a:lnTo>
                  <a:lnTo>
                    <a:pt x="26019" y="507361"/>
                  </a:lnTo>
                  <a:lnTo>
                    <a:pt x="6979" y="479103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913376" y="6019800"/>
            <a:ext cx="265049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Arial MT"/>
                <a:cs typeface="Arial MT"/>
              </a:rPr>
              <a:t>Abstract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Machine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Environment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643437" y="5153977"/>
            <a:ext cx="2676525" cy="534035"/>
            <a:chOff x="4643437" y="5153977"/>
            <a:chExt cx="2676525" cy="534035"/>
          </a:xfrm>
        </p:grpSpPr>
        <p:sp>
          <p:nvSpPr>
            <p:cNvPr id="34" name="object 34" descr=""/>
            <p:cNvSpPr/>
            <p:nvPr/>
          </p:nvSpPr>
          <p:spPr>
            <a:xfrm>
              <a:off x="4648200" y="5158740"/>
              <a:ext cx="152400" cy="502920"/>
            </a:xfrm>
            <a:custGeom>
              <a:avLst/>
              <a:gdLst/>
              <a:ahLst/>
              <a:cxnLst/>
              <a:rect l="l" t="t" r="r" b="b"/>
              <a:pathLst>
                <a:path w="152400" h="502920">
                  <a:moveTo>
                    <a:pt x="76200" y="0"/>
                  </a:moveTo>
                  <a:lnTo>
                    <a:pt x="0" y="100330"/>
                  </a:lnTo>
                  <a:lnTo>
                    <a:pt x="38100" y="100330"/>
                  </a:lnTo>
                  <a:lnTo>
                    <a:pt x="38100" y="402590"/>
                  </a:lnTo>
                  <a:lnTo>
                    <a:pt x="0" y="402590"/>
                  </a:lnTo>
                  <a:lnTo>
                    <a:pt x="76200" y="502920"/>
                  </a:lnTo>
                  <a:lnTo>
                    <a:pt x="152400" y="402590"/>
                  </a:lnTo>
                  <a:lnTo>
                    <a:pt x="114300" y="402590"/>
                  </a:lnTo>
                  <a:lnTo>
                    <a:pt x="114300" y="100330"/>
                  </a:lnTo>
                  <a:lnTo>
                    <a:pt x="152400" y="1003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648200" y="5158740"/>
              <a:ext cx="152400" cy="502920"/>
            </a:xfrm>
            <a:custGeom>
              <a:avLst/>
              <a:gdLst/>
              <a:ahLst/>
              <a:cxnLst/>
              <a:rect l="l" t="t" r="r" b="b"/>
              <a:pathLst>
                <a:path w="152400" h="502920">
                  <a:moveTo>
                    <a:pt x="76200" y="0"/>
                  </a:moveTo>
                  <a:lnTo>
                    <a:pt x="152400" y="100330"/>
                  </a:lnTo>
                  <a:lnTo>
                    <a:pt x="114300" y="100330"/>
                  </a:lnTo>
                  <a:lnTo>
                    <a:pt x="114300" y="402590"/>
                  </a:lnTo>
                  <a:lnTo>
                    <a:pt x="152400" y="402590"/>
                  </a:lnTo>
                  <a:lnTo>
                    <a:pt x="76200" y="502920"/>
                  </a:lnTo>
                  <a:lnTo>
                    <a:pt x="0" y="402590"/>
                  </a:lnTo>
                  <a:lnTo>
                    <a:pt x="38100" y="402590"/>
                  </a:lnTo>
                  <a:lnTo>
                    <a:pt x="38100" y="100330"/>
                  </a:lnTo>
                  <a:lnTo>
                    <a:pt x="0" y="100330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162800" y="5181600"/>
              <a:ext cx="152400" cy="501650"/>
            </a:xfrm>
            <a:custGeom>
              <a:avLst/>
              <a:gdLst/>
              <a:ahLst/>
              <a:cxnLst/>
              <a:rect l="l" t="t" r="r" b="b"/>
              <a:pathLst>
                <a:path w="152400" h="501650">
                  <a:moveTo>
                    <a:pt x="76200" y="0"/>
                  </a:moveTo>
                  <a:lnTo>
                    <a:pt x="0" y="100330"/>
                  </a:lnTo>
                  <a:lnTo>
                    <a:pt x="38100" y="100330"/>
                  </a:lnTo>
                  <a:lnTo>
                    <a:pt x="38100" y="401066"/>
                  </a:lnTo>
                  <a:lnTo>
                    <a:pt x="0" y="401066"/>
                  </a:lnTo>
                  <a:lnTo>
                    <a:pt x="76200" y="501396"/>
                  </a:lnTo>
                  <a:lnTo>
                    <a:pt x="152400" y="401066"/>
                  </a:lnTo>
                  <a:lnTo>
                    <a:pt x="114300" y="401066"/>
                  </a:lnTo>
                  <a:lnTo>
                    <a:pt x="114300" y="100330"/>
                  </a:lnTo>
                  <a:lnTo>
                    <a:pt x="152400" y="1003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162800" y="5181600"/>
              <a:ext cx="152400" cy="501650"/>
            </a:xfrm>
            <a:custGeom>
              <a:avLst/>
              <a:gdLst/>
              <a:ahLst/>
              <a:cxnLst/>
              <a:rect l="l" t="t" r="r" b="b"/>
              <a:pathLst>
                <a:path w="152400" h="501650">
                  <a:moveTo>
                    <a:pt x="76200" y="0"/>
                  </a:moveTo>
                  <a:lnTo>
                    <a:pt x="152400" y="100330"/>
                  </a:lnTo>
                  <a:lnTo>
                    <a:pt x="114300" y="100330"/>
                  </a:lnTo>
                  <a:lnTo>
                    <a:pt x="114300" y="401066"/>
                  </a:lnTo>
                  <a:lnTo>
                    <a:pt x="152400" y="401066"/>
                  </a:lnTo>
                  <a:lnTo>
                    <a:pt x="76200" y="501396"/>
                  </a:lnTo>
                  <a:lnTo>
                    <a:pt x="0" y="401066"/>
                  </a:lnTo>
                  <a:lnTo>
                    <a:pt x="38100" y="401066"/>
                  </a:lnTo>
                  <a:lnTo>
                    <a:pt x="38100" y="100330"/>
                  </a:lnTo>
                  <a:lnTo>
                    <a:pt x="0" y="100330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39" name="object 3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54" y="813003"/>
            <a:ext cx="3090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>
                <a:latin typeface="Trebuchet MS"/>
                <a:cs typeface="Trebuchet MS"/>
              </a:rPr>
              <a:t>Program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 spc="-185">
                <a:latin typeface="Trebuchet MS"/>
                <a:cs typeface="Trebuchet MS"/>
              </a:rPr>
              <a:t>and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 spc="-70">
                <a:latin typeface="Trebuchet MS"/>
                <a:cs typeface="Trebuchet MS"/>
              </a:rPr>
              <a:t>Process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1594" y="1701355"/>
            <a:ext cx="8378190" cy="3757929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distinction?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entity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made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statements.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latter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run-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10">
                <a:latin typeface="Times New Roman"/>
                <a:cs typeface="Times New Roman"/>
              </a:rPr>
              <a:t> behavior.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  <a:tab pos="1760855" algn="l"/>
                <a:tab pos="2106930" algn="l"/>
                <a:tab pos="2385695" algn="l"/>
                <a:tab pos="3647440" algn="l"/>
                <a:tab pos="4536440" algn="l"/>
                <a:tab pos="5135245" algn="l"/>
                <a:tab pos="6327140" algn="l"/>
                <a:tab pos="6604634" algn="l"/>
                <a:tab pos="7779384" algn="l"/>
                <a:tab pos="822769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6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dynamic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entity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executes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particular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Two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more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could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execute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same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each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 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resources.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1378458"/>
            <a:ext cx="1578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188" y="2147316"/>
            <a:ext cx="8737092" cy="377494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49479"/>
            <a:ext cx="2063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9930"/>
            <a:ext cx="837755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5600" algn="l"/>
                <a:tab pos="667385" algn="l"/>
                <a:tab pos="1525905" algn="l"/>
                <a:tab pos="1835150" algn="l"/>
                <a:tab pos="2219325" algn="l"/>
                <a:tab pos="3427729" algn="l"/>
                <a:tab pos="4064000" algn="l"/>
                <a:tab pos="4487545" algn="l"/>
                <a:tab pos="4938395" algn="l"/>
                <a:tab pos="5924550" algn="l"/>
                <a:tab pos="6278245" algn="l"/>
                <a:tab pos="7618095" algn="l"/>
                <a:tab pos="8152765" algn="l"/>
              </a:tabLst>
            </a:pPr>
            <a:r>
              <a:rPr dirty="0" sz="2000" spc="-5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Times New Roman"/>
                <a:cs typeface="Times New Roman"/>
              </a:rPr>
              <a:t>thread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alternative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form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(to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process)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schedulable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unit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computation.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thread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model: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process.</a:t>
            </a:r>
            <a:endParaRPr sz="20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entity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relying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code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resources, </a:t>
            </a:r>
            <a:r>
              <a:rPr dirty="0" sz="2000" b="1">
                <a:latin typeface="Times New Roman"/>
                <a:cs typeface="Times New Roman"/>
              </a:rPr>
              <a:t>holding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associated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process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threads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allocates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B43117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status.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005637" y="5329237"/>
            <a:ext cx="1914525" cy="1076325"/>
            <a:chOff x="7005637" y="5329237"/>
            <a:chExt cx="1914525" cy="1076325"/>
          </a:xfrm>
        </p:grpSpPr>
        <p:sp>
          <p:nvSpPr>
            <p:cNvPr id="5" name="object 5" descr=""/>
            <p:cNvSpPr/>
            <p:nvPr/>
          </p:nvSpPr>
          <p:spPr>
            <a:xfrm>
              <a:off x="7010400" y="5334000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7272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66"/>
                  </a:lnTo>
                  <a:lnTo>
                    <a:pt x="24280" y="978739"/>
                  </a:lnTo>
                  <a:lnTo>
                    <a:pt x="52085" y="1014723"/>
                  </a:lnTo>
                  <a:lnTo>
                    <a:pt x="88072" y="1042525"/>
                  </a:lnTo>
                  <a:lnTo>
                    <a:pt x="130542" y="1060448"/>
                  </a:lnTo>
                  <a:lnTo>
                    <a:pt x="177800" y="1066800"/>
                  </a:lnTo>
                  <a:lnTo>
                    <a:pt x="1727200" y="1066800"/>
                  </a:lnTo>
                  <a:lnTo>
                    <a:pt x="1774457" y="1060448"/>
                  </a:lnTo>
                  <a:lnTo>
                    <a:pt x="1816927" y="1042525"/>
                  </a:lnTo>
                  <a:lnTo>
                    <a:pt x="1852914" y="1014723"/>
                  </a:lnTo>
                  <a:lnTo>
                    <a:pt x="1880719" y="978739"/>
                  </a:lnTo>
                  <a:lnTo>
                    <a:pt x="1898647" y="936266"/>
                  </a:lnTo>
                  <a:lnTo>
                    <a:pt x="1905000" y="889000"/>
                  </a:lnTo>
                  <a:lnTo>
                    <a:pt x="1905000" y="177800"/>
                  </a:lnTo>
                  <a:lnTo>
                    <a:pt x="1898647" y="130542"/>
                  </a:lnTo>
                  <a:lnTo>
                    <a:pt x="1880719" y="88072"/>
                  </a:lnTo>
                  <a:lnTo>
                    <a:pt x="1852914" y="52085"/>
                  </a:lnTo>
                  <a:lnTo>
                    <a:pt x="1816927" y="24280"/>
                  </a:lnTo>
                  <a:lnTo>
                    <a:pt x="1774457" y="6352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10400" y="5334000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727200" y="0"/>
                  </a:lnTo>
                  <a:lnTo>
                    <a:pt x="1774457" y="6352"/>
                  </a:lnTo>
                  <a:lnTo>
                    <a:pt x="1816927" y="24280"/>
                  </a:lnTo>
                  <a:lnTo>
                    <a:pt x="1852914" y="52085"/>
                  </a:lnTo>
                  <a:lnTo>
                    <a:pt x="1880719" y="88072"/>
                  </a:lnTo>
                  <a:lnTo>
                    <a:pt x="1898647" y="130542"/>
                  </a:lnTo>
                  <a:lnTo>
                    <a:pt x="1905000" y="177800"/>
                  </a:lnTo>
                  <a:lnTo>
                    <a:pt x="1905000" y="889000"/>
                  </a:lnTo>
                  <a:lnTo>
                    <a:pt x="1898647" y="936266"/>
                  </a:lnTo>
                  <a:lnTo>
                    <a:pt x="1880719" y="978739"/>
                  </a:lnTo>
                  <a:lnTo>
                    <a:pt x="1852914" y="1014723"/>
                  </a:lnTo>
                  <a:lnTo>
                    <a:pt x="1816927" y="1042525"/>
                  </a:lnTo>
                  <a:lnTo>
                    <a:pt x="1774457" y="1060448"/>
                  </a:lnTo>
                  <a:lnTo>
                    <a:pt x="1727200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42226" y="5415229"/>
            <a:ext cx="5346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Thread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890837" y="5329237"/>
            <a:ext cx="4962525" cy="1076325"/>
            <a:chOff x="2890837" y="5329237"/>
            <a:chExt cx="4962525" cy="1076325"/>
          </a:xfrm>
        </p:grpSpPr>
        <p:sp>
          <p:nvSpPr>
            <p:cNvPr id="9" name="object 9" descr=""/>
            <p:cNvSpPr/>
            <p:nvPr/>
          </p:nvSpPr>
          <p:spPr>
            <a:xfrm>
              <a:off x="7162800" y="57150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85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62800" y="57150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895600" y="5334000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7272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66"/>
                  </a:lnTo>
                  <a:lnTo>
                    <a:pt x="24280" y="978739"/>
                  </a:lnTo>
                  <a:lnTo>
                    <a:pt x="52085" y="1014723"/>
                  </a:lnTo>
                  <a:lnTo>
                    <a:pt x="88072" y="1042525"/>
                  </a:lnTo>
                  <a:lnTo>
                    <a:pt x="130542" y="1060448"/>
                  </a:lnTo>
                  <a:lnTo>
                    <a:pt x="177800" y="1066800"/>
                  </a:lnTo>
                  <a:lnTo>
                    <a:pt x="1727200" y="1066800"/>
                  </a:lnTo>
                  <a:lnTo>
                    <a:pt x="1774457" y="1060448"/>
                  </a:lnTo>
                  <a:lnTo>
                    <a:pt x="1816927" y="1042525"/>
                  </a:lnTo>
                  <a:lnTo>
                    <a:pt x="1852914" y="1014723"/>
                  </a:lnTo>
                  <a:lnTo>
                    <a:pt x="1880719" y="978739"/>
                  </a:lnTo>
                  <a:lnTo>
                    <a:pt x="1898647" y="936266"/>
                  </a:lnTo>
                  <a:lnTo>
                    <a:pt x="1905000" y="889000"/>
                  </a:lnTo>
                  <a:lnTo>
                    <a:pt x="1905000" y="177800"/>
                  </a:lnTo>
                  <a:lnTo>
                    <a:pt x="1898647" y="130542"/>
                  </a:lnTo>
                  <a:lnTo>
                    <a:pt x="1880719" y="88072"/>
                  </a:lnTo>
                  <a:lnTo>
                    <a:pt x="1852914" y="52085"/>
                  </a:lnTo>
                  <a:lnTo>
                    <a:pt x="1816927" y="24280"/>
                  </a:lnTo>
                  <a:lnTo>
                    <a:pt x="1774457" y="6352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95600" y="5334000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727200" y="0"/>
                  </a:lnTo>
                  <a:lnTo>
                    <a:pt x="1774457" y="6352"/>
                  </a:lnTo>
                  <a:lnTo>
                    <a:pt x="1816927" y="24280"/>
                  </a:lnTo>
                  <a:lnTo>
                    <a:pt x="1852914" y="52085"/>
                  </a:lnTo>
                  <a:lnTo>
                    <a:pt x="1880719" y="88072"/>
                  </a:lnTo>
                  <a:lnTo>
                    <a:pt x="1898647" y="130542"/>
                  </a:lnTo>
                  <a:lnTo>
                    <a:pt x="1905000" y="177800"/>
                  </a:lnTo>
                  <a:lnTo>
                    <a:pt x="1905000" y="889000"/>
                  </a:lnTo>
                  <a:lnTo>
                    <a:pt x="1898647" y="936266"/>
                  </a:lnTo>
                  <a:lnTo>
                    <a:pt x="1880719" y="978739"/>
                  </a:lnTo>
                  <a:lnTo>
                    <a:pt x="1852914" y="1014723"/>
                  </a:lnTo>
                  <a:lnTo>
                    <a:pt x="1816927" y="1042525"/>
                  </a:lnTo>
                  <a:lnTo>
                    <a:pt x="1774457" y="1060448"/>
                  </a:lnTo>
                  <a:lnTo>
                    <a:pt x="1727200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077200" y="5715000"/>
            <a:ext cx="685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25"/>
              </a:spcBef>
            </a:pPr>
            <a:r>
              <a:rPr dirty="0" sz="1400" spc="-2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62800" y="6019800"/>
            <a:ext cx="1600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4193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Arial MT"/>
                <a:cs typeface="Arial MT"/>
              </a:rPr>
              <a:t>Thread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Status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948237" y="4491037"/>
            <a:ext cx="1914525" cy="695325"/>
            <a:chOff x="4948237" y="4491037"/>
            <a:chExt cx="1914525" cy="695325"/>
          </a:xfrm>
        </p:grpSpPr>
        <p:sp>
          <p:nvSpPr>
            <p:cNvPr id="16" name="object 16" descr=""/>
            <p:cNvSpPr/>
            <p:nvPr/>
          </p:nvSpPr>
          <p:spPr>
            <a:xfrm>
              <a:off x="4953000" y="4495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953000" y="4495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29200" y="45720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29200" y="45720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05400" y="4648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05400" y="4648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257800" y="48006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20"/>
              </a:spcBef>
            </a:pPr>
            <a:r>
              <a:rPr dirty="0" sz="1400" spc="-10">
                <a:latin typeface="Arial MT"/>
                <a:cs typeface="Arial MT"/>
              </a:rPr>
              <a:t>Resource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468304" y="4945951"/>
            <a:ext cx="404495" cy="319405"/>
            <a:chOff x="4468304" y="4945951"/>
            <a:chExt cx="404495" cy="319405"/>
          </a:xfrm>
        </p:grpSpPr>
        <p:sp>
          <p:nvSpPr>
            <p:cNvPr id="24" name="object 24" descr=""/>
            <p:cNvSpPr/>
            <p:nvPr/>
          </p:nvSpPr>
          <p:spPr>
            <a:xfrm>
              <a:off x="4473066" y="4950714"/>
              <a:ext cx="394970" cy="309880"/>
            </a:xfrm>
            <a:custGeom>
              <a:avLst/>
              <a:gdLst/>
              <a:ahLst/>
              <a:cxnLst/>
              <a:rect l="l" t="t" r="r" b="b"/>
              <a:pathLst>
                <a:path w="394970" h="309879">
                  <a:moveTo>
                    <a:pt x="394716" y="0"/>
                  </a:moveTo>
                  <a:lnTo>
                    <a:pt x="268859" y="1905"/>
                  </a:lnTo>
                  <a:lnTo>
                    <a:pt x="292354" y="31877"/>
                  </a:lnTo>
                  <a:lnTo>
                    <a:pt x="55372" y="217550"/>
                  </a:lnTo>
                  <a:lnTo>
                    <a:pt x="31877" y="187579"/>
                  </a:lnTo>
                  <a:lnTo>
                    <a:pt x="0" y="309372"/>
                  </a:lnTo>
                  <a:lnTo>
                    <a:pt x="125857" y="307467"/>
                  </a:lnTo>
                  <a:lnTo>
                    <a:pt x="102362" y="277494"/>
                  </a:lnTo>
                  <a:lnTo>
                    <a:pt x="339344" y="91821"/>
                  </a:lnTo>
                  <a:lnTo>
                    <a:pt x="362838" y="12179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473066" y="4950714"/>
              <a:ext cx="394970" cy="309880"/>
            </a:xfrm>
            <a:custGeom>
              <a:avLst/>
              <a:gdLst/>
              <a:ahLst/>
              <a:cxnLst/>
              <a:rect l="l" t="t" r="r" b="b"/>
              <a:pathLst>
                <a:path w="394970" h="309879">
                  <a:moveTo>
                    <a:pt x="394716" y="0"/>
                  </a:moveTo>
                  <a:lnTo>
                    <a:pt x="362838" y="121793"/>
                  </a:lnTo>
                  <a:lnTo>
                    <a:pt x="339344" y="91821"/>
                  </a:lnTo>
                  <a:lnTo>
                    <a:pt x="102362" y="277494"/>
                  </a:lnTo>
                  <a:lnTo>
                    <a:pt x="125857" y="307467"/>
                  </a:lnTo>
                  <a:lnTo>
                    <a:pt x="0" y="309372"/>
                  </a:lnTo>
                  <a:lnTo>
                    <a:pt x="31877" y="187579"/>
                  </a:lnTo>
                  <a:lnTo>
                    <a:pt x="55372" y="217550"/>
                  </a:lnTo>
                  <a:lnTo>
                    <a:pt x="292354" y="31877"/>
                  </a:lnTo>
                  <a:lnTo>
                    <a:pt x="268859" y="1905"/>
                  </a:lnTo>
                  <a:lnTo>
                    <a:pt x="39471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026791" y="5415229"/>
            <a:ext cx="6203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48000" y="5715000"/>
            <a:ext cx="685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5"/>
              </a:spcBef>
            </a:pPr>
            <a:r>
              <a:rPr dirty="0" sz="1400" spc="-2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962400" y="5715000"/>
            <a:ext cx="685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5"/>
              </a:spcBef>
            </a:pPr>
            <a:r>
              <a:rPr dirty="0" sz="1400" spc="-20">
                <a:latin typeface="Arial MT"/>
                <a:cs typeface="Arial MT"/>
              </a:rPr>
              <a:t>Code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048000" y="6019800"/>
            <a:ext cx="1600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Status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666297" y="4924361"/>
            <a:ext cx="2625725" cy="1001394"/>
            <a:chOff x="4666297" y="4924361"/>
            <a:chExt cx="2625725" cy="1001394"/>
          </a:xfrm>
        </p:grpSpPr>
        <p:sp>
          <p:nvSpPr>
            <p:cNvPr id="31" name="object 31" descr=""/>
            <p:cNvSpPr/>
            <p:nvPr/>
          </p:nvSpPr>
          <p:spPr>
            <a:xfrm>
              <a:off x="6930389" y="4929123"/>
              <a:ext cx="356870" cy="353060"/>
            </a:xfrm>
            <a:custGeom>
              <a:avLst/>
              <a:gdLst/>
              <a:ahLst/>
              <a:cxnLst/>
              <a:rect l="l" t="t" r="r" b="b"/>
              <a:pathLst>
                <a:path w="356870" h="353060">
                  <a:moveTo>
                    <a:pt x="0" y="0"/>
                  </a:moveTo>
                  <a:lnTo>
                    <a:pt x="17779" y="124713"/>
                  </a:lnTo>
                  <a:lnTo>
                    <a:pt x="44576" y="97662"/>
                  </a:lnTo>
                  <a:lnTo>
                    <a:pt x="258699" y="309117"/>
                  </a:lnTo>
                  <a:lnTo>
                    <a:pt x="232028" y="336295"/>
                  </a:lnTo>
                  <a:lnTo>
                    <a:pt x="356869" y="352551"/>
                  </a:lnTo>
                  <a:lnTo>
                    <a:pt x="339089" y="227837"/>
                  </a:lnTo>
                  <a:lnTo>
                    <a:pt x="312292" y="254888"/>
                  </a:lnTo>
                  <a:lnTo>
                    <a:pt x="98170" y="43433"/>
                  </a:lnTo>
                  <a:lnTo>
                    <a:pt x="124840" y="16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30389" y="4929123"/>
              <a:ext cx="356870" cy="353060"/>
            </a:xfrm>
            <a:custGeom>
              <a:avLst/>
              <a:gdLst/>
              <a:ahLst/>
              <a:cxnLst/>
              <a:rect l="l" t="t" r="r" b="b"/>
              <a:pathLst>
                <a:path w="356870" h="353060">
                  <a:moveTo>
                    <a:pt x="0" y="0"/>
                  </a:moveTo>
                  <a:lnTo>
                    <a:pt x="124840" y="16256"/>
                  </a:lnTo>
                  <a:lnTo>
                    <a:pt x="98170" y="43433"/>
                  </a:lnTo>
                  <a:lnTo>
                    <a:pt x="312292" y="254888"/>
                  </a:lnTo>
                  <a:lnTo>
                    <a:pt x="339089" y="227837"/>
                  </a:lnTo>
                  <a:lnTo>
                    <a:pt x="356869" y="352551"/>
                  </a:lnTo>
                  <a:lnTo>
                    <a:pt x="232028" y="336295"/>
                  </a:lnTo>
                  <a:lnTo>
                    <a:pt x="258699" y="309117"/>
                  </a:lnTo>
                  <a:lnTo>
                    <a:pt x="44576" y="97662"/>
                  </a:lnTo>
                  <a:lnTo>
                    <a:pt x="17779" y="1247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671059" y="5768339"/>
              <a:ext cx="2438400" cy="152400"/>
            </a:xfrm>
            <a:custGeom>
              <a:avLst/>
              <a:gdLst/>
              <a:ahLst/>
              <a:cxnLst/>
              <a:rect l="l" t="t" r="r" b="b"/>
              <a:pathLst>
                <a:path w="2438400" h="152400">
                  <a:moveTo>
                    <a:pt x="609600" y="0"/>
                  </a:moveTo>
                  <a:lnTo>
                    <a:pt x="0" y="76200"/>
                  </a:lnTo>
                  <a:lnTo>
                    <a:pt x="609600" y="152400"/>
                  </a:lnTo>
                  <a:lnTo>
                    <a:pt x="609600" y="114300"/>
                  </a:lnTo>
                  <a:lnTo>
                    <a:pt x="2438399" y="114300"/>
                  </a:lnTo>
                  <a:lnTo>
                    <a:pt x="2438399" y="38100"/>
                  </a:lnTo>
                  <a:lnTo>
                    <a:pt x="609600" y="381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671059" y="5768339"/>
              <a:ext cx="2438400" cy="152400"/>
            </a:xfrm>
            <a:custGeom>
              <a:avLst/>
              <a:gdLst/>
              <a:ahLst/>
              <a:cxnLst/>
              <a:rect l="l" t="t" r="r" b="b"/>
              <a:pathLst>
                <a:path w="2438400" h="152400">
                  <a:moveTo>
                    <a:pt x="0" y="76200"/>
                  </a:moveTo>
                  <a:lnTo>
                    <a:pt x="609600" y="0"/>
                  </a:lnTo>
                  <a:lnTo>
                    <a:pt x="609600" y="38100"/>
                  </a:lnTo>
                  <a:lnTo>
                    <a:pt x="2438399" y="38100"/>
                  </a:lnTo>
                  <a:lnTo>
                    <a:pt x="2438399" y="114300"/>
                  </a:lnTo>
                  <a:lnTo>
                    <a:pt x="609600" y="114300"/>
                  </a:lnTo>
                  <a:lnTo>
                    <a:pt x="609600" y="1524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36" name="object 3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063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6350" indent="-33909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normal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usually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single</a:t>
            </a:r>
            <a:r>
              <a:rPr dirty="0" sz="2400" spc="2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thread</a:t>
            </a:r>
            <a:r>
              <a:rPr dirty="0" sz="2400" spc="240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of </a:t>
            </a:r>
            <a:r>
              <a:rPr dirty="0" sz="2400" spc="-25" b="1" i="1">
                <a:latin typeface="Times New Roman"/>
                <a:cs typeface="Times New Roman"/>
              </a:rPr>
              <a:t>	</a:t>
            </a:r>
            <a:r>
              <a:rPr dirty="0" sz="2400" spc="-10" b="1" i="1">
                <a:latin typeface="Times New Roman"/>
                <a:cs typeface="Times New Roman"/>
              </a:rPr>
              <a:t>execution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differentiates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normal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shared </a:t>
            </a:r>
            <a:r>
              <a:rPr dirty="0" sz="2400" spc="-1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memory</a:t>
            </a:r>
            <a:r>
              <a:rPr dirty="0" sz="2400" spc="5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(objects),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visible</a:t>
            </a:r>
            <a:r>
              <a:rPr dirty="0" sz="2400" spc="5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multi-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threaded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351155" marR="8255" indent="-339090">
              <a:lnSpc>
                <a:spcPct val="100000"/>
              </a:lnSpc>
              <a:spcBef>
                <a:spcPts val="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much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less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overhead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sometimes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light-weight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process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Multithreading</a:t>
            </a:r>
            <a:r>
              <a:rPr dirty="0" sz="2400" spc="6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application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have</a:t>
            </a:r>
            <a:r>
              <a:rPr dirty="0" sz="2400" spc="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multiple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threads</a:t>
            </a:r>
            <a:endParaRPr sz="24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running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concurrently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>
                <a:latin typeface="Trebuchet MS"/>
                <a:cs typeface="Trebuchet MS"/>
              </a:rPr>
              <a:t>Concurrency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-185">
                <a:latin typeface="Trebuchet MS"/>
                <a:cs typeface="Trebuchet MS"/>
              </a:rPr>
              <a:t>and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 spc="-170">
                <a:latin typeface="Trebuchet MS"/>
                <a:cs typeface="Trebuchet MS"/>
              </a:rPr>
              <a:t>Parallelism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4870" y="708405"/>
            <a:ext cx="8152130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Concurrent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multithreading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give</a:t>
            </a:r>
            <a:r>
              <a:rPr dirty="0" sz="2400" spc="6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appearance</a:t>
            </a:r>
            <a:r>
              <a:rPr dirty="0" sz="2400" spc="60" b="1">
                <a:latin typeface="Times New Roman"/>
                <a:cs typeface="Times New Roman"/>
              </a:rPr>
              <a:t>  </a:t>
            </a:r>
            <a:r>
              <a:rPr dirty="0" sz="2400" spc="-25" b="1">
                <a:latin typeface="Times New Roman"/>
                <a:cs typeface="Times New Roman"/>
              </a:rPr>
              <a:t>of </a:t>
            </a: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several</a:t>
            </a:r>
            <a:r>
              <a:rPr dirty="0" sz="2400" spc="3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tasks</a:t>
            </a:r>
            <a:r>
              <a:rPr dirty="0" sz="2400" spc="3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executing</a:t>
            </a:r>
            <a:r>
              <a:rPr dirty="0" sz="2400" spc="3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4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once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actually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split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chunks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processor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chunks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  <a:p>
            <a:pPr algn="just" marL="297815" marR="9525" indent="-28575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4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parallel</a:t>
            </a:r>
            <a:r>
              <a:rPr dirty="0" sz="2400" spc="4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systems,</a:t>
            </a:r>
            <a:r>
              <a:rPr dirty="0" sz="2400" spc="4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4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4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actually</a:t>
            </a:r>
            <a:r>
              <a:rPr dirty="0" sz="2400" spc="49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performed 	simultaneously.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Parallelism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requires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multi-CPU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0" y="3381361"/>
            <a:ext cx="1485900" cy="27523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3390900"/>
            <a:ext cx="1905354" cy="27432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>
                <a:latin typeface="Trebuchet MS"/>
                <a:cs typeface="Trebuchet MS"/>
              </a:rPr>
              <a:t>Multitasking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49579"/>
            <a:ext cx="8378825" cy="30740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Times New Roman"/>
                <a:cs typeface="Times New Roman"/>
              </a:rPr>
              <a:t>Multitasking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run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multiple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programs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simultaneously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657225" algn="l"/>
                <a:tab pos="1002665" algn="l"/>
                <a:tab pos="1658620" algn="l"/>
                <a:tab pos="2751455" algn="l"/>
                <a:tab pos="3225165" algn="l"/>
                <a:tab pos="3543935" algn="l"/>
                <a:tab pos="4141470" algn="l"/>
                <a:tab pos="4644390" algn="l"/>
                <a:tab pos="5414010" algn="l"/>
                <a:tab pos="6195695" algn="l"/>
                <a:tab pos="6471920" algn="l"/>
                <a:tab pos="6691630" algn="l"/>
              </a:tabLst>
            </a:pPr>
            <a:r>
              <a:rPr dirty="0" sz="2000" spc="-20">
                <a:latin typeface="Times New Roman"/>
                <a:cs typeface="Times New Roman"/>
              </a:rPr>
              <a:t>Each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these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programs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5">
                <a:latin typeface="Times New Roman"/>
                <a:cs typeface="Times New Roman"/>
              </a:rPr>
              <a:t>at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least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one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thread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within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Times New Roman"/>
                <a:cs typeface="Times New Roman"/>
              </a:rPr>
              <a:t>single-threaded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process:</a:t>
            </a:r>
            <a:endParaRPr sz="2000">
              <a:latin typeface="Times New Roman"/>
              <a:cs typeface="Times New Roman"/>
            </a:endParaRPr>
          </a:p>
          <a:p>
            <a:pPr marL="367030" indent="-17462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367030" algn="l"/>
              </a:tabLst>
            </a:pPr>
            <a:r>
              <a:rPr dirty="0" sz="2000" b="1">
                <a:latin typeface="Times New Roman"/>
                <a:cs typeface="Times New Roman"/>
              </a:rPr>
              <a:t>The process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begins execution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well-</a:t>
            </a:r>
            <a:r>
              <a:rPr dirty="0" sz="2000" b="1">
                <a:latin typeface="Times New Roman"/>
                <a:cs typeface="Times New Roman"/>
              </a:rPr>
              <a:t>known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Java,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C# 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C++,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main()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67665" marR="5715" indent="-175260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367665" algn="l"/>
              </a:tabLst>
            </a:pPr>
            <a:r>
              <a:rPr dirty="0" sz="2000" b="1">
                <a:latin typeface="Times New Roman"/>
                <a:cs typeface="Times New Roman"/>
              </a:rPr>
              <a:t>Execution</a:t>
            </a:r>
            <a:r>
              <a:rPr dirty="0" sz="2000" spc="2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2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2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statements</a:t>
            </a:r>
            <a:r>
              <a:rPr dirty="0" sz="2000" spc="28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follows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completely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ordered,</a:t>
            </a:r>
            <a:r>
              <a:rPr dirty="0" sz="2000" spc="2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predefined </a:t>
            </a:r>
            <a:r>
              <a:rPr dirty="0" sz="2000" b="1">
                <a:latin typeface="Times New Roman"/>
                <a:cs typeface="Times New Roman"/>
              </a:rPr>
              <a:t>sequence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inputs.</a:t>
            </a:r>
            <a:endParaRPr sz="2000">
              <a:latin typeface="Times New Roman"/>
              <a:cs typeface="Times New Roman"/>
            </a:endParaRPr>
          </a:p>
          <a:p>
            <a:pPr marL="367030" indent="-17462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367030" algn="l"/>
              </a:tabLst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executing,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local,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global,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static</a:t>
            </a:r>
            <a:endParaRPr sz="20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270" y="3941064"/>
            <a:ext cx="6147658" cy="229506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Multithreading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9930"/>
            <a:ext cx="837882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39395" marR="6350" indent="-227329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39395" algn="l"/>
              </a:tabLst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program</a:t>
            </a:r>
            <a:r>
              <a:rPr dirty="0" sz="2000" spc="1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1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multiple</a:t>
            </a:r>
            <a:r>
              <a:rPr dirty="0" sz="2000" spc="1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threads</a:t>
            </a:r>
            <a:r>
              <a:rPr dirty="0" sz="2000" spc="16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could</a:t>
            </a:r>
            <a:r>
              <a:rPr dirty="0" sz="2000" spc="18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be </a:t>
            </a:r>
            <a:r>
              <a:rPr dirty="0" sz="2000" b="1">
                <a:latin typeface="Times New Roman"/>
                <a:cs typeface="Times New Roman"/>
              </a:rPr>
              <a:t>considered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multitasking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OS.</a:t>
            </a:r>
            <a:endParaRPr sz="2000">
              <a:latin typeface="Times New Roman"/>
              <a:cs typeface="Times New Roman"/>
            </a:endParaRPr>
          </a:p>
          <a:p>
            <a:pPr algn="just" marL="239395" indent="-226695">
              <a:lnSpc>
                <a:spcPct val="100000"/>
              </a:lnSpc>
              <a:spcBef>
                <a:spcPts val="4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3939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multithreading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properties:</a:t>
            </a:r>
            <a:endParaRPr sz="2000">
              <a:latin typeface="Times New Roman"/>
              <a:cs typeface="Times New Roman"/>
            </a:endParaRPr>
          </a:p>
          <a:p>
            <a:pPr algn="just" lvl="1" marL="520065" marR="5080" indent="-160020">
              <a:lnSpc>
                <a:spcPct val="100000"/>
              </a:lnSpc>
              <a:spcBef>
                <a:spcPts val="484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200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predefined,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well-</a:t>
            </a:r>
            <a:r>
              <a:rPr dirty="0" sz="2000">
                <a:latin typeface="Times New Roman"/>
                <a:cs typeface="Times New Roman"/>
              </a:rPr>
              <a:t>known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main()</a:t>
            </a:r>
            <a:r>
              <a:rPr dirty="0" sz="2000" spc="3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method;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particular</a:t>
            </a:r>
            <a:r>
              <a:rPr dirty="0" u="sng" sz="2000" spc="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location</a:t>
            </a:r>
            <a:r>
              <a:rPr dirty="0" sz="2000" spc="8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programmer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decides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written.</a:t>
            </a:r>
            <a:endParaRPr sz="2000">
              <a:latin typeface="Times New Roman"/>
              <a:cs typeface="Times New Roman"/>
            </a:endParaRPr>
          </a:p>
          <a:p>
            <a:pPr algn="just" lvl="1" marL="519430" indent="-159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1943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ordered,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predefined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sequence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lvl="1" marL="519430" indent="-159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1943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independently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threads.</a:t>
            </a:r>
            <a:endParaRPr sz="2000">
              <a:latin typeface="Times New Roman"/>
              <a:cs typeface="Times New Roman"/>
            </a:endParaRPr>
          </a:p>
          <a:p>
            <a:pPr algn="just" lvl="1" marL="519430" indent="-159385">
              <a:lnSpc>
                <a:spcPct val="100000"/>
              </a:lnSpc>
              <a:spcBef>
                <a:spcPts val="484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51943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appear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certain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degree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simultaneous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execution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166614"/>
            <a:ext cx="5562600" cy="263194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Models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11454"/>
            <a:ext cx="8453755" cy="54400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typically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OS:</a:t>
            </a:r>
            <a:endParaRPr sz="2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190500" algn="l"/>
              </a:tabLst>
            </a:pPr>
            <a:r>
              <a:rPr dirty="0" sz="2400" b="1">
                <a:latin typeface="Times New Roman"/>
                <a:cs typeface="Times New Roman"/>
              </a:rPr>
              <a:t>Cooperative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Threading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Model;</a:t>
            </a:r>
            <a:endParaRPr sz="2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190500" algn="l"/>
              </a:tabLst>
            </a:pPr>
            <a:r>
              <a:rPr dirty="0" sz="2400" b="1">
                <a:latin typeface="Times New Roman"/>
                <a:cs typeface="Times New Roman"/>
              </a:rPr>
              <a:t>Preemptive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Threading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Cooperative</a:t>
            </a:r>
            <a:r>
              <a:rPr dirty="0" sz="2400" spc="-10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Threading</a:t>
            </a:r>
            <a:r>
              <a:rPr dirty="0" sz="2400" spc="-3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algn="just" lvl="1" marL="553085" marR="6350" indent="-18288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553085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cooperative</a:t>
            </a:r>
            <a:r>
              <a:rPr dirty="0" sz="2400" spc="15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system,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retains</a:t>
            </a:r>
            <a:r>
              <a:rPr dirty="0" sz="2400" spc="15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control</a:t>
            </a:r>
            <a:r>
              <a:rPr dirty="0" sz="2400" spc="14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processor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decides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which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might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never</a:t>
            </a:r>
            <a:r>
              <a:rPr dirty="0" sz="2400" spc="-1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algn="just" lvl="1" marL="552450" indent="-18224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552450" algn="l"/>
              </a:tabLst>
            </a:pPr>
            <a:r>
              <a:rPr dirty="0" sz="2400">
                <a:latin typeface="Times New Roman"/>
                <a:cs typeface="Times New Roman"/>
              </a:rPr>
              <a:t>Supporting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Windows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3.x,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Solaris,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OS.</a:t>
            </a:r>
            <a:endParaRPr sz="2400">
              <a:latin typeface="Times New Roman"/>
              <a:cs typeface="Times New Roman"/>
            </a:endParaRPr>
          </a:p>
          <a:p>
            <a:pPr algn="just" lvl="1" marL="553085" marR="5080" indent="-18288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5530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have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cooperate</a:t>
            </a:r>
            <a:r>
              <a:rPr dirty="0" sz="2400" spc="2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other.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not, </a:t>
            </a:r>
            <a:r>
              <a:rPr dirty="0" sz="2400">
                <a:latin typeface="Times New Roman"/>
                <a:cs typeface="Times New Roman"/>
              </a:rPr>
              <a:t>some 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</a:t>
            </a:r>
            <a:r>
              <a:rPr dirty="0" u="sng" sz="2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starving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(never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run).</a:t>
            </a:r>
            <a:endParaRPr sz="2400">
              <a:latin typeface="Times New Roman"/>
              <a:cs typeface="Times New Roman"/>
            </a:endParaRPr>
          </a:p>
          <a:p>
            <a:pPr algn="just" lvl="1" marL="553085" marR="5080" indent="-18288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553085" algn="l"/>
              </a:tabLst>
            </a:pPr>
            <a:r>
              <a:rPr dirty="0" sz="2400">
                <a:latin typeface="Times New Roman"/>
                <a:cs typeface="Times New Roman"/>
              </a:rPr>
              <a:t>Scheduling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cooperative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done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strictly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gives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control,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highest-priority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control.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Models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11454"/>
            <a:ext cx="8474710" cy="49276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Preemptive</a:t>
            </a:r>
            <a:r>
              <a:rPr dirty="0" sz="2400" spc="-12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Threading</a:t>
            </a:r>
            <a:r>
              <a:rPr dirty="0" sz="2400" spc="-6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460375" marR="26034" indent="-26860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  <a:tab pos="864235" algn="l"/>
                <a:tab pos="1149350" algn="l"/>
                <a:tab pos="2766695" algn="l"/>
                <a:tab pos="3836670" algn="l"/>
                <a:tab pos="4629150" algn="l"/>
                <a:tab pos="5288915" algn="l"/>
                <a:tab pos="5692775" algn="l"/>
                <a:tab pos="6551295" algn="l"/>
                <a:tab pos="6904990" algn="l"/>
                <a:tab pos="7613650" algn="l"/>
                <a:tab pos="8067675" algn="l"/>
              </a:tabLst>
            </a:pP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preemptive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system,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some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sort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timer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itself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cause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context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swap.</a:t>
            </a:r>
            <a:endParaRPr sz="2400">
              <a:latin typeface="Times New Roman"/>
              <a:cs typeface="Times New Roman"/>
            </a:endParaRPr>
          </a:p>
          <a:p>
            <a:pPr marL="460375" indent="-26797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</a:tabLst>
            </a:pPr>
            <a:r>
              <a:rPr dirty="0" sz="2400">
                <a:latin typeface="Times New Roman"/>
                <a:cs typeface="Times New Roman"/>
              </a:rPr>
              <a:t>Supporting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Windows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9x,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XP,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(2000),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Solaris,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Linux.</a:t>
            </a:r>
            <a:endParaRPr sz="2400">
              <a:latin typeface="Times New Roman"/>
              <a:cs typeface="Times New Roman"/>
            </a:endParaRPr>
          </a:p>
          <a:p>
            <a:pPr marL="460375" marR="24765" indent="-26860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timer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"ticks"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abruptly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away </a:t>
            </a:r>
            <a:r>
              <a:rPr dirty="0" sz="2400">
                <a:latin typeface="Times New Roman"/>
                <a:cs typeface="Times New Roman"/>
              </a:rPr>
              <a:t>from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running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give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460375" indent="-26797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ticks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called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time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slice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0375" indent="-26797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</a:tabLst>
            </a:pPr>
            <a:r>
              <a:rPr dirty="0" sz="2400" spc="-2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concurrency,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thread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scheduling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459105" marR="5080" indent="-26733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460375" algn="l"/>
              </a:tabLst>
            </a:pPr>
            <a:r>
              <a:rPr dirty="0" sz="2400">
                <a:latin typeface="Times New Roman"/>
                <a:cs typeface="Times New Roman"/>
              </a:rPr>
              <a:t>Preemptive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less</a:t>
            </a:r>
            <a:r>
              <a:rPr dirty="0" sz="2400" spc="9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9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cooperative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ones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thread</a:t>
            </a:r>
            <a:r>
              <a:rPr dirty="0" sz="2400" spc="5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r>
              <a:rPr dirty="0" sz="2400" spc="5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must</a:t>
            </a:r>
            <a:r>
              <a:rPr dirty="0" sz="2400" spc="5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5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done</a:t>
            </a:r>
            <a:r>
              <a:rPr dirty="0" sz="2400" spc="5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</a:t>
            </a:r>
            <a:r>
              <a:rPr dirty="0" sz="2400" spc="5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1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OS’ </a:t>
            </a: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kernel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4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45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4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59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easier</a:t>
            </a:r>
            <a:r>
              <a:rPr dirty="0" sz="2400" spc="4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459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program</a:t>
            </a:r>
            <a:r>
              <a:rPr dirty="0" sz="2400" spc="46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(except</a:t>
            </a:r>
            <a:r>
              <a:rPr dirty="0" sz="2400" spc="47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their 	synchronization).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>
                <a:latin typeface="Trebuchet MS"/>
                <a:cs typeface="Trebuchet MS"/>
              </a:rPr>
              <a:t>Synchronization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561" y="823410"/>
            <a:ext cx="1613303" cy="29097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040256" y="3119627"/>
            <a:ext cx="4806315" cy="677545"/>
            <a:chOff x="2040256" y="3119627"/>
            <a:chExt cx="4806315" cy="67754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256" y="3310578"/>
              <a:ext cx="784865" cy="23186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004" y="3119627"/>
              <a:ext cx="724662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8291" y="3119627"/>
              <a:ext cx="756666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9583" y="3119627"/>
              <a:ext cx="1012698" cy="6774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5383" y="3119627"/>
              <a:ext cx="2631186" cy="67741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022094" y="635254"/>
            <a:ext cx="8263255" cy="37572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Background</a:t>
            </a:r>
            <a:endParaRPr sz="2400">
              <a:latin typeface="Times New Roman"/>
              <a:cs typeface="Times New Roman"/>
            </a:endParaRPr>
          </a:p>
          <a:p>
            <a:pPr marL="233679" marR="5715" indent="-220979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33679" algn="l"/>
                <a:tab pos="2019935" algn="l"/>
                <a:tab pos="3084830" algn="l"/>
                <a:tab pos="3589654" algn="l"/>
                <a:tab pos="4655185" algn="l"/>
                <a:tab pos="5430520" algn="l"/>
                <a:tab pos="6222365" algn="l"/>
                <a:tab pos="7168515" algn="l"/>
                <a:tab pos="767270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Concurrent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access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shared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may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result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data </a:t>
            </a:r>
            <a:r>
              <a:rPr dirty="0" sz="2400" spc="-10" b="1">
                <a:latin typeface="Times New Roman"/>
                <a:cs typeface="Times New Roman"/>
              </a:rPr>
              <a:t>inconsistency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33045" indent="-22034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33045" algn="l"/>
              </a:tabLst>
            </a:pPr>
            <a:r>
              <a:rPr dirty="0" sz="2400">
                <a:latin typeface="Times New Roman"/>
                <a:cs typeface="Times New Roman"/>
              </a:rPr>
              <a:t>Maintaining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consistency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mechanisms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orderly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execution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cooperating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When</a:t>
            </a:r>
            <a:r>
              <a:rPr dirty="0" sz="2400" spc="-4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do</a:t>
            </a:r>
            <a:r>
              <a:rPr dirty="0" sz="24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we</a:t>
            </a:r>
            <a:r>
              <a:rPr dirty="0" sz="24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need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synchronization?</a:t>
            </a:r>
            <a:endParaRPr sz="2400">
              <a:latin typeface="Times New Roman"/>
              <a:cs typeface="Times New Roman"/>
            </a:endParaRPr>
          </a:p>
          <a:p>
            <a:pPr marL="233679" marR="508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Times New Roman"/>
                <a:cs typeface="Times New Roman"/>
              </a:rPr>
              <a:t>When</a:t>
            </a:r>
            <a:r>
              <a:rPr dirty="0" sz="2400" spc="1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two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more</a:t>
            </a:r>
            <a:r>
              <a:rPr dirty="0" sz="2400" spc="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processes</a:t>
            </a:r>
            <a:r>
              <a:rPr dirty="0" sz="2400" spc="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(or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threads)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work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1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19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same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simultaneously.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>
                <a:latin typeface="Trebuchet MS"/>
                <a:cs typeface="Trebuchet MS"/>
              </a:rPr>
              <a:t>Synchronization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05687" y="632459"/>
            <a:ext cx="1461770" cy="677545"/>
            <a:chOff x="2105687" y="632459"/>
            <a:chExt cx="1461770" cy="677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687" y="823410"/>
              <a:ext cx="1163010" cy="29097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716" y="632459"/>
              <a:ext cx="505206" cy="67741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087626" y="635254"/>
            <a:ext cx="8197215" cy="41230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716280" algn="l"/>
                <a:tab pos="1765300" algn="l"/>
                <a:tab pos="2306320" algn="l"/>
                <a:tab pos="3201035" algn="l"/>
                <a:tab pos="3606165" algn="l"/>
                <a:tab pos="4671695" algn="l"/>
                <a:tab pos="5246370" algn="l"/>
                <a:tab pos="6073775" algn="l"/>
                <a:tab pos="7116445" algn="l"/>
              </a:tabLst>
            </a:pPr>
            <a:r>
              <a:rPr dirty="0" sz="2400" spc="-2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threads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trying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update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same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shared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variable simultaneously:</a:t>
            </a:r>
            <a:endParaRPr sz="2400">
              <a:latin typeface="Times New Roman"/>
              <a:cs typeface="Times New Roman"/>
            </a:endParaRPr>
          </a:p>
          <a:p>
            <a:pPr marL="457200" indent="-2667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4572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unpredictable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57200" marR="5080" indent="-2667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4572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depends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last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457200" marR="5715" indent="-2667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4572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competition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race </a:t>
            </a:r>
            <a:r>
              <a:rPr dirty="0" sz="2400" spc="-10" b="1">
                <a:latin typeface="Times New Roman"/>
                <a:cs typeface="Times New Roman"/>
              </a:rPr>
              <a:t>condition.</a:t>
            </a:r>
            <a:endParaRPr sz="2400">
              <a:latin typeface="Times New Roman"/>
              <a:cs typeface="Times New Roman"/>
            </a:endParaRPr>
          </a:p>
          <a:p>
            <a:pPr marL="457200" marR="5080" indent="-2667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4572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first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wins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race</a:t>
            </a:r>
            <a:r>
              <a:rPr dirty="0" sz="2400" spc="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update</a:t>
            </a:r>
            <a:r>
              <a:rPr dirty="0" sz="2400" spc="245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Classical</a:t>
            </a:r>
            <a:r>
              <a:rPr dirty="0" spc="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20">
                <a:latin typeface="Trebuchet MS"/>
                <a:cs typeface="Trebuchet MS"/>
              </a:rPr>
              <a:t> </a:t>
            </a:r>
            <a:r>
              <a:rPr dirty="0" spc="-90">
                <a:latin typeface="Trebuchet MS"/>
                <a:cs typeface="Trebuchet MS"/>
              </a:rPr>
              <a:t>Problems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40308" y="632459"/>
            <a:ext cx="2451735" cy="677545"/>
            <a:chOff x="2040308" y="632459"/>
            <a:chExt cx="2451735" cy="677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308" y="823410"/>
              <a:ext cx="976777" cy="2318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4932" y="632459"/>
              <a:ext cx="1607058" cy="677418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9366" y="2940271"/>
            <a:ext cx="1492041" cy="29551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22094" y="635254"/>
            <a:ext cx="8261984" cy="41960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Mutual</a:t>
            </a:r>
            <a:r>
              <a:rPr dirty="0" sz="2400" spc="-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exclusion</a:t>
            </a:r>
            <a:endParaRPr sz="24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</a:tabLst>
            </a:pP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executes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piece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b="1">
                <a:latin typeface="Times New Roman"/>
                <a:cs typeface="Times New Roman"/>
              </a:rPr>
              <a:t>critical</a:t>
            </a:r>
            <a:r>
              <a:rPr dirty="0" sz="2400" spc="3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section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any </a:t>
            </a:r>
            <a:r>
              <a:rPr dirty="0" sz="2400" spc="-2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 b="1">
                <a:latin typeface="Times New Roman"/>
                <a:cs typeface="Times New Roman"/>
              </a:rPr>
              <a:t>OS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examples: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e.g.,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printer.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Sequencing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  <a:tab pos="539750" algn="l"/>
                <a:tab pos="1606550" algn="l"/>
                <a:tab pos="2402205" algn="l"/>
                <a:tab pos="2908300" algn="l"/>
                <a:tab pos="3972560" algn="l"/>
                <a:tab pos="5037455" algn="l"/>
                <a:tab pos="5426075" algn="l"/>
                <a:tab pos="6270625" algn="l"/>
                <a:tab pos="7604125" algn="l"/>
              </a:tabLst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waits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another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finish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executing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some</a:t>
            </a:r>
            <a:endParaRPr sz="2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code.</a:t>
            </a:r>
            <a:endParaRPr sz="2400">
              <a:latin typeface="Times New Roman"/>
              <a:cs typeface="Times New Roman"/>
            </a:endParaRPr>
          </a:p>
          <a:p>
            <a:pPr marL="184785" marR="635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  <a:tab pos="757555" algn="l"/>
                <a:tab pos="2175510" algn="l"/>
                <a:tab pos="3267710" algn="l"/>
                <a:tab pos="3804285" algn="l"/>
                <a:tab pos="4274185" algn="l"/>
                <a:tab pos="5193030" algn="l"/>
                <a:tab pos="5889625" algn="l"/>
                <a:tab pos="6273800" algn="l"/>
                <a:tab pos="7049770" algn="l"/>
              </a:tabLst>
            </a:pPr>
            <a:r>
              <a:rPr dirty="0" sz="2400" spc="-25">
                <a:latin typeface="Times New Roman"/>
                <a:cs typeface="Times New Roman"/>
              </a:rPr>
              <a:t>OS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examples: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waiting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event,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e.g.,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ls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(dir)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command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suspends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 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0388" y="1667916"/>
            <a:ext cx="11426825" cy="338327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18770" indent="-314325">
              <a:lnSpc>
                <a:spcPct val="100000"/>
              </a:lnSpc>
              <a:spcBef>
                <a:spcPts val="700"/>
              </a:spcBef>
              <a:buClr>
                <a:srgbClr val="E77929"/>
              </a:buClr>
              <a:buSzPct val="91935"/>
              <a:buFont typeface="Cambria"/>
              <a:buChar char="◾"/>
              <a:tabLst>
                <a:tab pos="318770" algn="l"/>
              </a:tabLst>
            </a:pPr>
            <a:r>
              <a:rPr dirty="0" sz="3100" spc="-310">
                <a:solidFill>
                  <a:srgbClr val="404040"/>
                </a:solidFill>
                <a:latin typeface="Arial MT"/>
                <a:cs typeface="Arial MT"/>
              </a:rPr>
              <a:t>Post-</a:t>
            </a:r>
            <a:r>
              <a:rPr dirty="0" sz="3100" spc="-375">
                <a:solidFill>
                  <a:srgbClr val="404040"/>
                </a:solidFill>
                <a:latin typeface="Arial MT"/>
                <a:cs typeface="Arial MT"/>
              </a:rPr>
              <a:t>os</a:t>
            </a:r>
            <a:r>
              <a:rPr dirty="0" sz="3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404040"/>
                </a:solidFill>
                <a:latin typeface="Arial MT"/>
                <a:cs typeface="Arial MT"/>
              </a:rPr>
              <a:t>era-</a:t>
            </a:r>
            <a:r>
              <a:rPr dirty="0" sz="31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250">
                <a:solidFill>
                  <a:srgbClr val="404040"/>
                </a:solidFill>
                <a:latin typeface="Arial MT"/>
                <a:cs typeface="Arial MT"/>
              </a:rPr>
              <a:t>computers</a:t>
            </a:r>
            <a:r>
              <a:rPr dirty="0" sz="31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130">
                <a:solidFill>
                  <a:srgbClr val="404040"/>
                </a:solidFill>
                <a:latin typeface="Arial MT"/>
                <a:cs typeface="Arial MT"/>
              </a:rPr>
              <a:t>ran</a:t>
            </a:r>
            <a:r>
              <a:rPr dirty="0" sz="31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1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195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dirty="0" sz="31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3100">
              <a:latin typeface="Arial MT"/>
              <a:cs typeface="Arial MT"/>
            </a:endParaRPr>
          </a:p>
          <a:p>
            <a:pPr marL="318770" indent="-314325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1935"/>
              <a:buFont typeface="Cambria"/>
              <a:buChar char="◾"/>
              <a:tabLst>
                <a:tab pos="318770" algn="l"/>
              </a:tabLst>
            </a:pPr>
            <a:r>
              <a:rPr dirty="0" sz="3100" spc="-204">
                <a:solidFill>
                  <a:srgbClr val="404040"/>
                </a:solidFill>
                <a:latin typeface="Arial MT"/>
                <a:cs typeface="Arial MT"/>
              </a:rPr>
              <a:t>OS-</a:t>
            </a:r>
            <a:r>
              <a:rPr dirty="0" sz="31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135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dirty="0" sz="31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305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r>
              <a:rPr dirty="0" sz="31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1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229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dirty="0" sz="31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28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dirty="0" sz="31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100" spc="-114">
                <a:solidFill>
                  <a:srgbClr val="404040"/>
                </a:solidFill>
                <a:latin typeface="Arial MT"/>
                <a:cs typeface="Arial MT"/>
              </a:rPr>
              <a:t>concurrent</a:t>
            </a:r>
            <a:endParaRPr sz="3100">
              <a:latin typeface="Arial MT"/>
              <a:cs typeface="Arial MT"/>
            </a:endParaRPr>
          </a:p>
          <a:p>
            <a:pPr lvl="1" marL="1405255" marR="5080" indent="-457200">
              <a:lnSpc>
                <a:spcPts val="2500"/>
              </a:lnSpc>
              <a:spcBef>
                <a:spcPts val="1245"/>
              </a:spcBef>
              <a:buClr>
                <a:srgbClr val="E77929"/>
              </a:buClr>
              <a:buSzPct val="90384"/>
              <a:buFont typeface="Cambria"/>
              <a:buChar char="◾"/>
              <a:tabLst>
                <a:tab pos="1405255" algn="l"/>
              </a:tabLst>
            </a:pPr>
            <a:r>
              <a:rPr dirty="0" sz="2600" spc="-130">
                <a:solidFill>
                  <a:srgbClr val="404040"/>
                </a:solidFill>
                <a:latin typeface="Arial MT"/>
                <a:cs typeface="Arial MT"/>
              </a:rPr>
              <a:t>Multitasking</a:t>
            </a:r>
            <a:r>
              <a:rPr dirty="0" sz="26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: </a:t>
            </a:r>
            <a:r>
              <a:rPr dirty="0" sz="2600" spc="-165">
                <a:solidFill>
                  <a:srgbClr val="404040"/>
                </a:solidFill>
                <a:latin typeface="Arial MT"/>
                <a:cs typeface="Arial MT"/>
              </a:rPr>
              <a:t>switching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35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dirty="0" sz="26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54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r>
              <a:rPr dirty="0" sz="26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6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solidFill>
                  <a:srgbClr val="404040"/>
                </a:solidFill>
                <a:latin typeface="Arial MT"/>
                <a:cs typeface="Arial MT"/>
              </a:rPr>
              <a:t>another(illusion</a:t>
            </a:r>
            <a:r>
              <a:rPr dirty="0" sz="26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6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404040"/>
                </a:solidFill>
                <a:latin typeface="Arial MT"/>
                <a:cs typeface="Arial MT"/>
              </a:rPr>
              <a:t>parallelism: </a:t>
            </a:r>
            <a:r>
              <a:rPr dirty="0" sz="2600" spc="-20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7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404040"/>
                </a:solidFill>
                <a:latin typeface="Arial MT"/>
                <a:cs typeface="Arial MT"/>
              </a:rPr>
              <a:t>imply</a:t>
            </a:r>
            <a:r>
              <a:rPr dirty="0" sz="26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solidFill>
                  <a:srgbClr val="404040"/>
                </a:solidFill>
                <a:latin typeface="Arial MT"/>
                <a:cs typeface="Arial MT"/>
              </a:rPr>
              <a:t>parallelism-</a:t>
            </a:r>
            <a:r>
              <a:rPr dirty="0" sz="2600" spc="-5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1906905">
              <a:lnSpc>
                <a:spcPct val="100000"/>
              </a:lnSpc>
              <a:spcBef>
                <a:spcPts val="570"/>
              </a:spcBef>
            </a:pPr>
            <a:r>
              <a:rPr dirty="0" sz="2600" spc="-229" b="1">
                <a:solidFill>
                  <a:srgbClr val="413A22"/>
                </a:solidFill>
                <a:latin typeface="Arial"/>
                <a:cs typeface="Arial"/>
              </a:rPr>
              <a:t>“Better</a:t>
            </a:r>
            <a:r>
              <a:rPr dirty="0" sz="2600" b="1">
                <a:solidFill>
                  <a:srgbClr val="413A22"/>
                </a:solidFill>
                <a:latin typeface="Arial"/>
                <a:cs typeface="Arial"/>
              </a:rPr>
              <a:t> </a:t>
            </a:r>
            <a:r>
              <a:rPr dirty="0" sz="2600" spc="-250" b="1">
                <a:solidFill>
                  <a:srgbClr val="413A22"/>
                </a:solidFill>
                <a:latin typeface="Arial"/>
                <a:cs typeface="Arial"/>
              </a:rPr>
              <a:t>resource</a:t>
            </a:r>
            <a:r>
              <a:rPr dirty="0" sz="2600" spc="-5" b="1">
                <a:solidFill>
                  <a:srgbClr val="413A22"/>
                </a:solidFill>
                <a:latin typeface="Arial"/>
                <a:cs typeface="Arial"/>
              </a:rPr>
              <a:t> </a:t>
            </a:r>
            <a:r>
              <a:rPr dirty="0" sz="2600" spc="-35" b="1">
                <a:solidFill>
                  <a:srgbClr val="413A22"/>
                </a:solidFill>
                <a:latin typeface="Arial"/>
                <a:cs typeface="Arial"/>
              </a:rPr>
              <a:t>utilization”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600">
              <a:latin typeface="Arial"/>
              <a:cs typeface="Arial"/>
            </a:endParaRPr>
          </a:p>
          <a:p>
            <a:pPr marL="1906905">
              <a:lnSpc>
                <a:spcPct val="100000"/>
              </a:lnSpc>
            </a:pPr>
            <a:r>
              <a:rPr dirty="0" sz="2600" spc="135">
                <a:solidFill>
                  <a:srgbClr val="89780D"/>
                </a:solidFill>
                <a:latin typeface="Arial MT"/>
                <a:cs typeface="Arial MT"/>
              </a:rPr>
              <a:t>“</a:t>
            </a:r>
            <a:r>
              <a:rPr dirty="0" sz="2600" spc="-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35">
                <a:solidFill>
                  <a:srgbClr val="89780D"/>
                </a:solidFill>
                <a:latin typeface="Arial MT"/>
                <a:cs typeface="Arial MT"/>
              </a:rPr>
              <a:t>Better</a:t>
            </a:r>
            <a:r>
              <a:rPr dirty="0" sz="2600" spc="-90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200">
                <a:solidFill>
                  <a:srgbClr val="89780D"/>
                </a:solidFill>
                <a:latin typeface="Arial MT"/>
                <a:cs typeface="Arial MT"/>
              </a:rPr>
              <a:t>resource</a:t>
            </a:r>
            <a:r>
              <a:rPr dirty="0" sz="2600" spc="-6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solidFill>
                  <a:srgbClr val="89780D"/>
                </a:solidFill>
                <a:latin typeface="Arial MT"/>
                <a:cs typeface="Arial MT"/>
              </a:rPr>
              <a:t>utilization</a:t>
            </a:r>
            <a:r>
              <a:rPr dirty="0" sz="2600" spc="-8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25">
                <a:solidFill>
                  <a:srgbClr val="89780D"/>
                </a:solidFill>
                <a:latin typeface="Arial MT"/>
                <a:cs typeface="Arial MT"/>
              </a:rPr>
              <a:t>leads</a:t>
            </a:r>
            <a:r>
              <a:rPr dirty="0" sz="2600" spc="-4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30">
                <a:solidFill>
                  <a:srgbClr val="89780D"/>
                </a:solidFill>
                <a:latin typeface="Arial MT"/>
                <a:cs typeface="Arial MT"/>
              </a:rPr>
              <a:t>to</a:t>
            </a:r>
            <a:r>
              <a:rPr dirty="0" sz="2600" spc="-3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70">
                <a:solidFill>
                  <a:srgbClr val="89780D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solidFill>
                  <a:srgbClr val="89780D"/>
                </a:solidFill>
                <a:latin typeface="Arial MT"/>
                <a:cs typeface="Arial MT"/>
              </a:rPr>
              <a:t>development</a:t>
            </a:r>
            <a:r>
              <a:rPr dirty="0" sz="2600" spc="-110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9780D"/>
                </a:solidFill>
                <a:latin typeface="Arial MT"/>
                <a:cs typeface="Arial MT"/>
              </a:rPr>
              <a:t>of</a:t>
            </a:r>
            <a:r>
              <a:rPr dirty="0" sz="2600" spc="130">
                <a:solidFill>
                  <a:srgbClr val="89780D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9780D"/>
                </a:solidFill>
                <a:latin typeface="Arial MT"/>
                <a:cs typeface="Arial MT"/>
              </a:rPr>
              <a:t>threads”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8453" y="671017"/>
            <a:ext cx="15481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>
                <a:solidFill>
                  <a:srgbClr val="404040"/>
                </a:solidFill>
                <a:latin typeface="Trebuchet MS"/>
                <a:cs typeface="Trebuchet MS"/>
              </a:rPr>
              <a:t>THREADS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Classical</a:t>
            </a:r>
            <a:r>
              <a:rPr dirty="0" spc="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20">
                <a:latin typeface="Trebuchet MS"/>
                <a:cs typeface="Trebuchet MS"/>
              </a:rPr>
              <a:t> </a:t>
            </a:r>
            <a:r>
              <a:rPr dirty="0" spc="-90">
                <a:latin typeface="Trebuchet MS"/>
                <a:cs typeface="Trebuchet MS"/>
              </a:rPr>
              <a:t>Problems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44039" y="632459"/>
            <a:ext cx="7322184" cy="1116330"/>
            <a:chOff x="1844039" y="632459"/>
            <a:chExt cx="7322184" cy="11163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350" y="823410"/>
              <a:ext cx="1177861" cy="2318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1423" y="632459"/>
              <a:ext cx="505205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531" y="632459"/>
              <a:ext cx="1210818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4039" y="1071372"/>
              <a:ext cx="1014222" cy="67741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9839" y="1071372"/>
              <a:ext cx="1475993" cy="67741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5888" y="1071372"/>
              <a:ext cx="657606" cy="67741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6595" y="1071372"/>
              <a:ext cx="674370" cy="67741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4067" y="1071372"/>
              <a:ext cx="810006" cy="67741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7175" y="1071372"/>
              <a:ext cx="1605534" cy="67741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9611" y="1071372"/>
              <a:ext cx="505206" cy="67741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1719" y="1071372"/>
              <a:ext cx="1751837" cy="67741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5136" y="1071372"/>
              <a:ext cx="1600962" cy="67741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022094" y="635254"/>
            <a:ext cx="6944359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25" b="1">
                <a:solidFill>
                  <a:srgbClr val="C62004"/>
                </a:solidFill>
                <a:latin typeface="Times New Roman"/>
                <a:cs typeface="Times New Roman"/>
              </a:rPr>
              <a:t>Bounded-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buffer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(also</a:t>
            </a:r>
            <a:r>
              <a:rPr dirty="0" sz="2400" spc="-4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referred</a:t>
            </a:r>
            <a:r>
              <a:rPr dirty="0" sz="2400" spc="-5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to</a:t>
            </a:r>
            <a:r>
              <a:rPr dirty="0" sz="24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as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C62004"/>
                </a:solidFill>
                <a:latin typeface="Times New Roman"/>
                <a:cs typeface="Times New Roman"/>
              </a:rPr>
              <a:t>Producer-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Consumer</a:t>
            </a:r>
            <a:r>
              <a:rPr dirty="0" sz="2400" spc="-8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problem)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 buffers.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 b="1">
                <a:latin typeface="Times New Roman"/>
                <a:cs typeface="Times New Roman"/>
              </a:rPr>
              <a:t>Producer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items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pool.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 b="1">
                <a:latin typeface="Times New Roman"/>
                <a:cs typeface="Times New Roman"/>
              </a:rPr>
              <a:t>Consumer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items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pool.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Issues: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mutual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exclusion,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empty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pool,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full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pool.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examples: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buffering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pipes,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caches,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Classical</a:t>
            </a:r>
            <a:r>
              <a:rPr dirty="0" spc="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20">
                <a:latin typeface="Trebuchet MS"/>
                <a:cs typeface="Trebuchet MS"/>
              </a:rPr>
              <a:t> </a:t>
            </a:r>
            <a:r>
              <a:rPr dirty="0" spc="-90">
                <a:latin typeface="Trebuchet MS"/>
                <a:cs typeface="Trebuchet MS"/>
              </a:rPr>
              <a:t>Problems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40330" y="632459"/>
            <a:ext cx="2388235" cy="677545"/>
            <a:chOff x="2040330" y="632459"/>
            <a:chExt cx="2388235" cy="677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330" y="823410"/>
              <a:ext cx="1072751" cy="2318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39" y="632459"/>
              <a:ext cx="505206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2947" y="632459"/>
              <a:ext cx="1415034" cy="67741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022094" y="635254"/>
            <a:ext cx="8261984" cy="43421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20" b="1">
                <a:solidFill>
                  <a:srgbClr val="C62004"/>
                </a:solidFill>
                <a:latin typeface="Times New Roman"/>
                <a:cs typeface="Times New Roman"/>
              </a:rPr>
              <a:t>Readers-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Writers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shared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X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readers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1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writer</a:t>
            </a:r>
            <a:r>
              <a:rPr dirty="0" sz="2400" spc="19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reader</a:t>
            </a:r>
            <a:r>
              <a:rPr dirty="0" sz="2400" spc="2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writer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Mutual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exclusion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constraining.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C62004"/>
                </a:solidFill>
                <a:latin typeface="Times New Roman"/>
                <a:cs typeface="Times New Roman"/>
              </a:rPr>
              <a:t>Why?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 spc="-10">
                <a:latin typeface="Times New Roman"/>
                <a:cs typeface="Times New Roman"/>
              </a:rPr>
              <a:t>Variations:</a:t>
            </a:r>
            <a:endParaRPr sz="2400">
              <a:latin typeface="Times New Roman"/>
              <a:cs typeface="Times New Roman"/>
            </a:endParaRPr>
          </a:p>
          <a:p>
            <a:pPr lvl="1" marL="535305" indent="-23495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53530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reader-</a:t>
            </a:r>
            <a:r>
              <a:rPr dirty="0" sz="2400">
                <a:latin typeface="Times New Roman"/>
                <a:cs typeface="Times New Roman"/>
              </a:rPr>
              <a:t>priority: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writer;</a:t>
            </a:r>
            <a:endParaRPr sz="2400">
              <a:latin typeface="Times New Roman"/>
              <a:cs typeface="Times New Roman"/>
            </a:endParaRPr>
          </a:p>
          <a:p>
            <a:pPr lvl="1" marL="535305" indent="-23495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64583"/>
              <a:buFont typeface="Wingdings"/>
              <a:buChar char=""/>
              <a:tabLst>
                <a:tab pos="535305" algn="l"/>
              </a:tabLst>
            </a:pPr>
            <a:r>
              <a:rPr dirty="0" sz="2400" spc="-10">
                <a:latin typeface="Times New Roman"/>
                <a:cs typeface="Times New Roman"/>
              </a:rPr>
              <a:t>writer-</a:t>
            </a:r>
            <a:r>
              <a:rPr dirty="0" sz="2400">
                <a:latin typeface="Times New Roman"/>
                <a:cs typeface="Times New Roman"/>
              </a:rPr>
              <a:t>priority: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 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reader,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examples: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locks.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Classical</a:t>
            </a:r>
            <a:r>
              <a:rPr dirty="0" spc="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20">
                <a:latin typeface="Trebuchet MS"/>
                <a:cs typeface="Trebuchet MS"/>
              </a:rPr>
              <a:t> </a:t>
            </a:r>
            <a:r>
              <a:rPr dirty="0" spc="-90">
                <a:latin typeface="Trebuchet MS"/>
                <a:cs typeface="Trebuchet MS"/>
              </a:rPr>
              <a:t>Problems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488" y="818863"/>
            <a:ext cx="2640629" cy="29551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0495" y="3452335"/>
            <a:ext cx="4920515" cy="29551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22094" y="635254"/>
            <a:ext cx="8115300" cy="39033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Dining</a:t>
            </a:r>
            <a:r>
              <a:rPr dirty="0" sz="2400" spc="-7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Philosophers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philosophers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chopsticks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placed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chopsticks.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Philosophers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alternate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thinking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eating.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OS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examples: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simultaneous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Many</a:t>
            </a:r>
            <a:r>
              <a:rPr dirty="0" sz="2400" spc="-1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examples,</a:t>
            </a:r>
            <a:r>
              <a:rPr dirty="0" sz="2400" spc="-1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along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with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Java</a:t>
            </a:r>
            <a:r>
              <a:rPr dirty="0" sz="2400" spc="-1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C62004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</a:tabLst>
            </a:pPr>
            <a:r>
              <a:rPr dirty="0" sz="2400" spc="-10">
                <a:latin typeface="Times New Roman"/>
                <a:cs typeface="Times New Roman"/>
                <a:hlinkClick r:id="rId4"/>
              </a:rPr>
              <a:t>http://www.doc.ic.ac.uk/~jnm/book/book_applets/concurrency.ht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The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0">
                <a:latin typeface="Trebuchet MS"/>
                <a:cs typeface="Trebuchet MS"/>
              </a:rPr>
              <a:t>Critical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30">
                <a:latin typeface="Trebuchet MS"/>
                <a:cs typeface="Trebuchet MS"/>
              </a:rPr>
              <a:t>Section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Problem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44956" y="2680716"/>
            <a:ext cx="1727835" cy="677545"/>
            <a:chOff x="2044956" y="2680716"/>
            <a:chExt cx="1727835" cy="677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56" y="2867119"/>
              <a:ext cx="1424680" cy="23641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6" y="2680716"/>
              <a:ext cx="505205" cy="67741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5117" y="4993073"/>
            <a:ext cx="1201894" cy="23186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22094" y="635254"/>
            <a:ext cx="8263890" cy="57327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algn="just" marL="186055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critical</a:t>
            </a:r>
            <a:r>
              <a:rPr dirty="0" sz="2400" spc="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section</a:t>
            </a:r>
            <a:r>
              <a:rPr dirty="0" sz="2400" spc="5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piece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accesses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shared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(data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device)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concurrently </a:t>
            </a:r>
            <a:r>
              <a:rPr dirty="0" sz="2400">
                <a:latin typeface="Times New Roman"/>
                <a:cs typeface="Times New Roman"/>
              </a:rPr>
              <a:t>accessed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 than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Conditions:</a:t>
            </a:r>
            <a:endParaRPr sz="240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5420" algn="l"/>
              </a:tabLst>
            </a:pP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competing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84785" marR="6985" indent="-17272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  <a:tab pos="960119" algn="l"/>
                <a:tab pos="2038350" algn="l"/>
                <a:tab pos="2609850" algn="l"/>
                <a:tab pos="2909570" algn="l"/>
                <a:tab pos="3650615" algn="l"/>
                <a:tab pos="4906645" algn="l"/>
                <a:tab pos="5798185" algn="l"/>
                <a:tab pos="6874509" algn="l"/>
                <a:tab pos="8009890" algn="l"/>
              </a:tabLst>
            </a:pPr>
            <a:r>
              <a:rPr dirty="0" sz="2400" spc="-20">
                <a:latin typeface="Times New Roman"/>
                <a:cs typeface="Times New Roman"/>
              </a:rPr>
              <a:t>Each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has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code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segment,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critical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section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Problem:</a:t>
            </a:r>
            <a:endParaRPr sz="2400">
              <a:latin typeface="Times New Roman"/>
              <a:cs typeface="Times New Roman"/>
            </a:endParaRPr>
          </a:p>
          <a:p>
            <a:pPr marL="186055" marR="47498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ensure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when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executing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its </a:t>
            </a:r>
            <a:r>
              <a:rPr dirty="0" sz="2400" b="1">
                <a:latin typeface="Times New Roman"/>
                <a:cs typeface="Times New Roman"/>
              </a:rPr>
              <a:t>critical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section,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other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allowed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execute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25" b="1">
                <a:latin typeface="Times New Roman"/>
                <a:cs typeface="Times New Roman"/>
              </a:rPr>
              <a:t> its </a:t>
            </a:r>
            <a:r>
              <a:rPr dirty="0" sz="2400" b="1">
                <a:latin typeface="Times New Roman"/>
                <a:cs typeface="Times New Roman"/>
              </a:rPr>
              <a:t>critical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section?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5735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The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-120">
                <a:latin typeface="Trebuchet MS"/>
                <a:cs typeface="Trebuchet MS"/>
              </a:rPr>
              <a:t>Critical</a:t>
            </a:r>
            <a:r>
              <a:rPr dirty="0" spc="-75">
                <a:latin typeface="Trebuchet MS"/>
                <a:cs typeface="Trebuchet MS"/>
              </a:rPr>
              <a:t> </a:t>
            </a:r>
            <a:r>
              <a:rPr dirty="0" spc="-130">
                <a:latin typeface="Trebuchet MS"/>
                <a:cs typeface="Trebuchet MS"/>
              </a:rPr>
              <a:t>Section</a:t>
            </a:r>
            <a:r>
              <a:rPr dirty="0" spc="-7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Problem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-</a:t>
            </a:r>
            <a:r>
              <a:rPr dirty="0" spc="-114">
                <a:latin typeface="Trebuchet MS"/>
                <a:cs typeface="Trebuchet MS"/>
              </a:rPr>
              <a:t> Example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87626" y="708405"/>
            <a:ext cx="8198484" cy="573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 indent="5715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1841500" algn="l"/>
                <a:tab pos="2465070" algn="l"/>
                <a:tab pos="3801745" algn="l"/>
                <a:tab pos="4339590" algn="l"/>
                <a:tab pos="5234305" algn="l"/>
                <a:tab pos="5638165" algn="l"/>
                <a:tab pos="7020559" algn="l"/>
                <a:tab pos="7558405" algn="l"/>
              </a:tabLst>
            </a:pPr>
            <a:r>
              <a:rPr dirty="0" sz="2400" spc="-10">
                <a:latin typeface="Times New Roman"/>
                <a:cs typeface="Times New Roman"/>
              </a:rPr>
              <a:t>Suppose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processes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trying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increment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same </a:t>
            </a:r>
            <a:r>
              <a:rPr dirty="0" sz="2400">
                <a:latin typeface="Times New Roman"/>
                <a:cs typeface="Times New Roman"/>
              </a:rPr>
              <a:t>variable.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74676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latin typeface="Times New Roman"/>
                <a:cs typeface="Times New Roman"/>
              </a:rPr>
              <a:t>x := x + </a:t>
            </a:r>
            <a:r>
              <a:rPr dirty="0" sz="2400" spc="-25" b="1" i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8255" indent="57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reads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x,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then </a:t>
            </a:r>
            <a:r>
              <a:rPr dirty="0" sz="2400" b="1">
                <a:latin typeface="Times New Roman"/>
                <a:cs typeface="Times New Roman"/>
              </a:rPr>
              <a:t>adds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write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back.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374015" marR="6350" indent="-17589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would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get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374015" marR="6985" indent="-17589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added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would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74015" indent="-17589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74015" algn="l"/>
              </a:tabLst>
            </a:pP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would then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 back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  <a:p>
            <a:pPr marL="374015" marR="5080" indent="-17589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incremented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x,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4, instead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The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0">
                <a:latin typeface="Trebuchet MS"/>
                <a:cs typeface="Trebuchet MS"/>
              </a:rPr>
              <a:t>Critical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30">
                <a:latin typeface="Trebuchet MS"/>
                <a:cs typeface="Trebuchet MS"/>
              </a:rPr>
              <a:t>Section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Problem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49464" y="632459"/>
            <a:ext cx="4171315" cy="677545"/>
            <a:chOff x="2049464" y="632459"/>
            <a:chExt cx="4171315" cy="6775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464" y="818863"/>
              <a:ext cx="1081902" cy="23641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3803" y="632459"/>
              <a:ext cx="555497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2403" y="632459"/>
              <a:ext cx="1075182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0688" y="632459"/>
              <a:ext cx="2137410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0" y="632459"/>
              <a:ext cx="505205" cy="67741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22094" y="635254"/>
            <a:ext cx="8263890" cy="48545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5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–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three</a:t>
            </a: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requirements:</a:t>
            </a:r>
            <a:endParaRPr sz="2400">
              <a:latin typeface="Times New Roman"/>
              <a:cs typeface="Times New Roman"/>
            </a:endParaRPr>
          </a:p>
          <a:p>
            <a:pPr algn="just" marL="184785" marR="8255" indent="-17272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</a:tabLst>
            </a:pP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allowed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Hence,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mutually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exclusive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184785" marR="5080" indent="-172720">
              <a:lnSpc>
                <a:spcPct val="100000"/>
              </a:lnSpc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enter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sections,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may compete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getting in. </a:t>
            </a:r>
            <a:r>
              <a:rPr dirty="0" sz="2400" spc="-10">
                <a:latin typeface="Times New Roman"/>
                <a:cs typeface="Times New Roman"/>
              </a:rPr>
              <a:t>Ultimately,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b="1">
                <a:latin typeface="Times New Roman"/>
                <a:cs typeface="Times New Roman"/>
              </a:rPr>
              <a:t>progress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resolution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184785" marR="5080" indent="-172720">
              <a:lnSpc>
                <a:spcPct val="100000"/>
              </a:lnSpc>
              <a:buClr>
                <a:srgbClr val="EDEBE0"/>
              </a:buClr>
              <a:buSzPct val="79166"/>
              <a:buFont typeface="Wingdings"/>
              <a:buChar char=""/>
              <a:tabLst>
                <a:tab pos="186055" algn="l"/>
              </a:tabLst>
            </a:pP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enter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allowed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bounded</a:t>
            </a:r>
            <a:r>
              <a:rPr dirty="0" sz="2400" spc="1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timeframe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Hence,</a:t>
            </a:r>
            <a:r>
              <a:rPr dirty="0" sz="2400" spc="1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have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bounded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waiting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The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120">
                <a:latin typeface="Trebuchet MS"/>
                <a:cs typeface="Trebuchet MS"/>
              </a:rPr>
              <a:t>Critical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30">
                <a:latin typeface="Trebuchet MS"/>
                <a:cs typeface="Trebuchet MS"/>
              </a:rPr>
              <a:t>Section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Problem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15667" y="1876044"/>
            <a:ext cx="4318635" cy="1555750"/>
            <a:chOff x="1915667" y="1876044"/>
            <a:chExt cx="4318635" cy="15557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1747" y="2066994"/>
              <a:ext cx="1067035" cy="2273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855" y="1876044"/>
              <a:ext cx="1773173" cy="6774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667" y="2314956"/>
              <a:ext cx="1907285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151" y="2314956"/>
              <a:ext cx="1773174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1475" y="2314956"/>
              <a:ext cx="1282446" cy="6774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5667" y="2753868"/>
              <a:ext cx="1140714" cy="67741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2531" y="2753868"/>
              <a:ext cx="1773173" cy="67741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087626" y="708405"/>
            <a:ext cx="8198484" cy="492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 indent="5715">
              <a:lnSpc>
                <a:spcPct val="100000"/>
              </a:lnSpc>
              <a:spcBef>
                <a:spcPts val="100"/>
              </a:spcBef>
              <a:tabLst>
                <a:tab pos="1085215" algn="l"/>
                <a:tab pos="2219325" algn="l"/>
                <a:tab pos="2745105" algn="l"/>
                <a:tab pos="3947795" algn="l"/>
                <a:tab pos="5639435" algn="l"/>
                <a:tab pos="6150610" algn="l"/>
                <a:tab pos="7220584" algn="l"/>
              </a:tabLst>
            </a:pPr>
            <a:r>
              <a:rPr dirty="0" sz="2400" spc="-10">
                <a:latin typeface="Times New Roman"/>
                <a:cs typeface="Times New Roman"/>
              </a:rPr>
              <a:t>Critical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sections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General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Framework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(thread) synchronization: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400">
              <a:latin typeface="Times New Roman"/>
              <a:cs typeface="Times New Roman"/>
            </a:endParaRPr>
          </a:p>
          <a:p>
            <a:pPr marL="18415" marR="4254500">
              <a:lnSpc>
                <a:spcPct val="120100"/>
              </a:lnSpc>
            </a:pPr>
            <a:r>
              <a:rPr dirty="0" sz="2400" spc="-30" b="1">
                <a:solidFill>
                  <a:srgbClr val="C62004"/>
                </a:solidFill>
                <a:latin typeface="Times New Roman"/>
                <a:cs typeface="Times New Roman"/>
              </a:rPr>
              <a:t>ENTRY</a:t>
            </a:r>
            <a:r>
              <a:rPr dirty="0" sz="2400" spc="-11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SECTION CRITICAL</a:t>
            </a:r>
            <a:r>
              <a:rPr dirty="0" sz="2400" spc="-14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SECTION</a:t>
            </a:r>
            <a:r>
              <a:rPr dirty="0" sz="2400" spc="-10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C62004"/>
                </a:solidFill>
                <a:latin typeface="Times New Roman"/>
                <a:cs typeface="Times New Roman"/>
              </a:rPr>
              <a:t>CODE </a:t>
            </a:r>
            <a:r>
              <a:rPr dirty="0" sz="2400" b="1">
                <a:solidFill>
                  <a:srgbClr val="C62004"/>
                </a:solidFill>
                <a:latin typeface="Times New Roman"/>
                <a:cs typeface="Times New Roman"/>
              </a:rPr>
              <a:t>EXIT</a:t>
            </a:r>
            <a:r>
              <a:rPr dirty="0" sz="2400" spc="-10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62004"/>
                </a:solidFill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511175" marR="5080" indent="-233679">
              <a:lnSpc>
                <a:spcPct val="100000"/>
              </a:lnSpc>
              <a:buClr>
                <a:srgbClr val="EDEBE0"/>
              </a:buClr>
              <a:buSzPct val="79166"/>
              <a:buFont typeface="Wingdings"/>
              <a:buChar char=""/>
              <a:tabLst>
                <a:tab pos="51244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ENTRY</a:t>
            </a:r>
            <a:r>
              <a:rPr dirty="0" sz="2400" spc="5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SECTION</a:t>
            </a:r>
            <a:r>
              <a:rPr dirty="0" sz="2400" spc="2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controls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make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sure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no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guard.</a:t>
            </a:r>
            <a:endParaRPr sz="2400">
              <a:latin typeface="Times New Roman"/>
              <a:cs typeface="Times New Roman"/>
            </a:endParaRPr>
          </a:p>
          <a:p>
            <a:pPr algn="just" marL="511175" indent="-233679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51117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EXIT</a:t>
            </a:r>
            <a:r>
              <a:rPr dirty="0" sz="2400" spc="4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SECTION</a:t>
            </a:r>
            <a:r>
              <a:rPr dirty="0" sz="2400" spc="4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bookkeeping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make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sure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algn="just" marL="51244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exited.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>
                <a:latin typeface="Trebuchet MS"/>
                <a:cs typeface="Trebuchet MS"/>
              </a:rPr>
              <a:t>Semaphores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2094" y="649579"/>
            <a:ext cx="663765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Semaphores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atomic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22094" y="1746161"/>
            <a:ext cx="4271645" cy="331914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-20" b="1">
                <a:latin typeface="Times New Roman"/>
                <a:cs typeface="Times New Roman"/>
              </a:rPr>
              <a:t>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semaphores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S;</a:t>
            </a:r>
            <a:endParaRPr sz="20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atomic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operations:</a:t>
            </a:r>
            <a:endParaRPr sz="2000">
              <a:latin typeface="Times New Roman"/>
              <a:cs typeface="Times New Roman"/>
            </a:endParaRPr>
          </a:p>
          <a:p>
            <a:pPr lvl="1" marL="534670" indent="-1746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65000"/>
              <a:buFont typeface="Wingdings"/>
              <a:buChar char=""/>
              <a:tabLst>
                <a:tab pos="534670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WAIT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(sometimes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denoted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C62004"/>
                </a:solidFill>
                <a:latin typeface="Times New Roman"/>
                <a:cs typeface="Times New Roman"/>
              </a:rPr>
              <a:t>P</a:t>
            </a:r>
            <a:r>
              <a:rPr dirty="0"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35305" marR="1343660">
              <a:lnSpc>
                <a:spcPts val="2880"/>
              </a:lnSpc>
              <a:spcBef>
                <a:spcPts val="175"/>
              </a:spcBef>
            </a:pPr>
            <a:r>
              <a:rPr dirty="0" sz="2000" b="1" i="1">
                <a:latin typeface="Times New Roman"/>
                <a:cs typeface="Times New Roman"/>
              </a:rPr>
              <a:t>while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 &lt;=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0 do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wait(); </a:t>
            </a:r>
            <a:r>
              <a:rPr dirty="0" sz="2000" b="1" i="1">
                <a:latin typeface="Times New Roman"/>
                <a:cs typeface="Times New Roman"/>
              </a:rPr>
              <a:t>S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S-</a:t>
            </a:r>
            <a:r>
              <a:rPr dirty="0" sz="2000" spc="-25" b="1" i="1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lvl="1" marL="534670" indent="-174625">
              <a:lnSpc>
                <a:spcPct val="100000"/>
              </a:lnSpc>
              <a:spcBef>
                <a:spcPts val="309"/>
              </a:spcBef>
              <a:buClr>
                <a:srgbClr val="EDEBE0"/>
              </a:buClr>
              <a:buSzPct val="65000"/>
              <a:buFont typeface="Wingdings"/>
              <a:buChar char=""/>
              <a:tabLst>
                <a:tab pos="534670" algn="l"/>
              </a:tabLst>
            </a:pPr>
            <a:r>
              <a:rPr dirty="0" sz="2000" b="1">
                <a:latin typeface="Times New Roman"/>
                <a:cs typeface="Times New Roman"/>
              </a:rPr>
              <a:t>SIGNAL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(sometimes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denoted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C62004"/>
                </a:solidFill>
                <a:latin typeface="Times New Roman"/>
                <a:cs typeface="Times New Roman"/>
              </a:rPr>
              <a:t>V</a:t>
            </a:r>
            <a:r>
              <a:rPr dirty="0"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Times New Roman"/>
                <a:cs typeface="Times New Roman"/>
              </a:rPr>
              <a:t>S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:=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spc="-20" b="1" i="1">
                <a:latin typeface="Times New Roman"/>
                <a:cs typeface="Times New Roman"/>
              </a:rPr>
              <a:t>S+1;</a:t>
            </a:r>
            <a:endParaRPr sz="2000">
              <a:latin typeface="Times New Roman"/>
              <a:cs typeface="Times New Roman"/>
            </a:endParaRPr>
          </a:p>
          <a:p>
            <a:pPr lvl="1" marL="534670" indent="-1746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65000"/>
              <a:buFont typeface="Wingdings"/>
              <a:buChar char=""/>
              <a:tabLst>
                <a:tab pos="534670" algn="l"/>
              </a:tabLst>
            </a:pPr>
            <a:r>
              <a:rPr dirty="0" sz="2000">
                <a:latin typeface="Times New Roman"/>
                <a:cs typeface="Times New Roman"/>
              </a:rPr>
              <a:t>wake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waiting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any);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22094" y="5099380"/>
            <a:ext cx="7241540" cy="106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 spc="-40">
                <a:latin typeface="Times New Roman"/>
                <a:cs typeface="Times New Roman"/>
              </a:rPr>
              <a:t>WAITing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“lock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out”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SIGNALing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Binary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semaphores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098" y="2512874"/>
            <a:ext cx="2899763" cy="22368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477000" y="2362200"/>
            <a:ext cx="3733800" cy="2362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605"/>
              </a:spcBef>
            </a:pP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Mutual</a:t>
            </a:r>
            <a:r>
              <a:rPr dirty="0" sz="18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Exclusion</a:t>
            </a:r>
            <a:r>
              <a:rPr dirty="0" sz="1800" spc="-2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C62004"/>
                </a:solidFill>
                <a:latin typeface="Times New Roman"/>
                <a:cs typeface="Times New Roman"/>
              </a:rPr>
              <a:t>Semaphore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1800" spc="-2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initially</a:t>
            </a:r>
            <a:r>
              <a:rPr dirty="0" sz="1800" spc="-1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S</a:t>
            </a:r>
            <a:r>
              <a:rPr dirty="0" sz="1800" spc="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=</a:t>
            </a:r>
            <a:r>
              <a:rPr dirty="0" sz="1800" spc="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0CC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P( 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455" b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1800" spc="-5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00CC00"/>
                </a:solidFill>
                <a:latin typeface="Times New Roman"/>
                <a:cs typeface="Times New Roman"/>
              </a:rPr>
              <a:t>WAIT</a:t>
            </a:r>
            <a:endParaRPr sz="18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CRITICAL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SECTION</a:t>
            </a:r>
            <a:endParaRPr sz="18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V(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440" b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1800" spc="-2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CC00"/>
                </a:solidFill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>
                <a:latin typeface="Trebuchet MS"/>
                <a:cs typeface="Trebuchet MS"/>
              </a:rPr>
              <a:t>Topic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664" y="3095033"/>
            <a:ext cx="5008865" cy="443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84575" y="2935046"/>
            <a:ext cx="502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Multithreading</a:t>
            </a:r>
            <a:r>
              <a:rPr dirty="0" sz="3600" spc="-5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with</a:t>
            </a:r>
            <a:r>
              <a:rPr dirty="0" sz="3600" spc="-4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spc="-20" b="1">
                <a:solidFill>
                  <a:srgbClr val="C62004"/>
                </a:solidFill>
                <a:latin typeface="Times New Roman"/>
                <a:cs typeface="Times New Roman"/>
              </a:rPr>
              <a:t>Java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Threads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70">
                <a:latin typeface="Trebuchet MS"/>
                <a:cs typeface="Trebuchet MS"/>
              </a:rPr>
              <a:t>in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370">
                <a:latin typeface="Trebuchet MS"/>
                <a:cs typeface="Trebuchet MS"/>
              </a:rPr>
              <a:t>Java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649579"/>
            <a:ext cx="7150734" cy="56229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java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thread: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java.lang.Thread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java.lang.Runnable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start()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  <a:p>
            <a:pPr marL="352425" marR="3709035" indent="-340360">
              <a:lnSpc>
                <a:spcPct val="120000"/>
              </a:lnSpc>
              <a:spcBef>
                <a:spcPts val="10"/>
              </a:spcBef>
            </a:pPr>
            <a:r>
              <a:rPr dirty="0" sz="1800" b="1" i="1">
                <a:latin typeface="Times New Roman"/>
                <a:cs typeface="Times New Roman"/>
              </a:rPr>
              <a:t>class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PrimeThread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C62004"/>
                </a:solidFill>
                <a:latin typeface="Times New Roman"/>
                <a:cs typeface="Times New Roman"/>
              </a:rPr>
              <a:t>extends</a:t>
            </a:r>
            <a:r>
              <a:rPr dirty="0" sz="18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Thread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 </a:t>
            </a:r>
            <a:r>
              <a:rPr dirty="0" sz="1800" b="1" i="1">
                <a:latin typeface="Times New Roman"/>
                <a:cs typeface="Times New Roman"/>
              </a:rPr>
              <a:t>long</a:t>
            </a:r>
            <a:r>
              <a:rPr dirty="0" sz="1800" spc="-10" b="1" i="1">
                <a:latin typeface="Times New Roman"/>
                <a:cs typeface="Times New Roman"/>
              </a:rPr>
              <a:t> minPrime; </a:t>
            </a:r>
            <a:r>
              <a:rPr dirty="0" sz="1800" b="1" i="1">
                <a:latin typeface="Times New Roman"/>
                <a:cs typeface="Times New Roman"/>
              </a:rPr>
              <a:t>PrimeThread(long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minPrime)</a:t>
            </a:r>
            <a:r>
              <a:rPr dirty="0" sz="1800" spc="-4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800" b="1" i="1">
                <a:latin typeface="Times New Roman"/>
                <a:cs typeface="Times New Roman"/>
              </a:rPr>
              <a:t>this.minPrime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=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minPrime;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434"/>
              </a:spcBef>
            </a:pPr>
            <a:r>
              <a:rPr dirty="0" sz="1800" b="1" i="1">
                <a:latin typeface="Times New Roman"/>
                <a:cs typeface="Times New Roman"/>
              </a:rPr>
              <a:t>public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void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C62004"/>
                </a:solidFill>
                <a:latin typeface="Times New Roman"/>
                <a:cs typeface="Times New Roman"/>
              </a:rPr>
              <a:t>run</a:t>
            </a:r>
            <a:r>
              <a:rPr dirty="0" sz="1800" b="1" i="1">
                <a:latin typeface="Times New Roman"/>
                <a:cs typeface="Times New Roman"/>
              </a:rPr>
              <a:t>()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//</a:t>
            </a:r>
            <a:r>
              <a:rPr dirty="0" sz="1800" spc="-1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compute</a:t>
            </a:r>
            <a:r>
              <a:rPr dirty="0" sz="1800" spc="-2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primes larger</a:t>
            </a:r>
            <a:r>
              <a:rPr dirty="0" sz="1800" spc="-2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than</a:t>
            </a:r>
            <a:r>
              <a:rPr dirty="0" sz="1800" spc="-1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minPrime</a:t>
            </a:r>
            <a:r>
              <a:rPr dirty="0" sz="1800" spc="43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.</a:t>
            </a:r>
            <a:r>
              <a:rPr dirty="0" sz="1800" spc="-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.</a:t>
            </a:r>
            <a:r>
              <a:rPr dirty="0" sz="1800" spc="-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 i="1">
                <a:solidFill>
                  <a:srgbClr val="00CC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434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52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running:</a:t>
            </a:r>
            <a:endParaRPr sz="2000">
              <a:latin typeface="Times New Roman"/>
              <a:cs typeface="Times New Roman"/>
            </a:endParaRPr>
          </a:p>
          <a:p>
            <a:pPr marL="12700" marR="2750820">
              <a:lnSpc>
                <a:spcPct val="120000"/>
              </a:lnSpc>
            </a:pPr>
            <a:r>
              <a:rPr dirty="0" sz="2000" b="1" i="1">
                <a:latin typeface="Times New Roman"/>
                <a:cs typeface="Times New Roman"/>
              </a:rPr>
              <a:t>PrimeThread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p =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new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PrimeThread(143); p.start();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688" y="831621"/>
            <a:ext cx="7830184" cy="3691254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4670425">
              <a:lnSpc>
                <a:spcPct val="100000"/>
              </a:lnSpc>
              <a:spcBef>
                <a:spcPts val="1850"/>
              </a:spcBef>
            </a:pP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THREADS</a:t>
            </a:r>
            <a:endParaRPr sz="2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75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Arial MT"/>
                <a:cs typeface="Arial MT"/>
              </a:rPr>
              <a:t>process.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Light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weight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processes.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1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threads.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404040"/>
                </a:solidFill>
                <a:latin typeface="Arial MT"/>
                <a:cs typeface="Arial MT"/>
              </a:rPr>
              <a:t>share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75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wide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Arial MT"/>
                <a:cs typeface="Arial MT"/>
              </a:rPr>
              <a:t>recourses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e.g.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Memory.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75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25">
                <a:solidFill>
                  <a:srgbClr val="404040"/>
                </a:solidFill>
                <a:latin typeface="Arial MT"/>
                <a:cs typeface="Arial MT"/>
              </a:rPr>
              <a:t>PC,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variable.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5">
                <a:latin typeface="Trebuchet MS"/>
                <a:cs typeface="Trebuchet MS"/>
              </a:rPr>
              <a:t>Implementing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-170">
                <a:latin typeface="Trebuchet MS"/>
                <a:cs typeface="Trebuchet MS"/>
              </a:rPr>
              <a:t>the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Runnable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-150">
                <a:latin typeface="Trebuchet MS"/>
                <a:cs typeface="Trebuchet MS"/>
              </a:rPr>
              <a:t>Interface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9930"/>
            <a:ext cx="8376284" cy="2392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implements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java.lang.Runnable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Preferred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subclass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4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wrapped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object: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lr>
                <a:srgbClr val="C0504D"/>
              </a:buClr>
              <a:buSzPct val="80555"/>
              <a:buFont typeface="Wingdings"/>
              <a:buChar char=""/>
              <a:tabLst>
                <a:tab pos="756285" algn="l"/>
              </a:tabLst>
            </a:pPr>
            <a:r>
              <a:rPr dirty="0" sz="1800" b="1">
                <a:latin typeface="Times New Roman"/>
                <a:cs typeface="Times New Roman"/>
              </a:rPr>
              <a:t>Thread</a:t>
            </a:r>
            <a:r>
              <a:rPr dirty="0" sz="1800">
                <a:latin typeface="Times New Roman"/>
                <a:cs typeface="Times New Roman"/>
              </a:rPr>
              <a:t>(Runnable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target)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34"/>
              </a:spcBef>
              <a:buClr>
                <a:srgbClr val="C0504D"/>
              </a:buClr>
              <a:buSzPct val="80555"/>
              <a:buFont typeface="Wingdings"/>
              <a:buChar char=""/>
              <a:tabLst>
                <a:tab pos="756285" algn="l"/>
              </a:tabLst>
            </a:pPr>
            <a:r>
              <a:rPr dirty="0" sz="1800" b="1">
                <a:latin typeface="Times New Roman"/>
                <a:cs typeface="Times New Roman"/>
              </a:rPr>
              <a:t>Thread</a:t>
            </a:r>
            <a:r>
              <a:rPr dirty="0" sz="1800">
                <a:latin typeface="Times New Roman"/>
                <a:cs typeface="Times New Roman"/>
              </a:rPr>
              <a:t>(Runnable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target,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name)</a:t>
            </a:r>
            <a:endParaRPr sz="18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7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run()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runnable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2600" y="3505200"/>
            <a:ext cx="3124200" cy="2546985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600" b="1" i="1">
                <a:latin typeface="Times New Roman"/>
                <a:cs typeface="Times New Roman"/>
              </a:rPr>
              <a:t>class</a:t>
            </a:r>
            <a:r>
              <a:rPr dirty="0" sz="1600" spc="-25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ExClass</a:t>
            </a:r>
            <a:endParaRPr sz="1600">
              <a:latin typeface="Times New Roman"/>
              <a:cs typeface="Times New Roman"/>
            </a:endParaRPr>
          </a:p>
          <a:p>
            <a:pPr marL="193675" marR="963294">
              <a:lnSpc>
                <a:spcPct val="100000"/>
              </a:lnSpc>
              <a:spcBef>
                <a:spcPts val="5"/>
              </a:spcBef>
            </a:pPr>
            <a:r>
              <a:rPr dirty="0" sz="1600" b="1" i="1">
                <a:latin typeface="Times New Roman"/>
                <a:cs typeface="Times New Roman"/>
              </a:rPr>
              <a:t>extends</a:t>
            </a:r>
            <a:r>
              <a:rPr dirty="0" sz="1600" spc="-40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ExSupClass </a:t>
            </a:r>
            <a:r>
              <a:rPr dirty="0" sz="1600" b="1" i="1">
                <a:latin typeface="Times New Roman"/>
                <a:cs typeface="Times New Roman"/>
              </a:rPr>
              <a:t>implements</a:t>
            </a:r>
            <a:r>
              <a:rPr dirty="0" sz="1600" spc="-2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Runnable</a:t>
            </a:r>
            <a:r>
              <a:rPr dirty="0" sz="1600" spc="-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600" b="1" i="1">
                <a:latin typeface="Times New Roman"/>
                <a:cs typeface="Times New Roman"/>
              </a:rPr>
              <a:t>public</a:t>
            </a:r>
            <a:r>
              <a:rPr dirty="0" sz="1600" spc="-4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ExClass</a:t>
            </a:r>
            <a:r>
              <a:rPr dirty="0" sz="1600" spc="-6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(String</a:t>
            </a:r>
            <a:r>
              <a:rPr dirty="0" sz="1600" spc="-25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name)</a:t>
            </a:r>
            <a:r>
              <a:rPr dirty="0" sz="1600" spc="-25" b="1" i="1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600" b="1" i="1">
                <a:latin typeface="Times New Roman"/>
                <a:cs typeface="Times New Roman"/>
              </a:rPr>
              <a:t>public</a:t>
            </a:r>
            <a:r>
              <a:rPr dirty="0" sz="1600" spc="-3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void</a:t>
            </a:r>
            <a:r>
              <a:rPr dirty="0" sz="1600" spc="-15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run()</a:t>
            </a:r>
            <a:r>
              <a:rPr dirty="0" sz="1600" spc="-3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29200" y="3505200"/>
            <a:ext cx="5410200" cy="2546985"/>
          </a:xfrm>
          <a:prstGeom prst="rect">
            <a:avLst/>
          </a:prstGeom>
          <a:ln w="9525">
            <a:solidFill>
              <a:srgbClr val="EDEBE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 marR="4520565">
              <a:lnSpc>
                <a:spcPct val="100000"/>
              </a:lnSpc>
              <a:spcBef>
                <a:spcPts val="310"/>
              </a:spcBef>
            </a:pPr>
            <a:r>
              <a:rPr dirty="0" sz="1600" b="1" i="1">
                <a:latin typeface="Times New Roman"/>
                <a:cs typeface="Times New Roman"/>
              </a:rPr>
              <a:t>class</a:t>
            </a:r>
            <a:r>
              <a:rPr dirty="0" sz="1600" spc="-7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A</a:t>
            </a:r>
            <a:r>
              <a:rPr dirty="0" sz="1600" spc="-100" b="1" i="1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algn="ctr" marR="4558030">
              <a:lnSpc>
                <a:spcPct val="100000"/>
              </a:lnSpc>
              <a:spcBef>
                <a:spcPts val="5"/>
              </a:spcBef>
            </a:pPr>
            <a:r>
              <a:rPr dirty="0" sz="1600" spc="-50" b="1" i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algn="ctr" marR="3003550">
              <a:lnSpc>
                <a:spcPct val="100000"/>
              </a:lnSpc>
            </a:pPr>
            <a:r>
              <a:rPr dirty="0" sz="1600" b="1" i="1">
                <a:latin typeface="Times New Roman"/>
                <a:cs typeface="Times New Roman"/>
              </a:rPr>
              <a:t>main(String[]</a:t>
            </a:r>
            <a:r>
              <a:rPr dirty="0" sz="1600" spc="-30" b="1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args)</a:t>
            </a:r>
            <a:r>
              <a:rPr dirty="0" sz="1600" spc="-70" b="1" i="1">
                <a:latin typeface="Times New Roman"/>
                <a:cs typeface="Times New Roman"/>
              </a:rPr>
              <a:t> </a:t>
            </a:r>
            <a:r>
              <a:rPr dirty="0" sz="1600" spc="-50" b="1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algn="ctr" marR="3978910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algn="just" marL="610235" marR="321310">
              <a:lnSpc>
                <a:spcPct val="100000"/>
              </a:lnSpc>
            </a:pP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Thread</a:t>
            </a:r>
            <a:r>
              <a:rPr dirty="0" sz="1600" spc="-4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mt1</a:t>
            </a:r>
            <a:r>
              <a:rPr dirty="0" sz="16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=</a:t>
            </a:r>
            <a:r>
              <a:rPr dirty="0" sz="1600" spc="-3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new</a:t>
            </a:r>
            <a:r>
              <a:rPr dirty="0" sz="16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Thread(new</a:t>
            </a:r>
            <a:r>
              <a:rPr dirty="0" sz="16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 i="1">
                <a:solidFill>
                  <a:srgbClr val="C62004"/>
                </a:solidFill>
                <a:latin typeface="Times New Roman"/>
                <a:cs typeface="Times New Roman"/>
              </a:rPr>
              <a:t>ExClass("thread1”));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Thread</a:t>
            </a:r>
            <a:r>
              <a:rPr dirty="0" sz="1600" spc="-4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mt2</a:t>
            </a:r>
            <a:r>
              <a:rPr dirty="0" sz="16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=</a:t>
            </a:r>
            <a:r>
              <a:rPr dirty="0" sz="1600" spc="-4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new</a:t>
            </a:r>
            <a:r>
              <a:rPr dirty="0" sz="1600" spc="-3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b="1" i="1">
                <a:solidFill>
                  <a:srgbClr val="C62004"/>
                </a:solidFill>
                <a:latin typeface="Times New Roman"/>
                <a:cs typeface="Times New Roman"/>
              </a:rPr>
              <a:t>Thread(new</a:t>
            </a:r>
            <a:r>
              <a:rPr dirty="0" sz="16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 i="1">
                <a:solidFill>
                  <a:srgbClr val="C62004"/>
                </a:solidFill>
                <a:latin typeface="Times New Roman"/>
                <a:cs typeface="Times New Roman"/>
              </a:rPr>
              <a:t>ExClass("thread2”)); mt1.start();</a:t>
            </a:r>
            <a:endParaRPr sz="16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</a:pPr>
            <a:r>
              <a:rPr dirty="0" sz="1600" spc="-10" b="1" i="1">
                <a:solidFill>
                  <a:srgbClr val="C62004"/>
                </a:solidFill>
                <a:latin typeface="Times New Roman"/>
                <a:cs typeface="Times New Roman"/>
              </a:rPr>
              <a:t>mt2.start();</a:t>
            </a:r>
            <a:endParaRPr sz="16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600" spc="-50" b="1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5">
                <a:latin typeface="Trebuchet MS"/>
                <a:cs typeface="Trebuchet MS"/>
              </a:rPr>
              <a:t>Implementing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-170">
                <a:latin typeface="Trebuchet MS"/>
                <a:cs typeface="Trebuchet MS"/>
              </a:rPr>
              <a:t>the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Runnable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 spc="-150">
                <a:latin typeface="Trebuchet MS"/>
                <a:cs typeface="Trebuchet MS"/>
              </a:rPr>
              <a:t>Interface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60194" y="649579"/>
            <a:ext cx="8149590" cy="54521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240665" indent="-227965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240665" algn="l"/>
              </a:tabLst>
            </a:pPr>
            <a:r>
              <a:rPr dirty="0" sz="2000">
                <a:latin typeface="Times New Roman"/>
                <a:cs typeface="Times New Roman"/>
              </a:rPr>
              <a:t>Constructs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thread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Runnable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object's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start()</a:t>
            </a:r>
            <a:r>
              <a:rPr dirty="0" sz="2000" spc="2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new 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pass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runnable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4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object's </a:t>
            </a:r>
            <a:r>
              <a:rPr dirty="0" sz="2000">
                <a:latin typeface="Times New Roman"/>
                <a:cs typeface="Times New Roman"/>
              </a:rPr>
              <a:t>constructor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60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execute.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overriding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run()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10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10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10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executed: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public</a:t>
            </a:r>
            <a:r>
              <a:rPr dirty="0" sz="20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0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run()</a:t>
            </a:r>
            <a:r>
              <a:rPr dirty="0" sz="2000" spc="-2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 i="1">
                <a:solidFill>
                  <a:srgbClr val="C6200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algn="just" marL="698500">
              <a:lnSpc>
                <a:spcPct val="100000"/>
              </a:lnSpc>
              <a:spcBef>
                <a:spcPts val="484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if</a:t>
            </a:r>
            <a:r>
              <a:rPr dirty="0" sz="20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(target</a:t>
            </a:r>
            <a:r>
              <a:rPr dirty="0" sz="2000" spc="-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!=</a:t>
            </a:r>
            <a:r>
              <a:rPr dirty="0" sz="2000" spc="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null)</a:t>
            </a:r>
            <a:r>
              <a:rPr dirty="0" sz="2000" spc="-2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 i="1">
                <a:solidFill>
                  <a:srgbClr val="C6200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480"/>
              </a:spcBef>
            </a:pP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target.run();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dirty="0" sz="2000" spc="-50" b="1" i="1">
                <a:solidFill>
                  <a:srgbClr val="C6200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 i="1">
                <a:solidFill>
                  <a:srgbClr val="C6200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target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runnable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thread's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constructor.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So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-10">
                <a:latin typeface="Times New Roman"/>
                <a:cs typeface="Times New Roman"/>
              </a:rPr>
              <a:t> which </a:t>
            </a:r>
            <a:r>
              <a:rPr dirty="0" sz="2000">
                <a:latin typeface="Times New Roman"/>
                <a:cs typeface="Times New Roman"/>
              </a:rPr>
              <a:t>immediately calls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>
                <a:latin typeface="Trebuchet MS"/>
                <a:cs typeface="Trebuchet MS"/>
              </a:rPr>
              <a:t>Sleep,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195">
                <a:latin typeface="Trebuchet MS"/>
                <a:cs typeface="Trebuchet MS"/>
              </a:rPr>
              <a:t>Yield,</a:t>
            </a:r>
            <a:r>
              <a:rPr dirty="0" spc="-95">
                <a:latin typeface="Trebuchet MS"/>
                <a:cs typeface="Trebuchet MS"/>
              </a:rPr>
              <a:t> </a:t>
            </a:r>
            <a:r>
              <a:rPr dirty="0" spc="-70">
                <a:latin typeface="Trebuchet MS"/>
                <a:cs typeface="Trebuchet MS"/>
              </a:rPr>
              <a:t>Notify</a:t>
            </a:r>
            <a:r>
              <a:rPr dirty="0" spc="-85">
                <a:latin typeface="Trebuchet MS"/>
                <a:cs typeface="Trebuchet MS"/>
              </a:rPr>
              <a:t> </a:t>
            </a:r>
            <a:r>
              <a:rPr dirty="0" spc="-245">
                <a:latin typeface="Trebuchet MS"/>
                <a:cs typeface="Trebuchet MS"/>
              </a:rPr>
              <a:t>&amp;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Wait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155">
                <a:latin typeface="Trebuchet MS"/>
                <a:cs typeface="Trebuchet MS"/>
              </a:rPr>
              <a:t>Thread’s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 spc="-80">
                <a:latin typeface="Trebuchet MS"/>
                <a:cs typeface="Trebuchet MS"/>
              </a:rPr>
              <a:t>Functions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9459" cy="544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sleep(long</a:t>
            </a:r>
            <a:r>
              <a:rPr dirty="0" sz="2400" spc="59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millis)</a:t>
            </a:r>
            <a:r>
              <a:rPr dirty="0" sz="2400" spc="590" b="1" i="1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  causes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currently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executing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sleep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(temporarily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cease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execution)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specified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milliseconds.</a:t>
            </a:r>
            <a:endParaRPr sz="2400">
              <a:latin typeface="Times New Roman"/>
              <a:cs typeface="Times New Roman"/>
            </a:endParaRPr>
          </a:p>
          <a:p>
            <a:pPr algn="just" marL="351790" indent="-33909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1790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yield()</a:t>
            </a:r>
            <a:r>
              <a:rPr dirty="0" sz="2400" spc="340" b="1" i="1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causes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currently</a:t>
            </a:r>
            <a:r>
              <a:rPr dirty="0" sz="2400" spc="3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executing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33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algn="just" marL="3524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temporarily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pause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execute.</a:t>
            </a:r>
            <a:endParaRPr sz="2400">
              <a:latin typeface="Times New Roman"/>
              <a:cs typeface="Times New Roman"/>
            </a:endParaRPr>
          </a:p>
          <a:p>
            <a:pPr algn="just" marL="351155" marR="6985" indent="-33909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wait()</a:t>
            </a:r>
            <a:r>
              <a:rPr dirty="0" sz="2400" spc="42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-</a:t>
            </a:r>
            <a:r>
              <a:rPr dirty="0" sz="2400" spc="4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causes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occur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another</a:t>
            </a:r>
            <a:r>
              <a:rPr dirty="0" sz="2400" spc="47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thread</a:t>
            </a:r>
            <a:r>
              <a:rPr dirty="0" sz="2400" spc="47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invokes</a:t>
            </a:r>
            <a:r>
              <a:rPr dirty="0" sz="2400" spc="46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480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notify()</a:t>
            </a:r>
            <a:r>
              <a:rPr dirty="0" sz="2400" spc="475" b="1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method</a:t>
            </a:r>
            <a:r>
              <a:rPr dirty="0" sz="2400" spc="47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or</a:t>
            </a:r>
            <a:r>
              <a:rPr dirty="0" sz="2400" spc="46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480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notifyAll() </a:t>
            </a:r>
            <a:r>
              <a:rPr dirty="0" sz="2400" spc="-10" b="1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method</a:t>
            </a:r>
            <a:r>
              <a:rPr dirty="0" sz="2400" spc="1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for</a:t>
            </a:r>
            <a:r>
              <a:rPr dirty="0" sz="2400" spc="1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this</a:t>
            </a:r>
            <a:r>
              <a:rPr dirty="0" sz="2400" spc="1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).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Object</a:t>
            </a:r>
            <a:r>
              <a:rPr dirty="0" sz="2400" spc="13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synchronized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algn="just" marL="351155" marR="6985" indent="-33909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notify()</a:t>
            </a:r>
            <a:r>
              <a:rPr dirty="0" sz="2400" spc="13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-</a:t>
            </a:r>
            <a:r>
              <a:rPr dirty="0" sz="2400" spc="1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notifies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occurred.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Object</a:t>
            </a:r>
            <a:r>
              <a:rPr dirty="0" sz="2400" spc="15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must 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synchronized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block.</a:t>
            </a:r>
            <a:endParaRPr sz="2400">
              <a:latin typeface="Times New Roman"/>
              <a:cs typeface="Times New Roman"/>
            </a:endParaRPr>
          </a:p>
          <a:p>
            <a:pPr algn="just" marL="351155" marR="7620" indent="-33909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notifyAll()</a:t>
            </a:r>
            <a:r>
              <a:rPr dirty="0" sz="2400" spc="1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notify()</a:t>
            </a:r>
            <a:r>
              <a:rPr dirty="0" sz="2400" spc="14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notifies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occurred.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>
                <a:latin typeface="Trebuchet MS"/>
                <a:cs typeface="Trebuchet MS"/>
              </a:rPr>
              <a:t>The</a:t>
            </a:r>
            <a:r>
              <a:rPr dirty="0" spc="-70">
                <a:latin typeface="Trebuchet MS"/>
                <a:cs typeface="Trebuchet MS"/>
              </a:rPr>
              <a:t> </a:t>
            </a:r>
            <a:r>
              <a:rPr dirty="0" spc="-190">
                <a:latin typeface="Trebuchet MS"/>
                <a:cs typeface="Trebuchet MS"/>
              </a:rPr>
              <a:t>Lifecycle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 spc="-295">
                <a:latin typeface="Trebuchet MS"/>
                <a:cs typeface="Trebuchet MS"/>
              </a:rPr>
              <a:t>a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9930"/>
            <a:ext cx="837755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start()</a:t>
            </a:r>
            <a:r>
              <a:rPr dirty="0" sz="2000" spc="22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thread, </a:t>
            </a:r>
            <a:r>
              <a:rPr dirty="0" sz="2000">
                <a:latin typeface="Times New Roman"/>
                <a:cs typeface="Times New Roman"/>
              </a:rPr>
              <a:t>schedules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thread's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Runnable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occurs: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sleep()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invoked.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wait()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SzPct val="80000"/>
              <a:buFont typeface="Wingdings"/>
              <a:buChar char=""/>
              <a:tabLst>
                <a:tab pos="7562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I/O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run()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exits.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300" y="3810000"/>
            <a:ext cx="6362700" cy="254355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Priority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CPU,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actually run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way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illusion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concurrency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CPU,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scheduling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runtime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very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scheduling</a:t>
            </a:r>
            <a:r>
              <a:rPr dirty="0" sz="2400" spc="2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algorithm </a:t>
            </a:r>
            <a:r>
              <a:rPr dirty="0" sz="2400" spc="-10" b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(fixed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scheduling).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algorithm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schedules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threads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their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relative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runnable</a:t>
            </a:r>
            <a:r>
              <a:rPr dirty="0" sz="2400" spc="-10">
                <a:latin typeface="Times New Roman"/>
                <a:cs typeface="Times New Roman"/>
              </a:rPr>
              <a:t> threads.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runtime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chooses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runnable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highest</a:t>
            </a:r>
            <a:endParaRPr sz="24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execution.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>
                <a:latin typeface="Trebuchet MS"/>
                <a:cs typeface="Trebuchet MS"/>
              </a:rPr>
              <a:t>Thread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Priority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8190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CPU,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scheduler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chooses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round-</a:t>
            </a:r>
            <a:r>
              <a:rPr dirty="0" sz="2400" b="1">
                <a:latin typeface="Times New Roman"/>
                <a:cs typeface="Times New Roman"/>
              </a:rPr>
              <a:t>robin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fashion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-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guaranteed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CPU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every 	system-</a:t>
            </a:r>
            <a:r>
              <a:rPr dirty="0" sz="2400">
                <a:latin typeface="Times New Roman"/>
                <a:cs typeface="Times New Roman"/>
              </a:rPr>
              <a:t>specified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interval.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chosen 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until: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becomes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runnable.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yields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(calls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yield()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method),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run()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 exits.</a:t>
            </a:r>
            <a:endParaRPr sz="24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time-</a:t>
            </a:r>
            <a:r>
              <a:rPr dirty="0" sz="2400" b="1">
                <a:latin typeface="Times New Roman"/>
                <a:cs typeface="Times New Roman"/>
              </a:rPr>
              <a:t>slicing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allotment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has </a:t>
            </a:r>
            <a:r>
              <a:rPr dirty="0" sz="2400" spc="-10">
                <a:latin typeface="Times New Roman"/>
                <a:cs typeface="Times New Roman"/>
              </a:rPr>
              <a:t>elapsed.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75"/>
              </a:spcBef>
              <a:buClr>
                <a:srgbClr val="C0504D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modify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thread's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creation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setPriority()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716" y="3789151"/>
            <a:ext cx="968701" cy="2497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07794" y="709930"/>
            <a:ext cx="8379459" cy="5391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1155" marR="6350" indent="-339090">
              <a:lnSpc>
                <a:spcPct val="100000"/>
              </a:lnSpc>
              <a:spcBef>
                <a:spcPts val="10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concurrently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threads.</a:t>
            </a:r>
            <a:endParaRPr sz="20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4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modifies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declared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synchronized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only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algn="just" marL="351155" marR="5715" indent="-339090">
              <a:lnSpc>
                <a:spcPct val="100000"/>
              </a:lnSpc>
              <a:spcBef>
                <a:spcPts val="484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synchronized</a:t>
            </a:r>
            <a:r>
              <a:rPr dirty="0" sz="2000" spc="37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method,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 spc="-50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monitor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block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notify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EDEBE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C62004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Times New Roman"/>
                <a:cs typeface="Times New Roman"/>
              </a:rPr>
              <a:t>public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2000" spc="-4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void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updateRecord()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2000" spc="-3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critical</a:t>
            </a:r>
            <a:r>
              <a:rPr dirty="0" sz="2000" spc="-3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code</a:t>
            </a:r>
            <a:r>
              <a:rPr dirty="0" sz="2000" spc="-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goes</a:t>
            </a:r>
            <a:r>
              <a:rPr dirty="0" sz="2000" spc="-2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here</a:t>
            </a:r>
            <a:r>
              <a:rPr dirty="0" sz="2000" spc="-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 i="1">
                <a:solidFill>
                  <a:srgbClr val="00CC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 i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52425" marR="115570" indent="-34036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blocked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wait()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synchronized method.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7555" cy="575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don’t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entire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method, 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synchronize </a:t>
            </a:r>
            <a:r>
              <a:rPr dirty="0" sz="2400">
                <a:latin typeface="Times New Roman"/>
                <a:cs typeface="Times New Roman"/>
              </a:rPr>
              <a:t>on an </a:t>
            </a:r>
            <a:r>
              <a:rPr dirty="0" sz="2400" spc="-10">
                <a:latin typeface="Times New Roman"/>
                <a:cs typeface="Times New Roman"/>
              </a:rPr>
              <a:t>object: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5"/>
              </a:spcBef>
            </a:pPr>
            <a:r>
              <a:rPr dirty="0" sz="1800" b="1" i="1">
                <a:latin typeface="Times New Roman"/>
                <a:cs typeface="Times New Roman"/>
              </a:rPr>
              <a:t>public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void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foo()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30"/>
              </a:spcBef>
            </a:pPr>
            <a:r>
              <a:rPr dirty="0" sz="1800" b="1" i="1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1800" spc="-1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C62004"/>
                </a:solidFill>
                <a:latin typeface="Times New Roman"/>
                <a:cs typeface="Times New Roman"/>
              </a:rPr>
              <a:t>(this)</a:t>
            </a:r>
            <a:r>
              <a:rPr dirty="0" sz="1800" spc="-1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//critical</a:t>
            </a:r>
            <a:r>
              <a:rPr dirty="0" sz="1800" spc="-5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code</a:t>
            </a:r>
            <a:r>
              <a:rPr dirty="0" sz="1800" spc="-3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goes</a:t>
            </a:r>
            <a:r>
              <a:rPr dirty="0" sz="1800" spc="-2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00CC00"/>
                </a:solidFill>
                <a:latin typeface="Times New Roman"/>
                <a:cs typeface="Times New Roman"/>
              </a:rPr>
              <a:t>here</a:t>
            </a:r>
            <a:r>
              <a:rPr dirty="0" sz="1800" spc="-4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 i="1">
                <a:solidFill>
                  <a:srgbClr val="00CC00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30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84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40665" algn="l"/>
                <a:tab pos="1146175" algn="l"/>
                <a:tab pos="1713230" algn="l"/>
                <a:tab pos="2382520" algn="l"/>
                <a:tab pos="3729990" algn="l"/>
                <a:tab pos="4685665" algn="l"/>
                <a:tab pos="5575300" algn="l"/>
                <a:tab pos="6073775" algn="l"/>
                <a:tab pos="6641465" algn="l"/>
              </a:tabLst>
            </a:pPr>
            <a:r>
              <a:rPr dirty="0" sz="2400" spc="-10">
                <a:latin typeface="Times New Roman"/>
                <a:cs typeface="Times New Roman"/>
              </a:rPr>
              <a:t>There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two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syntactic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forms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based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synchronized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keyword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41300" algn="l"/>
                <a:tab pos="1144905" algn="l"/>
                <a:tab pos="3379470" algn="l"/>
                <a:tab pos="4164329" algn="l"/>
                <a:tab pos="4609465" algn="l"/>
                <a:tab pos="5910580" algn="l"/>
                <a:tab pos="6322695" algn="l"/>
                <a:tab pos="7226300" algn="l"/>
                <a:tab pos="8125459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Block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synchronization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takes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argument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which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lock.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any method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argument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synchronized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this.</a:t>
            </a:r>
            <a:endParaRPr sz="24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41300" algn="l"/>
                <a:tab pos="1177925" algn="l"/>
                <a:tab pos="3330575" algn="l"/>
                <a:tab pos="3743325" algn="l"/>
                <a:tab pos="5273675" algn="l"/>
                <a:tab pos="6107430" algn="l"/>
                <a:tab pos="7837805" algn="l"/>
              </a:tabLst>
            </a:pPr>
            <a:r>
              <a:rPr dirty="0" sz="2400" spc="-10">
                <a:latin typeface="Times New Roman"/>
                <a:cs typeface="Times New Roman"/>
              </a:rPr>
              <a:t>Block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synchronization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considered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more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fundamental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than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synchronization.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76983" y="4223016"/>
            <a:ext cx="7138670" cy="2263140"/>
            <a:chOff x="1776983" y="4223016"/>
            <a:chExt cx="7138670" cy="22631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4518659"/>
              <a:ext cx="5638800" cy="196748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6983" y="4223016"/>
              <a:ext cx="785621" cy="5112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4223016"/>
              <a:ext cx="457974" cy="51128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219" y="4223016"/>
              <a:ext cx="648462" cy="51128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08" y="4223016"/>
              <a:ext cx="1079754" cy="5112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3611" y="4223016"/>
              <a:ext cx="1233677" cy="5112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8116" y="4223016"/>
              <a:ext cx="802386" cy="51128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4939" y="4223016"/>
              <a:ext cx="381762" cy="51128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Applying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Synchronization</a:t>
            </a:r>
            <a:r>
              <a:rPr dirty="0" spc="15">
                <a:latin typeface="Trebuchet MS"/>
                <a:cs typeface="Trebuchet MS"/>
              </a:rPr>
              <a:t> </a:t>
            </a:r>
            <a:r>
              <a:rPr dirty="0" spc="-120">
                <a:latin typeface="Trebuchet MS"/>
                <a:cs typeface="Trebuchet MS"/>
              </a:rPr>
              <a:t>(Example)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1927611" y="656856"/>
            <a:ext cx="2951480" cy="511809"/>
            <a:chOff x="1927611" y="656856"/>
            <a:chExt cx="2951480" cy="511809"/>
          </a:xfrm>
        </p:grpSpPr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7611" y="798374"/>
              <a:ext cx="164321" cy="17803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1576" y="656856"/>
              <a:ext cx="2937510" cy="51128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907794" y="2632075"/>
            <a:ext cx="8376284" cy="19462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dirty="0" sz="1800" b="1" i="1">
                <a:latin typeface="Times New Roman"/>
                <a:cs typeface="Times New Roman"/>
              </a:rPr>
              <a:t>return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n;</a:t>
            </a:r>
            <a:r>
              <a:rPr dirty="0" sz="1800" spc="5" b="1" i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1800" spc="-1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next</a:t>
            </a:r>
            <a:r>
              <a:rPr dirty="0" sz="1800" spc="-1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CC00"/>
                </a:solidFill>
                <a:latin typeface="Times New Roman"/>
                <a:cs typeface="Times New Roman"/>
              </a:rPr>
              <a:t>is always</a:t>
            </a:r>
            <a:r>
              <a:rPr dirty="0" sz="1800" spc="-3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00CC00"/>
                </a:solidFill>
                <a:latin typeface="Times New Roman"/>
                <a:cs typeface="Times New Roman"/>
              </a:rPr>
              <a:t>even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synchronizing,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desired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postcondition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may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fail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conflict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threads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execute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next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Here</a:t>
            </a:r>
            <a:r>
              <a:rPr dirty="0" sz="1800" spc="-4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is</a:t>
            </a:r>
            <a:r>
              <a:rPr dirty="0" sz="18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one</a:t>
            </a:r>
            <a:r>
              <a:rPr dirty="0" sz="1800" spc="-3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possible</a:t>
            </a:r>
            <a:r>
              <a:rPr dirty="0" sz="1800" spc="-1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execution</a:t>
            </a:r>
            <a:r>
              <a:rPr dirty="0" sz="18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C62004"/>
                </a:solidFill>
                <a:latin typeface="Times New Roman"/>
                <a:cs typeface="Times New Roman"/>
              </a:rPr>
              <a:t>trace: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07794" y="656589"/>
            <a:ext cx="3662679" cy="20008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Consider</a:t>
            </a:r>
            <a:r>
              <a:rPr dirty="0" sz="1800" spc="-6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1800" spc="-3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following</a:t>
            </a:r>
            <a:r>
              <a:rPr dirty="0" sz="1800" spc="-7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C62004"/>
                </a:solidFill>
                <a:latin typeface="Times New Roman"/>
                <a:cs typeface="Times New Roman"/>
              </a:rPr>
              <a:t>class: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 i="1">
                <a:latin typeface="Times New Roman"/>
                <a:cs typeface="Times New Roman"/>
              </a:rPr>
              <a:t>class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Even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30"/>
              </a:spcBef>
            </a:pPr>
            <a:r>
              <a:rPr dirty="0" sz="1800" b="1" i="1">
                <a:latin typeface="Times New Roman"/>
                <a:cs typeface="Times New Roman"/>
              </a:rPr>
              <a:t>private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int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=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40"/>
              </a:spcBef>
            </a:pPr>
            <a:r>
              <a:rPr dirty="0" sz="1800" b="1" i="1">
                <a:latin typeface="Times New Roman"/>
                <a:cs typeface="Times New Roman"/>
              </a:rPr>
              <a:t>public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1800" spc="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int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solidFill>
                  <a:srgbClr val="C62004"/>
                </a:solidFill>
                <a:latin typeface="Times New Roman"/>
                <a:cs typeface="Times New Roman"/>
              </a:rPr>
              <a:t>next()</a:t>
            </a:r>
            <a:r>
              <a:rPr dirty="0" sz="1800" spc="-10" b="1" i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25"/>
              </a:spcBef>
            </a:pPr>
            <a:r>
              <a:rPr dirty="0" sz="1800" spc="-20" b="1" i="1">
                <a:latin typeface="Times New Roman"/>
                <a:cs typeface="Times New Roman"/>
              </a:rPr>
              <a:t>++n;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34"/>
              </a:spcBef>
            </a:pPr>
            <a:r>
              <a:rPr dirty="0" sz="1800" spc="-20" b="1" i="1">
                <a:latin typeface="Times New Roman"/>
                <a:cs typeface="Times New Roman"/>
              </a:rPr>
              <a:t>++n;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751576" y="1440180"/>
            <a:ext cx="3888740" cy="1177290"/>
            <a:chOff x="5751576" y="1440180"/>
            <a:chExt cx="3888740" cy="1177290"/>
          </a:xfrm>
        </p:grpSpPr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1576" y="1440180"/>
              <a:ext cx="1340357" cy="56768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1632" y="1440180"/>
              <a:ext cx="646937" cy="5676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8268" y="1440180"/>
              <a:ext cx="774953" cy="56768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2920" y="1440180"/>
              <a:ext cx="1099566" cy="56768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92184" y="1440180"/>
              <a:ext cx="547865" cy="56768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1576" y="1744980"/>
              <a:ext cx="1692402" cy="56768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5284" y="1744980"/>
              <a:ext cx="976122" cy="5676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82711" y="1744980"/>
              <a:ext cx="1070609" cy="56768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36152" y="1744980"/>
              <a:ext cx="803909" cy="56768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51576" y="2049780"/>
              <a:ext cx="1440942" cy="56768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11340" y="2049780"/>
              <a:ext cx="1285494" cy="56768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57744" y="2049780"/>
              <a:ext cx="403110" cy="56768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5820155" y="1371600"/>
            <a:ext cx="37338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3510" rIns="0" bIns="0" rtlCol="0" vert="horz">
            <a:spAutoFit/>
          </a:bodyPr>
          <a:lstStyle/>
          <a:p>
            <a:pPr algn="just" marL="91440" marR="83185">
              <a:lnSpc>
                <a:spcPct val="100000"/>
              </a:lnSpc>
              <a:spcBef>
                <a:spcPts val="1130"/>
              </a:spcBef>
            </a:pP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Declaring</a:t>
            </a:r>
            <a:r>
              <a:rPr dirty="0" sz="2000" spc="310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2000" spc="310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next</a:t>
            </a:r>
            <a:r>
              <a:rPr dirty="0" sz="2000" spc="305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method</a:t>
            </a:r>
            <a:r>
              <a:rPr dirty="0" sz="2000" spc="315">
                <a:solidFill>
                  <a:srgbClr val="C62004"/>
                </a:solidFill>
                <a:latin typeface="Times New Roman"/>
                <a:cs typeface="Times New Roman"/>
              </a:rPr>
              <a:t>  </a:t>
            </a:r>
            <a:r>
              <a:rPr dirty="0" sz="2000" spc="-25">
                <a:solidFill>
                  <a:srgbClr val="C62004"/>
                </a:solidFill>
                <a:latin typeface="Times New Roman"/>
                <a:cs typeface="Times New Roman"/>
              </a:rPr>
              <a:t>as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2000" spc="42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would</a:t>
            </a:r>
            <a:r>
              <a:rPr dirty="0" sz="2000" spc="420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resolve</a:t>
            </a:r>
            <a:r>
              <a:rPr dirty="0" sz="2000" spc="42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C62004"/>
                </a:solidFill>
                <a:latin typeface="Times New Roman"/>
                <a:cs typeface="Times New Roman"/>
              </a:rPr>
              <a:t>such </a:t>
            </a:r>
            <a:r>
              <a:rPr dirty="0" sz="2000">
                <a:solidFill>
                  <a:srgbClr val="C62004"/>
                </a:solidFill>
                <a:latin typeface="Times New Roman"/>
                <a:cs typeface="Times New Roman"/>
              </a:rPr>
              <a:t>conflicting</a:t>
            </a:r>
            <a:r>
              <a:rPr dirty="0" sz="2000" spc="-4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C62004"/>
                </a:solidFill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32" name="object 32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400415" cy="536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synchronization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behavior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class’ </a:t>
            </a:r>
            <a:r>
              <a:rPr dirty="0" sz="2400">
                <a:latin typeface="Times New Roman"/>
                <a:cs typeface="Times New Roman"/>
              </a:rPr>
              <a:t>methods </a:t>
            </a:r>
            <a:r>
              <a:rPr dirty="0" sz="2400" b="1" i="1">
                <a:latin typeface="Times New Roman"/>
                <a:cs typeface="Times New Roman"/>
              </a:rPr>
              <a:t>wait(),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notify()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notifyAll().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notifies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them:</a:t>
            </a:r>
            <a:endParaRPr sz="2400">
              <a:latin typeface="Times New Roman"/>
              <a:cs typeface="Times New Roman"/>
            </a:endParaRPr>
          </a:p>
          <a:p>
            <a:pPr marL="927100" marR="4279265" indent="-571500">
              <a:lnSpc>
                <a:spcPct val="120000"/>
              </a:lnSpc>
            </a:pPr>
            <a:r>
              <a:rPr dirty="0" sz="2400" b="1" i="1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2400" b="1" i="1">
                <a:latin typeface="Times New Roman"/>
                <a:cs typeface="Times New Roman"/>
              </a:rPr>
              <a:t>(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waitForThis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)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{ </a:t>
            </a:r>
            <a:r>
              <a:rPr dirty="0" sz="2400" b="1" i="1">
                <a:latin typeface="Times New Roman"/>
                <a:cs typeface="Times New Roman"/>
              </a:rPr>
              <a:t>try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{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waitForThis.</a:t>
            </a:r>
            <a:r>
              <a:rPr dirty="0" sz="2400" spc="-10" b="1" i="1">
                <a:solidFill>
                  <a:srgbClr val="C62004"/>
                </a:solidFill>
                <a:latin typeface="Times New Roman"/>
                <a:cs typeface="Times New Roman"/>
              </a:rPr>
              <a:t>wait()</a:t>
            </a:r>
            <a:r>
              <a:rPr dirty="0" sz="2400" spc="-10" b="1" i="1">
                <a:latin typeface="Times New Roman"/>
                <a:cs typeface="Times New Roman"/>
              </a:rPr>
              <a:t>;}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 b="1" i="1">
                <a:latin typeface="Times New Roman"/>
                <a:cs typeface="Times New Roman"/>
              </a:rPr>
              <a:t>catch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(InterruptedException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ie)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{}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50" b="1" i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algn="just" marL="310515" indent="-297815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10515" algn="l"/>
              </a:tabLst>
            </a:pPr>
            <a:r>
              <a:rPr dirty="0" sz="2400" spc="-2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synchronize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it.</a:t>
            </a:r>
            <a:endParaRPr sz="2400">
              <a:latin typeface="Times New Roman"/>
              <a:cs typeface="Times New Roman"/>
            </a:endParaRPr>
          </a:p>
          <a:p>
            <a:pPr algn="just" marL="241300" marR="26670" indent="-22860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InterruptedException</a:t>
            </a:r>
            <a:r>
              <a:rPr dirty="0" sz="2400" spc="285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thrown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waiting, </a:t>
            </a:r>
            <a:r>
              <a:rPr dirty="0" sz="2400">
                <a:latin typeface="Times New Roman"/>
                <a:cs typeface="Times New Roman"/>
              </a:rPr>
              <a:t>sleeping,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otherwise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paused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 </a:t>
            </a:r>
            <a:r>
              <a:rPr dirty="0" sz="2400">
                <a:latin typeface="Times New Roman"/>
                <a:cs typeface="Times New Roman"/>
              </a:rPr>
              <a:t>interrupts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interrupt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59" y="1054354"/>
            <a:ext cx="36277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404040"/>
                </a:solidFill>
                <a:latin typeface="Trebuchet MS"/>
                <a:cs typeface="Trebuchet MS"/>
              </a:rPr>
              <a:t>BENEFITS</a:t>
            </a:r>
            <a:r>
              <a:rPr dirty="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1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pc="-4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90">
                <a:solidFill>
                  <a:srgbClr val="404040"/>
                </a:solidFill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2095012"/>
            <a:ext cx="8583295" cy="1802130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  <a:tab pos="4659630" algn="l"/>
              </a:tabLst>
            </a:pP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Exploiting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Arial MT"/>
                <a:cs typeface="Arial MT"/>
              </a:rPr>
              <a:t>processors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(thus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achieving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Arial MT"/>
                <a:cs typeface="Arial MT"/>
              </a:rPr>
              <a:t>parallelism);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15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loosely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coupled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designs.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0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throughput</a:t>
            </a:r>
            <a:r>
              <a:rPr dirty="0" sz="28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even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9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rial MT"/>
                <a:cs typeface="Arial MT"/>
              </a:rPr>
              <a:t>machines.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8190" cy="544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ead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ay 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</a:t>
            </a:r>
            <a:r>
              <a:rPr dirty="0" sz="2400" spc="-20" b="1" i="1">
                <a:latin typeface="Times New Roman"/>
                <a:cs typeface="Times New Roman"/>
              </a:rPr>
              <a:t>a</a:t>
            </a:r>
            <a:r>
              <a:rPr dirty="0" sz="2400" b="1" i="1">
                <a:latin typeface="Times New Roman"/>
                <a:cs typeface="Times New Roman"/>
              </a:rPr>
              <a:t>it()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 b="1">
                <a:latin typeface="Times New Roman"/>
                <a:cs typeface="Times New Roman"/>
              </a:rPr>
              <a:t>synchronized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etho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. 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eout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ay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provided.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If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missing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or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z</a:t>
            </a: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re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ts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il eit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notify()</a:t>
            </a:r>
            <a:r>
              <a:rPr dirty="0" sz="2400" spc="195" b="1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notifyAll()</a:t>
            </a:r>
            <a:r>
              <a:rPr dirty="0" sz="2400" spc="190" b="1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ll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d,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otherwise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il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eout period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expires.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wait()</a:t>
            </a:r>
            <a:r>
              <a:rPr dirty="0" sz="2400" spc="31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owning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lock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associated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particular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EDEBE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2413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notify()</a:t>
            </a:r>
            <a:r>
              <a:rPr dirty="0" sz="2400" spc="155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 b="1" i="1">
                <a:latin typeface="Times New Roman"/>
                <a:cs typeface="Times New Roman"/>
              </a:rPr>
              <a:t>notifyAll()</a:t>
            </a:r>
            <a:r>
              <a:rPr dirty="0" sz="2400" spc="155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1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 spc="-10" b="1">
                <a:latin typeface="Times New Roman"/>
                <a:cs typeface="Times New Roman"/>
              </a:rPr>
              <a:t>synchronized </a:t>
            </a:r>
            <a:r>
              <a:rPr dirty="0" sz="2400">
                <a:latin typeface="Times New Roman"/>
                <a:cs typeface="Times New Roman"/>
              </a:rPr>
              <a:t>method.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waiting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notified,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respectively.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It’s </a:t>
            </a:r>
            <a:r>
              <a:rPr dirty="0" sz="2400">
                <a:latin typeface="Times New Roman"/>
                <a:cs typeface="Times New Roman"/>
              </a:rPr>
              <a:t>probably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(safer)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notifyAll()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r>
              <a:rPr dirty="0" sz="2400" spc="5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don't </a:t>
            </a:r>
            <a:r>
              <a:rPr dirty="0" sz="2400">
                <a:latin typeface="Times New Roman"/>
                <a:cs typeface="Times New Roman"/>
              </a:rPr>
              <a:t>release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lock.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awakened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their </a:t>
            </a:r>
            <a:r>
              <a:rPr dirty="0" sz="2400" b="1" i="1">
                <a:latin typeface="Times New Roman"/>
                <a:cs typeface="Times New Roman"/>
              </a:rPr>
              <a:t>wait()</a:t>
            </a:r>
            <a:r>
              <a:rPr dirty="0" sz="2400" spc="25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immediately,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called </a:t>
            </a:r>
            <a:r>
              <a:rPr dirty="0" sz="2400" b="1" i="1">
                <a:latin typeface="Times New Roman"/>
                <a:cs typeface="Times New Roman"/>
              </a:rPr>
              <a:t>notify()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notifyAll()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relinquishes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ownership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lock.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4624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>
                <a:latin typeface="Trebuchet MS"/>
                <a:cs typeface="Trebuchet MS"/>
              </a:rPr>
              <a:t>Synchronization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60">
                <a:latin typeface="Trebuchet MS"/>
                <a:cs typeface="Trebuchet MS"/>
              </a:rPr>
              <a:t>of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85">
                <a:latin typeface="Trebuchet MS"/>
                <a:cs typeface="Trebuchet MS"/>
              </a:rPr>
              <a:t>Threads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1594" y="784605"/>
            <a:ext cx="8378190" cy="434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0">
                <a:latin typeface="Times New Roman"/>
                <a:cs typeface="Times New Roman"/>
              </a:rPr>
              <a:t>  </a:t>
            </a:r>
            <a:r>
              <a:rPr dirty="0" sz="2400" b="1" i="1">
                <a:latin typeface="Times New Roman"/>
                <a:cs typeface="Times New Roman"/>
              </a:rPr>
              <a:t>wait()</a:t>
            </a:r>
            <a:r>
              <a:rPr dirty="0" sz="2400" spc="170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releases</a:t>
            </a:r>
            <a:r>
              <a:rPr dirty="0" sz="2400" spc="1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lock</a:t>
            </a:r>
            <a:r>
              <a:rPr dirty="0" sz="2400" spc="1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prior</a:t>
            </a:r>
            <a:r>
              <a:rPr dirty="0" sz="2400" spc="1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waiting,</a:t>
            </a:r>
            <a:r>
              <a:rPr dirty="0" sz="2400" spc="16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reacquires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returning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wait()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synchronized</a:t>
            </a:r>
            <a:r>
              <a:rPr dirty="0" sz="2400" spc="5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5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4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make</a:t>
            </a:r>
            <a:r>
              <a:rPr dirty="0" sz="2400" spc="5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49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self-</a:t>
            </a:r>
            <a:r>
              <a:rPr dirty="0" sz="2400" b="1">
                <a:latin typeface="Times New Roman"/>
                <a:cs typeface="Times New Roman"/>
              </a:rPr>
              <a:t>call</a:t>
            </a:r>
            <a:r>
              <a:rPr dirty="0" sz="2400" spc="500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synchronized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2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without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freezing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5"/>
              </a:spcBef>
              <a:buClr>
                <a:srgbClr val="EDEBE0"/>
              </a:buClr>
              <a:buSzPct val="75000"/>
              <a:buFont typeface="Wingdings"/>
              <a:buChar char=""/>
              <a:tabLst>
                <a:tab pos="352425" algn="l"/>
              </a:tabLst>
            </a:pP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u="sng" sz="2400" spc="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sng" sz="2400" spc="2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dirty="0" u="sng" sz="2400" spc="2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sng" sz="2400" spc="2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synchronized</a:t>
            </a:r>
            <a:r>
              <a:rPr dirty="0" u="sng" sz="2400" spc="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may</a:t>
            </a:r>
            <a:r>
              <a:rPr dirty="0" u="sng" sz="2400" spc="2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still</a:t>
            </a:r>
            <a:r>
              <a:rPr dirty="0" u="sng" sz="2400" spc="2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</a:t>
            </a:r>
            <a:r>
              <a:rPr dirty="0" u="sng" sz="2400" spc="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</a:t>
            </a:r>
            <a:r>
              <a:rPr dirty="0" u="sng" sz="2400" spc="2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time,</a:t>
            </a:r>
            <a:r>
              <a:rPr dirty="0" u="sng" sz="2400" spc="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</a:t>
            </a:r>
            <a:r>
              <a:rPr dirty="0" u="sng" sz="2400" spc="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dirty="0" u="sng" sz="2400" spc="3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400" spc="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synchronized</a:t>
            </a:r>
            <a:r>
              <a:rPr dirty="0" u="sng" sz="2400" spc="3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sng" sz="2400" spc="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sng" sz="2400" spc="3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2400" spc="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progress.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other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words,</a:t>
            </a:r>
            <a:r>
              <a:rPr dirty="0" sz="2400" spc="430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synchronized</a:t>
            </a:r>
            <a:r>
              <a:rPr dirty="0" sz="2400" spc="4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434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43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equivalent</a:t>
            </a:r>
            <a:r>
              <a:rPr dirty="0" sz="2400" spc="434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434" b="1">
                <a:latin typeface="Times New Roman"/>
                <a:cs typeface="Times New Roman"/>
              </a:rPr>
              <a:t>  </a:t>
            </a:r>
            <a:r>
              <a:rPr dirty="0" sz="2400" b="1" i="1">
                <a:latin typeface="Times New Roman"/>
                <a:cs typeface="Times New Roman"/>
              </a:rPr>
              <a:t>atomic,</a:t>
            </a:r>
            <a:r>
              <a:rPr dirty="0" sz="2400" spc="425" b="1" i="1">
                <a:latin typeface="Times New Roman"/>
                <a:cs typeface="Times New Roman"/>
              </a:rPr>
              <a:t>  </a:t>
            </a:r>
            <a:r>
              <a:rPr dirty="0" sz="2400" spc="-25" b="1">
                <a:latin typeface="Times New Roman"/>
                <a:cs typeface="Times New Roman"/>
              </a:rPr>
              <a:t>but </a:t>
            </a: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synchronization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used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achieve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atomicity.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Semaphore</a:t>
            </a:r>
            <a:r>
              <a:rPr dirty="0" spc="-7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-</a:t>
            </a:r>
            <a:r>
              <a:rPr dirty="0" spc="-150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496" y="702699"/>
            <a:ext cx="5475232" cy="503600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3310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>
                <a:latin typeface="Trebuchet MS"/>
                <a:cs typeface="Trebuchet MS"/>
              </a:rPr>
              <a:t>Protecting</a:t>
            </a:r>
            <a:r>
              <a:rPr dirty="0" spc="-10">
                <a:latin typeface="Trebuchet MS"/>
                <a:cs typeface="Trebuchet MS"/>
              </a:rPr>
              <a:t> </a:t>
            </a:r>
            <a:r>
              <a:rPr dirty="0" spc="-190">
                <a:latin typeface="Trebuchet MS"/>
                <a:cs typeface="Trebuchet MS"/>
              </a:rPr>
              <a:t>Static</a:t>
            </a:r>
            <a:r>
              <a:rPr dirty="0" spc="-5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Fields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7794" y="708405"/>
            <a:ext cx="837692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74320" algn="l"/>
                <a:tab pos="1423670" algn="l"/>
                <a:tab pos="1844675" algn="l"/>
                <a:tab pos="2724150" algn="l"/>
                <a:tab pos="3415665" algn="l"/>
                <a:tab pos="3940175" algn="l"/>
                <a:tab pos="5729605" algn="l"/>
                <a:tab pos="6710045" algn="l"/>
                <a:tab pos="7621270" algn="l"/>
                <a:tab pos="7991475" algn="l"/>
              </a:tabLst>
            </a:pPr>
            <a:r>
              <a:rPr dirty="0" sz="2400" spc="-10">
                <a:latin typeface="Times New Roman"/>
                <a:cs typeface="Times New Roman"/>
              </a:rPr>
              <a:t>Locking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does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not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automatically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protect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access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fields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object's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superclasses.</a:t>
            </a:r>
            <a:endParaRPr sz="2400">
              <a:latin typeface="Times New Roman"/>
              <a:cs typeface="Times New Roman"/>
            </a:endParaRPr>
          </a:p>
          <a:p>
            <a:pPr marL="257810" indent="-24511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257810" algn="l"/>
              </a:tabLst>
            </a:pP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instead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protected via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synchronized</a:t>
            </a:r>
            <a:endParaRPr sz="24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blocks.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28648" y="2683764"/>
            <a:ext cx="3276600" cy="567690"/>
            <a:chOff x="1928648" y="2683764"/>
            <a:chExt cx="3276600" cy="5676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648" y="2838175"/>
              <a:ext cx="182084" cy="19982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624" y="2683764"/>
              <a:ext cx="1140714" cy="56768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208" y="2683764"/>
              <a:ext cx="678942" cy="5676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8020" y="2683764"/>
              <a:ext cx="1343406" cy="5676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772" y="2683764"/>
              <a:ext cx="848105" cy="56768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0788" y="2683764"/>
              <a:ext cx="424421" cy="56768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907794" y="2686024"/>
            <a:ext cx="314198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solidFill>
                  <a:srgbClr val="C62004"/>
                </a:solidFill>
                <a:latin typeface="Times New Roman"/>
                <a:cs typeface="Times New Roman"/>
              </a:rPr>
              <a:t>Consider</a:t>
            </a:r>
            <a:r>
              <a:rPr dirty="0" sz="2000" spc="-7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62004"/>
                </a:solidFill>
                <a:latin typeface="Times New Roman"/>
                <a:cs typeface="Times New Roman"/>
              </a:rPr>
              <a:t>following</a:t>
            </a:r>
            <a:r>
              <a:rPr dirty="0" sz="20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C62004"/>
                </a:solidFill>
                <a:latin typeface="Times New Roman"/>
                <a:cs typeface="Times New Roman"/>
              </a:rPr>
              <a:t>class: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Times New Roman"/>
                <a:cs typeface="Times New Roman"/>
              </a:rPr>
              <a:t>class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Even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Times New Roman"/>
                <a:cs typeface="Times New Roman"/>
              </a:rPr>
              <a:t>public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static</a:t>
            </a:r>
            <a:r>
              <a:rPr dirty="0" sz="20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int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= </a:t>
            </a:r>
            <a:r>
              <a:rPr dirty="0" sz="2000" spc="-25" b="1" i="1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30754" y="3783558"/>
            <a:ext cx="3850004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 i="1">
                <a:latin typeface="Times New Roman"/>
                <a:cs typeface="Times New Roman"/>
              </a:rPr>
              <a:t>public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static</a:t>
            </a:r>
            <a:r>
              <a:rPr dirty="0" sz="2000" spc="-2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synchronized</a:t>
            </a:r>
            <a:r>
              <a:rPr dirty="0" sz="2000" spc="-4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int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62004"/>
                </a:solidFill>
                <a:latin typeface="Times New Roman"/>
                <a:cs typeface="Times New Roman"/>
              </a:rPr>
              <a:t>next()</a:t>
            </a:r>
            <a:r>
              <a:rPr dirty="0" sz="2000" spc="-10" b="1" i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0" b="1" i="1">
                <a:latin typeface="Times New Roman"/>
                <a:cs typeface="Times New Roman"/>
              </a:rPr>
              <a:t>++n;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0" b="1" i="1">
                <a:latin typeface="Times New Roman"/>
                <a:cs typeface="Times New Roman"/>
              </a:rPr>
              <a:t>++n;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Times New Roman"/>
                <a:cs typeface="Times New Roman"/>
              </a:rPr>
              <a:t>return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n;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2000" spc="-4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next</a:t>
            </a:r>
            <a:r>
              <a:rPr dirty="0" sz="2000" spc="-1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always</a:t>
            </a:r>
            <a:r>
              <a:rPr dirty="0" sz="2000" spc="-2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00CC00"/>
                </a:solidFill>
                <a:latin typeface="Times New Roman"/>
                <a:cs typeface="Times New Roman"/>
              </a:rPr>
              <a:t>even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41032" y="3843909"/>
            <a:ext cx="3056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//****</a:t>
            </a:r>
            <a:r>
              <a:rPr dirty="0" sz="2000" spc="-2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will</a:t>
            </a:r>
            <a:r>
              <a:rPr dirty="0" sz="2000" spc="-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lock</a:t>
            </a:r>
            <a:r>
              <a:rPr dirty="0" sz="2000" spc="-15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n</a:t>
            </a:r>
            <a:r>
              <a:rPr dirty="0" sz="2000" spc="-1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as</a:t>
            </a:r>
            <a:r>
              <a:rPr dirty="0" sz="2000" spc="-1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well</a:t>
            </a:r>
            <a:r>
              <a:rPr dirty="0" sz="2000" spc="-20" b="1" i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 i="1">
                <a:solidFill>
                  <a:srgbClr val="00CC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07794" y="5247030"/>
            <a:ext cx="65087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575"/>
              </a:spcBef>
            </a:pPr>
            <a:r>
              <a:rPr dirty="0" sz="2000" spc="-50" b="1" i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 i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56376" y="2889516"/>
            <a:ext cx="3539490" cy="786130"/>
            <a:chOff x="6056376" y="2889516"/>
            <a:chExt cx="3539490" cy="78613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6376" y="2889516"/>
              <a:ext cx="703326" cy="51128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1300" y="2889516"/>
              <a:ext cx="991361" cy="51128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4260" y="2889516"/>
              <a:ext cx="774953" cy="51128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0811" y="2889516"/>
              <a:ext cx="889253" cy="5112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41664" y="2889516"/>
              <a:ext cx="532637" cy="51128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05900" y="2889516"/>
              <a:ext cx="432053" cy="51128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32392" y="2889516"/>
              <a:ext cx="363474" cy="51128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6376" y="3163836"/>
              <a:ext cx="726185" cy="51128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1864" y="3163836"/>
              <a:ext cx="585977" cy="5112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8668" y="3163836"/>
              <a:ext cx="636270" cy="51128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5764" y="3163836"/>
              <a:ext cx="496062" cy="51128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04176" y="3163836"/>
              <a:ext cx="585977" cy="51128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40980" y="3163836"/>
              <a:ext cx="877062" cy="51128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68868" y="3163836"/>
              <a:ext cx="991362" cy="51128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4668" y="3163836"/>
              <a:ext cx="363474" cy="51128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108191" y="2895600"/>
            <a:ext cx="3416935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92075" marR="83185">
              <a:lnSpc>
                <a:spcPct val="100000"/>
              </a:lnSpc>
              <a:spcBef>
                <a:spcPts val="484"/>
              </a:spcBef>
              <a:tabLst>
                <a:tab pos="626745" algn="l"/>
                <a:tab pos="1449705" algn="l"/>
                <a:tab pos="2056130" algn="l"/>
                <a:tab pos="2777490" algn="l"/>
                <a:tab pos="3141345" algn="l"/>
              </a:tabLst>
            </a:pPr>
            <a:r>
              <a:rPr dirty="0" sz="1800" spc="-20">
                <a:solidFill>
                  <a:srgbClr val="C62004"/>
                </a:solidFill>
                <a:latin typeface="Times New Roman"/>
                <a:cs typeface="Times New Roman"/>
              </a:rPr>
              <a:t>Will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C62004"/>
                </a:solidFill>
                <a:latin typeface="Times New Roman"/>
                <a:cs typeface="Times New Roman"/>
              </a:rPr>
              <a:t>prevent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C62004"/>
                </a:solidFill>
                <a:latin typeface="Times New Roman"/>
                <a:cs typeface="Times New Roman"/>
              </a:rPr>
              <a:t>outer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C62004"/>
                </a:solidFill>
                <a:latin typeface="Times New Roman"/>
                <a:cs typeface="Times New Roman"/>
              </a:rPr>
              <a:t>access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C62004"/>
                </a:solidFill>
                <a:latin typeface="Times New Roman"/>
                <a:cs typeface="Times New Roman"/>
              </a:rPr>
              <a:t>on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	</a:t>
            </a:r>
            <a:r>
              <a:rPr dirty="0" sz="1800" spc="-25" b="1">
                <a:solidFill>
                  <a:srgbClr val="C62004"/>
                </a:solidFill>
                <a:latin typeface="Times New Roman"/>
                <a:cs typeface="Times New Roman"/>
              </a:rPr>
              <a:t>n</a:t>
            </a:r>
            <a:r>
              <a:rPr dirty="0" sz="1800" spc="-25">
                <a:solidFill>
                  <a:srgbClr val="C62004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until</a:t>
            </a:r>
            <a:r>
              <a:rPr dirty="0" sz="1800" spc="-40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end</a:t>
            </a:r>
            <a:r>
              <a:rPr dirty="0" sz="1800" spc="-2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62004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2004"/>
                </a:solidFill>
                <a:latin typeface="Times New Roman"/>
                <a:cs typeface="Times New Roman"/>
              </a:rPr>
              <a:t>next()</a:t>
            </a:r>
            <a:r>
              <a:rPr dirty="0" sz="1800" spc="-2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C62004"/>
                </a:solidFill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963162" y="3263137"/>
            <a:ext cx="2072005" cy="709930"/>
          </a:xfrm>
          <a:custGeom>
            <a:avLst/>
            <a:gdLst/>
            <a:ahLst/>
            <a:cxnLst/>
            <a:rect l="l" t="t" r="r" b="b"/>
            <a:pathLst>
              <a:path w="2072004" h="709929">
                <a:moveTo>
                  <a:pt x="2067560" y="28448"/>
                </a:moveTo>
                <a:lnTo>
                  <a:pt x="2065528" y="0"/>
                </a:lnTo>
                <a:lnTo>
                  <a:pt x="84404" y="146024"/>
                </a:lnTo>
                <a:lnTo>
                  <a:pt x="82296" y="117602"/>
                </a:lnTo>
                <a:lnTo>
                  <a:pt x="0" y="166624"/>
                </a:lnTo>
                <a:lnTo>
                  <a:pt x="88646" y="203073"/>
                </a:lnTo>
                <a:lnTo>
                  <a:pt x="86601" y="175641"/>
                </a:lnTo>
                <a:lnTo>
                  <a:pt x="86525" y="174599"/>
                </a:lnTo>
                <a:lnTo>
                  <a:pt x="2067560" y="28448"/>
                </a:lnTo>
                <a:close/>
              </a:path>
              <a:path w="2072004" h="709929">
                <a:moveTo>
                  <a:pt x="2072005" y="179832"/>
                </a:moveTo>
                <a:lnTo>
                  <a:pt x="2061083" y="153416"/>
                </a:lnTo>
                <a:lnTo>
                  <a:pt x="1349044" y="446049"/>
                </a:lnTo>
                <a:lnTo>
                  <a:pt x="1347851" y="439039"/>
                </a:lnTo>
                <a:lnTo>
                  <a:pt x="82118" y="653326"/>
                </a:lnTo>
                <a:lnTo>
                  <a:pt x="77343" y="625221"/>
                </a:lnTo>
                <a:lnTo>
                  <a:pt x="0" y="681736"/>
                </a:lnTo>
                <a:lnTo>
                  <a:pt x="91694" y="709676"/>
                </a:lnTo>
                <a:lnTo>
                  <a:pt x="87312" y="683895"/>
                </a:lnTo>
                <a:lnTo>
                  <a:pt x="86944" y="681736"/>
                </a:lnTo>
                <a:lnTo>
                  <a:pt x="86906" y="681507"/>
                </a:lnTo>
                <a:lnTo>
                  <a:pt x="1258811" y="483133"/>
                </a:lnTo>
                <a:lnTo>
                  <a:pt x="1027887" y="578027"/>
                </a:lnTo>
                <a:lnTo>
                  <a:pt x="1017016" y="551561"/>
                </a:lnTo>
                <a:lnTo>
                  <a:pt x="954024" y="623824"/>
                </a:lnTo>
                <a:lnTo>
                  <a:pt x="1049655" y="630936"/>
                </a:lnTo>
                <a:lnTo>
                  <a:pt x="1040980" y="609854"/>
                </a:lnTo>
                <a:lnTo>
                  <a:pt x="1038745" y="604431"/>
                </a:lnTo>
                <a:lnTo>
                  <a:pt x="2072005" y="179832"/>
                </a:lnTo>
                <a:close/>
              </a:path>
            </a:pathLst>
          </a:custGeom>
          <a:solidFill>
            <a:srgbClr val="C62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34" name="object 34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76200"/>
          </a:xfrm>
          <a:custGeom>
            <a:avLst/>
            <a:gdLst/>
            <a:ahLst/>
            <a:cxnLst/>
            <a:rect l="l" t="t" r="r" b="b"/>
            <a:pathLst>
              <a:path w="3703320" h="76200">
                <a:moveTo>
                  <a:pt x="0" y="76198"/>
                </a:moveTo>
                <a:lnTo>
                  <a:pt x="3703319" y="76198"/>
                </a:lnTo>
                <a:lnTo>
                  <a:pt x="3703319" y="0"/>
                </a:lnTo>
                <a:lnTo>
                  <a:pt x="0" y="0"/>
                </a:lnTo>
                <a:lnTo>
                  <a:pt x="0" y="76198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724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API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533400"/>
            <a:ext cx="8214359" cy="304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07794" y="283912"/>
            <a:ext cx="8378190" cy="5756910"/>
          </a:xfrm>
          <a:prstGeom prst="rect">
            <a:avLst/>
          </a:prstGeom>
        </p:spPr>
        <p:txBody>
          <a:bodyPr wrap="square" lIns="0" tIns="211454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664"/>
              </a:spcBef>
            </a:pP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::</a:t>
            </a:r>
            <a:r>
              <a:rPr dirty="0" sz="2400" spc="-9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Stopping</a:t>
            </a:r>
            <a:r>
              <a:rPr dirty="0" sz="2400" spc="-9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  <a:p>
            <a:pPr marL="352425" marR="6350" indent="-340360">
              <a:lnSpc>
                <a:spcPct val="100000"/>
              </a:lnSpc>
              <a:spcBef>
                <a:spcPts val="131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stop()</a:t>
            </a:r>
            <a:r>
              <a:rPr dirty="0" sz="2000" spc="1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allows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 </a:t>
            </a:r>
            <a:r>
              <a:rPr dirty="0" sz="2000">
                <a:latin typeface="Times New Roman"/>
                <a:cs typeface="Times New Roman"/>
              </a:rPr>
              <a:t>immediately: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matter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terminated.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stop()</a:t>
            </a:r>
            <a:r>
              <a:rPr dirty="0" sz="2000" spc="5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dangerous.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stop()</a:t>
            </a:r>
            <a:r>
              <a:rPr dirty="0" sz="2000" spc="6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deprecated.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latin typeface="Times New Roman"/>
                <a:cs typeface="Times New Roman"/>
              </a:rPr>
              <a:t>Why?</a:t>
            </a:r>
            <a:endParaRPr sz="20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lock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stopped,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released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when</a:t>
            </a:r>
            <a:endParaRPr sz="20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stops.</a:t>
            </a:r>
            <a:endParaRPr sz="2000">
              <a:latin typeface="Times New Roman"/>
              <a:cs typeface="Times New Roman"/>
            </a:endParaRPr>
          </a:p>
          <a:p>
            <a:pPr algn="just" marL="352425" marR="5080" indent="-34036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stopped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middle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10">
                <a:latin typeface="Times New Roman"/>
                <a:cs typeface="Times New Roman"/>
              </a:rPr>
              <a:t> list,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left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inconsistent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algn="just" marL="352425" marR="5080" indent="-34036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interrupt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middle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we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lock.</a:t>
            </a:r>
            <a:endParaRPr sz="20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obtain</a:t>
            </a:r>
            <a:r>
              <a:rPr dirty="0" sz="2000" spc="3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lock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inconsistent 	state.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76200"/>
          </a:xfrm>
          <a:custGeom>
            <a:avLst/>
            <a:gdLst/>
            <a:ahLst/>
            <a:cxnLst/>
            <a:rect l="l" t="t" r="r" b="b"/>
            <a:pathLst>
              <a:path w="3703320" h="76200">
                <a:moveTo>
                  <a:pt x="0" y="76198"/>
                </a:moveTo>
                <a:lnTo>
                  <a:pt x="3703319" y="76198"/>
                </a:lnTo>
                <a:lnTo>
                  <a:pt x="3703319" y="0"/>
                </a:lnTo>
                <a:lnTo>
                  <a:pt x="0" y="0"/>
                </a:lnTo>
                <a:lnTo>
                  <a:pt x="0" y="76198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724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API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533400"/>
            <a:ext cx="8214359" cy="304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07794" y="318261"/>
            <a:ext cx="8378190" cy="613473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395"/>
              </a:spcBef>
            </a:pP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::</a:t>
            </a:r>
            <a:r>
              <a:rPr dirty="0" sz="2400" spc="-12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suspend()</a:t>
            </a:r>
            <a:r>
              <a:rPr dirty="0" sz="2400" spc="-4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and</a:t>
            </a:r>
            <a:r>
              <a:rPr dirty="0" sz="2400" spc="-7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resume()</a:t>
            </a:r>
            <a:r>
              <a:rPr dirty="0" sz="2400" spc="-5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129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suspend()</a:t>
            </a:r>
            <a:r>
              <a:rPr dirty="0" sz="2400" spc="48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resume()</a:t>
            </a:r>
            <a:r>
              <a:rPr dirty="0" sz="2400" spc="48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very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dangerous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became</a:t>
            </a:r>
            <a:r>
              <a:rPr dirty="0" sz="2400" spc="-10">
                <a:latin typeface="Times New Roman"/>
                <a:cs typeface="Times New Roman"/>
              </a:rPr>
              <a:t> deprecated.</a:t>
            </a: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  problem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 b="1" i="1">
                <a:latin typeface="Times New Roman"/>
                <a:cs typeface="Times New Roman"/>
              </a:rPr>
              <a:t>suspend()</a:t>
            </a:r>
            <a:r>
              <a:rPr dirty="0" sz="2400" spc="5" b="1" i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  that  it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can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conceivably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lead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cases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lock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starvation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cases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starvation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shuts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down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entire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virtual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machine.</a:t>
            </a:r>
            <a:endParaRPr sz="2400">
              <a:latin typeface="Times New Roman"/>
              <a:cs typeface="Times New Roman"/>
            </a:endParaRPr>
          </a:p>
          <a:p>
            <a:pPr algn="just" marL="351155" marR="5715" indent="-33909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suspended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holding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lock,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lock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remains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suspended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thread.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suspended,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obtain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lock.</a:t>
            </a:r>
            <a:endParaRPr sz="2400">
              <a:latin typeface="Times New Roman"/>
              <a:cs typeface="Times New Roman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580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danger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resume()</a:t>
            </a:r>
            <a:r>
              <a:rPr dirty="0" sz="2400" spc="28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itself,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since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b="1" i="1">
                <a:latin typeface="Times New Roman"/>
                <a:cs typeface="Times New Roman"/>
              </a:rPr>
              <a:t>resume()</a:t>
            </a:r>
            <a:r>
              <a:rPr dirty="0" sz="2400" spc="1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 is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useful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suspend()</a:t>
            </a:r>
            <a:r>
              <a:rPr dirty="0" sz="2400" spc="2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has been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deprecated.</a:t>
            </a:r>
            <a:endParaRPr sz="2400">
              <a:latin typeface="Times New Roman"/>
              <a:cs typeface="Times New Roman"/>
            </a:endParaRPr>
          </a:p>
          <a:p>
            <a:pPr marL="352425" marR="20955" indent="-340360">
              <a:lnSpc>
                <a:spcPct val="100000"/>
              </a:lnSpc>
              <a:spcBef>
                <a:spcPts val="575"/>
              </a:spcBef>
              <a:buClr>
                <a:srgbClr val="EDEBE0"/>
              </a:buClr>
              <a:buSzPct val="79166"/>
              <a:buFont typeface="Wingdings"/>
              <a:buChar char=""/>
              <a:tabLst>
                <a:tab pos="352425" algn="l"/>
              </a:tabLst>
            </a:pP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Thread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primitives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deprecation: </a:t>
            </a:r>
            <a:r>
              <a:rPr dirty="0" sz="2400" spc="-10">
                <a:latin typeface="Times New Roman"/>
                <a:cs typeface="Times New Roman"/>
                <a:hlinkClick r:id="rId3"/>
              </a:rPr>
              <a:t>http://java.sun.com/j2se/1.5.0/docs/guide/misc/threadPrimitiveDe</a:t>
            </a:r>
            <a:r>
              <a:rPr dirty="0" sz="2400" spc="-10">
                <a:latin typeface="Times New Roman"/>
                <a:cs typeface="Times New Roman"/>
              </a:rPr>
              <a:t> precation.html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76200"/>
          </a:xfrm>
          <a:custGeom>
            <a:avLst/>
            <a:gdLst/>
            <a:ahLst/>
            <a:cxnLst/>
            <a:rect l="l" t="t" r="r" b="b"/>
            <a:pathLst>
              <a:path w="3703320" h="76200">
                <a:moveTo>
                  <a:pt x="0" y="76198"/>
                </a:moveTo>
                <a:lnTo>
                  <a:pt x="3703319" y="76198"/>
                </a:lnTo>
                <a:lnTo>
                  <a:pt x="3703319" y="0"/>
                </a:lnTo>
                <a:lnTo>
                  <a:pt x="0" y="0"/>
                </a:lnTo>
                <a:lnTo>
                  <a:pt x="0" y="76198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724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API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533400"/>
            <a:ext cx="8214359" cy="304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22094" y="375169"/>
            <a:ext cx="8264525" cy="534543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44"/>
              </a:spcBef>
            </a:pP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::</a:t>
            </a:r>
            <a:r>
              <a:rPr dirty="0" sz="2400" spc="-11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Thread</a:t>
            </a:r>
            <a:r>
              <a:rPr dirty="0" sz="2400" spc="-5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Naming</a:t>
            </a:r>
            <a:endParaRPr sz="2400">
              <a:latin typeface="Arial MT"/>
              <a:cs typeface="Arial MT"/>
            </a:endParaRPr>
          </a:p>
          <a:p>
            <a:pPr marL="186055" indent="-173355">
              <a:lnSpc>
                <a:spcPct val="100000"/>
              </a:lnSpc>
              <a:spcBef>
                <a:spcPts val="715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String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itself: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void</a:t>
            </a:r>
            <a:r>
              <a:rPr dirty="0" sz="2000" spc="-30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setName(String</a:t>
            </a:r>
            <a:r>
              <a:rPr dirty="0" sz="2000" spc="-5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name)</a:t>
            </a:r>
            <a:r>
              <a:rPr dirty="0" sz="2000" spc="-3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//a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ssigns</a:t>
            </a:r>
            <a:r>
              <a:rPr dirty="0" sz="2000" spc="-5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name</a:t>
            </a:r>
            <a:r>
              <a:rPr dirty="0" sz="2000" spc="-3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to</a:t>
            </a:r>
            <a:r>
              <a:rPr dirty="0" sz="2000" spc="-2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dirty="0" sz="2000" spc="-6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Thread</a:t>
            </a:r>
            <a:r>
              <a:rPr dirty="0" sz="2000" spc="-10" b="1">
                <a:solidFill>
                  <a:srgbClr val="00CC00"/>
                </a:solidFill>
                <a:latin typeface="Times New Roman"/>
                <a:cs typeface="Times New Roman"/>
              </a:rPr>
              <a:t> instance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String</a:t>
            </a:r>
            <a:r>
              <a:rPr dirty="0" sz="2000" spc="-2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62004"/>
                </a:solidFill>
                <a:latin typeface="Times New Roman"/>
                <a:cs typeface="Times New Roman"/>
              </a:rPr>
              <a:t>getName()</a:t>
            </a:r>
            <a:r>
              <a:rPr dirty="0" sz="2000" spc="-45" b="1" i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CC00"/>
                </a:solidFill>
                <a:latin typeface="Times New Roman"/>
                <a:cs typeface="Times New Roman"/>
              </a:rPr>
              <a:t>//g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ets</a:t>
            </a:r>
            <a:r>
              <a:rPr dirty="0" sz="2000" spc="-3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name</a:t>
            </a:r>
            <a:r>
              <a:rPr dirty="0" sz="2000" spc="-3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dirty="0" sz="2000" spc="-70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CC00"/>
                </a:solidFill>
                <a:latin typeface="Times New Roman"/>
                <a:cs typeface="Times New Roman"/>
              </a:rPr>
              <a:t>Thread</a:t>
            </a:r>
            <a:r>
              <a:rPr dirty="0" sz="2000" spc="-5" b="1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00CC00"/>
                </a:solidFill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86055" indent="-173355">
              <a:lnSpc>
                <a:spcPct val="100000"/>
              </a:lnSpc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The 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purpose.</a:t>
            </a:r>
            <a:endParaRPr sz="2000">
              <a:latin typeface="Times New Roman"/>
              <a:cs typeface="Times New Roman"/>
            </a:endParaRPr>
          </a:p>
          <a:p>
            <a:pPr algn="just" marL="186055" marR="5080" indent="-1739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debugging.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name,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debugger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b="1" i="1">
                <a:latin typeface="Times New Roman"/>
                <a:cs typeface="Times New Roman"/>
              </a:rPr>
              <a:t>toString()</a:t>
            </a:r>
            <a:r>
              <a:rPr dirty="0" sz="2000" spc="39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display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terms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“logical"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name </a:t>
            </a: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algn="just" marL="186055" indent="-173355">
              <a:lnSpc>
                <a:spcPct val="100000"/>
              </a:lnSpc>
              <a:spcBef>
                <a:spcPts val="484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class:</a:t>
            </a:r>
            <a:endParaRPr sz="2000">
              <a:latin typeface="Times New Roman"/>
              <a:cs typeface="Times New Roman"/>
            </a:endParaRPr>
          </a:p>
          <a:p>
            <a:pPr algn="just" lvl="1" marL="535305" marR="6985" indent="-23495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65000"/>
              <a:buFont typeface="Wingdings"/>
              <a:buChar char=""/>
              <a:tabLst>
                <a:tab pos="53530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Thread(String</a:t>
            </a:r>
            <a:r>
              <a:rPr dirty="0" sz="2000" spc="2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name)</a:t>
            </a:r>
            <a:r>
              <a:rPr dirty="0" sz="2000" spc="2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already </a:t>
            </a:r>
            <a:r>
              <a:rPr dirty="0" sz="2000">
                <a:latin typeface="Times New Roman"/>
                <a:cs typeface="Times New Roman"/>
              </a:rPr>
              <a:t>assigned.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inheritance.</a:t>
            </a:r>
            <a:endParaRPr sz="2000">
              <a:latin typeface="Times New Roman"/>
              <a:cs typeface="Times New Roman"/>
            </a:endParaRPr>
          </a:p>
          <a:p>
            <a:pPr algn="just" lvl="1" marL="535305" marR="7620" indent="-23495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65000"/>
              <a:buFont typeface="Wingdings"/>
              <a:buChar char=""/>
              <a:tabLst>
                <a:tab pos="53530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Thread(Runnable</a:t>
            </a:r>
            <a:r>
              <a:rPr dirty="0" sz="2000" spc="27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target,</a:t>
            </a:r>
            <a:r>
              <a:rPr dirty="0" sz="2000" spc="28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String</a:t>
            </a:r>
            <a:r>
              <a:rPr dirty="0" sz="2000" spc="29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name)</a:t>
            </a:r>
            <a:r>
              <a:rPr dirty="0" sz="2000" spc="28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constructs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is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interfaces.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76200"/>
          </a:xfrm>
          <a:custGeom>
            <a:avLst/>
            <a:gdLst/>
            <a:ahLst/>
            <a:cxnLst/>
            <a:rect l="l" t="t" r="r" b="b"/>
            <a:pathLst>
              <a:path w="3703320" h="76200">
                <a:moveTo>
                  <a:pt x="0" y="76198"/>
                </a:moveTo>
                <a:lnTo>
                  <a:pt x="3703319" y="76198"/>
                </a:lnTo>
                <a:lnTo>
                  <a:pt x="3703319" y="0"/>
                </a:lnTo>
                <a:lnTo>
                  <a:pt x="0" y="0"/>
                </a:lnTo>
                <a:lnTo>
                  <a:pt x="0" y="76198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724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API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533400"/>
            <a:ext cx="8214359" cy="3048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48" y="3914770"/>
            <a:ext cx="4152526" cy="25237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022094" y="375169"/>
            <a:ext cx="8236584" cy="569595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44"/>
              </a:spcBef>
            </a:pP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::</a:t>
            </a:r>
            <a:r>
              <a:rPr dirty="0" sz="2400" spc="-8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9900"/>
                </a:solidFill>
                <a:latin typeface="Arial MT"/>
                <a:cs typeface="Arial MT"/>
              </a:rPr>
              <a:t>Thread</a:t>
            </a:r>
            <a:r>
              <a:rPr dirty="0" sz="2400" spc="-14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Access</a:t>
            </a:r>
            <a:r>
              <a:rPr dirty="0" sz="2400" spc="-1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–</a:t>
            </a:r>
            <a:r>
              <a:rPr dirty="0" sz="2400" spc="-7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The</a:t>
            </a:r>
            <a:r>
              <a:rPr dirty="0" sz="2400" spc="-3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currentThread()</a:t>
            </a:r>
            <a:r>
              <a:rPr dirty="0" sz="2400" spc="-2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186055" marR="5080" indent="-173990">
              <a:lnSpc>
                <a:spcPct val="100000"/>
              </a:lnSpc>
              <a:spcBef>
                <a:spcPts val="715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static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currentThread()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represents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execution.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W</a:t>
            </a:r>
            <a:r>
              <a:rPr dirty="0" sz="2000" b="1" i="1">
                <a:latin typeface="Times New Roman"/>
                <a:cs typeface="Times New Roman"/>
              </a:rPr>
              <a:t>hy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is</a:t>
            </a:r>
            <a:r>
              <a:rPr dirty="0" sz="2000" spc="-2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this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method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important?</a:t>
            </a:r>
            <a:endParaRPr sz="2000">
              <a:latin typeface="Times New Roman"/>
              <a:cs typeface="Times New Roman"/>
            </a:endParaRPr>
          </a:p>
          <a:p>
            <a:pPr algn="just" marL="186055" marR="5080" indent="-1739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even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  <a:p>
            <a:pPr algn="just" marL="186055" marR="76835" indent="-1739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names </a:t>
            </a:r>
            <a:r>
              <a:rPr dirty="0" sz="2000" spc="-10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"Reader."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b="1" i="1">
                <a:latin typeface="Times New Roman"/>
                <a:cs typeface="Times New Roman"/>
              </a:rPr>
              <a:t>setName()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 </a:t>
            </a:r>
            <a:r>
              <a:rPr dirty="0" sz="2000">
                <a:latin typeface="Times New Roman"/>
                <a:cs typeface="Times New Roman"/>
              </a:rPr>
              <a:t>earlier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constructed.</a:t>
            </a:r>
            <a:endParaRPr sz="2000">
              <a:latin typeface="Times New Roman"/>
              <a:cs typeface="Times New Roman"/>
            </a:endParaRPr>
          </a:p>
          <a:p>
            <a:pPr algn="just" marL="186055" marR="4472940" indent="-173990">
              <a:lnSpc>
                <a:spcPct val="100000"/>
              </a:lnSpc>
              <a:spcBef>
                <a:spcPts val="365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obtain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54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4">
                <a:latin typeface="Times New Roman"/>
                <a:cs typeface="Times New Roman"/>
              </a:rPr>
              <a:t>  </a:t>
            </a:r>
            <a:r>
              <a:rPr dirty="0" sz="2000" b="1" i="1">
                <a:latin typeface="Times New Roman"/>
                <a:cs typeface="Times New Roman"/>
              </a:rPr>
              <a:t>getName()</a:t>
            </a:r>
            <a:r>
              <a:rPr dirty="0" sz="2000" spc="254" b="1" i="1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method. </a:t>
            </a:r>
            <a:r>
              <a:rPr dirty="0" sz="2000">
                <a:latin typeface="Times New Roman"/>
                <a:cs typeface="Times New Roman"/>
              </a:rPr>
              <a:t>However,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200" b="1" i="1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2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2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04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caller,</a:t>
            </a:r>
            <a:r>
              <a:rPr dirty="0" sz="2000" spc="459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459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465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459">
                <a:latin typeface="Times New Roman"/>
                <a:cs typeface="Times New Roman"/>
              </a:rPr>
              <a:t>  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b="1" i="1">
                <a:latin typeface="Times New Roman"/>
                <a:cs typeface="Times New Roman"/>
              </a:rPr>
              <a:t>currentThread()</a:t>
            </a:r>
            <a:r>
              <a:rPr dirty="0" sz="2000" spc="17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obtain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reference.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76200"/>
          </a:xfrm>
          <a:custGeom>
            <a:avLst/>
            <a:gdLst/>
            <a:ahLst/>
            <a:cxnLst/>
            <a:rect l="l" t="t" r="r" b="b"/>
            <a:pathLst>
              <a:path w="3703320" h="76200">
                <a:moveTo>
                  <a:pt x="0" y="76198"/>
                </a:moveTo>
                <a:lnTo>
                  <a:pt x="3703319" y="76198"/>
                </a:lnTo>
                <a:lnTo>
                  <a:pt x="3703319" y="0"/>
                </a:lnTo>
                <a:lnTo>
                  <a:pt x="0" y="0"/>
                </a:lnTo>
                <a:lnTo>
                  <a:pt x="0" y="76198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354" y="-26720"/>
            <a:ext cx="2724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>
                <a:latin typeface="Trebuchet MS"/>
                <a:cs typeface="Trebuchet MS"/>
              </a:rPr>
              <a:t>Java</a:t>
            </a:r>
            <a:r>
              <a:rPr dirty="0" spc="-30">
                <a:latin typeface="Trebuchet MS"/>
                <a:cs typeface="Trebuchet MS"/>
              </a:rPr>
              <a:t> </a:t>
            </a:r>
            <a:r>
              <a:rPr dirty="0" spc="-145">
                <a:latin typeface="Trebuchet MS"/>
                <a:cs typeface="Trebuchet MS"/>
              </a:rPr>
              <a:t>Threading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API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533400"/>
            <a:ext cx="8214359" cy="304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22094" y="375169"/>
            <a:ext cx="8264525" cy="315023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just" marL="142875">
              <a:lnSpc>
                <a:spcPct val="100000"/>
              </a:lnSpc>
              <a:spcBef>
                <a:spcPts val="944"/>
              </a:spcBef>
            </a:pP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::</a:t>
            </a:r>
            <a:r>
              <a:rPr dirty="0" sz="2400" spc="-10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9900"/>
                </a:solidFill>
                <a:latin typeface="Arial MT"/>
                <a:cs typeface="Arial MT"/>
              </a:rPr>
              <a:t>Thread</a:t>
            </a:r>
            <a:r>
              <a:rPr dirty="0" sz="2400" spc="-14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Access</a:t>
            </a:r>
            <a:r>
              <a:rPr dirty="0" sz="2400" spc="-2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–</a:t>
            </a:r>
            <a:r>
              <a:rPr dirty="0" sz="2400" spc="-4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9900"/>
                </a:solidFill>
                <a:latin typeface="Arial MT"/>
                <a:cs typeface="Arial MT"/>
              </a:rPr>
              <a:t>Enumerating</a:t>
            </a:r>
            <a:r>
              <a:rPr dirty="0" sz="2400" spc="-6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Threads</a:t>
            </a:r>
            <a:r>
              <a:rPr dirty="0" sz="2400" spc="-3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9900"/>
                </a:solidFill>
                <a:latin typeface="Arial MT"/>
                <a:cs typeface="Arial MT"/>
              </a:rPr>
              <a:t>in</a:t>
            </a:r>
            <a:r>
              <a:rPr dirty="0" sz="2400" spc="-45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9900"/>
                </a:solidFill>
                <a:latin typeface="Arial MT"/>
                <a:cs typeface="Arial MT"/>
              </a:rPr>
              <a:t>JVM</a:t>
            </a:r>
            <a:endParaRPr sz="2400">
              <a:latin typeface="Arial MT"/>
              <a:cs typeface="Arial MT"/>
            </a:endParaRPr>
          </a:p>
          <a:p>
            <a:pPr algn="just" marL="186055" marR="5715" indent="-173990">
              <a:lnSpc>
                <a:spcPct val="100000"/>
              </a:lnSpc>
              <a:spcBef>
                <a:spcPts val="71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33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obtain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  <a:p>
            <a:pPr algn="just" marL="186055" marR="5080" indent="-1739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static</a:t>
            </a:r>
            <a:r>
              <a:rPr dirty="0" sz="2000" spc="17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int</a:t>
            </a:r>
            <a:r>
              <a:rPr dirty="0" sz="2000" spc="17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enumerate(Thread</a:t>
            </a:r>
            <a:r>
              <a:rPr dirty="0" sz="2000" spc="18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threadArray[])</a:t>
            </a:r>
            <a:r>
              <a:rPr dirty="0" sz="2000" spc="18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array.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 objects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array.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 is static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 name.</a:t>
            </a:r>
            <a:endParaRPr sz="2000">
              <a:latin typeface="Times New Roman"/>
              <a:cs typeface="Times New Roman"/>
            </a:endParaRPr>
          </a:p>
          <a:p>
            <a:pPr algn="just" marL="186055" marR="5715" indent="-173990">
              <a:lnSpc>
                <a:spcPct val="100000"/>
              </a:lnSpc>
              <a:spcBef>
                <a:spcPts val="480"/>
              </a:spcBef>
              <a:buClr>
                <a:srgbClr val="EDEBE0"/>
              </a:buClr>
              <a:buSzPct val="80000"/>
              <a:buFont typeface="Wingdings"/>
              <a:buChar char=""/>
              <a:tabLst>
                <a:tab pos="18605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static</a:t>
            </a:r>
            <a:r>
              <a:rPr dirty="0" sz="2000" spc="36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int</a:t>
            </a:r>
            <a:r>
              <a:rPr dirty="0" sz="2000" spc="35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activeCount()</a:t>
            </a:r>
            <a:r>
              <a:rPr dirty="0" sz="2000" spc="39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threads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program.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Thread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4142" y="3822410"/>
            <a:ext cx="6009277" cy="239249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>
                <a:latin typeface="Trebuchet MS"/>
                <a:cs typeface="Trebuchet MS"/>
              </a:rPr>
              <a:t>Topic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4049" y="3095033"/>
            <a:ext cx="4653619" cy="443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62883" y="2935046"/>
            <a:ext cx="46659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Multithreading</a:t>
            </a:r>
            <a:r>
              <a:rPr dirty="0" sz="3600" spc="-50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62004"/>
                </a:solidFill>
                <a:latin typeface="Times New Roman"/>
                <a:cs typeface="Times New Roman"/>
              </a:rPr>
              <a:t>with</a:t>
            </a:r>
            <a:r>
              <a:rPr dirty="0" sz="3600" spc="-45" b="1">
                <a:solidFill>
                  <a:srgbClr val="C62004"/>
                </a:solidFill>
                <a:latin typeface="Times New Roman"/>
                <a:cs typeface="Times New Roman"/>
              </a:rPr>
              <a:t> </a:t>
            </a:r>
            <a:r>
              <a:rPr dirty="0" sz="3600" spc="-25" b="1">
                <a:solidFill>
                  <a:srgbClr val="C62004"/>
                </a:solidFill>
                <a:latin typeface="Times New Roman"/>
                <a:cs typeface="Times New Roman"/>
              </a:rPr>
              <a:t>C#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80509" y="6475383"/>
            <a:ext cx="9829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latin typeface="Arial MT"/>
                <a:cs typeface="Arial MT"/>
              </a:rPr>
              <a:t>Multithreading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2025-03-16T05:43:02Z</dcterms:created>
  <dcterms:modified xsi:type="dcterms:W3CDTF">2025-03-16T05:43:02Z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