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Default Extension="jpg" ContentType="image/jpg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0066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0066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0066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0066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10668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6350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175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9254" y="-762"/>
            <a:ext cx="7760970" cy="106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0066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076706"/>
            <a:ext cx="8063230" cy="3684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444230" y="6298313"/>
            <a:ext cx="20192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baeldung.com/java-hashset" TargetMode="Externa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8054" y="2261743"/>
            <a:ext cx="3707129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Java </a:t>
            </a:r>
            <a:r>
              <a:rPr dirty="0" sz="4400" spc="-10"/>
              <a:t>Collections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8526018" y="6298313"/>
            <a:ext cx="81280" cy="188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35"/>
              </a:lnSpc>
            </a:pPr>
            <a:r>
              <a:rPr dirty="0" sz="1200" spc="-135"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0817" rIns="0" bIns="0" rtlCol="0" vert="horz">
            <a:spAutoFit/>
          </a:bodyPr>
          <a:lstStyle/>
          <a:p>
            <a:pPr marL="415925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ArrayList</a:t>
            </a:r>
            <a:r>
              <a:rPr dirty="0" sz="4000" spc="-114"/>
              <a:t> </a:t>
            </a:r>
            <a:r>
              <a:rPr dirty="0" sz="4000"/>
              <a:t>and</a:t>
            </a:r>
            <a:r>
              <a:rPr dirty="0" sz="4000" spc="-125"/>
              <a:t> </a:t>
            </a:r>
            <a:r>
              <a:rPr dirty="0" sz="4000"/>
              <a:t>LinkedList</a:t>
            </a:r>
            <a:r>
              <a:rPr dirty="0" sz="4000" spc="-125"/>
              <a:t> </a:t>
            </a:r>
            <a:r>
              <a:rPr dirty="0" sz="4000" spc="-10"/>
              <a:t>Context</a:t>
            </a:r>
            <a:endParaRPr sz="40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975" y="1896350"/>
            <a:ext cx="7573536" cy="396470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10005" y="4344161"/>
            <a:ext cx="1412875" cy="483234"/>
          </a:xfrm>
          <a:prstGeom prst="rect">
            <a:avLst/>
          </a:prstGeom>
          <a:solidFill>
            <a:srgbClr val="FFFFFF"/>
          </a:solidFill>
          <a:ln w="25400">
            <a:solidFill>
              <a:srgbClr val="FF0000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400"/>
              </a:spcBef>
            </a:pPr>
            <a:r>
              <a:rPr dirty="0" sz="2400" spc="-10">
                <a:latin typeface="Arial MT"/>
                <a:cs typeface="Arial MT"/>
              </a:rPr>
              <a:t>ArrayList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86761" y="4344161"/>
            <a:ext cx="1584960" cy="483234"/>
          </a:xfrm>
          <a:prstGeom prst="rect">
            <a:avLst/>
          </a:prstGeom>
          <a:solidFill>
            <a:srgbClr val="FFFFFF"/>
          </a:solidFill>
          <a:ln w="25400">
            <a:solidFill>
              <a:srgbClr val="FF0000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106680">
              <a:lnSpc>
                <a:spcPct val="100000"/>
              </a:lnSpc>
              <a:spcBef>
                <a:spcPts val="400"/>
              </a:spcBef>
            </a:pPr>
            <a:r>
              <a:rPr dirty="0" sz="2400" spc="-10">
                <a:latin typeface="Arial MT"/>
                <a:cs typeface="Arial MT"/>
              </a:rPr>
              <a:t>LinkedList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2972561" y="1834133"/>
            <a:ext cx="1551940" cy="483234"/>
          </a:xfrm>
          <a:custGeom>
            <a:avLst/>
            <a:gdLst/>
            <a:ahLst/>
            <a:cxnLst/>
            <a:rect l="l" t="t" r="r" b="b"/>
            <a:pathLst>
              <a:path w="1551939" h="483235">
                <a:moveTo>
                  <a:pt x="1551432" y="0"/>
                </a:moveTo>
                <a:lnTo>
                  <a:pt x="0" y="0"/>
                </a:lnTo>
                <a:lnTo>
                  <a:pt x="0" y="483108"/>
                </a:lnTo>
                <a:lnTo>
                  <a:pt x="1551432" y="483108"/>
                </a:lnTo>
                <a:lnTo>
                  <a:pt x="155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972561" y="1834133"/>
            <a:ext cx="1551940" cy="483234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106680">
              <a:lnSpc>
                <a:spcPct val="100000"/>
              </a:lnSpc>
              <a:spcBef>
                <a:spcPts val="400"/>
              </a:spcBef>
            </a:pPr>
            <a:r>
              <a:rPr dirty="0" sz="2400" spc="-10">
                <a:latin typeface="Arial MT"/>
                <a:cs typeface="Arial MT"/>
              </a:rPr>
              <a:t>Collection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469630" y="6298313"/>
            <a:ext cx="176530" cy="188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35"/>
              </a:lnSpc>
            </a:pPr>
            <a:fld id="{81D60167-4931-47E6-BA6A-407CBD079E47}" type="slidenum">
              <a:rPr dirty="0" sz="1200" spc="-25">
                <a:latin typeface="Trebuchet MS"/>
                <a:cs typeface="Trebuchet MS"/>
              </a:rPr>
              <a:t>10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896361" y="3201161"/>
            <a:ext cx="684530" cy="483234"/>
          </a:xfrm>
          <a:prstGeom prst="rect">
            <a:avLst/>
          </a:prstGeom>
          <a:solidFill>
            <a:srgbClr val="FFFFFF"/>
          </a:solidFill>
          <a:ln w="25400">
            <a:solidFill>
              <a:srgbClr val="FF0000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400"/>
              </a:spcBef>
            </a:pPr>
            <a:r>
              <a:rPr dirty="0" sz="2400" spc="-20">
                <a:latin typeface="Arial MT"/>
                <a:cs typeface="Arial MT"/>
              </a:rPr>
              <a:t>List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0817" rIns="0" bIns="0" rtlCol="0" vert="horz">
            <a:spAutoFit/>
          </a:bodyPr>
          <a:lstStyle/>
          <a:p>
            <a:pPr marL="1714500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List</a:t>
            </a:r>
            <a:r>
              <a:rPr dirty="0" sz="4000" spc="-70"/>
              <a:t> </a:t>
            </a:r>
            <a:r>
              <a:rPr dirty="0" sz="4000" spc="-10"/>
              <a:t>Implementations</a:t>
            </a:r>
            <a:endParaRPr sz="4000"/>
          </a:p>
        </p:txBody>
      </p:sp>
      <p:sp>
        <p:nvSpPr>
          <p:cNvPr id="4" name="object 4" descr=""/>
          <p:cNvSpPr txBox="1"/>
          <p:nvPr/>
        </p:nvSpPr>
        <p:spPr>
          <a:xfrm>
            <a:off x="8469630" y="6298313"/>
            <a:ext cx="176530" cy="188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35"/>
              </a:lnSpc>
            </a:pPr>
            <a:fld id="{81D60167-4931-47E6-BA6A-407CBD079E47}" type="slidenum">
              <a:rPr dirty="0" sz="1200" spc="-25">
                <a:latin typeface="Trebuchet MS"/>
                <a:cs typeface="Trebuchet MS"/>
              </a:rPr>
              <a:t>10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380730"/>
            <a:ext cx="4156710" cy="3688079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790"/>
              </a:spcBef>
              <a:buChar char="•"/>
              <a:tabLst>
                <a:tab pos="356870" algn="l"/>
              </a:tabLst>
            </a:pPr>
            <a:r>
              <a:rPr dirty="0" sz="2800" spc="-10">
                <a:latin typeface="Times New Roman"/>
                <a:cs typeface="Times New Roman"/>
              </a:rPr>
              <a:t>ArrayList</a:t>
            </a:r>
            <a:endParaRPr sz="28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595"/>
              </a:spcBef>
              <a:tabLst>
                <a:tab pos="806450" algn="l"/>
              </a:tabLst>
            </a:pPr>
            <a:r>
              <a:rPr dirty="0" sz="2400" spc="-50">
                <a:latin typeface="Times New Roman"/>
                <a:cs typeface="Times New Roman"/>
              </a:rPr>
              <a:t>»</a:t>
            </a:r>
            <a:r>
              <a:rPr dirty="0" sz="2400">
                <a:latin typeface="Times New Roman"/>
                <a:cs typeface="Times New Roman"/>
              </a:rPr>
              <a:t>	low cost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random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access</a:t>
            </a:r>
            <a:endParaRPr sz="24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575"/>
              </a:spcBef>
              <a:tabLst>
                <a:tab pos="806450" algn="l"/>
              </a:tabLst>
            </a:pPr>
            <a:r>
              <a:rPr dirty="0" sz="2400" spc="-50">
                <a:latin typeface="Times New Roman"/>
                <a:cs typeface="Times New Roman"/>
              </a:rPr>
              <a:t>»</a:t>
            </a:r>
            <a:r>
              <a:rPr dirty="0" sz="2400">
                <a:latin typeface="Times New Roman"/>
                <a:cs typeface="Times New Roman"/>
              </a:rPr>
              <a:t>	high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cost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insert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delete</a:t>
            </a:r>
            <a:endParaRPr sz="24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575"/>
              </a:spcBef>
              <a:tabLst>
                <a:tab pos="806450" algn="l"/>
              </a:tabLst>
            </a:pPr>
            <a:r>
              <a:rPr dirty="0" sz="2400" spc="-50">
                <a:latin typeface="Times New Roman"/>
                <a:cs typeface="Times New Roman"/>
              </a:rPr>
              <a:t>»</a:t>
            </a:r>
            <a:r>
              <a:rPr dirty="0" sz="2400">
                <a:latin typeface="Times New Roman"/>
                <a:cs typeface="Times New Roman"/>
              </a:rPr>
              <a:t>	array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resizes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need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be</a:t>
            </a:r>
            <a:endParaRPr sz="24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655"/>
              </a:spcBef>
              <a:buChar char="•"/>
              <a:tabLst>
                <a:tab pos="356870" algn="l"/>
              </a:tabLst>
            </a:pPr>
            <a:r>
              <a:rPr dirty="0" sz="2800" spc="-10">
                <a:latin typeface="Times New Roman"/>
                <a:cs typeface="Times New Roman"/>
              </a:rPr>
              <a:t>LinkedList</a:t>
            </a:r>
            <a:endParaRPr sz="28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595"/>
              </a:spcBef>
              <a:tabLst>
                <a:tab pos="806450" algn="l"/>
              </a:tabLst>
            </a:pPr>
            <a:r>
              <a:rPr dirty="0" sz="2400" spc="-50">
                <a:latin typeface="Times New Roman"/>
                <a:cs typeface="Times New Roman"/>
              </a:rPr>
              <a:t>»</a:t>
            </a:r>
            <a:r>
              <a:rPr dirty="0" sz="2400">
                <a:latin typeface="Times New Roman"/>
                <a:cs typeface="Times New Roman"/>
              </a:rPr>
              <a:t>	sequential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access</a:t>
            </a:r>
            <a:endParaRPr sz="24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575"/>
              </a:spcBef>
              <a:tabLst>
                <a:tab pos="806450" algn="l"/>
              </a:tabLst>
            </a:pPr>
            <a:r>
              <a:rPr dirty="0" sz="2400" spc="-50">
                <a:latin typeface="Times New Roman"/>
                <a:cs typeface="Times New Roman"/>
              </a:rPr>
              <a:t>»</a:t>
            </a:r>
            <a:r>
              <a:rPr dirty="0" sz="2400">
                <a:latin typeface="Times New Roman"/>
                <a:cs typeface="Times New Roman"/>
              </a:rPr>
              <a:t>	low cost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insert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delete</a:t>
            </a:r>
            <a:endParaRPr sz="24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580"/>
              </a:spcBef>
              <a:tabLst>
                <a:tab pos="806450" algn="l"/>
              </a:tabLst>
            </a:pPr>
            <a:r>
              <a:rPr dirty="0" sz="2400" spc="-50">
                <a:latin typeface="Times New Roman"/>
                <a:cs typeface="Times New Roman"/>
              </a:rPr>
              <a:t>»</a:t>
            </a:r>
            <a:r>
              <a:rPr dirty="0" sz="2400">
                <a:latin typeface="Times New Roman"/>
                <a:cs typeface="Times New Roman"/>
              </a:rPr>
              <a:t>	high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cost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random</a:t>
            </a:r>
            <a:r>
              <a:rPr dirty="0" sz="2400" spc="-10">
                <a:latin typeface="Times New Roman"/>
                <a:cs typeface="Times New Roman"/>
              </a:rPr>
              <a:t> access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6929" rIns="0" bIns="0" rtlCol="0" vert="horz">
            <a:spAutoFit/>
          </a:bodyPr>
          <a:lstStyle/>
          <a:p>
            <a:pPr marL="2894330">
              <a:lnSpc>
                <a:spcPct val="100000"/>
              </a:lnSpc>
              <a:spcBef>
                <a:spcPts val="95"/>
              </a:spcBef>
            </a:pPr>
            <a:r>
              <a:rPr dirty="0" sz="4000" spc="-10"/>
              <a:t>ArrayList</a:t>
            </a:r>
            <a:endParaRPr sz="4000"/>
          </a:p>
        </p:txBody>
      </p:sp>
      <p:sp>
        <p:nvSpPr>
          <p:cNvPr id="4" name="object 4" descr=""/>
          <p:cNvSpPr txBox="1"/>
          <p:nvPr/>
        </p:nvSpPr>
        <p:spPr>
          <a:xfrm>
            <a:off x="8469630" y="6298313"/>
            <a:ext cx="176530" cy="188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35"/>
              </a:lnSpc>
            </a:pPr>
            <a:fld id="{81D60167-4931-47E6-BA6A-407CBD079E47}" type="slidenum">
              <a:rPr dirty="0" sz="1200" spc="-25">
                <a:latin typeface="Trebuchet MS"/>
                <a:cs typeface="Trebuchet MS"/>
              </a:rPr>
              <a:t>10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471930"/>
            <a:ext cx="8042275" cy="3501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527685" algn="l"/>
              </a:tabLst>
            </a:pPr>
            <a:r>
              <a:rPr dirty="0" sz="2000" spc="-10">
                <a:latin typeface="Times New Roman"/>
                <a:cs typeface="Times New Roman"/>
              </a:rPr>
              <a:t>An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ArrayList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resizable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implementaions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generic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list</a:t>
            </a:r>
            <a:endParaRPr sz="200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interface,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being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Vector </a:t>
            </a:r>
            <a:r>
              <a:rPr dirty="0" sz="2000" spc="-10">
                <a:latin typeface="Times New Roman"/>
                <a:cs typeface="Times New Roman"/>
              </a:rPr>
              <a:t>Class.</a:t>
            </a:r>
            <a:endParaRPr sz="2000">
              <a:latin typeface="Times New Roman"/>
              <a:cs typeface="Times New Roman"/>
            </a:endParaRPr>
          </a:p>
          <a:p>
            <a:pPr marL="527685" marR="88900" indent="-515620">
              <a:lnSpc>
                <a:spcPct val="100000"/>
              </a:lnSpc>
              <a:spcBef>
                <a:spcPts val="480"/>
              </a:spcBef>
              <a:buAutoNum type="arabicPeriod" startAt="2"/>
              <a:tabLst>
                <a:tab pos="527685" algn="l"/>
              </a:tabLst>
            </a:pPr>
            <a:r>
              <a:rPr dirty="0" sz="2000">
                <a:latin typeface="Times New Roman"/>
                <a:cs typeface="Times New Roman"/>
              </a:rPr>
              <a:t>Each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ArrayList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capacity.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capacity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size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array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elements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large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size.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As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elements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list,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capacity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grows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automatically.</a:t>
            </a:r>
            <a:endParaRPr sz="2000">
              <a:latin typeface="Times New Roman"/>
              <a:cs typeface="Times New Roman"/>
            </a:endParaRPr>
          </a:p>
          <a:p>
            <a:pPr marL="527685" marR="33655" indent="-515620">
              <a:lnSpc>
                <a:spcPct val="100000"/>
              </a:lnSpc>
              <a:spcBef>
                <a:spcPts val="480"/>
              </a:spcBef>
              <a:buAutoNum type="arabicPeriod" startAt="2"/>
              <a:tabLst>
                <a:tab pos="52768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ArrayList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concept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facility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array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20">
                <a:latin typeface="Times New Roman"/>
                <a:cs typeface="Times New Roman"/>
              </a:rPr>
              <a:t>some </a:t>
            </a:r>
            <a:r>
              <a:rPr dirty="0" sz="2000">
                <a:latin typeface="Times New Roman"/>
                <a:cs typeface="Times New Roman"/>
              </a:rPr>
              <a:t>default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size.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becomes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insufficient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elements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this </a:t>
            </a:r>
            <a:r>
              <a:rPr dirty="0" sz="2000">
                <a:latin typeface="Times New Roman"/>
                <a:cs typeface="Times New Roman"/>
              </a:rPr>
              <a:t>initial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array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larger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array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copies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content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previous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array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 array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remaining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space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 array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for </a:t>
            </a:r>
            <a:r>
              <a:rPr dirty="0" sz="2000">
                <a:latin typeface="Times New Roman"/>
                <a:cs typeface="Times New Roman"/>
              </a:rPr>
              <a:t>adding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additional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elements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keeps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happening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but </a:t>
            </a:r>
            <a:r>
              <a:rPr dirty="0" sz="2000">
                <a:latin typeface="Times New Roman"/>
                <a:cs typeface="Times New Roman"/>
              </a:rPr>
              <a:t>programmer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aware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activity.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0817" rIns="0" bIns="0" rtlCol="0" vert="horz">
            <a:spAutoFit/>
          </a:bodyPr>
          <a:lstStyle/>
          <a:p>
            <a:pPr marL="1771014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ArrayList</a:t>
            </a:r>
            <a:r>
              <a:rPr dirty="0" sz="4000" spc="-150"/>
              <a:t> </a:t>
            </a:r>
            <a:r>
              <a:rPr dirty="0" sz="4000" spc="-10"/>
              <a:t>Continued</a:t>
            </a:r>
            <a:endParaRPr sz="4000"/>
          </a:p>
        </p:txBody>
      </p:sp>
      <p:sp>
        <p:nvSpPr>
          <p:cNvPr id="4" name="object 4" descr=""/>
          <p:cNvSpPr txBox="1"/>
          <p:nvPr/>
        </p:nvSpPr>
        <p:spPr>
          <a:xfrm>
            <a:off x="459740" y="6298313"/>
            <a:ext cx="781050" cy="188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35"/>
              </a:lnSpc>
            </a:pPr>
            <a:r>
              <a:rPr dirty="0" sz="1200" spc="-180">
                <a:latin typeface="Trebuchet MS"/>
                <a:cs typeface="Trebuchet MS"/>
              </a:rPr>
              <a:t>3-</a:t>
            </a:r>
            <a:r>
              <a:rPr dirty="0" sz="1200" spc="-200">
                <a:latin typeface="Trebuchet MS"/>
                <a:cs typeface="Trebuchet MS"/>
              </a:rPr>
              <a:t>February-</a:t>
            </a:r>
            <a:r>
              <a:rPr dirty="0" sz="1200" spc="-170">
                <a:latin typeface="Trebuchet MS"/>
                <a:cs typeface="Trebuchet MS"/>
              </a:rPr>
              <a:t>2003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292602" y="6298313"/>
            <a:ext cx="2558415" cy="188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35"/>
              </a:lnSpc>
            </a:pPr>
            <a:r>
              <a:rPr dirty="0" sz="1200" spc="-195">
                <a:latin typeface="Trebuchet MS"/>
                <a:cs typeface="Trebuchet MS"/>
              </a:rPr>
              <a:t>cse403-</a:t>
            </a:r>
            <a:r>
              <a:rPr dirty="0" sz="1200" spc="-190">
                <a:latin typeface="Trebuchet MS"/>
                <a:cs typeface="Trebuchet MS"/>
              </a:rPr>
              <a:t>10-</a:t>
            </a:r>
            <a:r>
              <a:rPr dirty="0" sz="1200" spc="-200">
                <a:latin typeface="Trebuchet MS"/>
                <a:cs typeface="Trebuchet MS"/>
              </a:rPr>
              <a:t>Collections</a:t>
            </a:r>
            <a:r>
              <a:rPr dirty="0" sz="1200" spc="-15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©</a:t>
            </a:r>
            <a:r>
              <a:rPr dirty="0" sz="1200" spc="-90">
                <a:latin typeface="Trebuchet MS"/>
                <a:cs typeface="Trebuchet MS"/>
              </a:rPr>
              <a:t> </a:t>
            </a:r>
            <a:r>
              <a:rPr dirty="0" sz="1200" spc="-195">
                <a:latin typeface="Trebuchet MS"/>
                <a:cs typeface="Trebuchet MS"/>
              </a:rPr>
              <a:t>2003</a:t>
            </a:r>
            <a:r>
              <a:rPr dirty="0" sz="1200" spc="-114">
                <a:latin typeface="Trebuchet MS"/>
                <a:cs typeface="Trebuchet MS"/>
              </a:rPr>
              <a:t> </a:t>
            </a:r>
            <a:r>
              <a:rPr dirty="0" sz="1200" spc="-185">
                <a:latin typeface="Trebuchet MS"/>
                <a:cs typeface="Trebuchet MS"/>
              </a:rPr>
              <a:t>University</a:t>
            </a:r>
            <a:r>
              <a:rPr dirty="0" sz="1200" spc="-145">
                <a:latin typeface="Trebuchet MS"/>
                <a:cs typeface="Trebuchet MS"/>
              </a:rPr>
              <a:t> </a:t>
            </a:r>
            <a:r>
              <a:rPr dirty="0" sz="1200" spc="-200">
                <a:latin typeface="Trebuchet MS"/>
                <a:cs typeface="Trebuchet MS"/>
              </a:rPr>
              <a:t>of</a:t>
            </a:r>
            <a:r>
              <a:rPr dirty="0" sz="1200" spc="15">
                <a:latin typeface="Trebuchet MS"/>
                <a:cs typeface="Trebuchet MS"/>
              </a:rPr>
              <a:t> </a:t>
            </a:r>
            <a:r>
              <a:rPr dirty="0" sz="1200" spc="-185">
                <a:latin typeface="Trebuchet MS"/>
                <a:cs typeface="Trebuchet MS"/>
              </a:rPr>
              <a:t>Washington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471930"/>
            <a:ext cx="7815580" cy="19773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38125">
              <a:lnSpc>
                <a:spcPct val="100000"/>
              </a:lnSpc>
              <a:spcBef>
                <a:spcPts val="105"/>
              </a:spcBef>
              <a:buAutoNum type="arabicPeriod" startAt="4"/>
              <a:tabLst>
                <a:tab pos="250825" algn="l"/>
              </a:tabLst>
            </a:pPr>
            <a:r>
              <a:rPr dirty="0" sz="2000" spc="-10">
                <a:latin typeface="Times New Roman"/>
                <a:cs typeface="Times New Roman"/>
              </a:rPr>
              <a:t>An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ArrayList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references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Java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variables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primitive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types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int,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float,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double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etc.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in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ArrayList.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Font typeface="Times New Roman"/>
              <a:buAutoNum type="arabicPeriod" startAt="4"/>
            </a:pPr>
            <a:endParaRPr sz="2000">
              <a:latin typeface="Times New Roman"/>
              <a:cs typeface="Times New Roman"/>
            </a:endParaRPr>
          </a:p>
          <a:p>
            <a:pPr marL="12700" marR="145415" indent="238125">
              <a:lnSpc>
                <a:spcPct val="100000"/>
              </a:lnSpc>
              <a:buAutoNum type="arabicPeriod" startAt="4"/>
              <a:tabLst>
                <a:tab pos="250825" algn="l"/>
              </a:tabLst>
            </a:pPr>
            <a:r>
              <a:rPr dirty="0" sz="2000" spc="-10">
                <a:latin typeface="Times New Roman"/>
                <a:cs typeface="Times New Roman"/>
              </a:rPr>
              <a:t>An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ArrayList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synchronized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i.e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multiple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independent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threads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particular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ArrayList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simultaneously.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0817" rIns="0" bIns="0" rtlCol="0" vert="horz">
            <a:spAutoFit/>
          </a:bodyPr>
          <a:lstStyle/>
          <a:p>
            <a:pPr marL="1885314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ArrayList</a:t>
            </a:r>
            <a:r>
              <a:rPr dirty="0" sz="4000" spc="-145"/>
              <a:t> </a:t>
            </a:r>
            <a:r>
              <a:rPr dirty="0" sz="4000" spc="-10"/>
              <a:t>overview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370050"/>
            <a:ext cx="7790815" cy="1196975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69"/>
              </a:spcBef>
              <a:buChar char="•"/>
              <a:tabLst>
                <a:tab pos="356870" algn="l"/>
              </a:tabLst>
            </a:pPr>
            <a:r>
              <a:rPr dirty="0" sz="3200">
                <a:latin typeface="Times New Roman"/>
                <a:cs typeface="Times New Roman"/>
              </a:rPr>
              <a:t>Constant</a:t>
            </a:r>
            <a:r>
              <a:rPr dirty="0" sz="3200" spc="-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time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positional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access</a:t>
            </a:r>
            <a:r>
              <a:rPr dirty="0" sz="3200" spc="-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(it’s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array)</a:t>
            </a:r>
            <a:endParaRPr sz="32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</a:tabLst>
            </a:pPr>
            <a:r>
              <a:rPr dirty="0" sz="3200">
                <a:latin typeface="Times New Roman"/>
                <a:cs typeface="Times New Roman"/>
              </a:rPr>
              <a:t>One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tuning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parameter,</a:t>
            </a:r>
            <a:r>
              <a:rPr dirty="0" sz="3200" spc="-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initial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capacity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940" y="2991201"/>
            <a:ext cx="7646034" cy="258635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000" b="1">
                <a:latin typeface="Courier New"/>
                <a:cs typeface="Courier New"/>
              </a:rPr>
              <a:t>public</a:t>
            </a:r>
            <a:r>
              <a:rPr dirty="0" sz="2000" spc="-7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ArrayList(int</a:t>
            </a:r>
            <a:r>
              <a:rPr dirty="0" sz="2000" spc="-6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initialCapacity)</a:t>
            </a:r>
            <a:r>
              <a:rPr dirty="0" sz="2000" spc="-55" b="1">
                <a:latin typeface="Courier New"/>
                <a:cs typeface="Courier New"/>
              </a:rPr>
              <a:t> </a:t>
            </a:r>
            <a:r>
              <a:rPr dirty="0" sz="2000" spc="-5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56870">
              <a:lnSpc>
                <a:spcPct val="100000"/>
              </a:lnSpc>
              <a:spcBef>
                <a:spcPts val="480"/>
              </a:spcBef>
            </a:pPr>
            <a:r>
              <a:rPr dirty="0" sz="2000" spc="-10" b="1">
                <a:latin typeface="Courier New"/>
                <a:cs typeface="Courier New"/>
              </a:rPr>
              <a:t>super();</a:t>
            </a:r>
            <a:endParaRPr sz="2000">
              <a:latin typeface="Courier New"/>
              <a:cs typeface="Courier New"/>
            </a:endParaRPr>
          </a:p>
          <a:p>
            <a:pPr marL="35687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Courier New"/>
                <a:cs typeface="Courier New"/>
              </a:rPr>
              <a:t>if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(initialCapacity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&lt;</a:t>
            </a:r>
            <a:r>
              <a:rPr dirty="0" sz="2000" spc="-25" b="1">
                <a:latin typeface="Courier New"/>
                <a:cs typeface="Courier New"/>
              </a:rPr>
              <a:t> 0)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Courier New"/>
                <a:cs typeface="Courier New"/>
              </a:rPr>
              <a:t>throw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new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IllegalArgumentException(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Courier New"/>
                <a:cs typeface="Courier New"/>
              </a:rPr>
              <a:t>"Illegal</a:t>
            </a:r>
            <a:r>
              <a:rPr dirty="0" sz="2000" spc="-4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Capacity:</a:t>
            </a:r>
            <a:r>
              <a:rPr dirty="0" sz="2000" spc="-40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"+initialCapacity);</a:t>
            </a:r>
            <a:endParaRPr sz="2000">
              <a:latin typeface="Courier New"/>
              <a:cs typeface="Courier New"/>
            </a:endParaRPr>
          </a:p>
          <a:p>
            <a:pPr marL="35687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Courier New"/>
                <a:cs typeface="Courier New"/>
              </a:rPr>
              <a:t>this.elementData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new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Object[initialCapacity];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 spc="-5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3682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75125" algn="l"/>
              </a:tabLst>
            </a:pPr>
            <a:r>
              <a:rPr dirty="0"/>
              <a:t>Some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frequently</a:t>
            </a:r>
            <a:r>
              <a:rPr dirty="0" spc="-50"/>
              <a:t> </a:t>
            </a:r>
            <a:r>
              <a:rPr dirty="0" spc="-20"/>
              <a:t>used</a:t>
            </a:r>
            <a:r>
              <a:rPr dirty="0"/>
              <a:t>	ArrayList</a:t>
            </a:r>
            <a:r>
              <a:rPr dirty="0" spc="-45"/>
              <a:t> </a:t>
            </a:r>
            <a:r>
              <a:rPr dirty="0"/>
              <a:t>Class</a:t>
            </a:r>
            <a:r>
              <a:rPr dirty="0" spc="-65"/>
              <a:t> </a:t>
            </a:r>
            <a:r>
              <a:rPr dirty="0" spc="-10"/>
              <a:t>Methods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473453"/>
            <a:ext cx="7858759" cy="4251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467359" indent="-457834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469900" algn="l"/>
              </a:tabLst>
            </a:pPr>
            <a:r>
              <a:rPr dirty="0" sz="1800">
                <a:latin typeface="Times New Roman"/>
                <a:cs typeface="Times New Roman"/>
              </a:rPr>
              <a:t>boolean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add(E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e):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Append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specified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element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concerned </a:t>
            </a:r>
            <a:r>
              <a:rPr dirty="0" sz="1800">
                <a:latin typeface="Times New Roman"/>
                <a:cs typeface="Times New Roman"/>
              </a:rPr>
              <a:t>ArrayList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object.</a:t>
            </a:r>
            <a:endParaRPr sz="1800">
              <a:latin typeface="Times New Roman"/>
              <a:cs typeface="Times New Roman"/>
            </a:endParaRPr>
          </a:p>
          <a:p>
            <a:pPr marL="469900" marR="359410" indent="-457834">
              <a:lnSpc>
                <a:spcPct val="100000"/>
              </a:lnSpc>
              <a:spcBef>
                <a:spcPts val="434"/>
              </a:spcBef>
              <a:buAutoNum type="arabicParenR"/>
              <a:tabLst>
                <a:tab pos="469900" algn="l"/>
              </a:tabLst>
            </a:pPr>
            <a:r>
              <a:rPr dirty="0" sz="1800">
                <a:latin typeface="Times New Roman"/>
                <a:cs typeface="Times New Roman"/>
              </a:rPr>
              <a:t>void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add(int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index,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element):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Inserts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speicified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element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specified </a:t>
            </a:r>
            <a:r>
              <a:rPr dirty="0" sz="1800">
                <a:latin typeface="Times New Roman"/>
                <a:cs typeface="Times New Roman"/>
              </a:rPr>
              <a:t>position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concerned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ArrayList.</a:t>
            </a:r>
            <a:endParaRPr sz="1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430"/>
              </a:spcBef>
              <a:buAutoNum type="arabicParenR"/>
              <a:tabLst>
                <a:tab pos="469900" algn="l"/>
              </a:tabLst>
            </a:pPr>
            <a:r>
              <a:rPr dirty="0" sz="1800">
                <a:latin typeface="Times New Roman"/>
                <a:cs typeface="Times New Roman"/>
              </a:rPr>
              <a:t>int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capacity():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returns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current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capacity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concerned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ArrayList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object.</a:t>
            </a:r>
            <a:endParaRPr sz="1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434"/>
              </a:spcBef>
              <a:buAutoNum type="arabicParenR"/>
              <a:tabLst>
                <a:tab pos="469900" algn="l"/>
              </a:tabLst>
            </a:pPr>
            <a:r>
              <a:rPr dirty="0" sz="1800">
                <a:latin typeface="Times New Roman"/>
                <a:cs typeface="Times New Roman"/>
              </a:rPr>
              <a:t>void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clear():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removes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elements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concerned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ArrayList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object.</a:t>
            </a:r>
            <a:endParaRPr sz="1800">
              <a:latin typeface="Times New Roman"/>
              <a:cs typeface="Times New Roman"/>
            </a:endParaRPr>
          </a:p>
          <a:p>
            <a:pPr marL="469900" marR="56515" indent="-457834">
              <a:lnSpc>
                <a:spcPct val="100000"/>
              </a:lnSpc>
              <a:spcBef>
                <a:spcPts val="430"/>
              </a:spcBef>
              <a:buAutoNum type="arabicParenR"/>
              <a:tabLst>
                <a:tab pos="469900" algn="l"/>
              </a:tabLst>
            </a:pPr>
            <a:r>
              <a:rPr dirty="0" sz="1800">
                <a:latin typeface="Times New Roman"/>
                <a:cs typeface="Times New Roman"/>
              </a:rPr>
              <a:t>boolean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contains(Object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O):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returns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true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if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concerned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ArrayList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object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holds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reference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Object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passed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argument.</a:t>
            </a:r>
            <a:endParaRPr sz="1800">
              <a:latin typeface="Times New Roman"/>
              <a:cs typeface="Times New Roman"/>
            </a:endParaRPr>
          </a:p>
          <a:p>
            <a:pPr marL="469900" marR="5080" indent="-457834">
              <a:lnSpc>
                <a:spcPct val="100000"/>
              </a:lnSpc>
              <a:spcBef>
                <a:spcPts val="434"/>
              </a:spcBef>
              <a:buAutoNum type="arabicParenR"/>
              <a:tabLst>
                <a:tab pos="469900" algn="l"/>
              </a:tabLst>
            </a:pPr>
            <a:r>
              <a:rPr dirty="0" sz="1800">
                <a:latin typeface="Times New Roman"/>
                <a:cs typeface="Times New Roman"/>
              </a:rPr>
              <a:t>Iterator&lt;E&gt;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interator: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returns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iterator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object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iterate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over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elements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the </a:t>
            </a:r>
            <a:r>
              <a:rPr dirty="0" sz="1800" spc="-10">
                <a:latin typeface="Times New Roman"/>
                <a:cs typeface="Times New Roman"/>
              </a:rPr>
              <a:t>concerned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ArrayList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object.</a:t>
            </a:r>
            <a:endParaRPr sz="1800">
              <a:latin typeface="Times New Roman"/>
              <a:cs typeface="Times New Roman"/>
            </a:endParaRPr>
          </a:p>
          <a:p>
            <a:pPr marL="469900" marR="68580" indent="-457834">
              <a:lnSpc>
                <a:spcPct val="100000"/>
              </a:lnSpc>
              <a:spcBef>
                <a:spcPts val="430"/>
              </a:spcBef>
              <a:buAutoNum type="arabicParenR"/>
              <a:tabLst>
                <a:tab pos="469900" algn="l"/>
              </a:tabLst>
            </a:pP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set(int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index,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element):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Replaces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element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specified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position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list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specified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element</a:t>
            </a:r>
            <a:endParaRPr sz="1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434"/>
              </a:spcBef>
              <a:buAutoNum type="arabicParenR"/>
              <a:tabLst>
                <a:tab pos="469900" algn="l"/>
              </a:tabLst>
            </a:pPr>
            <a:r>
              <a:rPr dirty="0" sz="1800">
                <a:latin typeface="Times New Roman"/>
                <a:cs typeface="Times New Roman"/>
              </a:rPr>
              <a:t>int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indexOf(Object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O):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returns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4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index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first occurrence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element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 </a:t>
            </a:r>
            <a:r>
              <a:rPr dirty="0" sz="1800" spc="-25">
                <a:latin typeface="Times New Roman"/>
                <a:cs typeface="Times New Roman"/>
              </a:rPr>
              <a:t>in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1800" spc="-10">
                <a:latin typeface="Times New Roman"/>
                <a:cs typeface="Times New Roman"/>
              </a:rPr>
              <a:t>concerned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ArrayList.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4236"/>
            <a:ext cx="9143999" cy="5917692"/>
          </a:xfrm>
          <a:prstGeom prst="rect">
            <a:avLst/>
          </a:prstGeom>
        </p:spPr>
      </p:pic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16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284" y="836675"/>
            <a:ext cx="8409432" cy="4463796"/>
          </a:xfrm>
          <a:prstGeom prst="rect">
            <a:avLst/>
          </a:prstGeom>
        </p:spPr>
      </p:pic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16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79" y="348995"/>
            <a:ext cx="8778240" cy="6160008"/>
          </a:xfrm>
          <a:prstGeom prst="rect">
            <a:avLst/>
          </a:prstGeom>
        </p:spPr>
      </p:pic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16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7739" y="765048"/>
            <a:ext cx="7075932" cy="4933188"/>
          </a:xfrm>
          <a:prstGeom prst="rect">
            <a:avLst/>
          </a:prstGeom>
        </p:spPr>
      </p:pic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16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3865" rIns="0" bIns="0" rtlCol="0" vert="horz">
            <a:spAutoFit/>
          </a:bodyPr>
          <a:lstStyle/>
          <a:p>
            <a:pPr marL="2018030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Java</a:t>
            </a:r>
            <a:r>
              <a:rPr dirty="0" sz="4000" spc="-50"/>
              <a:t> </a:t>
            </a:r>
            <a:r>
              <a:rPr dirty="0" sz="4000"/>
              <a:t>2</a:t>
            </a:r>
            <a:r>
              <a:rPr dirty="0" sz="4000" spc="-50"/>
              <a:t> </a:t>
            </a:r>
            <a:r>
              <a:rPr dirty="0" sz="4000" spc="-10"/>
              <a:t>Collections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536549" y="1468958"/>
            <a:ext cx="8014334" cy="3078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marR="1270635" indent="-344805">
              <a:lnSpc>
                <a:spcPct val="100000"/>
              </a:lnSpc>
              <a:spcBef>
                <a:spcPts val="95"/>
              </a:spcBef>
              <a:buChar char="•"/>
              <a:tabLst>
                <a:tab pos="356870" algn="l"/>
              </a:tabLst>
            </a:pPr>
            <a:r>
              <a:rPr dirty="0" sz="2800" spc="-30">
                <a:latin typeface="Times New Roman"/>
                <a:cs typeface="Times New Roman"/>
              </a:rPr>
              <a:t>A</a:t>
            </a:r>
            <a:r>
              <a:rPr dirty="0" sz="2800" spc="-1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collection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object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that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groups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multiple </a:t>
            </a:r>
            <a:r>
              <a:rPr dirty="0" sz="2800">
                <a:latin typeface="Times New Roman"/>
                <a:cs typeface="Times New Roman"/>
              </a:rPr>
              <a:t>elements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into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single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unit</a:t>
            </a:r>
            <a:endParaRPr sz="28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675"/>
              </a:spcBef>
              <a:buChar char="•"/>
              <a:tabLst>
                <a:tab pos="356870" algn="l"/>
              </a:tabLst>
            </a:pPr>
            <a:r>
              <a:rPr dirty="0" sz="2800" spc="-60">
                <a:latin typeface="Times New Roman"/>
                <a:cs typeface="Times New Roman"/>
              </a:rPr>
              <a:t>Very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useful</a:t>
            </a:r>
            <a:endParaRPr sz="28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595"/>
              </a:spcBef>
              <a:tabLst>
                <a:tab pos="806450" algn="l"/>
              </a:tabLst>
            </a:pPr>
            <a:r>
              <a:rPr dirty="0" sz="2400" spc="-50">
                <a:latin typeface="Times New Roman"/>
                <a:cs typeface="Times New Roman"/>
              </a:rPr>
              <a:t>»</a:t>
            </a:r>
            <a:r>
              <a:rPr dirty="0" sz="2400">
                <a:latin typeface="Times New Roman"/>
                <a:cs typeface="Times New Roman"/>
              </a:rPr>
              <a:t>	store,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retrieve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manipulate</a:t>
            </a:r>
            <a:r>
              <a:rPr dirty="0" sz="2400" spc="-20">
                <a:latin typeface="Times New Roman"/>
                <a:cs typeface="Times New Roman"/>
              </a:rPr>
              <a:t> data</a:t>
            </a:r>
            <a:endParaRPr sz="24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575"/>
              </a:spcBef>
              <a:tabLst>
                <a:tab pos="806450" algn="l"/>
              </a:tabLst>
            </a:pPr>
            <a:r>
              <a:rPr dirty="0" sz="2400" spc="-50">
                <a:latin typeface="Times New Roman"/>
                <a:cs typeface="Times New Roman"/>
              </a:rPr>
              <a:t>»</a:t>
            </a:r>
            <a:r>
              <a:rPr dirty="0" sz="2400">
                <a:latin typeface="Times New Roman"/>
                <a:cs typeface="Times New Roman"/>
              </a:rPr>
              <a:t>	transmit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method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another</a:t>
            </a:r>
            <a:endParaRPr sz="24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580"/>
              </a:spcBef>
              <a:tabLst>
                <a:tab pos="806450" algn="l"/>
              </a:tabLst>
            </a:pPr>
            <a:r>
              <a:rPr dirty="0" sz="2400" spc="-50">
                <a:latin typeface="Times New Roman"/>
                <a:cs typeface="Times New Roman"/>
              </a:rPr>
              <a:t>»</a:t>
            </a:r>
            <a:r>
              <a:rPr dirty="0" sz="2400">
                <a:latin typeface="Times New Roman"/>
                <a:cs typeface="Times New Roman"/>
              </a:rPr>
              <a:t>	data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structures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methods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written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 hotshots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 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field</a:t>
            </a:r>
            <a:endParaRPr sz="2400">
              <a:latin typeface="Times New Roman"/>
              <a:cs typeface="Times New Roman"/>
            </a:endParaRPr>
          </a:p>
          <a:p>
            <a:pPr lvl="1" marL="1270000" indent="-349250">
              <a:lnSpc>
                <a:spcPct val="100000"/>
              </a:lnSpc>
              <a:spcBef>
                <a:spcPts val="495"/>
              </a:spcBef>
              <a:buChar char="•"/>
              <a:tabLst>
                <a:tab pos="1270000" algn="l"/>
              </a:tabLst>
            </a:pPr>
            <a:r>
              <a:rPr dirty="0" sz="2000">
                <a:latin typeface="Times New Roman"/>
                <a:cs typeface="Times New Roman"/>
              </a:rPr>
              <a:t>Joshua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Bloch,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also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wrote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Collections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tutorial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8041" rIns="0" bIns="0" rtlCol="0" vert="horz">
            <a:spAutoFit/>
          </a:bodyPr>
          <a:lstStyle/>
          <a:p>
            <a:pPr marL="2604770">
              <a:lnSpc>
                <a:spcPct val="100000"/>
              </a:lnSpc>
              <a:spcBef>
                <a:spcPts val="95"/>
              </a:spcBef>
            </a:pPr>
            <a:r>
              <a:rPr dirty="0" sz="4000" spc="-70"/>
              <a:t>Vector</a:t>
            </a:r>
            <a:r>
              <a:rPr dirty="0" sz="4000" spc="-135"/>
              <a:t> </a:t>
            </a:r>
            <a:r>
              <a:rPr dirty="0" sz="4000" spc="-10"/>
              <a:t>Class</a:t>
            </a:r>
            <a:endParaRPr sz="40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16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151382"/>
            <a:ext cx="8072755" cy="414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35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</a:tabLst>
            </a:pPr>
            <a:r>
              <a:rPr dirty="0" sz="1800">
                <a:latin typeface="Times New Roman"/>
                <a:cs typeface="Times New Roman"/>
              </a:rPr>
              <a:t>Like</a:t>
            </a:r>
            <a:r>
              <a:rPr dirty="0" sz="1800" spc="2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ArrayList,</a:t>
            </a:r>
            <a:r>
              <a:rPr dirty="0" sz="1800" spc="2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Vector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generic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class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provides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you</a:t>
            </a:r>
            <a:r>
              <a:rPr dirty="0" sz="1800" spc="2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mechanism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2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implement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a </a:t>
            </a:r>
            <a:r>
              <a:rPr dirty="0" sz="1800" spc="-50">
                <a:latin typeface="Times New Roman"/>
                <a:cs typeface="Times New Roman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growable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list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objects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initially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creating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default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size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array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creating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new </a:t>
            </a:r>
            <a:r>
              <a:rPr dirty="0" sz="1800" spc="-25">
                <a:latin typeface="Times New Roman"/>
                <a:cs typeface="Times New Roman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larger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size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arrays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according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requirement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similar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ArrayList</a:t>
            </a:r>
            <a:endParaRPr sz="1800">
              <a:latin typeface="Times New Roman"/>
              <a:cs typeface="Times New Roman"/>
            </a:endParaRPr>
          </a:p>
          <a:p>
            <a:pPr algn="just" marL="356235" indent="-343535">
              <a:lnSpc>
                <a:spcPct val="100000"/>
              </a:lnSpc>
              <a:spcBef>
                <a:spcPts val="430"/>
              </a:spcBef>
              <a:buFont typeface="Wingdings"/>
              <a:buChar char=""/>
              <a:tabLst>
                <a:tab pos="356235" algn="l"/>
              </a:tabLst>
            </a:pPr>
            <a:r>
              <a:rPr dirty="0" sz="1800">
                <a:latin typeface="Times New Roman"/>
                <a:cs typeface="Times New Roman"/>
              </a:rPr>
              <a:t>Elements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accessed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using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index.</a:t>
            </a:r>
            <a:endParaRPr sz="1800">
              <a:latin typeface="Times New Roman"/>
              <a:cs typeface="Times New Roman"/>
            </a:endParaRPr>
          </a:p>
          <a:p>
            <a:pPr algn="just" marL="355600" marR="5080" indent="-34353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356870" algn="l"/>
              </a:tabLst>
            </a:pPr>
            <a:r>
              <a:rPr dirty="0" sz="1800">
                <a:latin typeface="Times New Roman"/>
                <a:cs typeface="Times New Roman"/>
              </a:rPr>
              <a:t>Each</a:t>
            </a:r>
            <a:r>
              <a:rPr dirty="0" sz="1800" spc="9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Vector</a:t>
            </a:r>
            <a:r>
              <a:rPr dirty="0" sz="1800" spc="10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Class</a:t>
            </a:r>
            <a:r>
              <a:rPr dirty="0" sz="1800" spc="9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object</a:t>
            </a:r>
            <a:r>
              <a:rPr dirty="0" sz="1800" spc="10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optimize</a:t>
            </a:r>
            <a:r>
              <a:rPr dirty="0" sz="1800" spc="9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storage</a:t>
            </a:r>
            <a:r>
              <a:rPr dirty="0" sz="1800" spc="9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management</a:t>
            </a:r>
            <a:r>
              <a:rPr dirty="0" sz="1800" spc="10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10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maintaining</a:t>
            </a:r>
            <a:r>
              <a:rPr dirty="0" sz="1800" spc="100">
                <a:latin typeface="Times New Roman"/>
                <a:cs typeface="Times New Roman"/>
              </a:rPr>
              <a:t>  </a:t>
            </a:r>
            <a:r>
              <a:rPr dirty="0" sz="1800" spc="-25">
                <a:latin typeface="Times New Roman"/>
                <a:cs typeface="Times New Roman"/>
              </a:rPr>
              <a:t>two </a:t>
            </a:r>
            <a:r>
              <a:rPr dirty="0" sz="1800" spc="-25">
                <a:latin typeface="Times New Roman"/>
                <a:cs typeface="Times New Roman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parameters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capacity,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capacityIncrement.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capacity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always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larger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size </a:t>
            </a:r>
            <a:r>
              <a:rPr dirty="0" sz="1800" spc="-20">
                <a:latin typeface="Times New Roman"/>
                <a:cs typeface="Times New Roman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4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Vector</a:t>
            </a:r>
            <a:r>
              <a:rPr dirty="0" sz="1800" spc="2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object.</a:t>
            </a:r>
            <a:r>
              <a:rPr dirty="0" sz="1800" spc="3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Once</a:t>
            </a:r>
            <a:r>
              <a:rPr dirty="0" sz="1800" spc="4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4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objects</a:t>
            </a:r>
            <a:r>
              <a:rPr dirty="0" sz="1800" spc="4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4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added</a:t>
            </a:r>
            <a:r>
              <a:rPr dirty="0" sz="1800" spc="4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into</a:t>
            </a:r>
            <a:r>
              <a:rPr dirty="0" sz="1800" spc="2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Vector,</a:t>
            </a:r>
            <a:r>
              <a:rPr dirty="0" sz="1800" spc="4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2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vector</a:t>
            </a:r>
            <a:r>
              <a:rPr dirty="0" sz="1800" spc="25">
                <a:latin typeface="Times New Roman"/>
                <a:cs typeface="Times New Roman"/>
              </a:rPr>
              <a:t>  </a:t>
            </a:r>
            <a:r>
              <a:rPr dirty="0" sz="1800" spc="-10">
                <a:latin typeface="Times New Roman"/>
                <a:cs typeface="Times New Roman"/>
              </a:rPr>
              <a:t>storage </a:t>
            </a:r>
            <a:r>
              <a:rPr dirty="0" sz="1800" spc="-10">
                <a:latin typeface="Times New Roman"/>
                <a:cs typeface="Times New Roman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increases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chunks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size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capacityIncrement.</a:t>
            </a:r>
            <a:endParaRPr sz="1800">
              <a:latin typeface="Times New Roman"/>
              <a:cs typeface="Times New Roman"/>
            </a:endParaRPr>
          </a:p>
          <a:p>
            <a:pPr algn="just" marL="355600" marR="5080" indent="-343535">
              <a:lnSpc>
                <a:spcPct val="100000"/>
              </a:lnSpc>
              <a:spcBef>
                <a:spcPts val="430"/>
              </a:spcBef>
              <a:buFont typeface="Wingdings"/>
              <a:buChar char=""/>
              <a:tabLst>
                <a:tab pos="356870" algn="l"/>
              </a:tabLst>
            </a:pPr>
            <a:r>
              <a:rPr dirty="0" sz="1800">
                <a:latin typeface="Times New Roman"/>
                <a:cs typeface="Times New Roman"/>
              </a:rPr>
              <a:t>Like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ArrayList,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class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objects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also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iterator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object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traverse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elements </a:t>
            </a:r>
            <a:r>
              <a:rPr dirty="0" sz="1800" spc="-10">
                <a:latin typeface="Times New Roman"/>
                <a:cs typeface="Times New Roman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">
                <a:latin typeface="Times New Roman"/>
                <a:cs typeface="Times New Roman"/>
              </a:rPr>
              <a:t> sequence.</a:t>
            </a:r>
            <a:endParaRPr sz="1800">
              <a:latin typeface="Times New Roman"/>
              <a:cs typeface="Times New Roman"/>
            </a:endParaRPr>
          </a:p>
          <a:p>
            <a:pPr algn="just" marL="355600" marR="5715" indent="-34353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356870" algn="l"/>
              </a:tabLst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main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difference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between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ArrayList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Vector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Class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objects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Vector </a:t>
            </a:r>
            <a:r>
              <a:rPr dirty="0" sz="1800" spc="-10">
                <a:latin typeface="Times New Roman"/>
                <a:cs typeface="Times New Roman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Class</a:t>
            </a:r>
            <a:r>
              <a:rPr dirty="0" sz="1800" spc="2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objects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thread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safe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i.e.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at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particular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instant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only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single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thread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can </a:t>
            </a:r>
            <a:r>
              <a:rPr dirty="0" sz="1800" spc="-25">
                <a:latin typeface="Times New Roman"/>
                <a:cs typeface="Times New Roman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modify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particular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Vector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Class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object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ArrayList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object.</a:t>
            </a:r>
            <a:endParaRPr sz="1800">
              <a:latin typeface="Times New Roman"/>
              <a:cs typeface="Times New Roman"/>
            </a:endParaRPr>
          </a:p>
          <a:p>
            <a:pPr algn="just" marL="356235" indent="-343535">
              <a:lnSpc>
                <a:spcPct val="100000"/>
              </a:lnSpc>
              <a:spcBef>
                <a:spcPts val="430"/>
              </a:spcBef>
              <a:buFont typeface="Wingdings"/>
              <a:buChar char=""/>
              <a:tabLst>
                <a:tab pos="356235" algn="l"/>
              </a:tabLst>
            </a:pPr>
            <a:r>
              <a:rPr dirty="0" sz="1800">
                <a:latin typeface="Times New Roman"/>
                <a:cs typeface="Times New Roman"/>
              </a:rPr>
              <a:t>Most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utility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methods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calls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ArrayList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Vector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Classes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same.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0541" y="524002"/>
            <a:ext cx="657923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48685" algn="l"/>
              </a:tabLst>
            </a:pPr>
            <a:r>
              <a:rPr dirty="0"/>
              <a:t>Some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 spc="-10"/>
              <a:t>frequently</a:t>
            </a:r>
            <a:r>
              <a:rPr dirty="0"/>
              <a:t>	</a:t>
            </a:r>
            <a:r>
              <a:rPr dirty="0" spc="-40"/>
              <a:t>Vector</a:t>
            </a:r>
            <a:r>
              <a:rPr dirty="0" spc="-65"/>
              <a:t> </a:t>
            </a:r>
            <a:r>
              <a:rPr dirty="0"/>
              <a:t>Class</a:t>
            </a:r>
            <a:r>
              <a:rPr dirty="0" spc="-75"/>
              <a:t> </a:t>
            </a:r>
            <a:r>
              <a:rPr dirty="0" spc="-10"/>
              <a:t>Methods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473453"/>
            <a:ext cx="8044180" cy="4251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469900" algn="l"/>
              </a:tabLst>
            </a:pPr>
            <a:r>
              <a:rPr dirty="0" sz="1800">
                <a:latin typeface="Times New Roman"/>
                <a:cs typeface="Times New Roman"/>
              </a:rPr>
              <a:t>boolean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add(E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e):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Append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specified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element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concerned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Vector object.</a:t>
            </a:r>
            <a:endParaRPr sz="1800">
              <a:latin typeface="Times New Roman"/>
              <a:cs typeface="Times New Roman"/>
            </a:endParaRPr>
          </a:p>
          <a:p>
            <a:pPr marL="469900" marR="544830" indent="-457834">
              <a:lnSpc>
                <a:spcPct val="100000"/>
              </a:lnSpc>
              <a:spcBef>
                <a:spcPts val="434"/>
              </a:spcBef>
              <a:buAutoNum type="arabicParenR"/>
              <a:tabLst>
                <a:tab pos="469900" algn="l"/>
              </a:tabLst>
            </a:pPr>
            <a:r>
              <a:rPr dirty="0" sz="1800">
                <a:latin typeface="Times New Roman"/>
                <a:cs typeface="Times New Roman"/>
              </a:rPr>
              <a:t>void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add(int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index,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element):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Inserts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speicified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element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specified </a:t>
            </a:r>
            <a:r>
              <a:rPr dirty="0" sz="1800">
                <a:latin typeface="Times New Roman"/>
                <a:cs typeface="Times New Roman"/>
              </a:rPr>
              <a:t>position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concerned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Vector.</a:t>
            </a:r>
            <a:endParaRPr sz="1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430"/>
              </a:spcBef>
              <a:buAutoNum type="arabicParenR"/>
              <a:tabLst>
                <a:tab pos="469900" algn="l"/>
              </a:tabLst>
            </a:pPr>
            <a:r>
              <a:rPr dirty="0" sz="1800">
                <a:latin typeface="Times New Roman"/>
                <a:cs typeface="Times New Roman"/>
              </a:rPr>
              <a:t>int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capacity():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returns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current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capacity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concerned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Vector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object.</a:t>
            </a:r>
            <a:endParaRPr sz="1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434"/>
              </a:spcBef>
              <a:buAutoNum type="arabicParenR"/>
              <a:tabLst>
                <a:tab pos="469900" algn="l"/>
              </a:tabLst>
            </a:pPr>
            <a:r>
              <a:rPr dirty="0" sz="1800">
                <a:latin typeface="Times New Roman"/>
                <a:cs typeface="Times New Roman"/>
              </a:rPr>
              <a:t>void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clear():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removes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elements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concerned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Vector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object.</a:t>
            </a:r>
            <a:endParaRPr sz="1800">
              <a:latin typeface="Times New Roman"/>
              <a:cs typeface="Times New Roman"/>
            </a:endParaRPr>
          </a:p>
          <a:p>
            <a:pPr marL="469900" marR="187325" indent="-457834">
              <a:lnSpc>
                <a:spcPct val="100000"/>
              </a:lnSpc>
              <a:spcBef>
                <a:spcPts val="430"/>
              </a:spcBef>
              <a:buAutoNum type="arabicParenR"/>
              <a:tabLst>
                <a:tab pos="469900" algn="l"/>
              </a:tabLst>
            </a:pPr>
            <a:r>
              <a:rPr dirty="0" sz="1800">
                <a:latin typeface="Times New Roman"/>
                <a:cs typeface="Times New Roman"/>
              </a:rPr>
              <a:t>boolean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contains(Object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O):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returns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true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if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concerned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Vector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object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holds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reference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Object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passed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argument.</a:t>
            </a:r>
            <a:endParaRPr sz="1800">
              <a:latin typeface="Times New Roman"/>
              <a:cs typeface="Times New Roman"/>
            </a:endParaRPr>
          </a:p>
          <a:p>
            <a:pPr marL="469900" marR="189865" indent="-457834">
              <a:lnSpc>
                <a:spcPct val="100000"/>
              </a:lnSpc>
              <a:spcBef>
                <a:spcPts val="434"/>
              </a:spcBef>
              <a:buAutoNum type="arabicParenR"/>
              <a:tabLst>
                <a:tab pos="469900" algn="l"/>
              </a:tabLst>
            </a:pPr>
            <a:r>
              <a:rPr dirty="0" sz="1800">
                <a:latin typeface="Times New Roman"/>
                <a:cs typeface="Times New Roman"/>
              </a:rPr>
              <a:t>Iterator&lt;E&gt;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interator: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returns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iterator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object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iterate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over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elements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the </a:t>
            </a:r>
            <a:r>
              <a:rPr dirty="0" sz="1800" spc="-10">
                <a:latin typeface="Times New Roman"/>
                <a:cs typeface="Times New Roman"/>
              </a:rPr>
              <a:t>concerned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Vector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object.</a:t>
            </a:r>
            <a:endParaRPr sz="1800">
              <a:latin typeface="Times New Roman"/>
              <a:cs typeface="Times New Roman"/>
            </a:endParaRPr>
          </a:p>
          <a:p>
            <a:pPr marL="469900" marR="603250" indent="-457834">
              <a:lnSpc>
                <a:spcPct val="100000"/>
              </a:lnSpc>
              <a:spcBef>
                <a:spcPts val="430"/>
              </a:spcBef>
              <a:buAutoNum type="arabicParenR"/>
              <a:tabLst>
                <a:tab pos="469900" algn="l"/>
              </a:tabLst>
            </a:pPr>
            <a:r>
              <a:rPr dirty="0" sz="1800">
                <a:latin typeface="Times New Roman"/>
                <a:cs typeface="Times New Roman"/>
              </a:rPr>
              <a:t>int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indexOf(Object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O):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returns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40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index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first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occurrence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element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in </a:t>
            </a:r>
            <a:r>
              <a:rPr dirty="0" sz="1800" spc="-10">
                <a:latin typeface="Times New Roman"/>
                <a:cs typeface="Times New Roman"/>
              </a:rPr>
              <a:t>concerned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ArrayList.</a:t>
            </a:r>
            <a:endParaRPr sz="1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434"/>
              </a:spcBef>
              <a:buAutoNum type="arabicParenR"/>
              <a:tabLst>
                <a:tab pos="469900" algn="l"/>
              </a:tabLst>
            </a:pP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set(int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index,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e): replaces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element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specified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index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position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specified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element.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0708"/>
            <a:ext cx="9143999" cy="6196584"/>
          </a:xfrm>
          <a:prstGeom prst="rect">
            <a:avLst/>
          </a:prstGeom>
        </p:spPr>
      </p:pic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22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912620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Stack</a:t>
            </a:r>
            <a:r>
              <a:rPr dirty="0" sz="4000" spc="-75"/>
              <a:t> </a:t>
            </a:r>
            <a:r>
              <a:rPr dirty="0" sz="4000"/>
              <a:t>Class</a:t>
            </a:r>
            <a:r>
              <a:rPr dirty="0" sz="4000" spc="-60"/>
              <a:t> </a:t>
            </a:r>
            <a:r>
              <a:rPr dirty="0" sz="4000"/>
              <a:t>in</a:t>
            </a:r>
            <a:r>
              <a:rPr dirty="0" sz="4000" spc="-75"/>
              <a:t> </a:t>
            </a:r>
            <a:r>
              <a:rPr dirty="0" sz="4000" spc="-20"/>
              <a:t>Java</a:t>
            </a:r>
            <a:endParaRPr sz="40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22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089507"/>
            <a:ext cx="7894320" cy="283019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580"/>
              </a:spcBef>
              <a:buAutoNum type="arabicParenR"/>
              <a:tabLst>
                <a:tab pos="52768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Stack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represents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first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out(LIFO)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stack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objects.</a:t>
            </a:r>
            <a:endParaRPr sz="2000">
              <a:latin typeface="Times New Roman"/>
              <a:cs typeface="Times New Roman"/>
            </a:endParaRPr>
          </a:p>
          <a:p>
            <a:pPr marL="527685" marR="37465" indent="-515620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527685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extends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Vector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operations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Vector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be </a:t>
            </a:r>
            <a:r>
              <a:rPr dirty="0" sz="2000">
                <a:latin typeface="Times New Roman"/>
                <a:cs typeface="Times New Roman"/>
              </a:rPr>
              <a:t>treated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10">
                <a:latin typeface="Times New Roman"/>
                <a:cs typeface="Times New Roman"/>
              </a:rPr>
              <a:t>stack.</a:t>
            </a:r>
            <a:endParaRPr sz="20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527685" algn="l"/>
              </a:tabLst>
            </a:pPr>
            <a:r>
              <a:rPr dirty="0" sz="2000">
                <a:latin typeface="Times New Roman"/>
                <a:cs typeface="Times New Roman"/>
              </a:rPr>
              <a:t>Those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additional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mentioned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below</a:t>
            </a:r>
            <a:endParaRPr sz="20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527685" algn="l"/>
              </a:tabLst>
            </a:pP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peek():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determines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element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top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stack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without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removing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 marL="527685" marR="65405" indent="-515620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527685" algn="l"/>
              </a:tabLst>
            </a:pP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pop():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removes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stack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returns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value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function</a:t>
            </a:r>
            <a:endParaRPr sz="20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527685" algn="l"/>
              </a:tabLst>
            </a:pP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push(E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item):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pushes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item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top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stack.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" y="405384"/>
            <a:ext cx="8427719" cy="5914644"/>
          </a:xfrm>
          <a:prstGeom prst="rect">
            <a:avLst/>
          </a:prstGeom>
        </p:spPr>
      </p:pic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22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0011" y="477012"/>
            <a:ext cx="5576316" cy="6092952"/>
          </a:xfrm>
          <a:prstGeom prst="rect">
            <a:avLst/>
          </a:prstGeom>
        </p:spPr>
      </p:pic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22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383" y="714755"/>
            <a:ext cx="5618988" cy="5533644"/>
          </a:xfrm>
          <a:prstGeom prst="rect">
            <a:avLst/>
          </a:prstGeom>
        </p:spPr>
      </p:pic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22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2067" rIns="0" bIns="0" rtlCol="0" vert="horz">
            <a:spAutoFit/>
          </a:bodyPr>
          <a:lstStyle/>
          <a:p>
            <a:pPr marL="2442210">
              <a:lnSpc>
                <a:spcPct val="100000"/>
              </a:lnSpc>
              <a:spcBef>
                <a:spcPts val="95"/>
              </a:spcBef>
            </a:pPr>
            <a:r>
              <a:rPr dirty="0" sz="4000" spc="-10"/>
              <a:t>PriorityQueue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076706"/>
            <a:ext cx="8074659" cy="3013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468630" marR="5080" indent="-456565">
              <a:lnSpc>
                <a:spcPct val="100000"/>
              </a:lnSpc>
              <a:spcBef>
                <a:spcPts val="105"/>
              </a:spcBef>
              <a:buAutoNum type="arabicParenR"/>
              <a:tabLst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collection</a:t>
            </a:r>
            <a:r>
              <a:rPr dirty="0" sz="2000" spc="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elements</a:t>
            </a:r>
            <a:r>
              <a:rPr dirty="0" sz="2000" spc="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ordered</a:t>
            </a:r>
            <a:r>
              <a:rPr dirty="0" sz="2000" spc="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according</a:t>
            </a:r>
            <a:r>
              <a:rPr dirty="0" sz="2000" spc="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11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natural </a:t>
            </a:r>
            <a:r>
              <a:rPr dirty="0" sz="2000" spc="-1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ordering,</a:t>
            </a:r>
            <a:r>
              <a:rPr dirty="0" sz="2000" spc="13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13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14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3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comparator</a:t>
            </a:r>
            <a:r>
              <a:rPr dirty="0" sz="2000" spc="14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provided</a:t>
            </a:r>
            <a:r>
              <a:rPr dirty="0" sz="2000" spc="14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14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Queue</a:t>
            </a:r>
            <a:r>
              <a:rPr dirty="0" sz="2000" spc="13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construction</a:t>
            </a:r>
            <a:r>
              <a:rPr dirty="0" sz="2000" spc="140">
                <a:latin typeface="Times New Roman"/>
                <a:cs typeface="Times New Roman"/>
              </a:rPr>
              <a:t>  </a:t>
            </a:r>
            <a:r>
              <a:rPr dirty="0" sz="2000" spc="-20">
                <a:latin typeface="Times New Roman"/>
                <a:cs typeface="Times New Roman"/>
              </a:rPr>
              <a:t>time </a:t>
            </a:r>
            <a:r>
              <a:rPr dirty="0" sz="2000" spc="-2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depending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type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constructor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used.</a:t>
            </a:r>
            <a:endParaRPr sz="2000">
              <a:latin typeface="Times New Roman"/>
              <a:cs typeface="Times New Roman"/>
            </a:endParaRPr>
          </a:p>
          <a:p>
            <a:pPr algn="just" marL="469265" indent="-456565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46926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queue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element with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ordering.</a:t>
            </a:r>
            <a:endParaRPr sz="2000">
              <a:latin typeface="Times New Roman"/>
              <a:cs typeface="Times New Roman"/>
            </a:endParaRPr>
          </a:p>
          <a:p>
            <a:pPr algn="just" marL="468630" marR="5080" indent="-456565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priority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queue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unbounded,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but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internal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capacity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governing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the </a:t>
            </a:r>
            <a:r>
              <a:rPr dirty="0" sz="2000" spc="-25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size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array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elements 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queue.</a:t>
            </a:r>
            <a:endParaRPr sz="2000">
              <a:latin typeface="Times New Roman"/>
              <a:cs typeface="Times New Roman"/>
            </a:endParaRPr>
          </a:p>
          <a:p>
            <a:pPr algn="just" marL="469265" indent="-456565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469265" algn="l"/>
              </a:tabLst>
            </a:pP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elements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queue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it’s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capacity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grows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automatically.</a:t>
            </a:r>
            <a:endParaRPr sz="2000">
              <a:latin typeface="Times New Roman"/>
              <a:cs typeface="Times New Roman"/>
            </a:endParaRPr>
          </a:p>
          <a:p>
            <a:pPr algn="just" marL="468630" marR="7620" indent="-456565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22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implementation</a:t>
            </a:r>
            <a:r>
              <a:rPr dirty="0" sz="2000" spc="2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2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PriorityQueue</a:t>
            </a:r>
            <a:r>
              <a:rPr dirty="0" sz="2000" spc="2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2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2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synchronized</a:t>
            </a:r>
            <a:r>
              <a:rPr dirty="0" sz="2000" spc="2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229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multiple </a:t>
            </a:r>
            <a:r>
              <a:rPr dirty="0" sz="2000" spc="-1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thread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shold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PriorityQueue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concurrently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3753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95"/>
              </a:spcBef>
            </a:pPr>
            <a:r>
              <a:rPr dirty="0"/>
              <a:t>Some</a:t>
            </a:r>
            <a:r>
              <a:rPr dirty="0" spc="-35"/>
              <a:t> </a:t>
            </a:r>
            <a:r>
              <a:rPr dirty="0"/>
              <a:t>most</a:t>
            </a:r>
            <a:r>
              <a:rPr dirty="0" spc="-40"/>
              <a:t> </a:t>
            </a:r>
            <a:r>
              <a:rPr dirty="0"/>
              <a:t>frequently</a:t>
            </a:r>
            <a:r>
              <a:rPr dirty="0" spc="-60"/>
              <a:t> </a:t>
            </a:r>
            <a:r>
              <a:rPr dirty="0"/>
              <a:t>used</a:t>
            </a:r>
            <a:r>
              <a:rPr dirty="0" spc="-55"/>
              <a:t> </a:t>
            </a:r>
            <a:r>
              <a:rPr dirty="0"/>
              <a:t>priority</a:t>
            </a:r>
            <a:r>
              <a:rPr dirty="0" spc="-65"/>
              <a:t> </a:t>
            </a:r>
            <a:r>
              <a:rPr dirty="0"/>
              <a:t>queue</a:t>
            </a:r>
            <a:r>
              <a:rPr dirty="0" spc="-45"/>
              <a:t> </a:t>
            </a:r>
            <a:r>
              <a:rPr dirty="0" spc="-10"/>
              <a:t>methods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8469630" y="6298313"/>
            <a:ext cx="138430" cy="188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35"/>
              </a:lnSpc>
            </a:pPr>
            <a:r>
              <a:rPr dirty="0" sz="1200" spc="-155">
                <a:latin typeface="Trebuchet MS"/>
                <a:cs typeface="Trebuchet MS"/>
              </a:rPr>
              <a:t>28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411956"/>
            <a:ext cx="8004175" cy="3805554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285750" algn="l"/>
              </a:tabLst>
            </a:pPr>
            <a:r>
              <a:rPr dirty="0" sz="2000">
                <a:latin typeface="Times New Roman"/>
                <a:cs typeface="Times New Roman"/>
              </a:rPr>
              <a:t>boolean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add(E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e):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Inserts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element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priority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queue.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286385" algn="l"/>
              </a:tabLst>
            </a:pPr>
            <a:r>
              <a:rPr dirty="0" sz="2000">
                <a:latin typeface="Times New Roman"/>
                <a:cs typeface="Times New Roman"/>
              </a:rPr>
              <a:t>comparator():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Returns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comparator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elements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queue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null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returned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natural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ordering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used.</a:t>
            </a:r>
            <a:endParaRPr sz="2000">
              <a:latin typeface="Times New Roman"/>
              <a:cs typeface="Times New Roman"/>
            </a:endParaRPr>
          </a:p>
          <a:p>
            <a:pPr marL="12700" marR="5080" indent="273050">
              <a:lnSpc>
                <a:spcPct val="100000"/>
              </a:lnSpc>
              <a:spcBef>
                <a:spcPts val="480"/>
              </a:spcBef>
              <a:buAutoNum type="arabicParenR" startAt="3"/>
              <a:tabLst>
                <a:tab pos="285750" algn="l"/>
              </a:tabLst>
            </a:pPr>
            <a:r>
              <a:rPr dirty="0" sz="2000">
                <a:latin typeface="Times New Roman"/>
                <a:cs typeface="Times New Roman"/>
              </a:rPr>
              <a:t>boolean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contains(Object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O):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Returns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true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queue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specified element.</a:t>
            </a:r>
            <a:endParaRPr sz="20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480"/>
              </a:spcBef>
              <a:buAutoNum type="arabicParenR" startAt="3"/>
              <a:tabLst>
                <a:tab pos="285750" algn="l"/>
              </a:tabLst>
            </a:pPr>
            <a:r>
              <a:rPr dirty="0" sz="2000">
                <a:latin typeface="Times New Roman"/>
                <a:cs typeface="Times New Roman"/>
              </a:rPr>
              <a:t>boolean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offer(E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e):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returns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true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queue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element.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480"/>
              </a:spcBef>
              <a:buAutoNum type="arabicParenR" startAt="3"/>
              <a:tabLst>
                <a:tab pos="286385" algn="l"/>
              </a:tabLst>
            </a:pPr>
            <a:r>
              <a:rPr dirty="0" sz="2000">
                <a:latin typeface="Times New Roman"/>
                <a:cs typeface="Times New Roman"/>
              </a:rPr>
              <a:t>poll():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retrieves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removes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head 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queue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returns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null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queue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empty</a:t>
            </a:r>
            <a:endParaRPr sz="2000">
              <a:latin typeface="Times New Roman"/>
              <a:cs typeface="Times New Roman"/>
            </a:endParaRPr>
          </a:p>
          <a:p>
            <a:pPr marL="12700" marR="76835" indent="273050">
              <a:lnSpc>
                <a:spcPct val="100000"/>
              </a:lnSpc>
              <a:spcBef>
                <a:spcPts val="480"/>
              </a:spcBef>
              <a:buAutoNum type="arabicParenR" startAt="6"/>
              <a:tabLst>
                <a:tab pos="285750" algn="l"/>
              </a:tabLst>
            </a:pPr>
            <a:r>
              <a:rPr dirty="0" sz="2000">
                <a:latin typeface="Times New Roman"/>
                <a:cs typeface="Times New Roman"/>
              </a:rPr>
              <a:t>remove(Object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O):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removes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single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element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from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queue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null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returned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queue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empty.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480"/>
              </a:spcBef>
              <a:buAutoNum type="arabicParenR" startAt="6"/>
              <a:tabLst>
                <a:tab pos="286385" algn="l"/>
              </a:tabLst>
            </a:pPr>
            <a:r>
              <a:rPr dirty="0" sz="2000">
                <a:latin typeface="Times New Roman"/>
                <a:cs typeface="Times New Roman"/>
              </a:rPr>
              <a:t>Int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size():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Size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queue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-10">
                <a:latin typeface="Times New Roman"/>
                <a:cs typeface="Times New Roman"/>
              </a:rPr>
              <a:t>returned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79" y="477012"/>
            <a:ext cx="8702040" cy="56647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0817" rIns="0" bIns="0" rtlCol="0" vert="horz">
            <a:spAutoFit/>
          </a:bodyPr>
          <a:lstStyle/>
          <a:p>
            <a:pPr marL="1490345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Collections</a:t>
            </a:r>
            <a:r>
              <a:rPr dirty="0" sz="4000" spc="-190"/>
              <a:t> </a:t>
            </a:r>
            <a:r>
              <a:rPr dirty="0" sz="4000" spc="-10"/>
              <a:t>Framework</a:t>
            </a:r>
            <a:endParaRPr sz="4000"/>
          </a:p>
        </p:txBody>
      </p:sp>
      <p:sp>
        <p:nvSpPr>
          <p:cNvPr id="4" name="object 4" descr=""/>
          <p:cNvSpPr txBox="1"/>
          <p:nvPr/>
        </p:nvSpPr>
        <p:spPr>
          <a:xfrm>
            <a:off x="8469630" y="6298313"/>
            <a:ext cx="176530" cy="188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35"/>
              </a:lnSpc>
            </a:pPr>
            <a:fld id="{81D60167-4931-47E6-BA6A-407CBD079E47}" type="slidenum">
              <a:rPr dirty="0" sz="1200" spc="-25">
                <a:latin typeface="Trebuchet MS"/>
                <a:cs typeface="Trebuchet MS"/>
              </a:rPr>
              <a:t>10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468881"/>
            <a:ext cx="6920230" cy="271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marR="747395" indent="-344805">
              <a:lnSpc>
                <a:spcPct val="100000"/>
              </a:lnSpc>
              <a:spcBef>
                <a:spcPts val="95"/>
              </a:spcBef>
              <a:buChar char="•"/>
              <a:tabLst>
                <a:tab pos="356870" algn="l"/>
              </a:tabLst>
            </a:pPr>
            <a:r>
              <a:rPr dirty="0" sz="2800">
                <a:latin typeface="Times New Roman"/>
                <a:cs typeface="Times New Roman"/>
              </a:rPr>
              <a:t>Unified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architecture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representing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and </a:t>
            </a:r>
            <a:r>
              <a:rPr dirty="0" sz="2800">
                <a:latin typeface="Times New Roman"/>
                <a:cs typeface="Times New Roman"/>
              </a:rPr>
              <a:t>manipulating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collections.</a:t>
            </a:r>
            <a:endParaRPr sz="28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675"/>
              </a:spcBef>
              <a:buChar char="•"/>
              <a:tabLst>
                <a:tab pos="356870" algn="l"/>
              </a:tabLst>
            </a:pP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collections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framework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contains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three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things</a:t>
            </a:r>
            <a:endParaRPr sz="28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590"/>
              </a:spcBef>
              <a:tabLst>
                <a:tab pos="806450" algn="l"/>
              </a:tabLst>
            </a:pPr>
            <a:r>
              <a:rPr dirty="0" sz="2400" spc="-50">
                <a:latin typeface="Times New Roman"/>
                <a:cs typeface="Times New Roman"/>
              </a:rPr>
              <a:t>»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Interfaces</a:t>
            </a:r>
            <a:endParaRPr sz="24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575"/>
              </a:spcBef>
              <a:tabLst>
                <a:tab pos="806450" algn="l"/>
              </a:tabLst>
            </a:pPr>
            <a:r>
              <a:rPr dirty="0" sz="2400" spc="-50">
                <a:latin typeface="Times New Roman"/>
                <a:cs typeface="Times New Roman"/>
              </a:rPr>
              <a:t>»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Implementations</a:t>
            </a:r>
            <a:endParaRPr sz="24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580"/>
              </a:spcBef>
              <a:tabLst>
                <a:tab pos="806450" algn="l"/>
              </a:tabLst>
            </a:pPr>
            <a:r>
              <a:rPr dirty="0" sz="2400" spc="-50">
                <a:latin typeface="Times New Roman"/>
                <a:cs typeface="Times New Roman"/>
              </a:rPr>
              <a:t>»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Algorithms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4275" y="652272"/>
            <a:ext cx="7437120" cy="555345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0817" rIns="0" bIns="0" rtlCol="0" vert="horz">
            <a:spAutoFit/>
          </a:bodyPr>
          <a:lstStyle/>
          <a:p>
            <a:pPr marL="1758950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LinkedList</a:t>
            </a:r>
            <a:r>
              <a:rPr dirty="0" sz="4000" spc="-165"/>
              <a:t> </a:t>
            </a:r>
            <a:r>
              <a:rPr dirty="0" sz="4000" spc="-10"/>
              <a:t>overview</a:t>
            </a:r>
            <a:endParaRPr sz="40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382547"/>
            <a:ext cx="7812405" cy="425958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775"/>
              </a:spcBef>
              <a:buChar char="•"/>
              <a:tabLst>
                <a:tab pos="356870" algn="l"/>
              </a:tabLst>
            </a:pPr>
            <a:r>
              <a:rPr dirty="0" sz="2800">
                <a:latin typeface="Times New Roman"/>
                <a:cs typeface="Times New Roman"/>
              </a:rPr>
              <a:t>Stores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each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element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20">
                <a:latin typeface="Times New Roman"/>
                <a:cs typeface="Times New Roman"/>
              </a:rPr>
              <a:t> node</a:t>
            </a:r>
            <a:endParaRPr sz="2800">
              <a:latin typeface="Times New Roman"/>
              <a:cs typeface="Times New Roman"/>
            </a:endParaRPr>
          </a:p>
          <a:p>
            <a:pPr marL="356870" marR="641985" indent="-344805">
              <a:lnSpc>
                <a:spcPct val="100000"/>
              </a:lnSpc>
              <a:spcBef>
                <a:spcPts val="675"/>
              </a:spcBef>
              <a:buChar char="•"/>
              <a:tabLst>
                <a:tab pos="356870" algn="l"/>
              </a:tabLst>
            </a:pPr>
            <a:r>
              <a:rPr dirty="0" sz="2800">
                <a:latin typeface="Times New Roman"/>
                <a:cs typeface="Times New Roman"/>
              </a:rPr>
              <a:t>Each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node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stores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link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next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previous nodes</a:t>
            </a:r>
            <a:endParaRPr sz="28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670"/>
              </a:spcBef>
              <a:buChar char="•"/>
              <a:tabLst>
                <a:tab pos="356870" algn="l"/>
              </a:tabLst>
            </a:pPr>
            <a:r>
              <a:rPr dirty="0" sz="2800">
                <a:latin typeface="Times New Roman"/>
                <a:cs typeface="Times New Roman"/>
              </a:rPr>
              <a:t>Insertion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removal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inexpensive</a:t>
            </a:r>
            <a:endParaRPr sz="28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595"/>
              </a:spcBef>
              <a:tabLst>
                <a:tab pos="806450" algn="l"/>
              </a:tabLst>
            </a:pPr>
            <a:r>
              <a:rPr dirty="0" sz="2400" spc="-50">
                <a:latin typeface="Times New Roman"/>
                <a:cs typeface="Times New Roman"/>
              </a:rPr>
              <a:t>»</a:t>
            </a:r>
            <a:r>
              <a:rPr dirty="0" sz="2400">
                <a:latin typeface="Times New Roman"/>
                <a:cs typeface="Times New Roman"/>
              </a:rPr>
              <a:t>	just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update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surrounding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nodes</a:t>
            </a:r>
            <a:endParaRPr sz="24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655"/>
              </a:spcBef>
              <a:buChar char="•"/>
              <a:tabLst>
                <a:tab pos="356870" algn="l"/>
              </a:tabLst>
            </a:pPr>
            <a:r>
              <a:rPr dirty="0" sz="2800">
                <a:latin typeface="Times New Roman"/>
                <a:cs typeface="Times New Roman"/>
              </a:rPr>
              <a:t>Linear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traversal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inexpensive</a:t>
            </a:r>
            <a:endParaRPr sz="28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675"/>
              </a:spcBef>
              <a:buChar char="•"/>
              <a:tabLst>
                <a:tab pos="356870" algn="l"/>
              </a:tabLst>
            </a:pPr>
            <a:r>
              <a:rPr dirty="0" sz="2800">
                <a:latin typeface="Times New Roman"/>
                <a:cs typeface="Times New Roman"/>
              </a:rPr>
              <a:t>Random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access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expensive</a:t>
            </a:r>
            <a:endParaRPr sz="28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590"/>
              </a:spcBef>
              <a:tabLst>
                <a:tab pos="806450" algn="l"/>
              </a:tabLst>
            </a:pPr>
            <a:r>
              <a:rPr dirty="0" sz="2400" spc="-50">
                <a:latin typeface="Times New Roman"/>
                <a:cs typeface="Times New Roman"/>
              </a:rPr>
              <a:t>»</a:t>
            </a:r>
            <a:r>
              <a:rPr dirty="0" sz="2400">
                <a:latin typeface="Times New Roman"/>
                <a:cs typeface="Times New Roman"/>
              </a:rPr>
              <a:t>	Start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 beginning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traverse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each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node </a:t>
            </a:r>
            <a:r>
              <a:rPr dirty="0" sz="2400" spc="-10">
                <a:latin typeface="Times New Roman"/>
                <a:cs typeface="Times New Roman"/>
              </a:rPr>
              <a:t>while</a:t>
            </a:r>
            <a:endParaRPr sz="2400">
              <a:latin typeface="Times New Roman"/>
              <a:cs typeface="Times New Roman"/>
            </a:endParaRPr>
          </a:p>
          <a:p>
            <a:pPr marL="806450">
              <a:lnSpc>
                <a:spcPct val="100000"/>
              </a:lnSpc>
              <a:spcBef>
                <a:spcPts val="5"/>
              </a:spcBef>
            </a:pPr>
            <a:r>
              <a:rPr dirty="0" sz="2400" spc="-10">
                <a:latin typeface="Times New Roman"/>
                <a:cs typeface="Times New Roman"/>
              </a:rPr>
              <a:t>counting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0817" rIns="0" bIns="0" rtlCol="0" vert="horz">
            <a:spAutoFit/>
          </a:bodyPr>
          <a:lstStyle/>
          <a:p>
            <a:pPr marL="2025650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LinkedList</a:t>
            </a:r>
            <a:r>
              <a:rPr dirty="0" sz="4000" spc="-165"/>
              <a:t> </a:t>
            </a:r>
            <a:r>
              <a:rPr dirty="0" sz="4000" spc="-10"/>
              <a:t>entries</a:t>
            </a:r>
            <a:endParaRPr sz="40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104036"/>
            <a:ext cx="6605905" cy="5001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marR="3168650" indent="-344805">
              <a:lnSpc>
                <a:spcPct val="120000"/>
              </a:lnSpc>
              <a:spcBef>
                <a:spcPts val="100"/>
              </a:spcBef>
            </a:pPr>
            <a:r>
              <a:rPr dirty="0" sz="1600" b="1">
                <a:latin typeface="Courier New"/>
                <a:cs typeface="Courier New"/>
              </a:rPr>
              <a:t>private</a:t>
            </a:r>
            <a:r>
              <a:rPr dirty="0" sz="1600" spc="-5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static</a:t>
            </a:r>
            <a:r>
              <a:rPr dirty="0" sz="1600" spc="-6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class</a:t>
            </a:r>
            <a:r>
              <a:rPr dirty="0" sz="1600" spc="-5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Entry</a:t>
            </a:r>
            <a:r>
              <a:rPr dirty="0" sz="1600" spc="-60" b="1">
                <a:latin typeface="Courier New"/>
                <a:cs typeface="Courier New"/>
              </a:rPr>
              <a:t> </a:t>
            </a:r>
            <a:r>
              <a:rPr dirty="0" sz="1600" spc="-50" b="1">
                <a:latin typeface="Courier New"/>
                <a:cs typeface="Courier New"/>
              </a:rPr>
              <a:t>{ </a:t>
            </a:r>
            <a:r>
              <a:rPr dirty="0" sz="1600" b="1">
                <a:latin typeface="Courier New"/>
                <a:cs typeface="Courier New"/>
              </a:rPr>
              <a:t>Object</a:t>
            </a:r>
            <a:r>
              <a:rPr dirty="0" sz="1600" spc="-45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element;</a:t>
            </a:r>
            <a:endParaRPr sz="1600">
              <a:latin typeface="Courier New"/>
              <a:cs typeface="Courier New"/>
            </a:endParaRPr>
          </a:p>
          <a:p>
            <a:pPr marL="356870">
              <a:lnSpc>
                <a:spcPct val="100000"/>
              </a:lnSpc>
              <a:spcBef>
                <a:spcPts val="384"/>
              </a:spcBef>
            </a:pPr>
            <a:r>
              <a:rPr dirty="0" sz="1600" b="1">
                <a:latin typeface="Courier New"/>
                <a:cs typeface="Courier New"/>
              </a:rPr>
              <a:t>Entry</a:t>
            </a:r>
            <a:r>
              <a:rPr dirty="0" sz="1600" spc="-50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next;</a:t>
            </a:r>
            <a:endParaRPr sz="1600">
              <a:latin typeface="Courier New"/>
              <a:cs typeface="Courier New"/>
            </a:endParaRPr>
          </a:p>
          <a:p>
            <a:pPr marL="356870">
              <a:lnSpc>
                <a:spcPct val="100000"/>
              </a:lnSpc>
              <a:spcBef>
                <a:spcPts val="380"/>
              </a:spcBef>
            </a:pPr>
            <a:r>
              <a:rPr dirty="0" sz="1600" b="1">
                <a:latin typeface="Courier New"/>
                <a:cs typeface="Courier New"/>
              </a:rPr>
              <a:t>Entry</a:t>
            </a:r>
            <a:r>
              <a:rPr dirty="0" sz="1600" spc="-60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previous;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600">
              <a:latin typeface="Courier New"/>
              <a:cs typeface="Courier New"/>
            </a:endParaRPr>
          </a:p>
          <a:p>
            <a:pPr marL="844550" marR="5080" indent="-488315">
              <a:lnSpc>
                <a:spcPct val="120000"/>
              </a:lnSpc>
            </a:pPr>
            <a:r>
              <a:rPr dirty="0" sz="1600" b="1">
                <a:latin typeface="Courier New"/>
                <a:cs typeface="Courier New"/>
              </a:rPr>
              <a:t>Entry(Object</a:t>
            </a:r>
            <a:r>
              <a:rPr dirty="0" sz="1600" spc="-4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element,</a:t>
            </a:r>
            <a:r>
              <a:rPr dirty="0" sz="1600" spc="-5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Entry</a:t>
            </a:r>
            <a:r>
              <a:rPr dirty="0" sz="1600" spc="-5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next,</a:t>
            </a:r>
            <a:r>
              <a:rPr dirty="0" sz="1600" spc="-5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Entry</a:t>
            </a:r>
            <a:r>
              <a:rPr dirty="0" sz="1600" spc="-5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previous)</a:t>
            </a:r>
            <a:r>
              <a:rPr dirty="0" sz="1600" spc="-50" b="1">
                <a:latin typeface="Courier New"/>
                <a:cs typeface="Courier New"/>
              </a:rPr>
              <a:t> { </a:t>
            </a:r>
            <a:r>
              <a:rPr dirty="0" sz="1600" b="1">
                <a:latin typeface="Courier New"/>
                <a:cs typeface="Courier New"/>
              </a:rPr>
              <a:t>this.element</a:t>
            </a:r>
            <a:r>
              <a:rPr dirty="0" sz="1600" spc="-6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=</a:t>
            </a:r>
            <a:r>
              <a:rPr dirty="0" sz="1600" spc="-60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element;</a:t>
            </a:r>
            <a:endParaRPr sz="1600">
              <a:latin typeface="Courier New"/>
              <a:cs typeface="Courier New"/>
            </a:endParaRPr>
          </a:p>
          <a:p>
            <a:pPr marL="844550">
              <a:lnSpc>
                <a:spcPct val="100000"/>
              </a:lnSpc>
              <a:spcBef>
                <a:spcPts val="385"/>
              </a:spcBef>
            </a:pPr>
            <a:r>
              <a:rPr dirty="0" sz="1600" b="1">
                <a:latin typeface="Courier New"/>
                <a:cs typeface="Courier New"/>
              </a:rPr>
              <a:t>this.next</a:t>
            </a:r>
            <a:r>
              <a:rPr dirty="0" sz="1600" spc="-5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=</a:t>
            </a:r>
            <a:r>
              <a:rPr dirty="0" sz="1600" spc="-45" b="1">
                <a:latin typeface="Courier New"/>
                <a:cs typeface="Courier New"/>
              </a:rPr>
              <a:t> </a:t>
            </a:r>
            <a:r>
              <a:rPr dirty="0" sz="1600" spc="-20" b="1">
                <a:latin typeface="Courier New"/>
                <a:cs typeface="Courier New"/>
              </a:rPr>
              <a:t>next;</a:t>
            </a:r>
            <a:endParaRPr sz="1600">
              <a:latin typeface="Courier New"/>
              <a:cs typeface="Courier New"/>
            </a:endParaRPr>
          </a:p>
          <a:p>
            <a:pPr marL="844550">
              <a:lnSpc>
                <a:spcPct val="100000"/>
              </a:lnSpc>
              <a:spcBef>
                <a:spcPts val="385"/>
              </a:spcBef>
            </a:pPr>
            <a:r>
              <a:rPr dirty="0" sz="1600" b="1">
                <a:latin typeface="Courier New"/>
                <a:cs typeface="Courier New"/>
              </a:rPr>
              <a:t>this.previous</a:t>
            </a:r>
            <a:r>
              <a:rPr dirty="0" sz="1600" spc="-8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=</a:t>
            </a:r>
            <a:r>
              <a:rPr dirty="0" sz="1600" spc="-70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previous;</a:t>
            </a:r>
            <a:endParaRPr sz="1600">
              <a:latin typeface="Courier New"/>
              <a:cs typeface="Courier New"/>
            </a:endParaRPr>
          </a:p>
          <a:p>
            <a:pPr marL="356870">
              <a:lnSpc>
                <a:spcPct val="100000"/>
              </a:lnSpc>
              <a:spcBef>
                <a:spcPts val="385"/>
              </a:spcBef>
            </a:pPr>
            <a:r>
              <a:rPr dirty="0" sz="1600" spc="-50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spc="-50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 marR="360680">
              <a:lnSpc>
                <a:spcPts val="4610"/>
              </a:lnSpc>
              <a:spcBef>
                <a:spcPts val="600"/>
              </a:spcBef>
            </a:pPr>
            <a:r>
              <a:rPr dirty="0" sz="1600" b="1">
                <a:latin typeface="Courier New"/>
                <a:cs typeface="Courier New"/>
              </a:rPr>
              <a:t>private</a:t>
            </a:r>
            <a:r>
              <a:rPr dirty="0" sz="1600" spc="-4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Entry</a:t>
            </a:r>
            <a:r>
              <a:rPr dirty="0" sz="1600" spc="-5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header</a:t>
            </a:r>
            <a:r>
              <a:rPr dirty="0" sz="1600" spc="-5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=</a:t>
            </a:r>
            <a:r>
              <a:rPr dirty="0" sz="1600" spc="-5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new</a:t>
            </a:r>
            <a:r>
              <a:rPr dirty="0" sz="1600" spc="-5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Entry(null,</a:t>
            </a:r>
            <a:r>
              <a:rPr dirty="0" sz="1600" spc="-5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null,</a:t>
            </a:r>
            <a:r>
              <a:rPr dirty="0" sz="1600" spc="-55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null); </a:t>
            </a:r>
            <a:r>
              <a:rPr dirty="0" sz="1600" b="1">
                <a:latin typeface="Courier New"/>
                <a:cs typeface="Courier New"/>
              </a:rPr>
              <a:t>public</a:t>
            </a:r>
            <a:r>
              <a:rPr dirty="0" sz="1600" spc="-9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LinkedList()</a:t>
            </a:r>
            <a:r>
              <a:rPr dirty="0" sz="1600" spc="-90" b="1">
                <a:latin typeface="Courier New"/>
                <a:cs typeface="Courier New"/>
              </a:rPr>
              <a:t> </a:t>
            </a:r>
            <a:r>
              <a:rPr dirty="0" sz="1600" spc="-50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56870">
              <a:lnSpc>
                <a:spcPts val="1705"/>
              </a:lnSpc>
            </a:pPr>
            <a:r>
              <a:rPr dirty="0" sz="1600" b="1">
                <a:latin typeface="Courier New"/>
                <a:cs typeface="Courier New"/>
              </a:rPr>
              <a:t>header.next</a:t>
            </a:r>
            <a:r>
              <a:rPr dirty="0" sz="1600" spc="-4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=</a:t>
            </a:r>
            <a:r>
              <a:rPr dirty="0" sz="1600" spc="-5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header.previous</a:t>
            </a:r>
            <a:r>
              <a:rPr dirty="0" sz="1600" spc="-5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=</a:t>
            </a:r>
            <a:r>
              <a:rPr dirty="0" sz="1600" spc="-40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header;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spc="-50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9468" rIns="0" bIns="0" rtlCol="0" vert="horz">
            <a:spAutoFit/>
          </a:bodyPr>
          <a:lstStyle/>
          <a:p>
            <a:pPr marL="1358265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Some</a:t>
            </a:r>
            <a:r>
              <a:rPr dirty="0" sz="2400" spc="-5"/>
              <a:t> </a:t>
            </a:r>
            <a:r>
              <a:rPr dirty="0" sz="2400"/>
              <a:t>frequently</a:t>
            </a:r>
            <a:r>
              <a:rPr dirty="0" sz="2400" spc="-35"/>
              <a:t> </a:t>
            </a:r>
            <a:r>
              <a:rPr dirty="0" sz="2400"/>
              <a:t>used</a:t>
            </a:r>
            <a:r>
              <a:rPr dirty="0" sz="2400" spc="-10"/>
              <a:t> </a:t>
            </a:r>
            <a:r>
              <a:rPr dirty="0" sz="2400"/>
              <a:t>linked</a:t>
            </a:r>
            <a:r>
              <a:rPr dirty="0" sz="2400" spc="-30"/>
              <a:t> </a:t>
            </a:r>
            <a:r>
              <a:rPr dirty="0" sz="2400"/>
              <a:t>list</a:t>
            </a:r>
            <a:r>
              <a:rPr dirty="0" sz="2400" spc="-40"/>
              <a:t> </a:t>
            </a:r>
            <a:r>
              <a:rPr dirty="0" sz="2400" spc="-10"/>
              <a:t>methods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411956"/>
            <a:ext cx="8061959" cy="386651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add(E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e):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specified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element 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appended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linked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list.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add(int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position,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element):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specified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element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inserted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specified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position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linked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list.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AutoNum type="arabicParenR" startAt="3"/>
              <a:tabLst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contains(Object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o):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returns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true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present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linked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list.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AutoNum type="arabicParenR" startAt="3"/>
              <a:tabLst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get(int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position):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returns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element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position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list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AutoNum type="arabicParenR" startAt="3"/>
              <a:tabLst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peek():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retrieves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removes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first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element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linked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list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AutoNum type="arabicParenR" startAt="3"/>
              <a:tabLst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Remove():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retrieves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removes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first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element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linked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list</a:t>
            </a:r>
            <a:endParaRPr sz="2000">
              <a:latin typeface="Times New Roman"/>
              <a:cs typeface="Times New Roman"/>
            </a:endParaRPr>
          </a:p>
          <a:p>
            <a:pPr marL="469900" marR="5080" indent="-457834">
              <a:lnSpc>
                <a:spcPct val="100000"/>
              </a:lnSpc>
              <a:spcBef>
                <a:spcPts val="480"/>
              </a:spcBef>
              <a:buAutoNum type="arabicParenR" startAt="3"/>
              <a:tabLst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remove(int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position):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removes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element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present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specified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position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linked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list.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AutoNum type="arabicParenR" startAt="3"/>
              <a:tabLst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set(int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position,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e):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replaces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element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present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specified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position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element</a:t>
            </a:r>
            <a:r>
              <a:rPr dirty="0" sz="2000" spc="-25">
                <a:latin typeface="Times New Roman"/>
                <a:cs typeface="Times New Roman"/>
              </a:rPr>
              <a:t> 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8823" y="423672"/>
            <a:ext cx="6408420" cy="5983224"/>
          </a:xfrm>
          <a:prstGeom prst="rect">
            <a:avLst/>
          </a:prstGeom>
        </p:spPr>
      </p:pic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31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5748" y="620268"/>
            <a:ext cx="3892296" cy="5326380"/>
          </a:xfrm>
          <a:prstGeom prst="rect">
            <a:avLst/>
          </a:prstGeom>
        </p:spPr>
      </p:pic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31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047" y="1196339"/>
            <a:ext cx="6536760" cy="3848100"/>
          </a:xfrm>
          <a:prstGeom prst="rect">
            <a:avLst/>
          </a:prstGeom>
        </p:spPr>
      </p:pic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31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5148" y="427990"/>
            <a:ext cx="446913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4400" algn="l"/>
              </a:tabLst>
            </a:pPr>
            <a:r>
              <a:rPr dirty="0" sz="4000" spc="-25"/>
              <a:t>Set</a:t>
            </a:r>
            <a:r>
              <a:rPr dirty="0" sz="4000"/>
              <a:t>	Interface</a:t>
            </a:r>
            <a:r>
              <a:rPr dirty="0" sz="4000" spc="-140"/>
              <a:t> </a:t>
            </a:r>
            <a:r>
              <a:rPr dirty="0" sz="4000" spc="-10"/>
              <a:t>Context</a:t>
            </a:r>
            <a:endParaRPr sz="4000"/>
          </a:p>
        </p:txBody>
      </p:sp>
      <p:grpSp>
        <p:nvGrpSpPr>
          <p:cNvPr id="3" name="object 3" descr=""/>
          <p:cNvGrpSpPr/>
          <p:nvPr/>
        </p:nvGrpSpPr>
        <p:grpSpPr>
          <a:xfrm>
            <a:off x="792975" y="1834133"/>
            <a:ext cx="7573645" cy="3990975"/>
            <a:chOff x="792975" y="1834133"/>
            <a:chExt cx="7573645" cy="399097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975" y="1859774"/>
              <a:ext cx="7573536" cy="3964706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972561" y="1834133"/>
              <a:ext cx="1551940" cy="483234"/>
            </a:xfrm>
            <a:custGeom>
              <a:avLst/>
              <a:gdLst/>
              <a:ahLst/>
              <a:cxnLst/>
              <a:rect l="l" t="t" r="r" b="b"/>
              <a:pathLst>
                <a:path w="1551939" h="483235">
                  <a:moveTo>
                    <a:pt x="1551432" y="0"/>
                  </a:moveTo>
                  <a:lnTo>
                    <a:pt x="0" y="0"/>
                  </a:lnTo>
                  <a:lnTo>
                    <a:pt x="0" y="483108"/>
                  </a:lnTo>
                  <a:lnTo>
                    <a:pt x="1551432" y="483108"/>
                  </a:lnTo>
                  <a:lnTo>
                    <a:pt x="1551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2972561" y="1834133"/>
            <a:ext cx="1551940" cy="483234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106680">
              <a:lnSpc>
                <a:spcPct val="100000"/>
              </a:lnSpc>
              <a:spcBef>
                <a:spcPts val="400"/>
              </a:spcBef>
            </a:pPr>
            <a:r>
              <a:rPr dirty="0" sz="2400" spc="-10">
                <a:latin typeface="Arial MT"/>
                <a:cs typeface="Arial MT"/>
              </a:rPr>
              <a:t>Collection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4623053" y="3201161"/>
            <a:ext cx="835660" cy="483234"/>
          </a:xfrm>
          <a:prstGeom prst="rect">
            <a:avLst/>
          </a:prstGeom>
          <a:solidFill>
            <a:srgbClr val="FFFFFF"/>
          </a:solidFill>
          <a:ln w="25400">
            <a:solidFill>
              <a:srgbClr val="FF0000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187960">
              <a:lnSpc>
                <a:spcPct val="100000"/>
              </a:lnSpc>
              <a:spcBef>
                <a:spcPts val="400"/>
              </a:spcBef>
            </a:pPr>
            <a:r>
              <a:rPr dirty="0" sz="2400" spc="-25">
                <a:latin typeface="Arial MT"/>
                <a:cs typeface="Arial MT"/>
              </a:rPr>
              <a:t>Set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0817" rIns="0" bIns="0" rtlCol="0" vert="horz">
            <a:spAutoFit/>
          </a:bodyPr>
          <a:lstStyle/>
          <a:p>
            <a:pPr marL="2591435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Set</a:t>
            </a:r>
            <a:r>
              <a:rPr dirty="0" sz="4000" spc="-60"/>
              <a:t> </a:t>
            </a:r>
            <a:r>
              <a:rPr dirty="0" sz="4000" spc="-10"/>
              <a:t>Interface</a:t>
            </a:r>
            <a:endParaRPr sz="40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764540" y="1380730"/>
            <a:ext cx="7261225" cy="4115435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790"/>
              </a:spcBef>
              <a:buChar char="•"/>
              <a:tabLst>
                <a:tab pos="356870" algn="l"/>
              </a:tabLst>
            </a:pPr>
            <a:r>
              <a:rPr dirty="0" sz="2800">
                <a:latin typeface="Times New Roman"/>
                <a:cs typeface="Times New Roman"/>
              </a:rPr>
              <a:t>Same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methods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as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Collection</a:t>
            </a:r>
            <a:endParaRPr sz="28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595"/>
              </a:spcBef>
              <a:tabLst>
                <a:tab pos="806450" algn="l"/>
              </a:tabLst>
            </a:pPr>
            <a:r>
              <a:rPr dirty="0" sz="2400" spc="-50">
                <a:latin typeface="Times New Roman"/>
                <a:cs typeface="Times New Roman"/>
              </a:rPr>
              <a:t>»</a:t>
            </a:r>
            <a:r>
              <a:rPr dirty="0" sz="2400">
                <a:latin typeface="Times New Roman"/>
                <a:cs typeface="Times New Roman"/>
              </a:rPr>
              <a:t>	different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contract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duplicate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entries</a:t>
            </a:r>
            <a:endParaRPr sz="24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655"/>
              </a:spcBef>
              <a:buChar char="•"/>
              <a:tabLst>
                <a:tab pos="356870" algn="l"/>
              </a:tabLst>
            </a:pPr>
            <a:r>
              <a:rPr dirty="0" sz="2800">
                <a:latin typeface="Times New Roman"/>
                <a:cs typeface="Times New Roman"/>
              </a:rPr>
              <a:t>Defines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two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fundamental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methods</a:t>
            </a:r>
            <a:endParaRPr sz="28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530"/>
              </a:spcBef>
            </a:pPr>
            <a:r>
              <a:rPr dirty="0" sz="2000">
                <a:latin typeface="Courier New"/>
                <a:cs typeface="Courier New"/>
              </a:rPr>
              <a:t>»</a:t>
            </a:r>
            <a:r>
              <a:rPr dirty="0" sz="2000" spc="210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boolean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add(Object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o)</a:t>
            </a:r>
            <a:r>
              <a:rPr dirty="0" sz="2000" spc="-600" b="1">
                <a:latin typeface="Courier New"/>
                <a:cs typeface="Courier New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reject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duplicates</a:t>
            </a:r>
            <a:endParaRPr sz="24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425"/>
              </a:spcBef>
            </a:pPr>
            <a:r>
              <a:rPr dirty="0" sz="2000">
                <a:latin typeface="Courier New"/>
                <a:cs typeface="Courier New"/>
              </a:rPr>
              <a:t>»</a:t>
            </a:r>
            <a:r>
              <a:rPr dirty="0" sz="2000" spc="204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Iterator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iterator()</a:t>
            </a:r>
            <a:endParaRPr sz="2000">
              <a:latin typeface="Courier New"/>
              <a:cs typeface="Courier New"/>
            </a:endParaRPr>
          </a:p>
          <a:p>
            <a:pPr marL="356870" marR="5080" indent="-344805">
              <a:lnSpc>
                <a:spcPct val="100000"/>
              </a:lnSpc>
              <a:spcBef>
                <a:spcPts val="775"/>
              </a:spcBef>
              <a:buChar char="•"/>
              <a:tabLst>
                <a:tab pos="356870" algn="l"/>
              </a:tabLst>
            </a:pPr>
            <a:r>
              <a:rPr dirty="0" sz="2800">
                <a:latin typeface="Times New Roman"/>
                <a:cs typeface="Times New Roman"/>
              </a:rPr>
              <a:t>Provides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Iterator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step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through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elements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25">
                <a:latin typeface="Times New Roman"/>
                <a:cs typeface="Times New Roman"/>
              </a:rPr>
              <a:t> Set</a:t>
            </a:r>
            <a:endParaRPr sz="28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590"/>
              </a:spcBef>
              <a:tabLst>
                <a:tab pos="806450" algn="l"/>
              </a:tabLst>
            </a:pPr>
            <a:r>
              <a:rPr dirty="0" sz="2400" spc="-50">
                <a:latin typeface="Times New Roman"/>
                <a:cs typeface="Times New Roman"/>
              </a:rPr>
              <a:t>»</a:t>
            </a:r>
            <a:r>
              <a:rPr dirty="0" sz="2400">
                <a:latin typeface="Times New Roman"/>
                <a:cs typeface="Times New Roman"/>
              </a:rPr>
              <a:t>	No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guaranteed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order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basic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interface</a:t>
            </a:r>
            <a:endParaRPr sz="24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580"/>
              </a:spcBef>
              <a:tabLst>
                <a:tab pos="806450" algn="l"/>
              </a:tabLst>
            </a:pPr>
            <a:r>
              <a:rPr dirty="0" sz="2400" spc="-50">
                <a:latin typeface="Times New Roman"/>
                <a:cs typeface="Times New Roman"/>
              </a:rPr>
              <a:t>»</a:t>
            </a:r>
            <a:r>
              <a:rPr dirty="0" sz="2400">
                <a:latin typeface="Times New Roman"/>
                <a:cs typeface="Times New Roman"/>
              </a:rPr>
              <a:t>	There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SortedSet interface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extends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Set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0817" rIns="0" bIns="0" rtlCol="0" vert="horz">
            <a:spAutoFit/>
          </a:bodyPr>
          <a:lstStyle/>
          <a:p>
            <a:pPr marL="895985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HashSet</a:t>
            </a:r>
            <a:r>
              <a:rPr dirty="0" sz="4000" spc="-145"/>
              <a:t> </a:t>
            </a:r>
            <a:r>
              <a:rPr dirty="0" sz="4000"/>
              <a:t>and</a:t>
            </a:r>
            <a:r>
              <a:rPr dirty="0" sz="4000" spc="-220"/>
              <a:t> </a:t>
            </a:r>
            <a:r>
              <a:rPr dirty="0" sz="4000"/>
              <a:t>TreeSet</a:t>
            </a:r>
            <a:r>
              <a:rPr dirty="0" sz="4000" spc="-135"/>
              <a:t> </a:t>
            </a:r>
            <a:r>
              <a:rPr dirty="0" sz="4000" spc="-10"/>
              <a:t>Context</a:t>
            </a:r>
            <a:endParaRPr sz="40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975" y="1859774"/>
            <a:ext cx="7573536" cy="396470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816858" y="4344161"/>
            <a:ext cx="1379220" cy="483234"/>
          </a:xfrm>
          <a:prstGeom prst="rect">
            <a:avLst/>
          </a:prstGeom>
          <a:solidFill>
            <a:srgbClr val="FFFFFF"/>
          </a:solidFill>
          <a:ln w="25400">
            <a:solidFill>
              <a:srgbClr val="FF0000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400"/>
              </a:spcBef>
            </a:pPr>
            <a:r>
              <a:rPr dirty="0" sz="2400" spc="-10">
                <a:latin typeface="Arial MT"/>
                <a:cs typeface="Arial MT"/>
              </a:rPr>
              <a:t>HashSet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246370" y="4344161"/>
            <a:ext cx="1294130" cy="483234"/>
          </a:xfrm>
          <a:prstGeom prst="rect">
            <a:avLst/>
          </a:prstGeom>
          <a:solidFill>
            <a:srgbClr val="FFFFFF"/>
          </a:solidFill>
          <a:ln w="25400">
            <a:solidFill>
              <a:srgbClr val="FF0000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400"/>
              </a:spcBef>
            </a:pPr>
            <a:r>
              <a:rPr dirty="0" sz="2400" spc="-10">
                <a:latin typeface="Arial MT"/>
                <a:cs typeface="Arial MT"/>
              </a:rPr>
              <a:t>TreeSet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2972561" y="1834133"/>
            <a:ext cx="1551940" cy="483234"/>
          </a:xfrm>
          <a:custGeom>
            <a:avLst/>
            <a:gdLst/>
            <a:ahLst/>
            <a:cxnLst/>
            <a:rect l="l" t="t" r="r" b="b"/>
            <a:pathLst>
              <a:path w="1551939" h="483235">
                <a:moveTo>
                  <a:pt x="1551432" y="0"/>
                </a:moveTo>
                <a:lnTo>
                  <a:pt x="0" y="0"/>
                </a:lnTo>
                <a:lnTo>
                  <a:pt x="0" y="483108"/>
                </a:lnTo>
                <a:lnTo>
                  <a:pt x="1551432" y="483108"/>
                </a:lnTo>
                <a:lnTo>
                  <a:pt x="1551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972561" y="1834133"/>
            <a:ext cx="1551940" cy="483234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106680">
              <a:lnSpc>
                <a:spcPct val="100000"/>
              </a:lnSpc>
              <a:spcBef>
                <a:spcPts val="400"/>
              </a:spcBef>
            </a:pPr>
            <a:r>
              <a:rPr dirty="0" sz="2400" spc="-10">
                <a:latin typeface="Arial MT"/>
                <a:cs typeface="Arial MT"/>
              </a:rPr>
              <a:t>Collection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4623053" y="3201161"/>
            <a:ext cx="835660" cy="483234"/>
          </a:xfrm>
          <a:prstGeom prst="rect">
            <a:avLst/>
          </a:prstGeom>
          <a:solidFill>
            <a:srgbClr val="FFFFFF"/>
          </a:solidFill>
          <a:ln w="25400">
            <a:solidFill>
              <a:srgbClr val="FF0000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187960">
              <a:lnSpc>
                <a:spcPct val="100000"/>
              </a:lnSpc>
              <a:spcBef>
                <a:spcPts val="400"/>
              </a:spcBef>
            </a:pPr>
            <a:r>
              <a:rPr dirty="0" sz="2400" spc="-25">
                <a:latin typeface="Arial MT"/>
                <a:cs typeface="Arial MT"/>
              </a:rPr>
              <a:t>Set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0817" rIns="0" bIns="0" rtlCol="0" vert="horz">
            <a:spAutoFit/>
          </a:bodyPr>
          <a:lstStyle/>
          <a:p>
            <a:pPr marL="537845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Collections</a:t>
            </a:r>
            <a:r>
              <a:rPr dirty="0" sz="4000" spc="-195"/>
              <a:t> </a:t>
            </a:r>
            <a:r>
              <a:rPr dirty="0" sz="4000"/>
              <a:t>Framework</a:t>
            </a:r>
            <a:r>
              <a:rPr dirty="0" sz="4000" spc="-155"/>
              <a:t> </a:t>
            </a:r>
            <a:r>
              <a:rPr dirty="0" sz="4000" spc="-10"/>
              <a:t>Diagram</a:t>
            </a:r>
            <a:endParaRPr sz="40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2890" y="1853890"/>
            <a:ext cx="6134564" cy="321153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469630" y="6298313"/>
            <a:ext cx="176530" cy="188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35"/>
              </a:lnSpc>
            </a:pPr>
            <a:fld id="{81D60167-4931-47E6-BA6A-407CBD079E47}" type="slidenum">
              <a:rPr dirty="0" sz="1200" spc="-25">
                <a:latin typeface="Trebuchet MS"/>
                <a:cs typeface="Trebuchet MS"/>
              </a:rPr>
              <a:t>10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0817" rIns="0" bIns="0" rtlCol="0" vert="horz">
            <a:spAutoFit/>
          </a:bodyPr>
          <a:lstStyle/>
          <a:p>
            <a:pPr marL="3036570">
              <a:lnSpc>
                <a:spcPct val="100000"/>
              </a:lnSpc>
              <a:spcBef>
                <a:spcPts val="95"/>
              </a:spcBef>
            </a:pPr>
            <a:r>
              <a:rPr dirty="0" sz="4000" spc="-10"/>
              <a:t>HashSet</a:t>
            </a:r>
            <a:endParaRPr sz="40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153016"/>
            <a:ext cx="7842250" cy="497395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780"/>
              </a:spcBef>
              <a:buChar char="•"/>
              <a:tabLst>
                <a:tab pos="356870" algn="l"/>
              </a:tabLst>
            </a:pPr>
            <a:r>
              <a:rPr dirty="0" sz="2800">
                <a:latin typeface="Times New Roman"/>
                <a:cs typeface="Times New Roman"/>
              </a:rPr>
              <a:t>Find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add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elements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very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quickly</a:t>
            </a:r>
            <a:endParaRPr sz="28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595"/>
              </a:spcBef>
              <a:tabLst>
                <a:tab pos="806450" algn="l"/>
              </a:tabLst>
            </a:pPr>
            <a:r>
              <a:rPr dirty="0" sz="2400" spc="-50">
                <a:latin typeface="Times New Roman"/>
                <a:cs typeface="Times New Roman"/>
              </a:rPr>
              <a:t>»</a:t>
            </a:r>
            <a:r>
              <a:rPr dirty="0" sz="2400">
                <a:latin typeface="Times New Roman"/>
                <a:cs typeface="Times New Roman"/>
              </a:rPr>
              <a:t>	uses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hashing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implementation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HashMap</a:t>
            </a:r>
            <a:endParaRPr sz="24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660"/>
              </a:spcBef>
              <a:buChar char="•"/>
              <a:tabLst>
                <a:tab pos="356870" algn="l"/>
              </a:tabLst>
            </a:pPr>
            <a:r>
              <a:rPr dirty="0" sz="2800">
                <a:latin typeface="Times New Roman"/>
                <a:cs typeface="Times New Roman"/>
              </a:rPr>
              <a:t>Hashing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uses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array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linked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lists</a:t>
            </a:r>
            <a:endParaRPr sz="28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445"/>
              </a:spcBef>
              <a:tabLst>
                <a:tab pos="806450" algn="l"/>
              </a:tabLst>
            </a:pPr>
            <a:r>
              <a:rPr dirty="0" sz="2400" spc="-50">
                <a:latin typeface="Times New Roman"/>
                <a:cs typeface="Times New Roman"/>
              </a:rPr>
              <a:t>»</a:t>
            </a:r>
            <a:r>
              <a:rPr dirty="0" sz="2400">
                <a:latin typeface="Times New Roman"/>
                <a:cs typeface="Times New Roman"/>
              </a:rPr>
              <a:t>	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Courier New"/>
                <a:cs typeface="Courier New"/>
              </a:rPr>
              <a:t>hashCode()</a:t>
            </a:r>
            <a:r>
              <a:rPr dirty="0" sz="2400" spc="-860" b="1">
                <a:latin typeface="Courier New"/>
                <a:cs typeface="Courier New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index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array</a:t>
            </a:r>
            <a:endParaRPr sz="2400">
              <a:latin typeface="Times New Roman"/>
              <a:cs typeface="Times New Roman"/>
            </a:endParaRPr>
          </a:p>
          <a:p>
            <a:pPr marL="806450" marR="5080" indent="-335280">
              <a:lnSpc>
                <a:spcPct val="105000"/>
              </a:lnSpc>
              <a:spcBef>
                <a:spcPts val="434"/>
              </a:spcBef>
              <a:tabLst>
                <a:tab pos="806450" algn="l"/>
              </a:tabLst>
            </a:pPr>
            <a:r>
              <a:rPr dirty="0" sz="2400" spc="-50">
                <a:latin typeface="Times New Roman"/>
                <a:cs typeface="Times New Roman"/>
              </a:rPr>
              <a:t>»</a:t>
            </a:r>
            <a:r>
              <a:rPr dirty="0" sz="2400">
                <a:latin typeface="Times New Roman"/>
                <a:cs typeface="Times New Roman"/>
              </a:rPr>
              <a:t>	Then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Courier New"/>
                <a:cs typeface="Courier New"/>
              </a:rPr>
              <a:t>equals()</a:t>
            </a:r>
            <a:r>
              <a:rPr dirty="0" sz="2400" spc="-850" b="1">
                <a:latin typeface="Courier New"/>
                <a:cs typeface="Courier New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 determine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element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(short)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list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elements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 that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index</a:t>
            </a:r>
            <a:endParaRPr sz="24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655"/>
              </a:spcBef>
              <a:buChar char="•"/>
              <a:tabLst>
                <a:tab pos="356870" algn="l"/>
              </a:tabLst>
            </a:pPr>
            <a:r>
              <a:rPr dirty="0" sz="2800">
                <a:latin typeface="Times New Roman"/>
                <a:cs typeface="Times New Roman"/>
              </a:rPr>
              <a:t>No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order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imposed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elements</a:t>
            </a:r>
            <a:endParaRPr sz="2800">
              <a:latin typeface="Times New Roman"/>
              <a:cs typeface="Times New Roman"/>
            </a:endParaRPr>
          </a:p>
          <a:p>
            <a:pPr marL="356870" marR="27305" indent="-344805">
              <a:lnSpc>
                <a:spcPct val="102499"/>
              </a:lnSpc>
              <a:spcBef>
                <a:spcPts val="505"/>
              </a:spcBef>
              <a:buChar char="•"/>
              <a:tabLst>
                <a:tab pos="356870" algn="l"/>
              </a:tabLst>
            </a:pP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400" spc="-10" b="1">
                <a:latin typeface="Courier New"/>
                <a:cs typeface="Courier New"/>
              </a:rPr>
              <a:t>hashCode()</a:t>
            </a:r>
            <a:r>
              <a:rPr dirty="0" sz="2400" spc="-770" b="1">
                <a:latin typeface="Courier New"/>
                <a:cs typeface="Courier New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method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 the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Courier New"/>
                <a:cs typeface="Courier New"/>
              </a:rPr>
              <a:t>equals()</a:t>
            </a:r>
            <a:r>
              <a:rPr dirty="0" sz="2400" spc="-755" b="1">
                <a:latin typeface="Courier New"/>
                <a:cs typeface="Courier New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method </a:t>
            </a:r>
            <a:r>
              <a:rPr dirty="0" sz="2800">
                <a:latin typeface="Times New Roman"/>
                <a:cs typeface="Times New Roman"/>
              </a:rPr>
              <a:t>must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10">
                <a:latin typeface="Times New Roman"/>
                <a:cs typeface="Times New Roman"/>
              </a:rPr>
              <a:t> compatible</a:t>
            </a:r>
            <a:endParaRPr sz="2800">
              <a:latin typeface="Times New Roman"/>
              <a:cs typeface="Times New Roman"/>
            </a:endParaRPr>
          </a:p>
          <a:p>
            <a:pPr marL="471170">
              <a:lnSpc>
                <a:spcPts val="2810"/>
              </a:lnSpc>
              <a:spcBef>
                <a:spcPts val="595"/>
              </a:spcBef>
              <a:tabLst>
                <a:tab pos="806450" algn="l"/>
              </a:tabLst>
            </a:pPr>
            <a:r>
              <a:rPr dirty="0" sz="2400" spc="-50">
                <a:latin typeface="Times New Roman"/>
                <a:cs typeface="Times New Roman"/>
              </a:rPr>
              <a:t>»</a:t>
            </a:r>
            <a:r>
              <a:rPr dirty="0" sz="2400">
                <a:latin typeface="Times New Roman"/>
                <a:cs typeface="Times New Roman"/>
              </a:rPr>
              <a:t>	if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two objects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equal,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must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have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20">
                <a:latin typeface="Times New Roman"/>
                <a:cs typeface="Times New Roman"/>
              </a:rPr>
              <a:t>same</a:t>
            </a:r>
            <a:endParaRPr sz="2400">
              <a:latin typeface="Times New Roman"/>
              <a:cs typeface="Times New Roman"/>
            </a:endParaRPr>
          </a:p>
          <a:p>
            <a:pPr marL="806450">
              <a:lnSpc>
                <a:spcPts val="2810"/>
              </a:lnSpc>
            </a:pPr>
            <a:r>
              <a:rPr dirty="0" sz="2400" spc="-10" b="1">
                <a:latin typeface="Courier New"/>
                <a:cs typeface="Courier New"/>
              </a:rPr>
              <a:t>hashCode()</a:t>
            </a:r>
            <a:r>
              <a:rPr dirty="0" sz="2400" spc="-819" b="1">
                <a:latin typeface="Courier New"/>
                <a:cs typeface="Courier New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36829" rIns="0" bIns="0" rtlCol="0" vert="horz">
            <a:spAutoFit/>
          </a:bodyPr>
          <a:lstStyle/>
          <a:p>
            <a:pPr marL="659765">
              <a:lnSpc>
                <a:spcPct val="100000"/>
              </a:lnSpc>
              <a:spcBef>
                <a:spcPts val="95"/>
              </a:spcBef>
            </a:pPr>
            <a:r>
              <a:rPr dirty="0"/>
              <a:t>Some</a:t>
            </a:r>
            <a:r>
              <a:rPr dirty="0" spc="-40"/>
              <a:t> </a:t>
            </a:r>
            <a:r>
              <a:rPr dirty="0"/>
              <a:t>most</a:t>
            </a:r>
            <a:r>
              <a:rPr dirty="0" spc="-55"/>
              <a:t> </a:t>
            </a:r>
            <a:r>
              <a:rPr dirty="0"/>
              <a:t>frequently</a:t>
            </a:r>
            <a:r>
              <a:rPr dirty="0" spc="-65"/>
              <a:t> </a:t>
            </a:r>
            <a:r>
              <a:rPr dirty="0"/>
              <a:t>used</a:t>
            </a:r>
            <a:r>
              <a:rPr dirty="0" spc="-60"/>
              <a:t> </a:t>
            </a:r>
            <a:r>
              <a:rPr dirty="0"/>
              <a:t>HashSet</a:t>
            </a:r>
            <a:r>
              <a:rPr dirty="0" spc="-40"/>
              <a:t> </a:t>
            </a:r>
            <a:r>
              <a:rPr dirty="0" spc="-10"/>
              <a:t>methods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471930"/>
            <a:ext cx="7914005" cy="3379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24790" indent="-213995">
              <a:lnSpc>
                <a:spcPct val="100000"/>
              </a:lnSpc>
              <a:spcBef>
                <a:spcPts val="105"/>
              </a:spcBef>
              <a:buSzPct val="95000"/>
              <a:buAutoNum type="arabicParenR"/>
              <a:tabLst>
                <a:tab pos="224790" algn="l"/>
              </a:tabLst>
            </a:pPr>
            <a:r>
              <a:rPr dirty="0" sz="2000">
                <a:latin typeface="Times New Roman"/>
                <a:cs typeface="Times New Roman"/>
              </a:rPr>
              <a:t>boolean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add(E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e):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specified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element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concerned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HashSet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element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alerady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present.</a:t>
            </a:r>
            <a:endParaRPr sz="2000">
              <a:latin typeface="Times New Roman"/>
              <a:cs typeface="Times New Roman"/>
            </a:endParaRPr>
          </a:p>
          <a:p>
            <a:pPr marL="281305" indent="-268605">
              <a:lnSpc>
                <a:spcPct val="100000"/>
              </a:lnSpc>
              <a:spcBef>
                <a:spcPts val="480"/>
              </a:spcBef>
              <a:buSzPct val="95000"/>
              <a:buAutoNum type="arabicParenR" startAt="2"/>
              <a:tabLst>
                <a:tab pos="281305" algn="l"/>
              </a:tabLst>
            </a:pPr>
            <a:r>
              <a:rPr dirty="0" sz="2000" spc="-55">
                <a:latin typeface="Times New Roman"/>
                <a:cs typeface="Times New Roman"/>
              </a:rPr>
              <a:t>Void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clear():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elements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removed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concerned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HashSet.</a:t>
            </a:r>
            <a:endParaRPr sz="2000">
              <a:latin typeface="Times New Roman"/>
              <a:cs typeface="Times New Roman"/>
            </a:endParaRPr>
          </a:p>
          <a:p>
            <a:pPr marL="12700" marR="5080" indent="273050">
              <a:lnSpc>
                <a:spcPct val="100000"/>
              </a:lnSpc>
              <a:spcBef>
                <a:spcPts val="480"/>
              </a:spcBef>
              <a:buSzPct val="95000"/>
              <a:buAutoNum type="arabicParenR" startAt="2"/>
              <a:tabLst>
                <a:tab pos="285750" algn="l"/>
              </a:tabLst>
            </a:pPr>
            <a:r>
              <a:rPr dirty="0" sz="2000">
                <a:latin typeface="Times New Roman"/>
                <a:cs typeface="Times New Roman"/>
              </a:rPr>
              <a:t>boolean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contains(Object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O):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returns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true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concerned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HashSet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contains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element.</a:t>
            </a:r>
            <a:endParaRPr sz="20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480"/>
              </a:spcBef>
              <a:buSzPct val="95000"/>
              <a:buAutoNum type="arabicParenR" startAt="2"/>
              <a:tabLst>
                <a:tab pos="285750" algn="l"/>
              </a:tabLst>
            </a:pPr>
            <a:r>
              <a:rPr dirty="0" sz="2000">
                <a:latin typeface="Times New Roman"/>
                <a:cs typeface="Times New Roman"/>
              </a:rPr>
              <a:t>boolean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isEmpty():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returns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true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concerned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HashSet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no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element.</a:t>
            </a:r>
            <a:endParaRPr sz="2000">
              <a:latin typeface="Times New Roman"/>
              <a:cs typeface="Times New Roman"/>
            </a:endParaRPr>
          </a:p>
          <a:p>
            <a:pPr marL="12700" marR="763270" indent="273050">
              <a:lnSpc>
                <a:spcPct val="100000"/>
              </a:lnSpc>
              <a:spcBef>
                <a:spcPts val="480"/>
              </a:spcBef>
              <a:buSzPct val="95000"/>
              <a:buAutoNum type="arabicParenR" startAt="5"/>
              <a:tabLst>
                <a:tab pos="285750" algn="l"/>
              </a:tabLst>
            </a:pPr>
            <a:r>
              <a:rPr dirty="0" sz="2000">
                <a:latin typeface="Times New Roman"/>
                <a:cs typeface="Times New Roman"/>
              </a:rPr>
              <a:t>boolean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remove(Object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O):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removes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element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concerned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HashSet.</a:t>
            </a:r>
            <a:endParaRPr sz="2000">
              <a:latin typeface="Times New Roman"/>
              <a:cs typeface="Times New Roman"/>
            </a:endParaRPr>
          </a:p>
          <a:p>
            <a:pPr marL="224790" indent="-213995">
              <a:lnSpc>
                <a:spcPct val="100000"/>
              </a:lnSpc>
              <a:spcBef>
                <a:spcPts val="484"/>
              </a:spcBef>
              <a:buSzPct val="95000"/>
              <a:buAutoNum type="arabicParenR" startAt="5"/>
              <a:tabLst>
                <a:tab pos="224790" algn="l"/>
              </a:tabLst>
            </a:pPr>
            <a:r>
              <a:rPr dirty="0" sz="2000">
                <a:latin typeface="Times New Roman"/>
                <a:cs typeface="Times New Roman"/>
              </a:rPr>
              <a:t>int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size():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returns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size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concerned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HashSet.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312" y="518159"/>
            <a:ext cx="6925056" cy="5821680"/>
          </a:xfrm>
          <a:prstGeom prst="rect">
            <a:avLst/>
          </a:prstGeom>
        </p:spPr>
      </p:pic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31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8824" y="765048"/>
            <a:ext cx="6320028" cy="5192268"/>
          </a:xfrm>
          <a:prstGeom prst="rect">
            <a:avLst/>
          </a:prstGeom>
        </p:spPr>
      </p:pic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31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9972" y="1053083"/>
            <a:ext cx="6544056" cy="4271772"/>
          </a:xfrm>
          <a:prstGeom prst="rect">
            <a:avLst/>
          </a:prstGeom>
        </p:spPr>
      </p:pic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31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0817" rIns="0" bIns="0" rtlCol="0" vert="horz">
            <a:spAutoFit/>
          </a:bodyPr>
          <a:lstStyle/>
          <a:p>
            <a:pPr marL="3101975">
              <a:lnSpc>
                <a:spcPct val="100000"/>
              </a:lnSpc>
              <a:spcBef>
                <a:spcPts val="95"/>
              </a:spcBef>
            </a:pPr>
            <a:r>
              <a:rPr dirty="0" sz="4000" spc="-25"/>
              <a:t>TreeSet</a:t>
            </a:r>
            <a:endParaRPr sz="40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382547"/>
            <a:ext cx="6880225" cy="434530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775"/>
              </a:spcBef>
              <a:buChar char="•"/>
              <a:tabLst>
                <a:tab pos="356870" algn="l"/>
              </a:tabLst>
            </a:pPr>
            <a:r>
              <a:rPr dirty="0" sz="2800">
                <a:latin typeface="Times New Roman"/>
                <a:cs typeface="Times New Roman"/>
              </a:rPr>
              <a:t>Elements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can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inserted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any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order</a:t>
            </a:r>
            <a:endParaRPr sz="28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675"/>
              </a:spcBef>
              <a:buChar char="•"/>
              <a:tabLst>
                <a:tab pos="356870" algn="l"/>
              </a:tabLst>
            </a:pP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TreeSet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stores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them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order</a:t>
            </a:r>
            <a:endParaRPr sz="28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590"/>
              </a:spcBef>
              <a:tabLst>
                <a:tab pos="806450" algn="l"/>
              </a:tabLst>
            </a:pPr>
            <a:r>
              <a:rPr dirty="0" sz="2400" spc="-50">
                <a:latin typeface="Times New Roman"/>
                <a:cs typeface="Times New Roman"/>
              </a:rPr>
              <a:t>»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Red-</a:t>
            </a:r>
            <a:r>
              <a:rPr dirty="0" sz="2400">
                <a:latin typeface="Times New Roman"/>
                <a:cs typeface="Times New Roman"/>
              </a:rPr>
              <a:t>Black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Trees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out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Cormen-Leiserson-Rivest</a:t>
            </a:r>
            <a:endParaRPr sz="24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655"/>
              </a:spcBef>
              <a:buChar char="•"/>
              <a:tabLst>
                <a:tab pos="356870" algn="l"/>
              </a:tabLst>
            </a:pPr>
            <a:r>
              <a:rPr dirty="0" sz="2800">
                <a:latin typeface="Times New Roman"/>
                <a:cs typeface="Times New Roman"/>
              </a:rPr>
              <a:t>An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iterator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always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presents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them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order</a:t>
            </a:r>
            <a:endParaRPr sz="28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675"/>
              </a:spcBef>
              <a:buChar char="•"/>
              <a:tabLst>
                <a:tab pos="356870" algn="l"/>
              </a:tabLst>
            </a:pPr>
            <a:r>
              <a:rPr dirty="0" sz="2800">
                <a:latin typeface="Times New Roman"/>
                <a:cs typeface="Times New Roman"/>
              </a:rPr>
              <a:t>Default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order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defined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by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natural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order</a:t>
            </a:r>
            <a:endParaRPr sz="28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595"/>
              </a:spcBef>
              <a:tabLst>
                <a:tab pos="806450" algn="l"/>
              </a:tabLst>
            </a:pPr>
            <a:r>
              <a:rPr dirty="0" sz="2400" spc="-50">
                <a:latin typeface="Times New Roman"/>
                <a:cs typeface="Times New Roman"/>
              </a:rPr>
              <a:t>»</a:t>
            </a:r>
            <a:r>
              <a:rPr dirty="0" sz="2400">
                <a:latin typeface="Times New Roman"/>
                <a:cs typeface="Times New Roman"/>
              </a:rPr>
              <a:t>	objects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implement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Comparable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interface</a:t>
            </a:r>
            <a:endParaRPr sz="24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430"/>
              </a:spcBef>
              <a:tabLst>
                <a:tab pos="806450" algn="l"/>
              </a:tabLst>
            </a:pPr>
            <a:r>
              <a:rPr dirty="0" sz="2400" spc="-50">
                <a:latin typeface="Times New Roman"/>
                <a:cs typeface="Times New Roman"/>
              </a:rPr>
              <a:t>»</a:t>
            </a:r>
            <a:r>
              <a:rPr dirty="0" sz="2400">
                <a:latin typeface="Times New Roman"/>
                <a:cs typeface="Times New Roman"/>
              </a:rPr>
              <a:t>	TreeSet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b="1">
                <a:latin typeface="Courier New"/>
                <a:cs typeface="Courier New"/>
              </a:rPr>
              <a:t>compareTo(Object</a:t>
            </a:r>
            <a:r>
              <a:rPr dirty="0" sz="2400" spc="-8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o)</a:t>
            </a:r>
            <a:r>
              <a:rPr dirty="0" sz="2400" spc="-880" b="1">
                <a:latin typeface="Courier New"/>
                <a:cs typeface="Courier New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sort</a:t>
            </a:r>
            <a:endParaRPr sz="24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800"/>
              </a:spcBef>
              <a:buChar char="•"/>
              <a:tabLst>
                <a:tab pos="356870" algn="l"/>
              </a:tabLst>
            </a:pPr>
            <a:r>
              <a:rPr dirty="0" sz="2800">
                <a:latin typeface="Times New Roman"/>
                <a:cs typeface="Times New Roman"/>
              </a:rPr>
              <a:t>Can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different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Comparator</a:t>
            </a:r>
            <a:endParaRPr sz="28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595"/>
              </a:spcBef>
              <a:tabLst>
                <a:tab pos="806450" algn="l"/>
              </a:tabLst>
            </a:pPr>
            <a:r>
              <a:rPr dirty="0" sz="2400" spc="-50">
                <a:latin typeface="Times New Roman"/>
                <a:cs typeface="Times New Roman"/>
              </a:rPr>
              <a:t>»</a:t>
            </a:r>
            <a:r>
              <a:rPr dirty="0" sz="2400">
                <a:latin typeface="Times New Roman"/>
                <a:cs typeface="Times New Roman"/>
              </a:rPr>
              <a:t>	provide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Comparator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TreeSet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constructor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36829" rIns="0" bIns="0" rtlCol="0" vert="horz">
            <a:spAutoFit/>
          </a:bodyPr>
          <a:lstStyle/>
          <a:p>
            <a:pPr marL="708660">
              <a:lnSpc>
                <a:spcPct val="100000"/>
              </a:lnSpc>
              <a:spcBef>
                <a:spcPts val="95"/>
              </a:spcBef>
            </a:pPr>
            <a:r>
              <a:rPr dirty="0"/>
              <a:t>Some</a:t>
            </a:r>
            <a:r>
              <a:rPr dirty="0" spc="-50"/>
              <a:t> </a:t>
            </a:r>
            <a:r>
              <a:rPr dirty="0"/>
              <a:t>most</a:t>
            </a:r>
            <a:r>
              <a:rPr dirty="0" spc="-60"/>
              <a:t> </a:t>
            </a:r>
            <a:r>
              <a:rPr dirty="0"/>
              <a:t>frequently</a:t>
            </a:r>
            <a:r>
              <a:rPr dirty="0" spc="-75"/>
              <a:t> </a:t>
            </a:r>
            <a:r>
              <a:rPr dirty="0"/>
              <a:t>used</a:t>
            </a:r>
            <a:r>
              <a:rPr dirty="0" spc="-114"/>
              <a:t> </a:t>
            </a:r>
            <a:r>
              <a:rPr dirty="0"/>
              <a:t>TreeSet</a:t>
            </a:r>
            <a:r>
              <a:rPr dirty="0" spc="-65"/>
              <a:t> </a:t>
            </a:r>
            <a:r>
              <a:rPr dirty="0" spc="-10"/>
              <a:t>methods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471930"/>
            <a:ext cx="7842884" cy="405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24790" indent="-213995">
              <a:lnSpc>
                <a:spcPct val="100000"/>
              </a:lnSpc>
              <a:spcBef>
                <a:spcPts val="105"/>
              </a:spcBef>
              <a:buSzPct val="95000"/>
              <a:buAutoNum type="arabicParenR"/>
              <a:tabLst>
                <a:tab pos="224790" algn="l"/>
              </a:tabLst>
            </a:pPr>
            <a:r>
              <a:rPr dirty="0" sz="2000">
                <a:latin typeface="Times New Roman"/>
                <a:cs typeface="Times New Roman"/>
              </a:rPr>
              <a:t>boolean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add(E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e):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specified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element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concerned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TreeSet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element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alerady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present.</a:t>
            </a:r>
            <a:endParaRPr sz="2000">
              <a:latin typeface="Times New Roman"/>
              <a:cs typeface="Times New Roman"/>
            </a:endParaRPr>
          </a:p>
          <a:p>
            <a:pPr marL="281305" indent="-268605">
              <a:lnSpc>
                <a:spcPct val="100000"/>
              </a:lnSpc>
              <a:spcBef>
                <a:spcPts val="480"/>
              </a:spcBef>
              <a:buSzPct val="95000"/>
              <a:buAutoNum type="arabicParenR" startAt="2"/>
              <a:tabLst>
                <a:tab pos="281305" algn="l"/>
              </a:tabLst>
            </a:pPr>
            <a:r>
              <a:rPr dirty="0" sz="2000" spc="-55">
                <a:latin typeface="Times New Roman"/>
                <a:cs typeface="Times New Roman"/>
              </a:rPr>
              <a:t>Void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clear():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elements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removed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concerned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TreeSet.</a:t>
            </a:r>
            <a:endParaRPr sz="2000">
              <a:latin typeface="Times New Roman"/>
              <a:cs typeface="Times New Roman"/>
            </a:endParaRPr>
          </a:p>
          <a:p>
            <a:pPr marL="12700" marR="5080" indent="273050">
              <a:lnSpc>
                <a:spcPct val="100000"/>
              </a:lnSpc>
              <a:spcBef>
                <a:spcPts val="480"/>
              </a:spcBef>
              <a:buSzPct val="95000"/>
              <a:buAutoNum type="arabicParenR" startAt="2"/>
              <a:tabLst>
                <a:tab pos="285750" algn="l"/>
              </a:tabLst>
            </a:pPr>
            <a:r>
              <a:rPr dirty="0" sz="2000">
                <a:latin typeface="Times New Roman"/>
                <a:cs typeface="Times New Roman"/>
              </a:rPr>
              <a:t>boolean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contains(Object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O):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returns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true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concerned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TreeSet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contains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element.</a:t>
            </a:r>
            <a:endParaRPr sz="20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480"/>
              </a:spcBef>
              <a:buSzPct val="95000"/>
              <a:buAutoNum type="arabicParenR" startAt="2"/>
              <a:tabLst>
                <a:tab pos="285750" algn="l"/>
              </a:tabLst>
            </a:pPr>
            <a:r>
              <a:rPr dirty="0" sz="2000">
                <a:latin typeface="Times New Roman"/>
                <a:cs typeface="Times New Roman"/>
              </a:rPr>
              <a:t>boolean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isEmpty():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returns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true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concerned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TreeSet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no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element.</a:t>
            </a:r>
            <a:endParaRPr sz="2000">
              <a:latin typeface="Times New Roman"/>
              <a:cs typeface="Times New Roman"/>
            </a:endParaRPr>
          </a:p>
          <a:p>
            <a:pPr marL="12700" marR="692150" indent="273050">
              <a:lnSpc>
                <a:spcPct val="100000"/>
              </a:lnSpc>
              <a:spcBef>
                <a:spcPts val="480"/>
              </a:spcBef>
              <a:buSzPct val="95000"/>
              <a:buAutoNum type="arabicParenR" startAt="5"/>
              <a:tabLst>
                <a:tab pos="285750" algn="l"/>
              </a:tabLst>
            </a:pPr>
            <a:r>
              <a:rPr dirty="0" sz="2000">
                <a:latin typeface="Times New Roman"/>
                <a:cs typeface="Times New Roman"/>
              </a:rPr>
              <a:t>boolean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remove(Object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O):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removes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element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concerned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TreeSet.</a:t>
            </a:r>
            <a:endParaRPr sz="2000">
              <a:latin typeface="Times New Roman"/>
              <a:cs typeface="Times New Roman"/>
            </a:endParaRPr>
          </a:p>
          <a:p>
            <a:pPr marL="224790" indent="-213995">
              <a:lnSpc>
                <a:spcPct val="100000"/>
              </a:lnSpc>
              <a:spcBef>
                <a:spcPts val="484"/>
              </a:spcBef>
              <a:buSzPct val="95000"/>
              <a:buAutoNum type="arabicParenR" startAt="5"/>
              <a:tabLst>
                <a:tab pos="224790" algn="l"/>
              </a:tabLst>
            </a:pPr>
            <a:r>
              <a:rPr dirty="0" sz="2000">
                <a:latin typeface="Times New Roman"/>
                <a:cs typeface="Times New Roman"/>
              </a:rPr>
              <a:t>int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size():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returns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size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concerned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HashSet.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475"/>
              </a:spcBef>
              <a:buSzPct val="95000"/>
              <a:buAutoNum type="arabicParenR" startAt="5"/>
              <a:tabLst>
                <a:tab pos="286385" algn="l"/>
              </a:tabLst>
            </a:pP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higher(E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e):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returns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least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element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concerned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TreeSet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strictly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greater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element 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null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element.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904" y="301752"/>
            <a:ext cx="7417308" cy="5946648"/>
          </a:xfrm>
          <a:prstGeom prst="rect">
            <a:avLst/>
          </a:prstGeom>
        </p:spPr>
      </p:pic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31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9575" y="1053083"/>
            <a:ext cx="6784848" cy="4530852"/>
          </a:xfrm>
          <a:prstGeom prst="rect">
            <a:avLst/>
          </a:prstGeom>
        </p:spPr>
      </p:pic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31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3644" y="908303"/>
            <a:ext cx="5696711" cy="4725924"/>
          </a:xfrm>
          <a:prstGeom prst="rect">
            <a:avLst/>
          </a:prstGeom>
        </p:spPr>
      </p:pic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31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0817" rIns="0" bIns="0" rtlCol="0" vert="horz">
            <a:spAutoFit/>
          </a:bodyPr>
          <a:lstStyle/>
          <a:p>
            <a:pPr marL="1858010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Collection</a:t>
            </a:r>
            <a:r>
              <a:rPr dirty="0" sz="4000" spc="-155"/>
              <a:t> </a:t>
            </a:r>
            <a:r>
              <a:rPr dirty="0" sz="4000" spc="-10"/>
              <a:t>Interface</a:t>
            </a:r>
            <a:endParaRPr sz="4000"/>
          </a:p>
        </p:txBody>
      </p:sp>
      <p:sp>
        <p:nvSpPr>
          <p:cNvPr id="7" name="object 7" descr=""/>
          <p:cNvSpPr txBox="1"/>
          <p:nvPr/>
        </p:nvSpPr>
        <p:spPr>
          <a:xfrm>
            <a:off x="8469630" y="6298313"/>
            <a:ext cx="176530" cy="188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35"/>
              </a:lnSpc>
            </a:pPr>
            <a:fld id="{81D60167-4931-47E6-BA6A-407CBD079E47}" type="slidenum">
              <a:rPr dirty="0" sz="1200" spc="-25">
                <a:latin typeface="Trebuchet MS"/>
                <a:cs typeface="Trebuchet MS"/>
              </a:rPr>
              <a:t>10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468881"/>
            <a:ext cx="46348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5"/>
              </a:spcBef>
              <a:buChar char="•"/>
              <a:tabLst>
                <a:tab pos="356870" algn="l"/>
              </a:tabLst>
            </a:pPr>
            <a:r>
              <a:rPr dirty="0" sz="2800">
                <a:latin typeface="Times New Roman"/>
                <a:cs typeface="Times New Roman"/>
              </a:rPr>
              <a:t>Defines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fundamental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methods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94968" y="1879663"/>
            <a:ext cx="4864735" cy="200215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1800">
                <a:latin typeface="Courier New"/>
                <a:cs typeface="Courier New"/>
              </a:rPr>
              <a:t>»</a:t>
            </a:r>
            <a:r>
              <a:rPr dirty="0" sz="1800" spc="465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int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size();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>
                <a:latin typeface="Courier New"/>
                <a:cs typeface="Courier New"/>
              </a:rPr>
              <a:t>»</a:t>
            </a:r>
            <a:r>
              <a:rPr dirty="0" sz="1800" spc="445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boolean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isEmpty();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>
                <a:latin typeface="Courier New"/>
                <a:cs typeface="Courier New"/>
              </a:rPr>
              <a:t>»</a:t>
            </a:r>
            <a:r>
              <a:rPr dirty="0" sz="1800" spc="385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boolean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contains(Object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element);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50">
                <a:latin typeface="Courier New"/>
                <a:cs typeface="Courier New"/>
              </a:rPr>
              <a:t>»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50">
                <a:latin typeface="Courier New"/>
                <a:cs typeface="Courier New"/>
              </a:rPr>
              <a:t>»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 spc="-50">
                <a:latin typeface="Courier New"/>
                <a:cs typeface="Courier New"/>
              </a:rPr>
              <a:t>»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30197" y="2868295"/>
            <a:ext cx="5894705" cy="1013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boolean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add(Object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element);</a:t>
            </a:r>
            <a:r>
              <a:rPr dirty="0" sz="1800" spc="305" b="1">
                <a:latin typeface="Courier New"/>
                <a:cs typeface="Courier New"/>
              </a:rPr>
              <a:t>   </a:t>
            </a:r>
            <a:r>
              <a:rPr dirty="0" sz="1800" b="1">
                <a:latin typeface="Courier New"/>
                <a:cs typeface="Courier New"/>
              </a:rPr>
              <a:t>//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Optional </a:t>
            </a:r>
            <a:r>
              <a:rPr dirty="0" sz="1800" b="1">
                <a:latin typeface="Courier New"/>
                <a:cs typeface="Courier New"/>
              </a:rPr>
              <a:t>boolean</a:t>
            </a:r>
            <a:r>
              <a:rPr dirty="0" sz="1800" spc="-8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remove(Object</a:t>
            </a:r>
            <a:r>
              <a:rPr dirty="0" sz="1800" spc="-9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element);</a:t>
            </a:r>
            <a:r>
              <a:rPr dirty="0" sz="1800" spc="-7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//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Optional </a:t>
            </a:r>
            <a:r>
              <a:rPr dirty="0" sz="1800" b="1">
                <a:latin typeface="Courier New"/>
                <a:cs typeface="Courier New"/>
              </a:rPr>
              <a:t>Iterator</a:t>
            </a:r>
            <a:r>
              <a:rPr dirty="0" sz="1800" spc="-8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iterator();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5940" y="3956684"/>
            <a:ext cx="7640955" cy="1817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marR="788035" indent="-344805">
              <a:lnSpc>
                <a:spcPct val="100000"/>
              </a:lnSpc>
              <a:spcBef>
                <a:spcPts val="95"/>
              </a:spcBef>
              <a:buChar char="•"/>
              <a:tabLst>
                <a:tab pos="356870" algn="l"/>
              </a:tabLst>
            </a:pPr>
            <a:r>
              <a:rPr dirty="0" sz="2800">
                <a:latin typeface="Times New Roman"/>
                <a:cs typeface="Times New Roman"/>
              </a:rPr>
              <a:t>These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methods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enough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define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basic </a:t>
            </a:r>
            <a:r>
              <a:rPr dirty="0" sz="2800">
                <a:latin typeface="Times New Roman"/>
                <a:cs typeface="Times New Roman"/>
              </a:rPr>
              <a:t>behavior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collection</a:t>
            </a:r>
            <a:endParaRPr sz="28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670"/>
              </a:spcBef>
              <a:buChar char="•"/>
              <a:tabLst>
                <a:tab pos="356870" algn="l"/>
              </a:tabLst>
            </a:pPr>
            <a:r>
              <a:rPr dirty="0" sz="2800">
                <a:latin typeface="Times New Roman"/>
                <a:cs typeface="Times New Roman"/>
              </a:rPr>
              <a:t>Provides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Iterator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step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through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elements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in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Collection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3365" rIns="0" bIns="0" rtlCol="0" vert="horz">
            <a:spAutoFit/>
          </a:bodyPr>
          <a:lstStyle/>
          <a:p>
            <a:pPr marL="2188845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Linked</a:t>
            </a:r>
            <a:r>
              <a:rPr dirty="0" sz="4000" spc="-110"/>
              <a:t> </a:t>
            </a:r>
            <a:r>
              <a:rPr dirty="0" sz="4000"/>
              <a:t>Hash</a:t>
            </a:r>
            <a:r>
              <a:rPr dirty="0" sz="4000" spc="-105"/>
              <a:t> </a:t>
            </a:r>
            <a:r>
              <a:rPr dirty="0" sz="4000" spc="-25"/>
              <a:t>Set</a:t>
            </a:r>
            <a:endParaRPr sz="40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468881"/>
            <a:ext cx="8047990" cy="40373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Char char="•"/>
              <a:tabLst>
                <a:tab pos="356870" algn="l"/>
              </a:tabLst>
            </a:pPr>
            <a:r>
              <a:rPr dirty="0" sz="2800" spc="-10">
                <a:latin typeface="Times New Roman"/>
                <a:cs typeface="Times New Roman"/>
              </a:rPr>
              <a:t>It’s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direct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descendant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u="sng" sz="280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cs typeface="Times New Roman"/>
                <a:hlinkClick r:id="rId2"/>
              </a:rPr>
              <a:t>HashSet</a:t>
            </a:r>
            <a:r>
              <a:rPr dirty="0" sz="2800" spc="-25">
                <a:solidFill>
                  <a:srgbClr val="CCCC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data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structure, </a:t>
            </a:r>
            <a:r>
              <a:rPr dirty="0" sz="2800">
                <a:latin typeface="Times New Roman"/>
                <a:cs typeface="Times New Roman"/>
              </a:rPr>
              <a:t>hence,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contains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non-</a:t>
            </a:r>
            <a:r>
              <a:rPr dirty="0" sz="2800">
                <a:latin typeface="Times New Roman"/>
                <a:cs typeface="Times New Roman"/>
              </a:rPr>
              <a:t>duplicate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elements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every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given time.</a:t>
            </a:r>
            <a:endParaRPr sz="2800">
              <a:latin typeface="Times New Roman"/>
              <a:cs typeface="Times New Roman"/>
            </a:endParaRPr>
          </a:p>
          <a:p>
            <a:pPr marL="356870" marR="326390" indent="-344805">
              <a:lnSpc>
                <a:spcPct val="100000"/>
              </a:lnSpc>
              <a:spcBef>
                <a:spcPts val="675"/>
              </a:spcBef>
              <a:buChar char="•"/>
              <a:tabLst>
                <a:tab pos="356870" algn="l"/>
              </a:tabLst>
            </a:pPr>
            <a:r>
              <a:rPr dirty="0" sz="2800">
                <a:latin typeface="Times New Roman"/>
                <a:cs typeface="Times New Roman"/>
              </a:rPr>
              <a:t>LinkedHashSet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maintains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linked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list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entries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set,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order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which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they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were</a:t>
            </a:r>
            <a:r>
              <a:rPr dirty="0" sz="2800" spc="-10">
                <a:latin typeface="Times New Roman"/>
                <a:cs typeface="Times New Roman"/>
              </a:rPr>
              <a:t> inserted. </a:t>
            </a:r>
            <a:r>
              <a:rPr dirty="0" sz="2800">
                <a:latin typeface="Times New Roman"/>
                <a:cs typeface="Times New Roman"/>
              </a:rPr>
              <a:t>This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allows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insertion-</a:t>
            </a:r>
            <a:r>
              <a:rPr dirty="0" sz="2800">
                <a:latin typeface="Times New Roman"/>
                <a:cs typeface="Times New Roman"/>
              </a:rPr>
              <a:t>order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iteration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over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set.</a:t>
            </a:r>
            <a:endParaRPr sz="2800">
              <a:latin typeface="Times New Roman"/>
              <a:cs typeface="Times New Roman"/>
            </a:endParaRPr>
          </a:p>
          <a:p>
            <a:pPr marL="356870" marR="36195" indent="-344805">
              <a:lnSpc>
                <a:spcPct val="100000"/>
              </a:lnSpc>
              <a:spcBef>
                <a:spcPts val="675"/>
              </a:spcBef>
              <a:buChar char="•"/>
              <a:tabLst>
                <a:tab pos="356870" algn="l"/>
              </a:tabLst>
            </a:pPr>
            <a:r>
              <a:rPr dirty="0" sz="2800">
                <a:latin typeface="Times New Roman"/>
                <a:cs typeface="Times New Roman"/>
              </a:rPr>
              <a:t>That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is,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when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cycling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through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LinkedHashSet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using </a:t>
            </a:r>
            <a:r>
              <a:rPr dirty="0" sz="2800">
                <a:latin typeface="Times New Roman"/>
                <a:cs typeface="Times New Roman"/>
              </a:rPr>
              <a:t>an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iterator,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elements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will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returned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order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which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they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were</a:t>
            </a:r>
            <a:r>
              <a:rPr dirty="0" sz="2800" spc="-10">
                <a:latin typeface="Times New Roman"/>
                <a:cs typeface="Times New Roman"/>
              </a:rPr>
              <a:t> inserted.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36829" rIns="0" bIns="0" rtlCol="0" vert="horz">
            <a:spAutoFit/>
          </a:bodyPr>
          <a:lstStyle/>
          <a:p>
            <a:pPr marL="156845">
              <a:lnSpc>
                <a:spcPct val="100000"/>
              </a:lnSpc>
              <a:spcBef>
                <a:spcPts val="95"/>
              </a:spcBef>
            </a:pPr>
            <a:r>
              <a:rPr dirty="0"/>
              <a:t>Some</a:t>
            </a:r>
            <a:r>
              <a:rPr dirty="0" spc="-55"/>
              <a:t> </a:t>
            </a:r>
            <a:r>
              <a:rPr dirty="0"/>
              <a:t>most</a:t>
            </a:r>
            <a:r>
              <a:rPr dirty="0" spc="-70"/>
              <a:t> </a:t>
            </a:r>
            <a:r>
              <a:rPr dirty="0"/>
              <a:t>frequently</a:t>
            </a:r>
            <a:r>
              <a:rPr dirty="0" spc="-80"/>
              <a:t> </a:t>
            </a:r>
            <a:r>
              <a:rPr dirty="0"/>
              <a:t>used</a:t>
            </a:r>
            <a:r>
              <a:rPr dirty="0" spc="-75"/>
              <a:t> </a:t>
            </a:r>
            <a:r>
              <a:rPr dirty="0"/>
              <a:t>LinkedHashSet</a:t>
            </a:r>
            <a:r>
              <a:rPr dirty="0" spc="-70"/>
              <a:t> </a:t>
            </a:r>
            <a:r>
              <a:rPr dirty="0" spc="-10"/>
              <a:t>methods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471930"/>
            <a:ext cx="8021955" cy="3379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24790" indent="-213995">
              <a:lnSpc>
                <a:spcPct val="100000"/>
              </a:lnSpc>
              <a:spcBef>
                <a:spcPts val="105"/>
              </a:spcBef>
              <a:buSzPct val="95000"/>
              <a:buAutoNum type="arabicParenR"/>
              <a:tabLst>
                <a:tab pos="224790" algn="l"/>
              </a:tabLst>
            </a:pPr>
            <a:r>
              <a:rPr dirty="0" sz="2000">
                <a:latin typeface="Times New Roman"/>
                <a:cs typeface="Times New Roman"/>
              </a:rPr>
              <a:t>boolean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add(E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e):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specified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element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concerned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LinkedHashSet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element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alerady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present.</a:t>
            </a:r>
            <a:endParaRPr sz="2000">
              <a:latin typeface="Times New Roman"/>
              <a:cs typeface="Times New Roman"/>
            </a:endParaRPr>
          </a:p>
          <a:p>
            <a:pPr marL="281305" indent="-268605">
              <a:lnSpc>
                <a:spcPct val="100000"/>
              </a:lnSpc>
              <a:spcBef>
                <a:spcPts val="480"/>
              </a:spcBef>
              <a:buSzPct val="95000"/>
              <a:buAutoNum type="arabicParenR" startAt="2"/>
              <a:tabLst>
                <a:tab pos="281305" algn="l"/>
              </a:tabLst>
            </a:pPr>
            <a:r>
              <a:rPr dirty="0" sz="2000" spc="-55">
                <a:latin typeface="Times New Roman"/>
                <a:cs typeface="Times New Roman"/>
              </a:rPr>
              <a:t>Void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clear():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elements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removed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concerned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LinkedHashSet.</a:t>
            </a:r>
            <a:endParaRPr sz="2000">
              <a:latin typeface="Times New Roman"/>
              <a:cs typeface="Times New Roman"/>
            </a:endParaRPr>
          </a:p>
          <a:p>
            <a:pPr marL="12700" marR="300990" indent="273050">
              <a:lnSpc>
                <a:spcPct val="100000"/>
              </a:lnSpc>
              <a:spcBef>
                <a:spcPts val="480"/>
              </a:spcBef>
              <a:buSzPct val="95000"/>
              <a:buAutoNum type="arabicParenR" startAt="2"/>
              <a:tabLst>
                <a:tab pos="285750" algn="l"/>
              </a:tabLst>
            </a:pPr>
            <a:r>
              <a:rPr dirty="0" sz="2000">
                <a:latin typeface="Times New Roman"/>
                <a:cs typeface="Times New Roman"/>
              </a:rPr>
              <a:t>boolean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contains(Object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O):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returns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true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concerned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LinkedHashSet </a:t>
            </a:r>
            <a:r>
              <a:rPr dirty="0" sz="2000">
                <a:latin typeface="Times New Roman"/>
                <a:cs typeface="Times New Roman"/>
              </a:rPr>
              <a:t>contains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element.</a:t>
            </a:r>
            <a:endParaRPr sz="20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480"/>
              </a:spcBef>
              <a:buSzPct val="95000"/>
              <a:buAutoNum type="arabicParenR" startAt="2"/>
              <a:tabLst>
                <a:tab pos="285750" algn="l"/>
              </a:tabLst>
            </a:pPr>
            <a:r>
              <a:rPr dirty="0" sz="2000">
                <a:latin typeface="Times New Roman"/>
                <a:cs typeface="Times New Roman"/>
              </a:rPr>
              <a:t>boolean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isEmpty():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returns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true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concerned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LinkedHashSet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no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element.</a:t>
            </a:r>
            <a:endParaRPr sz="2000">
              <a:latin typeface="Times New Roman"/>
              <a:cs typeface="Times New Roman"/>
            </a:endParaRPr>
          </a:p>
          <a:p>
            <a:pPr marL="12700" marR="871219" indent="273050">
              <a:lnSpc>
                <a:spcPct val="100000"/>
              </a:lnSpc>
              <a:spcBef>
                <a:spcPts val="480"/>
              </a:spcBef>
              <a:buSzPct val="95000"/>
              <a:buAutoNum type="arabicParenR" startAt="5"/>
              <a:tabLst>
                <a:tab pos="285750" algn="l"/>
              </a:tabLst>
            </a:pPr>
            <a:r>
              <a:rPr dirty="0" sz="2000">
                <a:latin typeface="Times New Roman"/>
                <a:cs typeface="Times New Roman"/>
              </a:rPr>
              <a:t>boolean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remove(Object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O):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removes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element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concerned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LinkedHashSet.</a:t>
            </a:r>
            <a:endParaRPr sz="2000">
              <a:latin typeface="Times New Roman"/>
              <a:cs typeface="Times New Roman"/>
            </a:endParaRPr>
          </a:p>
          <a:p>
            <a:pPr marL="224790" indent="-213995">
              <a:lnSpc>
                <a:spcPct val="100000"/>
              </a:lnSpc>
              <a:spcBef>
                <a:spcPts val="484"/>
              </a:spcBef>
              <a:buSzPct val="95000"/>
              <a:buAutoNum type="arabicParenR" startAt="5"/>
              <a:tabLst>
                <a:tab pos="224790" algn="l"/>
              </a:tabLst>
            </a:pPr>
            <a:r>
              <a:rPr dirty="0" sz="2000">
                <a:latin typeface="Times New Roman"/>
                <a:cs typeface="Times New Roman"/>
              </a:rPr>
              <a:t>int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size():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returns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size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concerned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LinkedHashSet.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904" y="691895"/>
            <a:ext cx="8394192" cy="5376672"/>
          </a:xfrm>
          <a:prstGeom prst="rect">
            <a:avLst/>
          </a:prstGeom>
        </p:spPr>
      </p:pic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31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2100" y="1004316"/>
            <a:ext cx="6019800" cy="4849368"/>
          </a:xfrm>
          <a:prstGeom prst="rect">
            <a:avLst/>
          </a:prstGeom>
        </p:spPr>
      </p:pic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31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0283" y="908303"/>
            <a:ext cx="6123432" cy="4451604"/>
          </a:xfrm>
          <a:prstGeom prst="rect">
            <a:avLst/>
          </a:prstGeom>
        </p:spPr>
      </p:pic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31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3417" y="427990"/>
            <a:ext cx="475170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97610" algn="l"/>
              </a:tabLst>
            </a:pPr>
            <a:r>
              <a:rPr dirty="0" sz="4000" spc="-25"/>
              <a:t>Map</a:t>
            </a:r>
            <a:r>
              <a:rPr dirty="0" sz="4000"/>
              <a:t>	Interface</a:t>
            </a:r>
            <a:r>
              <a:rPr dirty="0" sz="4000" spc="-130"/>
              <a:t> </a:t>
            </a:r>
            <a:r>
              <a:rPr dirty="0" sz="4000" spc="-10"/>
              <a:t>Context</a:t>
            </a:r>
            <a:endParaRPr sz="4000"/>
          </a:p>
        </p:txBody>
      </p:sp>
      <p:grpSp>
        <p:nvGrpSpPr>
          <p:cNvPr id="3" name="object 3" descr=""/>
          <p:cNvGrpSpPr/>
          <p:nvPr/>
        </p:nvGrpSpPr>
        <p:grpSpPr>
          <a:xfrm>
            <a:off x="792975" y="1834133"/>
            <a:ext cx="7573645" cy="3990975"/>
            <a:chOff x="792975" y="1834133"/>
            <a:chExt cx="7573645" cy="399097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975" y="1859774"/>
              <a:ext cx="7573536" cy="3964706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6553961" y="1834133"/>
              <a:ext cx="1140460" cy="483234"/>
            </a:xfrm>
            <a:custGeom>
              <a:avLst/>
              <a:gdLst/>
              <a:ahLst/>
              <a:cxnLst/>
              <a:rect l="l" t="t" r="r" b="b"/>
              <a:pathLst>
                <a:path w="1140459" h="483235">
                  <a:moveTo>
                    <a:pt x="1139952" y="0"/>
                  </a:moveTo>
                  <a:lnTo>
                    <a:pt x="0" y="0"/>
                  </a:lnTo>
                  <a:lnTo>
                    <a:pt x="0" y="483108"/>
                  </a:lnTo>
                  <a:lnTo>
                    <a:pt x="1139952" y="483108"/>
                  </a:lnTo>
                  <a:lnTo>
                    <a:pt x="1139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6553961" y="1834133"/>
            <a:ext cx="1140460" cy="483234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273050">
              <a:lnSpc>
                <a:spcPct val="100000"/>
              </a:lnSpc>
              <a:spcBef>
                <a:spcPts val="400"/>
              </a:spcBef>
            </a:pPr>
            <a:r>
              <a:rPr dirty="0" sz="2400" spc="-25">
                <a:latin typeface="Arial MT"/>
                <a:cs typeface="Arial MT"/>
              </a:rPr>
              <a:t>Map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31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0817" rIns="0" bIns="0" rtlCol="0" vert="horz">
            <a:spAutoFit/>
          </a:bodyPr>
          <a:lstStyle/>
          <a:p>
            <a:pPr marL="2449830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Map</a:t>
            </a:r>
            <a:r>
              <a:rPr dirty="0" sz="4000" spc="-65"/>
              <a:t> </a:t>
            </a:r>
            <a:r>
              <a:rPr dirty="0" sz="4000" spc="-10"/>
              <a:t>Interface</a:t>
            </a:r>
            <a:endParaRPr sz="40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764540" y="1382547"/>
            <a:ext cx="5944235" cy="295275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775"/>
              </a:spcBef>
              <a:buChar char="•"/>
              <a:tabLst>
                <a:tab pos="356870" algn="l"/>
              </a:tabLst>
            </a:pPr>
            <a:r>
              <a:rPr dirty="0" sz="2800">
                <a:latin typeface="Times New Roman"/>
                <a:cs typeface="Times New Roman"/>
              </a:rPr>
              <a:t>Stores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key/value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pairs</a:t>
            </a:r>
            <a:endParaRPr sz="28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675"/>
              </a:spcBef>
              <a:buChar char="•"/>
              <a:tabLst>
                <a:tab pos="356870" algn="l"/>
              </a:tabLst>
            </a:pPr>
            <a:r>
              <a:rPr dirty="0" sz="2800">
                <a:latin typeface="Times New Roman"/>
                <a:cs typeface="Times New Roman"/>
              </a:rPr>
              <a:t>Maps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from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key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value</a:t>
            </a:r>
            <a:endParaRPr sz="28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670"/>
              </a:spcBef>
              <a:buChar char="•"/>
              <a:tabLst>
                <a:tab pos="356870" algn="l"/>
              </a:tabLst>
            </a:pPr>
            <a:r>
              <a:rPr dirty="0" sz="2800">
                <a:latin typeface="Times New Roman"/>
                <a:cs typeface="Times New Roman"/>
              </a:rPr>
              <a:t>Keys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unique</a:t>
            </a:r>
            <a:endParaRPr sz="28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595"/>
              </a:spcBef>
              <a:tabLst>
                <a:tab pos="806450" algn="l"/>
              </a:tabLst>
            </a:pPr>
            <a:r>
              <a:rPr dirty="0" sz="2400" spc="-50">
                <a:latin typeface="Times New Roman"/>
                <a:cs typeface="Times New Roman"/>
              </a:rPr>
              <a:t>»</a:t>
            </a:r>
            <a:r>
              <a:rPr dirty="0" sz="2400">
                <a:latin typeface="Times New Roman"/>
                <a:cs typeface="Times New Roman"/>
              </a:rPr>
              <a:t>	a single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key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only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appears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once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25">
                <a:latin typeface="Times New Roman"/>
                <a:cs typeface="Times New Roman"/>
              </a:rPr>
              <a:t>Map</a:t>
            </a:r>
            <a:endParaRPr sz="24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575"/>
              </a:spcBef>
              <a:tabLst>
                <a:tab pos="806450" algn="l"/>
              </a:tabLst>
            </a:pPr>
            <a:r>
              <a:rPr dirty="0" sz="2400" spc="-50">
                <a:latin typeface="Times New Roman"/>
                <a:cs typeface="Times New Roman"/>
              </a:rPr>
              <a:t>»</a:t>
            </a:r>
            <a:r>
              <a:rPr dirty="0" sz="2400">
                <a:latin typeface="Times New Roman"/>
                <a:cs typeface="Times New Roman"/>
              </a:rPr>
              <a:t>	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key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map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only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 </a:t>
            </a:r>
            <a:r>
              <a:rPr dirty="0" sz="2400" spc="-10">
                <a:latin typeface="Times New Roman"/>
                <a:cs typeface="Times New Roman"/>
              </a:rPr>
              <a:t>value</a:t>
            </a:r>
            <a:endParaRPr sz="24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655"/>
              </a:spcBef>
              <a:buChar char="•"/>
              <a:tabLst>
                <a:tab pos="356870" algn="l"/>
              </a:tabLst>
            </a:pPr>
            <a:r>
              <a:rPr dirty="0" sz="2800" spc="-35">
                <a:latin typeface="Times New Roman"/>
                <a:cs typeface="Times New Roman"/>
              </a:rPr>
              <a:t>Values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do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not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have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unique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894330">
              <a:lnSpc>
                <a:spcPct val="100000"/>
              </a:lnSpc>
              <a:spcBef>
                <a:spcPts val="95"/>
              </a:spcBef>
            </a:pPr>
            <a:r>
              <a:rPr dirty="0" sz="4000" spc="-10"/>
              <a:t>HashMap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149857"/>
            <a:ext cx="8011795" cy="5026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657225" indent="-1905">
              <a:lnSpc>
                <a:spcPct val="100000"/>
              </a:lnSpc>
              <a:spcBef>
                <a:spcPts val="105"/>
              </a:spcBef>
              <a:buSzPct val="95000"/>
              <a:buAutoNum type="arabicParenR"/>
              <a:tabLst>
                <a:tab pos="224790" algn="l"/>
              </a:tabLst>
            </a:pPr>
            <a:r>
              <a:rPr dirty="0" sz="2000" spc="-20">
                <a:latin typeface="Times New Roman"/>
                <a:cs typeface="Times New Roman"/>
              </a:rPr>
              <a:t>	</a:t>
            </a:r>
            <a:r>
              <a:rPr dirty="0" sz="2000" spc="-20">
                <a:latin typeface="Times New Roman"/>
                <a:cs typeface="Times New Roman"/>
              </a:rPr>
              <a:t>A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HashMap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implementation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conceptually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its </a:t>
            </a:r>
            <a:r>
              <a:rPr dirty="0" sz="2000">
                <a:latin typeface="Times New Roman"/>
                <a:cs typeface="Times New Roman"/>
              </a:rPr>
              <a:t>similar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Hashtable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thus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providing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key,value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pair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type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recording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of </a:t>
            </a:r>
            <a:r>
              <a:rPr dirty="0" sz="2000" spc="-10">
                <a:latin typeface="Times New Roman"/>
                <a:cs typeface="Times New Roman"/>
              </a:rPr>
              <a:t>information.</a:t>
            </a:r>
            <a:endParaRPr sz="2000">
              <a:latin typeface="Times New Roman"/>
              <a:cs typeface="Times New Roman"/>
            </a:endParaRPr>
          </a:p>
          <a:p>
            <a:pPr marL="224790" indent="-213995">
              <a:lnSpc>
                <a:spcPct val="100000"/>
              </a:lnSpc>
              <a:spcBef>
                <a:spcPts val="480"/>
              </a:spcBef>
              <a:buSzPct val="95000"/>
              <a:buAutoNum type="arabicParenR"/>
              <a:tabLst>
                <a:tab pos="224790" algn="l"/>
              </a:tabLst>
            </a:pPr>
            <a:r>
              <a:rPr dirty="0" sz="2000" spc="-20">
                <a:latin typeface="Times New Roman"/>
                <a:cs typeface="Times New Roman"/>
              </a:rPr>
              <a:t>A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hashmap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statement: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240"/>
              </a:spcBef>
            </a:pPr>
            <a:r>
              <a:rPr dirty="0" sz="2000">
                <a:latin typeface="Times New Roman"/>
                <a:cs typeface="Times New Roman"/>
              </a:rPr>
              <a:t>HashMap&lt;K,V&gt;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Map1=new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HashMap&lt;K,V&gt;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valid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class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may be any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value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objects.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E.g </a:t>
            </a:r>
            <a:r>
              <a:rPr dirty="0" sz="2000">
                <a:latin typeface="Times New Roman"/>
                <a:cs typeface="Times New Roman"/>
              </a:rPr>
              <a:t>HashMap&lt;String,Integer&gt;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Map1=new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HashMap&lt;String,Integer&gt;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();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sz="2000">
              <a:latin typeface="Times New Roman"/>
              <a:cs typeface="Times New Roman"/>
            </a:endParaRPr>
          </a:p>
          <a:p>
            <a:pPr marL="281305" indent="-268605">
              <a:lnSpc>
                <a:spcPct val="100000"/>
              </a:lnSpc>
              <a:buAutoNum type="arabicParenR" startAt="2"/>
              <a:tabLst>
                <a:tab pos="281305" algn="l"/>
              </a:tabLst>
            </a:pP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implementation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constant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time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performance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basic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operations(get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functions).</a:t>
            </a:r>
            <a:endParaRPr sz="2000">
              <a:latin typeface="Times New Roman"/>
              <a:cs typeface="Times New Roman"/>
            </a:endParaRPr>
          </a:p>
          <a:p>
            <a:pPr marL="12700" marR="247650" indent="259715">
              <a:lnSpc>
                <a:spcPct val="100000"/>
              </a:lnSpc>
              <a:spcBef>
                <a:spcPts val="480"/>
              </a:spcBef>
              <a:buAutoNum type="arabicParenR" startAt="3"/>
              <a:tabLst>
                <a:tab pos="272415" algn="l"/>
              </a:tabLst>
            </a:pP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Hashmap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two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parameters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affect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performance. </a:t>
            </a:r>
            <a:r>
              <a:rPr dirty="0" sz="2000">
                <a:latin typeface="Times New Roman"/>
                <a:cs typeface="Times New Roman"/>
              </a:rPr>
              <a:t>Initial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capacity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load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factor.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capacity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number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buckets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hashtable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load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factor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measure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how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full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hashmap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get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before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capacity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increased.</a:t>
            </a:r>
            <a:endParaRPr sz="2000">
              <a:latin typeface="Times New Roman"/>
              <a:cs typeface="Times New Roman"/>
            </a:endParaRPr>
          </a:p>
          <a:p>
            <a:pPr marL="272415" indent="-259715">
              <a:lnSpc>
                <a:spcPct val="100000"/>
              </a:lnSpc>
              <a:spcBef>
                <a:spcPts val="484"/>
              </a:spcBef>
              <a:buAutoNum type="arabicParenR" startAt="3"/>
              <a:tabLst>
                <a:tab pos="27241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Hashmap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collection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synchronized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1470" rIns="0" bIns="0" rtlCol="0" vert="horz">
            <a:spAutoFit/>
          </a:bodyPr>
          <a:lstStyle/>
          <a:p>
            <a:pPr marL="929005">
              <a:lnSpc>
                <a:spcPct val="100000"/>
              </a:lnSpc>
              <a:spcBef>
                <a:spcPts val="95"/>
              </a:spcBef>
            </a:pPr>
            <a:r>
              <a:rPr dirty="0"/>
              <a:t>Some</a:t>
            </a:r>
            <a:r>
              <a:rPr dirty="0" spc="-25"/>
              <a:t> </a:t>
            </a:r>
            <a:r>
              <a:rPr dirty="0"/>
              <a:t>frequently</a:t>
            </a:r>
            <a:r>
              <a:rPr dirty="0" spc="-50"/>
              <a:t> </a:t>
            </a:r>
            <a:r>
              <a:rPr dirty="0"/>
              <a:t>used</a:t>
            </a:r>
            <a:r>
              <a:rPr dirty="0" spc="-40"/>
              <a:t> </a:t>
            </a:r>
            <a:r>
              <a:rPr dirty="0"/>
              <a:t>HashMap</a:t>
            </a:r>
            <a:r>
              <a:rPr dirty="0" spc="-35"/>
              <a:t> </a:t>
            </a:r>
            <a:r>
              <a:rPr dirty="0" spc="-10"/>
              <a:t>methods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58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090930"/>
            <a:ext cx="8081645" cy="5086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-1905">
              <a:lnSpc>
                <a:spcPct val="100000"/>
              </a:lnSpc>
              <a:spcBef>
                <a:spcPts val="105"/>
              </a:spcBef>
              <a:buSzPct val="95000"/>
              <a:buAutoNum type="arabicParenR"/>
              <a:tabLst>
                <a:tab pos="224790" algn="l"/>
              </a:tabLst>
            </a:pP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boolean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containsKey(Object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k):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Returns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true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concerned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HashMap</a:t>
            </a:r>
            <a:r>
              <a:rPr dirty="0" sz="2000" spc="-10">
                <a:latin typeface="Times New Roman"/>
                <a:cs typeface="Times New Roman"/>
              </a:rPr>
              <a:t> contains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mappting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corresponding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 </a:t>
            </a:r>
            <a:r>
              <a:rPr dirty="0" sz="2000" spc="-25">
                <a:latin typeface="Times New Roman"/>
                <a:cs typeface="Times New Roman"/>
              </a:rPr>
              <a:t>k.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Font typeface="Times New Roman"/>
              <a:buAutoNum type="arabicParenR"/>
            </a:pPr>
            <a:endParaRPr sz="2000">
              <a:latin typeface="Times New Roman"/>
              <a:cs typeface="Times New Roman"/>
            </a:endParaRPr>
          </a:p>
          <a:p>
            <a:pPr marL="12700" marR="776605" indent="273685">
              <a:lnSpc>
                <a:spcPct val="100000"/>
              </a:lnSpc>
              <a:buSzPct val="95000"/>
              <a:buAutoNum type="arabicParenR"/>
              <a:tabLst>
                <a:tab pos="286385" algn="l"/>
              </a:tabLst>
            </a:pPr>
            <a:r>
              <a:rPr dirty="0" sz="2000">
                <a:latin typeface="Times New Roman"/>
                <a:cs typeface="Times New Roman"/>
              </a:rPr>
              <a:t>boolean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containsValue(Object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v):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returns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true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concerned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HashMap </a:t>
            </a:r>
            <a:r>
              <a:rPr dirty="0" sz="2000">
                <a:latin typeface="Times New Roman"/>
                <a:cs typeface="Times New Roman"/>
              </a:rPr>
              <a:t>contains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atleast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key,value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mapping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value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5">
                <a:latin typeface="Times New Roman"/>
                <a:cs typeface="Times New Roman"/>
              </a:rPr>
              <a:t> v.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Font typeface="Times New Roman"/>
              <a:buAutoNum type="arabicParenR"/>
            </a:pPr>
            <a:endParaRPr sz="2000">
              <a:latin typeface="Times New Roman"/>
              <a:cs typeface="Times New Roman"/>
            </a:endParaRPr>
          </a:p>
          <a:p>
            <a:pPr marL="281305" indent="-268605">
              <a:lnSpc>
                <a:spcPct val="100000"/>
              </a:lnSpc>
              <a:buSzPct val="95000"/>
              <a:buAutoNum type="arabicParenR"/>
              <a:tabLst>
                <a:tab pos="281305" algn="l"/>
              </a:tabLst>
            </a:pPr>
            <a:r>
              <a:rPr dirty="0" sz="2000">
                <a:latin typeface="Times New Roman"/>
                <a:cs typeface="Times New Roman"/>
              </a:rPr>
              <a:t>V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get(Object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k):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returns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value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mapped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or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null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returned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mapping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 </a:t>
            </a:r>
            <a:r>
              <a:rPr dirty="0" sz="2000" spc="-25">
                <a:latin typeface="Times New Roman"/>
                <a:cs typeface="Times New Roman"/>
              </a:rPr>
              <a:t>k.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88265" indent="-1905">
              <a:lnSpc>
                <a:spcPct val="100000"/>
              </a:lnSpc>
              <a:spcBef>
                <a:spcPts val="5"/>
              </a:spcBef>
              <a:buSzPct val="95000"/>
              <a:buAutoNum type="arabicParenR" startAt="4"/>
              <a:tabLst>
                <a:tab pos="224790" algn="l"/>
              </a:tabLst>
            </a:pP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V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put(key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value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v):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Associates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value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 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</a:t>
            </a:r>
            <a:r>
              <a:rPr dirty="0" sz="2000" spc="484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in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HashMap.</a:t>
            </a:r>
            <a:endParaRPr sz="2000">
              <a:latin typeface="Times New Roman"/>
              <a:cs typeface="Times New Roman"/>
            </a:endParaRPr>
          </a:p>
          <a:p>
            <a:pPr marL="281305" indent="-268605">
              <a:lnSpc>
                <a:spcPct val="100000"/>
              </a:lnSpc>
              <a:spcBef>
                <a:spcPts val="480"/>
              </a:spcBef>
              <a:buSzPct val="95000"/>
              <a:buAutoNum type="arabicParenR" startAt="4"/>
              <a:tabLst>
                <a:tab pos="281305" algn="l"/>
              </a:tabLst>
            </a:pPr>
            <a:r>
              <a:rPr dirty="0" sz="2000">
                <a:latin typeface="Times New Roman"/>
                <a:cs typeface="Times New Roman"/>
              </a:rPr>
              <a:t>V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remove(Object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k):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mapping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removed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from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HashMap.</a:t>
            </a:r>
            <a:endParaRPr sz="2000">
              <a:latin typeface="Times New Roman"/>
              <a:cs typeface="Times New Roman"/>
            </a:endParaRPr>
          </a:p>
          <a:p>
            <a:pPr marL="12700" marR="728980" indent="268605">
              <a:lnSpc>
                <a:spcPct val="100000"/>
              </a:lnSpc>
              <a:spcBef>
                <a:spcPts val="480"/>
              </a:spcBef>
              <a:buSzPct val="95000"/>
              <a:buAutoNum type="arabicParenR" startAt="6"/>
              <a:tabLst>
                <a:tab pos="281305" algn="l"/>
              </a:tabLst>
            </a:pPr>
            <a:r>
              <a:rPr dirty="0" sz="2000">
                <a:latin typeface="Times New Roman"/>
                <a:cs typeface="Times New Roman"/>
              </a:rPr>
              <a:t>V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replace(Key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40">
                <a:latin typeface="Times New Roman"/>
                <a:cs typeface="Times New Roman"/>
              </a:rPr>
              <a:t>Value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v):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entry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replaced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already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present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HashMap.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908" y="620268"/>
            <a:ext cx="8330183" cy="5306568"/>
          </a:xfrm>
          <a:prstGeom prst="rect">
            <a:avLst/>
          </a:prstGeom>
        </p:spPr>
      </p:pic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58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3865" rIns="0" bIns="0" rtlCol="0" vert="horz">
            <a:spAutoFit/>
          </a:bodyPr>
          <a:lstStyle/>
          <a:p>
            <a:pPr marL="987425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Example</a:t>
            </a:r>
            <a:r>
              <a:rPr dirty="0" sz="4000" spc="-75"/>
              <a:t> </a:t>
            </a:r>
            <a:r>
              <a:rPr dirty="0" sz="4000"/>
              <a:t>-</a:t>
            </a:r>
            <a:r>
              <a:rPr dirty="0" sz="4000" spc="-70"/>
              <a:t> </a:t>
            </a:r>
            <a:r>
              <a:rPr dirty="0" sz="4000" spc="-10"/>
              <a:t>SimpleCollection</a:t>
            </a:r>
            <a:endParaRPr sz="4000"/>
          </a:p>
        </p:txBody>
      </p:sp>
      <p:sp>
        <p:nvSpPr>
          <p:cNvPr id="4" name="object 4" descr=""/>
          <p:cNvSpPr txBox="1"/>
          <p:nvPr/>
        </p:nvSpPr>
        <p:spPr>
          <a:xfrm>
            <a:off x="8469630" y="6298313"/>
            <a:ext cx="176530" cy="188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35"/>
              </a:lnSpc>
            </a:pPr>
            <a:fld id="{81D60167-4931-47E6-BA6A-407CBD079E47}" type="slidenum">
              <a:rPr dirty="0" sz="1200" spc="-25">
                <a:latin typeface="Trebuchet MS"/>
                <a:cs typeface="Trebuchet MS"/>
              </a:rPr>
              <a:t>10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94968" y="1398777"/>
            <a:ext cx="6350635" cy="430593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4243705" algn="l"/>
              </a:tabLst>
            </a:pPr>
            <a:r>
              <a:rPr dirty="0" sz="1800" b="1">
                <a:latin typeface="Courier New"/>
                <a:cs typeface="Courier New"/>
              </a:rPr>
              <a:t>public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class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SimpleCollection</a:t>
            </a:r>
            <a:r>
              <a:rPr dirty="0" sz="1800" b="1">
                <a:latin typeface="Courier New"/>
                <a:cs typeface="Courier New"/>
              </a:rPr>
              <a:t>	</a:t>
            </a:r>
            <a:r>
              <a:rPr dirty="0" sz="1800" spc="-5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67995" marR="535305" indent="-120650">
              <a:lnSpc>
                <a:spcPts val="2590"/>
              </a:lnSpc>
              <a:spcBef>
                <a:spcPts val="160"/>
              </a:spcBef>
            </a:pPr>
            <a:r>
              <a:rPr dirty="0" sz="1800" b="1">
                <a:latin typeface="Courier New"/>
                <a:cs typeface="Courier New"/>
              </a:rPr>
              <a:t>public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static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void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main(String[]</a:t>
            </a:r>
            <a:r>
              <a:rPr dirty="0" sz="1800" spc="-8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args)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spc="-50" b="1">
                <a:latin typeface="Courier New"/>
                <a:cs typeface="Courier New"/>
              </a:rPr>
              <a:t>{ </a:t>
            </a:r>
            <a:r>
              <a:rPr dirty="0" sz="1800" b="1">
                <a:latin typeface="Courier New"/>
                <a:cs typeface="Courier New"/>
              </a:rPr>
              <a:t>Collection</a:t>
            </a:r>
            <a:r>
              <a:rPr dirty="0" sz="1800" spc="-105" b="1">
                <a:latin typeface="Courier New"/>
                <a:cs typeface="Courier New"/>
              </a:rPr>
              <a:t> </a:t>
            </a:r>
            <a:r>
              <a:rPr dirty="0" sz="1800" spc="-25" b="1">
                <a:latin typeface="Courier New"/>
                <a:cs typeface="Courier New"/>
              </a:rPr>
              <a:t>c;</a:t>
            </a:r>
            <a:endParaRPr sz="1800">
              <a:latin typeface="Courier New"/>
              <a:cs typeface="Courier New"/>
            </a:endParaRPr>
          </a:p>
          <a:p>
            <a:pPr marL="467995" marR="5080">
              <a:lnSpc>
                <a:spcPts val="2590"/>
              </a:lnSpc>
              <a:spcBef>
                <a:spcPts val="10"/>
              </a:spcBef>
            </a:pPr>
            <a:r>
              <a:rPr dirty="0" sz="1800" b="1">
                <a:latin typeface="Courier New"/>
                <a:cs typeface="Courier New"/>
              </a:rPr>
              <a:t>c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new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ArrayList(); System.out.println(c.getClass().getName()); </a:t>
            </a:r>
            <a:r>
              <a:rPr dirty="0" sz="1800" b="1">
                <a:latin typeface="Courier New"/>
                <a:cs typeface="Courier New"/>
              </a:rPr>
              <a:t>for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(int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i=1;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i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&lt;=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10;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i++)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5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382395">
              <a:lnSpc>
                <a:spcPct val="100000"/>
              </a:lnSpc>
              <a:spcBef>
                <a:spcPts val="275"/>
              </a:spcBef>
            </a:pPr>
            <a:r>
              <a:rPr dirty="0" sz="1800" b="1">
                <a:latin typeface="Courier New"/>
                <a:cs typeface="Courier New"/>
              </a:rPr>
              <a:t>c.add(i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+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"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*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"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+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i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+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"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"+i*i);</a:t>
            </a:r>
            <a:endParaRPr sz="1800">
              <a:latin typeface="Courier New"/>
              <a:cs typeface="Courier New"/>
            </a:endParaRPr>
          </a:p>
          <a:p>
            <a:pPr marL="467995">
              <a:lnSpc>
                <a:spcPct val="100000"/>
              </a:lnSpc>
              <a:spcBef>
                <a:spcPts val="434"/>
              </a:spcBef>
            </a:pPr>
            <a:r>
              <a:rPr dirty="0" sz="1800" spc="-5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467995" marR="1915160">
              <a:lnSpc>
                <a:spcPct val="120000"/>
              </a:lnSpc>
            </a:pPr>
            <a:r>
              <a:rPr dirty="0" sz="1800" b="1">
                <a:latin typeface="Courier New"/>
                <a:cs typeface="Courier New"/>
              </a:rPr>
              <a:t>Iterator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iter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c.iterator(); </a:t>
            </a:r>
            <a:r>
              <a:rPr dirty="0" sz="1800" b="1">
                <a:latin typeface="Courier New"/>
                <a:cs typeface="Courier New"/>
              </a:rPr>
              <a:t>while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(iter.hasNext())</a:t>
            </a:r>
            <a:endParaRPr sz="1800">
              <a:latin typeface="Courier New"/>
              <a:cs typeface="Courier New"/>
            </a:endParaRPr>
          </a:p>
          <a:p>
            <a:pPr marL="1382395">
              <a:lnSpc>
                <a:spcPct val="100000"/>
              </a:lnSpc>
              <a:spcBef>
                <a:spcPts val="430"/>
              </a:spcBef>
            </a:pPr>
            <a:r>
              <a:rPr dirty="0" sz="1800" spc="-10" b="1">
                <a:latin typeface="Courier New"/>
                <a:cs typeface="Courier New"/>
              </a:rPr>
              <a:t>System.out.println(iter.next());</a:t>
            </a:r>
            <a:endParaRPr sz="1800">
              <a:latin typeface="Courier New"/>
              <a:cs typeface="Courier New"/>
            </a:endParaRPr>
          </a:p>
          <a:p>
            <a:pPr marL="347345">
              <a:lnSpc>
                <a:spcPct val="100000"/>
              </a:lnSpc>
              <a:spcBef>
                <a:spcPts val="434"/>
              </a:spcBef>
            </a:pPr>
            <a:r>
              <a:rPr dirty="0" sz="1800" spc="-5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 spc="-5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963" y="1196339"/>
            <a:ext cx="7434071" cy="3817620"/>
          </a:xfrm>
          <a:prstGeom prst="rect">
            <a:avLst/>
          </a:prstGeom>
        </p:spPr>
      </p:pic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5"/>
              </a:lnSpc>
            </a:pPr>
            <a:fld id="{81D60167-4931-47E6-BA6A-407CBD079E47}" type="slidenum">
              <a:rPr dirty="0" spc="-25"/>
              <a:t>58</a:t>
            </a:fld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961640">
              <a:lnSpc>
                <a:spcPct val="100000"/>
              </a:lnSpc>
              <a:spcBef>
                <a:spcPts val="95"/>
              </a:spcBef>
            </a:pPr>
            <a:r>
              <a:rPr dirty="0" sz="4000" spc="-25"/>
              <a:t>TreeMap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076706"/>
            <a:ext cx="7872095" cy="417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105"/>
              </a:spcBef>
              <a:buAutoNum type="arabicParenR"/>
              <a:tabLst>
                <a:tab pos="527685" algn="l"/>
              </a:tabLst>
            </a:pPr>
            <a:r>
              <a:rPr dirty="0" sz="2000" spc="-20">
                <a:latin typeface="Times New Roman"/>
                <a:cs typeface="Times New Roman"/>
              </a:rPr>
              <a:t>A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TreeMap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also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key,value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mapping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collection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information storage.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Font typeface="Times New Roman"/>
              <a:buAutoNum type="arabicParenR"/>
            </a:pPr>
            <a:endParaRPr sz="20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AutoNum type="arabicParenR"/>
              <a:tabLst>
                <a:tab pos="527685" algn="l"/>
              </a:tabLst>
            </a:pPr>
            <a:r>
              <a:rPr dirty="0" sz="2000" spc="-20">
                <a:latin typeface="Times New Roman"/>
                <a:cs typeface="Times New Roman"/>
              </a:rPr>
              <a:t>A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TreeMap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collection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collected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Statement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Font typeface="Times New Roman"/>
              <a:buAutoNum type="arabicParenR"/>
            </a:pPr>
            <a:endParaRPr sz="20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AutoNum type="arabicParenR"/>
              <a:tabLst>
                <a:tab pos="527685" algn="l"/>
              </a:tabLst>
            </a:pPr>
            <a:r>
              <a:rPr dirty="0" sz="2000" spc="-30">
                <a:latin typeface="Times New Roman"/>
                <a:cs typeface="Times New Roman"/>
              </a:rPr>
              <a:t>TreeMap&lt;Key,Value&gt;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Map1=new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TreeMap&lt;Key,Value&gt;();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Font typeface="Times New Roman"/>
              <a:buAutoNum type="arabicParenR"/>
            </a:pPr>
            <a:endParaRPr sz="2000">
              <a:latin typeface="Times New Roman"/>
              <a:cs typeface="Times New Roman"/>
            </a:endParaRPr>
          </a:p>
          <a:p>
            <a:pPr marL="527685" marR="661670" indent="-515620">
              <a:lnSpc>
                <a:spcPct val="100000"/>
              </a:lnSpc>
              <a:buAutoNum type="arabicParenR"/>
              <a:tabLst>
                <a:tab pos="527685" algn="l"/>
              </a:tabLst>
            </a:pPr>
            <a:r>
              <a:rPr dirty="0" sz="2000">
                <a:latin typeface="Times New Roman"/>
                <a:cs typeface="Times New Roman"/>
              </a:rPr>
              <a:t>Conceptually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it’s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implementation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black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tree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thus </a:t>
            </a:r>
            <a:r>
              <a:rPr dirty="0" sz="2000">
                <a:latin typeface="Times New Roman"/>
                <a:cs typeface="Times New Roman"/>
              </a:rPr>
              <a:t>elements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arranged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according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natural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ordering.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Font typeface="Times New Roman"/>
              <a:buAutoNum type="arabicParenR"/>
            </a:pPr>
            <a:endParaRPr sz="20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AutoNum type="arabicParenR"/>
              <a:tabLst>
                <a:tab pos="527685" algn="l"/>
              </a:tabLst>
            </a:pPr>
            <a:r>
              <a:rPr dirty="0" sz="2000">
                <a:latin typeface="Times New Roman"/>
                <a:cs typeface="Times New Roman"/>
              </a:rPr>
              <a:t>Like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HashMap,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implementation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TreeMap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thread</a:t>
            </a:r>
            <a:endParaRPr sz="200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Synchronized.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7909" rIns="0" bIns="0" rtlCol="0" vert="horz">
            <a:spAutoFit/>
          </a:bodyPr>
          <a:lstStyle/>
          <a:p>
            <a:pPr marL="928369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Some</a:t>
            </a:r>
            <a:r>
              <a:rPr dirty="0" sz="2400" spc="-15"/>
              <a:t> </a:t>
            </a:r>
            <a:r>
              <a:rPr dirty="0" sz="2400"/>
              <a:t>of</a:t>
            </a:r>
            <a:r>
              <a:rPr dirty="0" sz="2400" spc="-20"/>
              <a:t> </a:t>
            </a:r>
            <a:r>
              <a:rPr dirty="0" sz="2400"/>
              <a:t>the</a:t>
            </a:r>
            <a:r>
              <a:rPr dirty="0" sz="2400" spc="-30"/>
              <a:t> </a:t>
            </a:r>
            <a:r>
              <a:rPr dirty="0" sz="2400"/>
              <a:t>frequently</a:t>
            </a:r>
            <a:r>
              <a:rPr dirty="0" sz="2400" spc="-60"/>
              <a:t> </a:t>
            </a:r>
            <a:r>
              <a:rPr dirty="0" sz="2400"/>
              <a:t>used</a:t>
            </a:r>
            <a:r>
              <a:rPr dirty="0" sz="2400" spc="-60"/>
              <a:t> </a:t>
            </a:r>
            <a:r>
              <a:rPr dirty="0" sz="2400"/>
              <a:t>TreeMap</a:t>
            </a:r>
            <a:r>
              <a:rPr dirty="0" sz="2400" spc="-50"/>
              <a:t> </a:t>
            </a:r>
            <a:r>
              <a:rPr dirty="0" sz="2400" spc="-10"/>
              <a:t>Methods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471930"/>
            <a:ext cx="7912100" cy="39897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457200" marR="43815" indent="-457200">
              <a:lnSpc>
                <a:spcPct val="100000"/>
              </a:lnSpc>
              <a:spcBef>
                <a:spcPts val="105"/>
              </a:spcBef>
              <a:buAutoNum type="arabicParenR"/>
              <a:tabLst>
                <a:tab pos="457200" algn="l"/>
              </a:tabLst>
            </a:pPr>
            <a:r>
              <a:rPr dirty="0" sz="2000">
                <a:latin typeface="Times New Roman"/>
                <a:cs typeface="Times New Roman"/>
              </a:rPr>
              <a:t>ceilingEntry(Key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k):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returns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key,value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pair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entry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associated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with</a:t>
            </a:r>
            <a:endParaRPr sz="2000">
              <a:latin typeface="Times New Roman"/>
              <a:cs typeface="Times New Roman"/>
            </a:endParaRPr>
          </a:p>
          <a:p>
            <a:pPr algn="ctr" marR="4064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least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greater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equal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given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null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returned.</a:t>
            </a:r>
            <a:endParaRPr sz="2000">
              <a:latin typeface="Times New Roman"/>
              <a:cs typeface="Times New Roman"/>
            </a:endParaRPr>
          </a:p>
          <a:p>
            <a:pPr marL="469900" marR="5080" indent="-457834">
              <a:lnSpc>
                <a:spcPct val="100000"/>
              </a:lnSpc>
              <a:spcBef>
                <a:spcPts val="480"/>
              </a:spcBef>
              <a:buAutoNum type="arabicParenR" startAt="2"/>
              <a:tabLst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ceilingKey(Key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k):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returns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greater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equal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given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k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null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returned.</a:t>
            </a:r>
            <a:endParaRPr sz="2000">
              <a:latin typeface="Times New Roman"/>
              <a:cs typeface="Times New Roman"/>
            </a:endParaRPr>
          </a:p>
          <a:p>
            <a:pPr marL="469900" marR="251460" indent="-457834">
              <a:lnSpc>
                <a:spcPct val="100000"/>
              </a:lnSpc>
              <a:spcBef>
                <a:spcPts val="480"/>
              </a:spcBef>
              <a:buAutoNum type="arabicParenR" startAt="2"/>
              <a:tabLst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containsKey(Object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k):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true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returned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mapping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TreeMap </a:t>
            </a:r>
            <a:r>
              <a:rPr dirty="0" sz="2000">
                <a:latin typeface="Times New Roman"/>
                <a:cs typeface="Times New Roman"/>
              </a:rPr>
              <a:t>containing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 </a:t>
            </a:r>
            <a:r>
              <a:rPr dirty="0" sz="2000" spc="-25">
                <a:latin typeface="Times New Roman"/>
                <a:cs typeface="Times New Roman"/>
              </a:rPr>
              <a:t>k.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AutoNum type="arabicParenR" startAt="2"/>
              <a:tabLst>
                <a:tab pos="469900" algn="l"/>
              </a:tabLst>
            </a:pPr>
            <a:r>
              <a:rPr dirty="0" sz="2000" spc="-20">
                <a:latin typeface="Times New Roman"/>
                <a:cs typeface="Times New Roman"/>
              </a:rPr>
              <a:t>containsValue(Object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v):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true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returned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 there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atleast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10">
                <a:latin typeface="Times New Roman"/>
                <a:cs typeface="Times New Roman"/>
              </a:rPr>
              <a:t> mapping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value v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TreeMap</a:t>
            </a:r>
            <a:endParaRPr sz="2000">
              <a:latin typeface="Times New Roman"/>
              <a:cs typeface="Times New Roman"/>
            </a:endParaRPr>
          </a:p>
          <a:p>
            <a:pPr marL="469900" marR="125095" indent="-457834">
              <a:lnSpc>
                <a:spcPct val="100000"/>
              </a:lnSpc>
              <a:spcBef>
                <a:spcPts val="480"/>
              </a:spcBef>
              <a:buAutoNum type="arabicParenR" startAt="5"/>
              <a:tabLst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get(Object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k):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value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 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returned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corresponding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 is </a:t>
            </a:r>
            <a:r>
              <a:rPr dirty="0" sz="2000" spc="-10">
                <a:latin typeface="Times New Roman"/>
                <a:cs typeface="Times New Roman"/>
              </a:rPr>
              <a:t>mapping </a:t>
            </a:r>
            <a:r>
              <a:rPr dirty="0" sz="2000">
                <a:latin typeface="Times New Roman"/>
                <a:cs typeface="Times New Roman"/>
              </a:rPr>
              <a:t>k,v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present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TreeMap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otherwise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null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returned.</a:t>
            </a:r>
            <a:endParaRPr sz="2000">
              <a:latin typeface="Times New Roman"/>
              <a:cs typeface="Times New Roman"/>
            </a:endParaRPr>
          </a:p>
          <a:p>
            <a:pPr marL="12700" marR="480695" indent="273050">
              <a:lnSpc>
                <a:spcPct val="100000"/>
              </a:lnSpc>
              <a:spcBef>
                <a:spcPts val="484"/>
              </a:spcBef>
              <a:buAutoNum type="arabicParenR" startAt="5"/>
              <a:tabLst>
                <a:tab pos="285750" algn="l"/>
              </a:tabLst>
            </a:pPr>
            <a:r>
              <a:rPr dirty="0" sz="2000">
                <a:latin typeface="Times New Roman"/>
                <a:cs typeface="Times New Roman"/>
              </a:rPr>
              <a:t>put(Key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k,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Value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v):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mapping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corresponding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40">
                <a:latin typeface="Times New Roman"/>
                <a:cs typeface="Times New Roman"/>
              </a:rPr>
              <a:t>Value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recorded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TreeMap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0683" y="333756"/>
            <a:ext cx="6847332" cy="601218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383" y="972311"/>
            <a:ext cx="5733288" cy="49149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57326" rIns="0" bIns="0" rtlCol="0" vert="horz">
            <a:spAutoFit/>
          </a:bodyPr>
          <a:lstStyle/>
          <a:p>
            <a:pPr marL="268859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LinkedHashMap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076706"/>
            <a:ext cx="8015605" cy="2404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27685" marR="575310" indent="-515620">
              <a:lnSpc>
                <a:spcPct val="100000"/>
              </a:lnSpc>
              <a:spcBef>
                <a:spcPts val="105"/>
              </a:spcBef>
              <a:buAutoNum type="arabicParenR"/>
              <a:tabLst>
                <a:tab pos="527685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implementation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Map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concepts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of </a:t>
            </a:r>
            <a:r>
              <a:rPr dirty="0" sz="2000">
                <a:latin typeface="Times New Roman"/>
                <a:cs typeface="Times New Roman"/>
              </a:rPr>
              <a:t>Hashtable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10">
                <a:latin typeface="Times New Roman"/>
                <a:cs typeface="Times New Roman"/>
              </a:rPr>
              <a:t>linkedlist.</a:t>
            </a:r>
            <a:endParaRPr sz="20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475"/>
              </a:spcBef>
              <a:buAutoNum type="arabicParenR"/>
              <a:tabLst>
                <a:tab pos="527685" algn="l"/>
              </a:tabLst>
            </a:pP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implementation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different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HashMap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collections</a:t>
            </a:r>
            <a:endParaRPr sz="200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also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maintains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double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linkedlist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consisting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key,value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pair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enteries.</a:t>
            </a:r>
            <a:endParaRPr sz="20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480"/>
              </a:spcBef>
              <a:buAutoNum type="arabicParenR" startAt="3"/>
              <a:tabLst>
                <a:tab pos="527685" algn="l"/>
              </a:tabLst>
            </a:pPr>
            <a:r>
              <a:rPr dirty="0" sz="2000">
                <a:latin typeface="Times New Roman"/>
                <a:cs typeface="Times New Roman"/>
              </a:rPr>
              <a:t>Like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HashMap,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constant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time </a:t>
            </a:r>
            <a:r>
              <a:rPr dirty="0" sz="2000" spc="-10">
                <a:latin typeface="Times New Roman"/>
                <a:cs typeface="Times New Roman"/>
              </a:rPr>
              <a:t>operations.</a:t>
            </a:r>
            <a:endParaRPr sz="20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480"/>
              </a:spcBef>
              <a:buAutoNum type="arabicParenR" startAt="3"/>
              <a:tabLst>
                <a:tab pos="527685" algn="l"/>
              </a:tabLst>
            </a:pPr>
            <a:r>
              <a:rPr dirty="0" sz="2000">
                <a:latin typeface="Times New Roman"/>
                <a:cs typeface="Times New Roman"/>
              </a:rPr>
              <a:t>Like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HashMap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also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permits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null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elements.</a:t>
            </a:r>
            <a:endParaRPr sz="20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480"/>
              </a:spcBef>
              <a:buAutoNum type="arabicParenR" startAt="3"/>
              <a:tabLst>
                <a:tab pos="52768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implementation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LinkedHashMap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synchronized.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469630" y="6271971"/>
            <a:ext cx="1384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5">
                <a:latin typeface="Trebuchet MS"/>
                <a:cs typeface="Trebuchet MS"/>
              </a:rPr>
              <a:t>65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5453" rIns="0" bIns="0" rtlCol="0" vert="horz">
            <a:spAutoFit/>
          </a:bodyPr>
          <a:lstStyle/>
          <a:p>
            <a:pPr marL="414020">
              <a:lnSpc>
                <a:spcPct val="100000"/>
              </a:lnSpc>
              <a:spcBef>
                <a:spcPts val="95"/>
              </a:spcBef>
            </a:pPr>
            <a:r>
              <a:rPr dirty="0"/>
              <a:t>Some</a:t>
            </a:r>
            <a:r>
              <a:rPr dirty="0" spc="-35"/>
              <a:t> </a:t>
            </a:r>
            <a:r>
              <a:rPr dirty="0"/>
              <a:t>frequently</a:t>
            </a:r>
            <a:r>
              <a:rPr dirty="0" spc="-75"/>
              <a:t> </a:t>
            </a:r>
            <a:r>
              <a:rPr dirty="0"/>
              <a:t>used</a:t>
            </a:r>
            <a:r>
              <a:rPr dirty="0" spc="-45"/>
              <a:t> </a:t>
            </a:r>
            <a:r>
              <a:rPr dirty="0" spc="-10"/>
              <a:t>LinkedHashMap</a:t>
            </a:r>
            <a:r>
              <a:rPr dirty="0" spc="-45"/>
              <a:t> </a:t>
            </a:r>
            <a:r>
              <a:rPr dirty="0" spc="-10"/>
              <a:t>Methods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469900" marR="247650" indent="-457834">
              <a:lnSpc>
                <a:spcPct val="100000"/>
              </a:lnSpc>
              <a:spcBef>
                <a:spcPts val="105"/>
              </a:spcBef>
              <a:buAutoNum type="arabicParenR"/>
              <a:tabLst>
                <a:tab pos="469900" algn="l"/>
              </a:tabLst>
            </a:pPr>
            <a:r>
              <a:rPr dirty="0" spc="-20"/>
              <a:t>containsValue(Object</a:t>
            </a:r>
            <a:r>
              <a:rPr dirty="0" spc="-80"/>
              <a:t> </a:t>
            </a:r>
            <a:r>
              <a:rPr dirty="0"/>
              <a:t>V):</a:t>
            </a:r>
            <a:r>
              <a:rPr dirty="0" spc="-5"/>
              <a:t> </a:t>
            </a:r>
            <a:r>
              <a:rPr dirty="0"/>
              <a:t>returns</a:t>
            </a:r>
            <a:r>
              <a:rPr dirty="0" spc="-30"/>
              <a:t> </a:t>
            </a:r>
            <a:r>
              <a:rPr dirty="0"/>
              <a:t>true</a:t>
            </a:r>
            <a:r>
              <a:rPr dirty="0" spc="-5"/>
              <a:t> </a:t>
            </a:r>
            <a:r>
              <a:rPr dirty="0"/>
              <a:t>if there</a:t>
            </a:r>
            <a:r>
              <a:rPr dirty="0" spc="-10"/>
              <a:t> </a:t>
            </a:r>
            <a:r>
              <a:rPr dirty="0"/>
              <a:t>is</a:t>
            </a:r>
            <a:r>
              <a:rPr dirty="0" spc="10"/>
              <a:t> </a:t>
            </a:r>
            <a:r>
              <a:rPr dirty="0"/>
              <a:t>ateast</a:t>
            </a:r>
            <a:r>
              <a:rPr dirty="0" spc="-20"/>
              <a:t> </a:t>
            </a:r>
            <a:r>
              <a:rPr dirty="0"/>
              <a:t>one</a:t>
            </a:r>
            <a:r>
              <a:rPr dirty="0" spc="5"/>
              <a:t> </a:t>
            </a:r>
            <a:r>
              <a:rPr dirty="0"/>
              <a:t>K,V</a:t>
            </a:r>
            <a:r>
              <a:rPr dirty="0" spc="-30"/>
              <a:t> </a:t>
            </a:r>
            <a:r>
              <a:rPr dirty="0" spc="-10"/>
              <a:t>mapping </a:t>
            </a:r>
            <a:r>
              <a:rPr dirty="0"/>
              <a:t>present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5"/>
              <a:t> </a:t>
            </a:r>
            <a:r>
              <a:rPr dirty="0"/>
              <a:t>LinkedHashMap</a:t>
            </a:r>
            <a:r>
              <a:rPr dirty="0" spc="-35"/>
              <a:t> </a:t>
            </a:r>
            <a:r>
              <a:rPr dirty="0"/>
              <a:t>with</a:t>
            </a:r>
            <a:r>
              <a:rPr dirty="0" spc="-10"/>
              <a:t> </a:t>
            </a:r>
            <a:r>
              <a:rPr dirty="0"/>
              <a:t>value</a:t>
            </a:r>
            <a:r>
              <a:rPr dirty="0" spc="-55"/>
              <a:t> </a:t>
            </a:r>
            <a:r>
              <a:rPr dirty="0" spc="-25"/>
              <a:t>V.</a:t>
            </a:r>
          </a:p>
          <a:p>
            <a:pPr marL="469900" indent="-457200">
              <a:lnSpc>
                <a:spcPct val="100000"/>
              </a:lnSpc>
              <a:spcBef>
                <a:spcPts val="475"/>
              </a:spcBef>
              <a:buAutoNum type="arabicParenR"/>
              <a:tabLst>
                <a:tab pos="469900" algn="l"/>
              </a:tabLst>
            </a:pPr>
            <a:r>
              <a:rPr dirty="0"/>
              <a:t>get(Object</a:t>
            </a:r>
            <a:r>
              <a:rPr dirty="0" spc="-45"/>
              <a:t> </a:t>
            </a:r>
            <a:r>
              <a:rPr dirty="0"/>
              <a:t>k):</a:t>
            </a:r>
            <a:r>
              <a:rPr dirty="0" spc="-30"/>
              <a:t> </a:t>
            </a:r>
            <a:r>
              <a:rPr dirty="0"/>
              <a:t>returns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Object</a:t>
            </a:r>
            <a:r>
              <a:rPr dirty="0" spc="-45"/>
              <a:t> </a:t>
            </a:r>
            <a:r>
              <a:rPr dirty="0"/>
              <a:t>reference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value</a:t>
            </a:r>
            <a:r>
              <a:rPr dirty="0" spc="-25"/>
              <a:t> </a:t>
            </a:r>
            <a:r>
              <a:rPr dirty="0"/>
              <a:t>v corresponding</a:t>
            </a:r>
            <a:r>
              <a:rPr dirty="0" spc="-45"/>
              <a:t> </a:t>
            </a:r>
            <a:r>
              <a:rPr dirty="0"/>
              <a:t>to</a:t>
            </a:r>
            <a:r>
              <a:rPr dirty="0" spc="-25"/>
              <a:t> key</a:t>
            </a: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pc="-25"/>
              <a:t>k.</a:t>
            </a: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AutoNum type="arabicParenR" startAt="3"/>
              <a:tabLst>
                <a:tab pos="469900" algn="l"/>
              </a:tabLst>
            </a:pPr>
            <a:r>
              <a:rPr dirty="0"/>
              <a:t>put(Object</a:t>
            </a:r>
            <a:r>
              <a:rPr dirty="0" spc="-50"/>
              <a:t> </a:t>
            </a:r>
            <a:r>
              <a:rPr dirty="0"/>
              <a:t>k,Object</a:t>
            </a:r>
            <a:r>
              <a:rPr dirty="0" spc="-30"/>
              <a:t> </a:t>
            </a:r>
            <a:r>
              <a:rPr dirty="0"/>
              <a:t>v):</a:t>
            </a:r>
            <a:r>
              <a:rPr dirty="0" spc="-25"/>
              <a:t> </a:t>
            </a:r>
            <a:r>
              <a:rPr dirty="0"/>
              <a:t>inserts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k,v</a:t>
            </a:r>
            <a:r>
              <a:rPr dirty="0" spc="-10"/>
              <a:t> </a:t>
            </a:r>
            <a:r>
              <a:rPr dirty="0"/>
              <a:t>pair</a:t>
            </a:r>
            <a:r>
              <a:rPr dirty="0" spc="-20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/>
              <a:t>the </a:t>
            </a:r>
            <a:r>
              <a:rPr dirty="0" spc="-10"/>
              <a:t>linkedhashmap</a:t>
            </a: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AutoNum type="arabicParenR" startAt="3"/>
              <a:tabLst>
                <a:tab pos="469900" algn="l"/>
              </a:tabLst>
            </a:pPr>
            <a:r>
              <a:rPr dirty="0"/>
              <a:t>remove(object</a:t>
            </a:r>
            <a:r>
              <a:rPr dirty="0" spc="-60"/>
              <a:t> </a:t>
            </a:r>
            <a:r>
              <a:rPr dirty="0"/>
              <a:t>k):</a:t>
            </a:r>
            <a:r>
              <a:rPr dirty="0" spc="-35"/>
              <a:t> </a:t>
            </a:r>
            <a:r>
              <a:rPr dirty="0"/>
              <a:t>key</a:t>
            </a:r>
            <a:r>
              <a:rPr dirty="0" spc="-15"/>
              <a:t> </a:t>
            </a:r>
            <a:r>
              <a:rPr dirty="0"/>
              <a:t>value pair</a:t>
            </a:r>
            <a:r>
              <a:rPr dirty="0" spc="-20"/>
              <a:t> </a:t>
            </a:r>
            <a:r>
              <a:rPr dirty="0"/>
              <a:t>corresponding</a:t>
            </a:r>
            <a:r>
              <a:rPr dirty="0" spc="-4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key</a:t>
            </a:r>
            <a:r>
              <a:rPr dirty="0" spc="-15"/>
              <a:t> </a:t>
            </a:r>
            <a:r>
              <a:rPr dirty="0"/>
              <a:t>k</a:t>
            </a:r>
            <a:r>
              <a:rPr dirty="0" spc="-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removed</a:t>
            </a:r>
            <a:r>
              <a:rPr dirty="0" spc="-15"/>
              <a:t> </a:t>
            </a:r>
            <a:r>
              <a:rPr dirty="0" spc="-20"/>
              <a:t>from</a:t>
            </a:r>
          </a:p>
          <a:p>
            <a:pPr marL="469900">
              <a:lnSpc>
                <a:spcPct val="100000"/>
              </a:lnSpc>
            </a:pPr>
            <a:r>
              <a:rPr dirty="0"/>
              <a:t>the</a:t>
            </a:r>
            <a:r>
              <a:rPr dirty="0" spc="-20"/>
              <a:t> </a:t>
            </a:r>
            <a:r>
              <a:rPr dirty="0"/>
              <a:t>linkedhashmap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/>
              <a:t>value</a:t>
            </a:r>
            <a:r>
              <a:rPr dirty="0" spc="-25"/>
              <a:t> </a:t>
            </a:r>
            <a:r>
              <a:rPr dirty="0"/>
              <a:t>v</a:t>
            </a:r>
            <a:r>
              <a:rPr dirty="0" spc="-5"/>
              <a:t> </a:t>
            </a:r>
            <a:r>
              <a:rPr dirty="0"/>
              <a:t>corresponding</a:t>
            </a:r>
            <a:r>
              <a:rPr dirty="0" spc="-45"/>
              <a:t> </a:t>
            </a:r>
            <a:r>
              <a:rPr dirty="0"/>
              <a:t>to</a:t>
            </a:r>
            <a:r>
              <a:rPr dirty="0" spc="-5"/>
              <a:t> </a:t>
            </a:r>
            <a:r>
              <a:rPr dirty="0"/>
              <a:t>key</a:t>
            </a:r>
            <a:r>
              <a:rPr dirty="0" spc="-15"/>
              <a:t> </a:t>
            </a:r>
            <a:r>
              <a:rPr dirty="0"/>
              <a:t>k</a:t>
            </a:r>
            <a:r>
              <a:rPr dirty="0" spc="-10"/>
              <a:t> </a:t>
            </a:r>
            <a:r>
              <a:rPr dirty="0"/>
              <a:t>is</a:t>
            </a:r>
            <a:r>
              <a:rPr dirty="0" spc="-20"/>
              <a:t> </a:t>
            </a:r>
            <a:r>
              <a:rPr dirty="0" spc="-10"/>
              <a:t>returned.</a:t>
            </a:r>
          </a:p>
          <a:p>
            <a:pPr marL="469900" marR="108585" indent="-457834">
              <a:lnSpc>
                <a:spcPct val="100000"/>
              </a:lnSpc>
              <a:spcBef>
                <a:spcPts val="480"/>
              </a:spcBef>
              <a:buAutoNum type="arabicParenR" startAt="5"/>
              <a:tabLst>
                <a:tab pos="469900" algn="l"/>
              </a:tabLst>
            </a:pPr>
            <a:r>
              <a:rPr dirty="0"/>
              <a:t>replace(Key</a:t>
            </a:r>
            <a:r>
              <a:rPr dirty="0" spc="-45"/>
              <a:t> </a:t>
            </a:r>
            <a:r>
              <a:rPr dirty="0"/>
              <a:t>k,</a:t>
            </a:r>
            <a:r>
              <a:rPr dirty="0" spc="-40"/>
              <a:t> Value</a:t>
            </a:r>
            <a:r>
              <a:rPr dirty="0" spc="-15"/>
              <a:t> </a:t>
            </a:r>
            <a:r>
              <a:rPr dirty="0"/>
              <a:t>v):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/>
              <a:t>current</a:t>
            </a:r>
            <a:r>
              <a:rPr dirty="0" spc="-50"/>
              <a:t> </a:t>
            </a:r>
            <a:r>
              <a:rPr dirty="0"/>
              <a:t>value</a:t>
            </a:r>
            <a:r>
              <a:rPr dirty="0" spc="-25"/>
              <a:t> </a:t>
            </a:r>
            <a:r>
              <a:rPr dirty="0"/>
              <a:t>v1 corresponding</a:t>
            </a:r>
            <a:r>
              <a:rPr dirty="0" spc="-40"/>
              <a:t> </a:t>
            </a:r>
            <a:r>
              <a:rPr dirty="0"/>
              <a:t>to</a:t>
            </a:r>
            <a:r>
              <a:rPr dirty="0" spc="-20"/>
              <a:t> </a:t>
            </a:r>
            <a:r>
              <a:rPr dirty="0"/>
              <a:t>key</a:t>
            </a:r>
            <a:r>
              <a:rPr dirty="0" spc="-5"/>
              <a:t> </a:t>
            </a:r>
            <a:r>
              <a:rPr dirty="0"/>
              <a:t>k</a:t>
            </a:r>
            <a:r>
              <a:rPr dirty="0" spc="-5"/>
              <a:t> </a:t>
            </a:r>
            <a:r>
              <a:rPr dirty="0" spc="-25"/>
              <a:t>is </a:t>
            </a:r>
            <a:r>
              <a:rPr dirty="0"/>
              <a:t>replaced</a:t>
            </a:r>
            <a:r>
              <a:rPr dirty="0" spc="-35"/>
              <a:t> </a:t>
            </a:r>
            <a:r>
              <a:rPr dirty="0"/>
              <a:t>with</a:t>
            </a:r>
            <a:r>
              <a:rPr dirty="0" spc="-10"/>
              <a:t> </a:t>
            </a:r>
            <a:r>
              <a:rPr dirty="0"/>
              <a:t>value</a:t>
            </a:r>
            <a:r>
              <a:rPr dirty="0" spc="-25"/>
              <a:t> </a:t>
            </a:r>
            <a:r>
              <a:rPr dirty="0"/>
              <a:t>v is</a:t>
            </a:r>
            <a:r>
              <a:rPr dirty="0" spc="-15"/>
              <a:t> </a:t>
            </a:r>
            <a:r>
              <a:rPr dirty="0"/>
              <a:t>there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already</a:t>
            </a:r>
            <a:r>
              <a:rPr dirty="0" spc="-35"/>
              <a:t> </a:t>
            </a:r>
            <a:r>
              <a:rPr dirty="0"/>
              <a:t>an entry</a:t>
            </a:r>
            <a:r>
              <a:rPr dirty="0" spc="-30"/>
              <a:t> </a:t>
            </a:r>
            <a:r>
              <a:rPr dirty="0"/>
              <a:t>present</a:t>
            </a:r>
            <a:r>
              <a:rPr dirty="0" spc="-40"/>
              <a:t> </a:t>
            </a:r>
            <a:r>
              <a:rPr dirty="0"/>
              <a:t>corresponding</a:t>
            </a:r>
            <a:r>
              <a:rPr dirty="0" spc="-45"/>
              <a:t> </a:t>
            </a:r>
            <a:r>
              <a:rPr dirty="0" spc="-25"/>
              <a:t>to </a:t>
            </a:r>
            <a:r>
              <a:rPr dirty="0"/>
              <a:t>key</a:t>
            </a:r>
            <a:r>
              <a:rPr dirty="0" spc="-10"/>
              <a:t> </a:t>
            </a:r>
            <a:r>
              <a:rPr dirty="0" spc="-25"/>
              <a:t>k.</a:t>
            </a:r>
          </a:p>
          <a:p>
            <a:pPr marL="285750" indent="-273050">
              <a:lnSpc>
                <a:spcPct val="100000"/>
              </a:lnSpc>
              <a:spcBef>
                <a:spcPts val="480"/>
              </a:spcBef>
              <a:buAutoNum type="arabicParenR" startAt="5"/>
              <a:tabLst>
                <a:tab pos="285750" algn="l"/>
              </a:tabLst>
            </a:pPr>
            <a:r>
              <a:rPr dirty="0"/>
              <a:t>size():</a:t>
            </a:r>
            <a:r>
              <a:rPr dirty="0" spc="-45"/>
              <a:t> </a:t>
            </a:r>
            <a:r>
              <a:rPr dirty="0"/>
              <a:t>current</a:t>
            </a:r>
            <a:r>
              <a:rPr dirty="0" spc="-40"/>
              <a:t> </a:t>
            </a:r>
            <a:r>
              <a:rPr dirty="0"/>
              <a:t>size</a:t>
            </a:r>
            <a:r>
              <a:rPr dirty="0" spc="-1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5"/>
              <a:t> </a:t>
            </a:r>
            <a:r>
              <a:rPr dirty="0"/>
              <a:t>linkedhashmap</a:t>
            </a:r>
            <a:r>
              <a:rPr dirty="0" spc="-30"/>
              <a:t> </a:t>
            </a:r>
            <a:r>
              <a:rPr dirty="0"/>
              <a:t>is</a:t>
            </a:r>
            <a:r>
              <a:rPr dirty="0" spc="-10"/>
              <a:t> returned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" y="-1"/>
            <a:ext cx="8927592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" y="260602"/>
            <a:ext cx="9035796" cy="65973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92975" y="1834133"/>
            <a:ext cx="7573645" cy="3990975"/>
            <a:chOff x="792975" y="1834133"/>
            <a:chExt cx="7573645" cy="39909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975" y="1859774"/>
              <a:ext cx="7573536" cy="396470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2972561" y="1834133"/>
              <a:ext cx="1551940" cy="483234"/>
            </a:xfrm>
            <a:custGeom>
              <a:avLst/>
              <a:gdLst/>
              <a:ahLst/>
              <a:cxnLst/>
              <a:rect l="l" t="t" r="r" b="b"/>
              <a:pathLst>
                <a:path w="1551939" h="483235">
                  <a:moveTo>
                    <a:pt x="1551432" y="0"/>
                  </a:moveTo>
                  <a:lnTo>
                    <a:pt x="0" y="0"/>
                  </a:lnTo>
                  <a:lnTo>
                    <a:pt x="0" y="483108"/>
                  </a:lnTo>
                  <a:lnTo>
                    <a:pt x="1551432" y="483108"/>
                  </a:lnTo>
                  <a:lnTo>
                    <a:pt x="1551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65045" y="431037"/>
            <a:ext cx="46113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5370" algn="l"/>
              </a:tabLst>
            </a:pPr>
            <a:r>
              <a:rPr dirty="0" sz="4000" spc="-20"/>
              <a:t>List</a:t>
            </a:r>
            <a:r>
              <a:rPr dirty="0" sz="4000"/>
              <a:t>	Interface</a:t>
            </a:r>
            <a:r>
              <a:rPr dirty="0" sz="4000" spc="-120"/>
              <a:t> </a:t>
            </a:r>
            <a:r>
              <a:rPr dirty="0" sz="4000" spc="-10"/>
              <a:t>Context</a:t>
            </a:r>
            <a:endParaRPr sz="4000"/>
          </a:p>
        </p:txBody>
      </p:sp>
      <p:sp>
        <p:nvSpPr>
          <p:cNvPr id="8" name="object 8" descr=""/>
          <p:cNvSpPr txBox="1"/>
          <p:nvPr/>
        </p:nvSpPr>
        <p:spPr>
          <a:xfrm>
            <a:off x="8469630" y="6298313"/>
            <a:ext cx="176530" cy="188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35"/>
              </a:lnSpc>
            </a:pPr>
            <a:fld id="{81D60167-4931-47E6-BA6A-407CBD079E47}" type="slidenum">
              <a:rPr dirty="0" sz="1200" spc="-25">
                <a:latin typeface="Trebuchet MS"/>
                <a:cs typeface="Trebuchet MS"/>
              </a:rPr>
              <a:t>10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972561" y="1834133"/>
            <a:ext cx="1551940" cy="483234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106680">
              <a:lnSpc>
                <a:spcPct val="100000"/>
              </a:lnSpc>
              <a:spcBef>
                <a:spcPts val="400"/>
              </a:spcBef>
            </a:pPr>
            <a:r>
              <a:rPr dirty="0" sz="2400" spc="-10">
                <a:latin typeface="Arial MT"/>
                <a:cs typeface="Arial MT"/>
              </a:rPr>
              <a:t>Collection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896361" y="3201161"/>
            <a:ext cx="684530" cy="483234"/>
          </a:xfrm>
          <a:prstGeom prst="rect">
            <a:avLst/>
          </a:prstGeom>
          <a:solidFill>
            <a:srgbClr val="FFFFFF"/>
          </a:solidFill>
          <a:ln w="25400">
            <a:solidFill>
              <a:srgbClr val="FF0000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400"/>
              </a:spcBef>
            </a:pPr>
            <a:r>
              <a:rPr dirty="0" sz="2400" spc="-20">
                <a:latin typeface="Arial MT"/>
                <a:cs typeface="Arial MT"/>
              </a:rPr>
              <a:t>List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0817" rIns="0" bIns="0" rtlCol="0" vert="horz">
            <a:spAutoFit/>
          </a:bodyPr>
          <a:lstStyle/>
          <a:p>
            <a:pPr marL="2520950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List</a:t>
            </a:r>
            <a:r>
              <a:rPr dirty="0" sz="4000" spc="-70"/>
              <a:t> </a:t>
            </a:r>
            <a:r>
              <a:rPr dirty="0" sz="4000" spc="-10"/>
              <a:t>Interface</a:t>
            </a:r>
            <a:endParaRPr sz="4000"/>
          </a:p>
        </p:txBody>
      </p:sp>
      <p:sp>
        <p:nvSpPr>
          <p:cNvPr id="4" name="object 4" descr=""/>
          <p:cNvSpPr txBox="1"/>
          <p:nvPr/>
        </p:nvSpPr>
        <p:spPr>
          <a:xfrm>
            <a:off x="8469630" y="6298313"/>
            <a:ext cx="176530" cy="188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35"/>
              </a:lnSpc>
            </a:pPr>
            <a:fld id="{81D60167-4931-47E6-BA6A-407CBD079E47}" type="slidenum">
              <a:rPr dirty="0" sz="1200" spc="-25">
                <a:latin typeface="Trebuchet MS"/>
                <a:cs typeface="Trebuchet MS"/>
              </a:rPr>
              <a:t>10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04240" rIns="0" bIns="0" rtlCol="0" vert="horz">
            <a:spAutoFit/>
          </a:bodyPr>
          <a:lstStyle/>
          <a:p>
            <a:pPr marL="356870" marR="1051560" indent="-344805">
              <a:lnSpc>
                <a:spcPct val="100000"/>
              </a:lnSpc>
              <a:spcBef>
                <a:spcPts val="95"/>
              </a:spcBef>
              <a:buChar char="•"/>
              <a:tabLst>
                <a:tab pos="356870" algn="l"/>
              </a:tabLst>
            </a:pPr>
            <a:r>
              <a:rPr dirty="0" sz="2800"/>
              <a:t>The</a:t>
            </a:r>
            <a:r>
              <a:rPr dirty="0" sz="2800" spc="-30"/>
              <a:t> </a:t>
            </a:r>
            <a:r>
              <a:rPr dirty="0" sz="2800"/>
              <a:t>List</a:t>
            </a:r>
            <a:r>
              <a:rPr dirty="0" sz="2800" spc="-40"/>
              <a:t> </a:t>
            </a:r>
            <a:r>
              <a:rPr dirty="0" sz="2800"/>
              <a:t>interface</a:t>
            </a:r>
            <a:r>
              <a:rPr dirty="0" sz="2800" spc="-40"/>
              <a:t> </a:t>
            </a:r>
            <a:r>
              <a:rPr dirty="0" sz="2800"/>
              <a:t>adds</a:t>
            </a:r>
            <a:r>
              <a:rPr dirty="0" sz="2800" spc="-40"/>
              <a:t> </a:t>
            </a:r>
            <a:r>
              <a:rPr dirty="0" sz="2800"/>
              <a:t>the</a:t>
            </a:r>
            <a:r>
              <a:rPr dirty="0" sz="2800" spc="-40"/>
              <a:t> </a:t>
            </a:r>
            <a:r>
              <a:rPr dirty="0" sz="2800"/>
              <a:t>notion</a:t>
            </a:r>
            <a:r>
              <a:rPr dirty="0" sz="2800" spc="-60"/>
              <a:t> </a:t>
            </a:r>
            <a:r>
              <a:rPr dirty="0" sz="2800"/>
              <a:t>of</a:t>
            </a:r>
            <a:r>
              <a:rPr dirty="0" sz="2800" spc="-75"/>
              <a:t> </a:t>
            </a:r>
            <a:r>
              <a:rPr dirty="0" sz="2800" i="1">
                <a:latin typeface="Times New Roman"/>
                <a:cs typeface="Times New Roman"/>
              </a:rPr>
              <a:t>order</a:t>
            </a:r>
            <a:r>
              <a:rPr dirty="0" sz="2800" spc="-50" i="1">
                <a:latin typeface="Times New Roman"/>
                <a:cs typeface="Times New Roman"/>
              </a:rPr>
              <a:t> </a:t>
            </a:r>
            <a:r>
              <a:rPr dirty="0" sz="2800"/>
              <a:t>to</a:t>
            </a:r>
            <a:r>
              <a:rPr dirty="0" sz="2800" spc="-25"/>
              <a:t> </a:t>
            </a:r>
            <a:r>
              <a:rPr dirty="0" sz="2800" spc="-60"/>
              <a:t>a </a:t>
            </a:r>
            <a:r>
              <a:rPr dirty="0" sz="2800" spc="-10"/>
              <a:t>collection</a:t>
            </a:r>
            <a:endParaRPr sz="28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675"/>
              </a:spcBef>
              <a:buChar char="•"/>
              <a:tabLst>
                <a:tab pos="356870" algn="l"/>
              </a:tabLst>
            </a:pPr>
            <a:r>
              <a:rPr dirty="0" sz="2800"/>
              <a:t>The</a:t>
            </a:r>
            <a:r>
              <a:rPr dirty="0" sz="2800" spc="-10"/>
              <a:t> </a:t>
            </a:r>
            <a:r>
              <a:rPr dirty="0" sz="2800"/>
              <a:t>user</a:t>
            </a:r>
            <a:r>
              <a:rPr dirty="0" sz="2800" spc="-15"/>
              <a:t> </a:t>
            </a:r>
            <a:r>
              <a:rPr dirty="0" sz="2800"/>
              <a:t>of</a:t>
            </a:r>
            <a:r>
              <a:rPr dirty="0" sz="2800" spc="-10"/>
              <a:t> </a:t>
            </a:r>
            <a:r>
              <a:rPr dirty="0" sz="2800"/>
              <a:t>a</a:t>
            </a:r>
            <a:r>
              <a:rPr dirty="0" sz="2800" spc="-25"/>
              <a:t> </a:t>
            </a:r>
            <a:r>
              <a:rPr dirty="0" sz="2800"/>
              <a:t>list</a:t>
            </a:r>
            <a:r>
              <a:rPr dirty="0" sz="2800" spc="-25"/>
              <a:t> </a:t>
            </a:r>
            <a:r>
              <a:rPr dirty="0" sz="2800"/>
              <a:t>has</a:t>
            </a:r>
            <a:r>
              <a:rPr dirty="0" sz="2800" spc="-25"/>
              <a:t> </a:t>
            </a:r>
            <a:r>
              <a:rPr dirty="0" sz="2800"/>
              <a:t>control</a:t>
            </a:r>
            <a:r>
              <a:rPr dirty="0" sz="2800" spc="-25"/>
              <a:t> </a:t>
            </a:r>
            <a:r>
              <a:rPr dirty="0" sz="2800"/>
              <a:t>over</a:t>
            </a:r>
            <a:r>
              <a:rPr dirty="0" sz="2800" spc="-25"/>
              <a:t> </a:t>
            </a:r>
            <a:r>
              <a:rPr dirty="0" sz="2800"/>
              <a:t>where an</a:t>
            </a:r>
            <a:r>
              <a:rPr dirty="0" sz="2800" spc="-25"/>
              <a:t> </a:t>
            </a:r>
            <a:r>
              <a:rPr dirty="0" sz="2800"/>
              <a:t>element</a:t>
            </a:r>
            <a:r>
              <a:rPr dirty="0" sz="2800" spc="-15"/>
              <a:t> </a:t>
            </a:r>
            <a:r>
              <a:rPr dirty="0" sz="2800" spc="-25"/>
              <a:t>is </a:t>
            </a:r>
            <a:r>
              <a:rPr dirty="0" sz="2800"/>
              <a:t>added</a:t>
            </a:r>
            <a:r>
              <a:rPr dirty="0" sz="2800" spc="-15"/>
              <a:t> </a:t>
            </a:r>
            <a:r>
              <a:rPr dirty="0" sz="2800"/>
              <a:t>in</a:t>
            </a:r>
            <a:r>
              <a:rPr dirty="0" sz="2800" spc="-20"/>
              <a:t> </a:t>
            </a:r>
            <a:r>
              <a:rPr dirty="0" sz="2800"/>
              <a:t>the</a:t>
            </a:r>
            <a:r>
              <a:rPr dirty="0" sz="2800" spc="-15"/>
              <a:t> </a:t>
            </a:r>
            <a:r>
              <a:rPr dirty="0" sz="2800" spc="-10"/>
              <a:t>collection</a:t>
            </a:r>
            <a:endParaRPr sz="2800"/>
          </a:p>
          <a:p>
            <a:pPr marL="356870" indent="-344170">
              <a:lnSpc>
                <a:spcPct val="100000"/>
              </a:lnSpc>
              <a:spcBef>
                <a:spcPts val="670"/>
              </a:spcBef>
              <a:buChar char="•"/>
              <a:tabLst>
                <a:tab pos="356870" algn="l"/>
              </a:tabLst>
            </a:pPr>
            <a:r>
              <a:rPr dirty="0" sz="2800"/>
              <a:t>Lists</a:t>
            </a:r>
            <a:r>
              <a:rPr dirty="0" sz="2800" spc="-15"/>
              <a:t> </a:t>
            </a:r>
            <a:r>
              <a:rPr dirty="0" sz="2800"/>
              <a:t>typically</a:t>
            </a:r>
            <a:r>
              <a:rPr dirty="0" sz="2800" spc="-25"/>
              <a:t> </a:t>
            </a:r>
            <a:r>
              <a:rPr dirty="0" sz="2800"/>
              <a:t>allow</a:t>
            </a:r>
            <a:r>
              <a:rPr dirty="0" sz="2800" spc="-40"/>
              <a:t> </a:t>
            </a:r>
            <a:r>
              <a:rPr dirty="0" sz="2800" i="1">
                <a:latin typeface="Times New Roman"/>
                <a:cs typeface="Times New Roman"/>
              </a:rPr>
              <a:t>duplicate</a:t>
            </a:r>
            <a:r>
              <a:rPr dirty="0" sz="2800" spc="-30" i="1">
                <a:latin typeface="Times New Roman"/>
                <a:cs typeface="Times New Roman"/>
              </a:rPr>
              <a:t> </a:t>
            </a:r>
            <a:r>
              <a:rPr dirty="0" sz="2800" spc="-10"/>
              <a:t>elements</a:t>
            </a:r>
            <a:endParaRPr sz="2800">
              <a:latin typeface="Times New Roman"/>
              <a:cs typeface="Times New Roman"/>
            </a:endParaRPr>
          </a:p>
          <a:p>
            <a:pPr marL="356870" marR="53975" indent="-344805">
              <a:lnSpc>
                <a:spcPct val="100000"/>
              </a:lnSpc>
              <a:spcBef>
                <a:spcPts val="675"/>
              </a:spcBef>
              <a:buChar char="•"/>
              <a:tabLst>
                <a:tab pos="356870" algn="l"/>
              </a:tabLst>
            </a:pPr>
            <a:r>
              <a:rPr dirty="0" sz="2800"/>
              <a:t>Provides</a:t>
            </a:r>
            <a:r>
              <a:rPr dirty="0" sz="2800" spc="-25"/>
              <a:t> </a:t>
            </a:r>
            <a:r>
              <a:rPr dirty="0" sz="2800"/>
              <a:t>a</a:t>
            </a:r>
            <a:r>
              <a:rPr dirty="0" sz="2800" spc="-20"/>
              <a:t> </a:t>
            </a:r>
            <a:r>
              <a:rPr dirty="0" sz="2800"/>
              <a:t>ListIterator</a:t>
            </a:r>
            <a:r>
              <a:rPr dirty="0" sz="2800" spc="-20"/>
              <a:t> </a:t>
            </a:r>
            <a:r>
              <a:rPr dirty="0" sz="2800"/>
              <a:t>to</a:t>
            </a:r>
            <a:r>
              <a:rPr dirty="0" sz="2800" spc="-20"/>
              <a:t> </a:t>
            </a:r>
            <a:r>
              <a:rPr dirty="0" sz="2800"/>
              <a:t>step</a:t>
            </a:r>
            <a:r>
              <a:rPr dirty="0" sz="2800" spc="-20"/>
              <a:t> </a:t>
            </a:r>
            <a:r>
              <a:rPr dirty="0" sz="2800"/>
              <a:t>through</a:t>
            </a:r>
            <a:r>
              <a:rPr dirty="0" sz="2800" spc="-40"/>
              <a:t> </a:t>
            </a:r>
            <a:r>
              <a:rPr dirty="0" sz="2800"/>
              <a:t>the</a:t>
            </a:r>
            <a:r>
              <a:rPr dirty="0" sz="2800" spc="-20"/>
              <a:t> </a:t>
            </a:r>
            <a:r>
              <a:rPr dirty="0" sz="2800"/>
              <a:t>elements</a:t>
            </a:r>
            <a:r>
              <a:rPr dirty="0" sz="2800" spc="-15"/>
              <a:t> </a:t>
            </a:r>
            <a:r>
              <a:rPr dirty="0" sz="2800" spc="-25"/>
              <a:t>in </a:t>
            </a:r>
            <a:r>
              <a:rPr dirty="0" sz="2800"/>
              <a:t>the</a:t>
            </a:r>
            <a:r>
              <a:rPr dirty="0" sz="2800" spc="-20"/>
              <a:t> </a:t>
            </a:r>
            <a:r>
              <a:rPr dirty="0" sz="2800" spc="-10"/>
              <a:t>list.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0817" rIns="0" bIns="0" rtlCol="0" vert="horz">
            <a:spAutoFit/>
          </a:bodyPr>
          <a:lstStyle/>
          <a:p>
            <a:pPr marL="1772285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ListIterator</a:t>
            </a:r>
            <a:r>
              <a:rPr dirty="0" sz="4000" spc="-165"/>
              <a:t> </a:t>
            </a:r>
            <a:r>
              <a:rPr dirty="0" sz="4000" spc="-10"/>
              <a:t>Interface</a:t>
            </a:r>
            <a:endParaRPr sz="4000"/>
          </a:p>
        </p:txBody>
      </p:sp>
      <p:sp>
        <p:nvSpPr>
          <p:cNvPr id="4" name="object 4" descr=""/>
          <p:cNvSpPr txBox="1"/>
          <p:nvPr/>
        </p:nvSpPr>
        <p:spPr>
          <a:xfrm>
            <a:off x="8469630" y="6298313"/>
            <a:ext cx="176530" cy="188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35"/>
              </a:lnSpc>
            </a:pPr>
            <a:fld id="{81D60167-4931-47E6-BA6A-407CBD079E47}" type="slidenum">
              <a:rPr dirty="0" sz="1200" spc="-25">
                <a:latin typeface="Trebuchet MS"/>
                <a:cs typeface="Trebuchet MS"/>
              </a:rPr>
              <a:t>10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382547"/>
            <a:ext cx="7933690" cy="3672204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775"/>
              </a:spcBef>
              <a:buChar char="•"/>
              <a:tabLst>
                <a:tab pos="356870" algn="l"/>
              </a:tabLst>
            </a:pPr>
            <a:r>
              <a:rPr dirty="0" sz="2800">
                <a:latin typeface="Times New Roman"/>
                <a:cs typeface="Times New Roman"/>
              </a:rPr>
              <a:t>Extends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Iterator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interface</a:t>
            </a:r>
            <a:endParaRPr sz="28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675"/>
              </a:spcBef>
              <a:buChar char="•"/>
              <a:tabLst>
                <a:tab pos="356870" algn="l"/>
              </a:tabLst>
            </a:pPr>
            <a:r>
              <a:rPr dirty="0" sz="2800">
                <a:latin typeface="Times New Roman"/>
                <a:cs typeface="Times New Roman"/>
              </a:rPr>
              <a:t>Defines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three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fundamental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methods</a:t>
            </a:r>
            <a:endParaRPr sz="28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530"/>
              </a:spcBef>
            </a:pPr>
            <a:r>
              <a:rPr dirty="0" sz="2000">
                <a:latin typeface="Courier New"/>
                <a:cs typeface="Courier New"/>
              </a:rPr>
              <a:t>»</a:t>
            </a:r>
            <a:r>
              <a:rPr dirty="0" sz="2000" spc="215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void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add(Object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o)</a:t>
            </a:r>
            <a:r>
              <a:rPr dirty="0" sz="2000" spc="-600" b="1">
                <a:latin typeface="Courier New"/>
                <a:cs typeface="Courier New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before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current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position</a:t>
            </a:r>
            <a:endParaRPr sz="24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390"/>
              </a:spcBef>
            </a:pPr>
            <a:r>
              <a:rPr dirty="0" sz="2000">
                <a:latin typeface="Courier New"/>
                <a:cs typeface="Courier New"/>
              </a:rPr>
              <a:t>»</a:t>
            </a:r>
            <a:r>
              <a:rPr dirty="0" sz="2000" spc="215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boolean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hasPrevious()</a:t>
            </a:r>
            <a:endParaRPr sz="2000">
              <a:latin typeface="Courier New"/>
              <a:cs typeface="Courier New"/>
            </a:endParaRPr>
          </a:p>
          <a:p>
            <a:pPr marL="47117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Courier New"/>
                <a:cs typeface="Courier New"/>
              </a:rPr>
              <a:t>»</a:t>
            </a:r>
            <a:r>
              <a:rPr dirty="0" sz="2000" spc="220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Object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previous()</a:t>
            </a:r>
            <a:endParaRPr sz="2000">
              <a:latin typeface="Courier New"/>
              <a:cs typeface="Courier New"/>
            </a:endParaRPr>
          </a:p>
          <a:p>
            <a:pPr marL="356870" marR="5080" indent="-344805">
              <a:lnSpc>
                <a:spcPct val="100000"/>
              </a:lnSpc>
              <a:spcBef>
                <a:spcPts val="810"/>
              </a:spcBef>
              <a:buChar char="•"/>
              <a:tabLst>
                <a:tab pos="356870" algn="l"/>
              </a:tabLst>
            </a:pP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addition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these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three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methods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defines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basic </a:t>
            </a:r>
            <a:r>
              <a:rPr dirty="0" sz="2800">
                <a:latin typeface="Times New Roman"/>
                <a:cs typeface="Times New Roman"/>
              </a:rPr>
              <a:t>behavior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ordered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list</a:t>
            </a:r>
            <a:endParaRPr sz="28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670"/>
              </a:spcBef>
              <a:buChar char="•"/>
              <a:tabLst>
                <a:tab pos="356870" algn="l"/>
              </a:tabLst>
            </a:pP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ListIterator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knows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position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within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list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Douglas W. Johnson</dc:creator>
  <dc:title>Java Collections</dc:title>
  <dcterms:created xsi:type="dcterms:W3CDTF">2025-03-16T05:43:19Z</dcterms:created>
  <dcterms:modified xsi:type="dcterms:W3CDTF">2025-03-16T05:43:19Z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2024-04-18T00:00:00Z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2025-03-16T00:00:00Z</vt:filetime>
  </property>
  <property fmtid="{D5CDD505-2E9C-101B-9397-08002B2CF9AE}" pid="5" name="Producer">
    <vt:lpwstr>Microsoft® PowerPoint® 2021</vt:lpwstr>
  </property>
</Properties>
</file>