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8990" y="534669"/>
            <a:ext cx="6038087" cy="6600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8477" y="1404950"/>
            <a:ext cx="4906010" cy="178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40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32651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OPERATORS</a:t>
            </a:r>
            <a:r>
              <a:rPr dirty="0" spc="-185"/>
              <a:t> </a:t>
            </a:r>
            <a:r>
              <a:rPr dirty="0" spc="-1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404950"/>
            <a:ext cx="31445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795" algn="l"/>
              </a:tabLst>
            </a:pPr>
            <a:r>
              <a:rPr dirty="0" sz="3200">
                <a:latin typeface="Times New Roman"/>
                <a:cs typeface="Times New Roman"/>
              </a:rPr>
              <a:t>Unary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operators: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3283" y="2345435"/>
            <a:ext cx="6905244" cy="32811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32651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OPERATORS</a:t>
            </a:r>
            <a:r>
              <a:rPr dirty="0" spc="-185"/>
              <a:t> </a:t>
            </a:r>
            <a:r>
              <a:rPr dirty="0" spc="-1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404950"/>
            <a:ext cx="388810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795" algn="l"/>
              </a:tabLst>
            </a:pPr>
            <a:r>
              <a:rPr dirty="0" sz="3200">
                <a:latin typeface="Times New Roman"/>
                <a:cs typeface="Times New Roman"/>
              </a:rPr>
              <a:t>Arithmetic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operators: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3011" y="2203704"/>
            <a:ext cx="6553200" cy="34381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32651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OPERATORS</a:t>
            </a:r>
            <a:r>
              <a:rPr dirty="0" spc="-185"/>
              <a:t> </a:t>
            </a:r>
            <a:r>
              <a:rPr dirty="0" spc="-1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404950"/>
            <a:ext cx="37998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795" algn="l"/>
              </a:tabLst>
            </a:pPr>
            <a:r>
              <a:rPr dirty="0" sz="3200">
                <a:latin typeface="Times New Roman"/>
                <a:cs typeface="Times New Roman"/>
              </a:rPr>
              <a:t>Relational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operators: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7123" y="2206751"/>
            <a:ext cx="662940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32651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OPERATORS</a:t>
            </a:r>
            <a:r>
              <a:rPr dirty="0" spc="-185"/>
              <a:t> </a:t>
            </a:r>
            <a:r>
              <a:rPr dirty="0" spc="-1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404950"/>
            <a:ext cx="33731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795" algn="l"/>
              </a:tabLst>
            </a:pPr>
            <a:r>
              <a:rPr dirty="0" sz="3200">
                <a:latin typeface="Times New Roman"/>
                <a:cs typeface="Times New Roman"/>
              </a:rPr>
              <a:t>Bitwise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operators: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5223" y="1972055"/>
            <a:ext cx="6807708" cy="45674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32651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OPERATORS</a:t>
            </a:r>
            <a:r>
              <a:rPr dirty="0" spc="-185"/>
              <a:t> </a:t>
            </a:r>
            <a:r>
              <a:rPr dirty="0" spc="-1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404950"/>
            <a:ext cx="33699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795" algn="l"/>
              </a:tabLst>
            </a:pPr>
            <a:r>
              <a:rPr dirty="0" sz="3200">
                <a:latin typeface="Times New Roman"/>
                <a:cs typeface="Times New Roman"/>
              </a:rPr>
              <a:t>Logical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operators: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044" y="2232660"/>
            <a:ext cx="6105144" cy="31897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32651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OPERATORS</a:t>
            </a:r>
            <a:r>
              <a:rPr dirty="0" spc="-185"/>
              <a:t> </a:t>
            </a:r>
            <a:r>
              <a:rPr dirty="0" spc="-1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404950"/>
            <a:ext cx="40709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795" algn="l"/>
              </a:tabLst>
            </a:pPr>
            <a:r>
              <a:rPr dirty="0" sz="3200">
                <a:latin typeface="Times New Roman"/>
                <a:cs typeface="Times New Roman"/>
              </a:rPr>
              <a:t>Assignment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operators: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423" y="2011679"/>
            <a:ext cx="7132320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32651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OPERATORS</a:t>
            </a:r>
            <a:r>
              <a:rPr dirty="0" spc="-185"/>
              <a:t> </a:t>
            </a:r>
            <a:r>
              <a:rPr dirty="0" spc="-10"/>
              <a:t>(CONT.…)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795" algn="l"/>
              </a:tabLst>
            </a:pPr>
            <a:r>
              <a:rPr dirty="0" spc="-70"/>
              <a:t>Ternary</a:t>
            </a:r>
            <a:r>
              <a:rPr dirty="0" spc="-95"/>
              <a:t> </a:t>
            </a:r>
            <a:r>
              <a:rPr dirty="0" spc="-10"/>
              <a:t>operators:</a:t>
            </a:r>
          </a:p>
          <a:p>
            <a:pPr>
              <a:lnSpc>
                <a:spcPct val="100000"/>
              </a:lnSpc>
              <a:spcBef>
                <a:spcPts val="2515"/>
              </a:spcBef>
            </a:pPr>
          </a:p>
          <a:p>
            <a:pPr marL="469265" indent="-456565">
              <a:lnSpc>
                <a:spcPct val="100000"/>
              </a:lnSpc>
              <a:buClr>
                <a:srgbClr val="3891A7"/>
              </a:buClr>
              <a:buSzPct val="78125"/>
              <a:buFont typeface="Wingdings"/>
              <a:buChar char=""/>
              <a:tabLst>
                <a:tab pos="469265" algn="l"/>
              </a:tabLst>
            </a:pPr>
            <a:r>
              <a:rPr dirty="0"/>
              <a:t>Conditional</a:t>
            </a:r>
            <a:r>
              <a:rPr dirty="0" spc="-70"/>
              <a:t> </a:t>
            </a:r>
            <a:r>
              <a:rPr dirty="0"/>
              <a:t>Operator</a:t>
            </a:r>
            <a:r>
              <a:rPr dirty="0" spc="-75"/>
              <a:t> </a:t>
            </a:r>
            <a:r>
              <a:rPr dirty="0"/>
              <a:t>(</a:t>
            </a:r>
            <a:r>
              <a:rPr dirty="0" spc="-20"/>
              <a:t> </a:t>
            </a:r>
            <a:r>
              <a:rPr dirty="0"/>
              <a:t>?</a:t>
            </a:r>
            <a:r>
              <a:rPr dirty="0" spc="-10"/>
              <a:t> </a:t>
            </a:r>
            <a:r>
              <a:rPr dirty="0"/>
              <a:t>:</a:t>
            </a:r>
            <a:r>
              <a:rPr dirty="0" spc="-15"/>
              <a:t> </a:t>
            </a:r>
            <a:r>
              <a:rPr dirty="0" spc="-5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477520">
              <a:lnSpc>
                <a:spcPct val="100000"/>
              </a:lnSpc>
              <a:spcBef>
                <a:spcPts val="95"/>
              </a:spcBef>
            </a:pPr>
            <a:r>
              <a:rPr dirty="0"/>
              <a:t>PRECEDENCE</a:t>
            </a:r>
            <a:r>
              <a:rPr dirty="0" spc="-105"/>
              <a:t> </a:t>
            </a:r>
            <a:r>
              <a:rPr dirty="0" spc="75"/>
              <a:t>OF</a:t>
            </a:r>
            <a:r>
              <a:rPr dirty="0" spc="-500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10"/>
              <a:t>OPERATORS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2260" y="1187196"/>
            <a:ext cx="7815072" cy="55199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06426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200"/>
              <a:t> </a:t>
            </a:r>
            <a:r>
              <a:rPr dirty="0" spc="100"/>
              <a:t>OF</a:t>
            </a:r>
            <a:r>
              <a:rPr dirty="0" spc="-225"/>
              <a:t> </a:t>
            </a:r>
            <a:r>
              <a:rPr dirty="0" spc="-10"/>
              <a:t>OPERATORS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20" y="1738883"/>
            <a:ext cx="5376322" cy="33588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06426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200"/>
              <a:t> </a:t>
            </a:r>
            <a:r>
              <a:rPr dirty="0" spc="100"/>
              <a:t>OF</a:t>
            </a:r>
            <a:r>
              <a:rPr dirty="0" spc="-225"/>
              <a:t> </a:t>
            </a:r>
            <a:r>
              <a:rPr dirty="0" spc="-10"/>
              <a:t>OPERATORS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616" y="1856232"/>
            <a:ext cx="5374801" cy="33604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35897" y="2470530"/>
            <a:ext cx="111188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12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12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29403" y="2139823"/>
            <a:ext cx="2975610" cy="24352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DataType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endParaRPr sz="1800">
              <a:latin typeface="Trebuchet MS"/>
              <a:cs typeface="Trebuchet MS"/>
            </a:endParaRPr>
          </a:p>
          <a:p>
            <a:pPr marL="652780" indent="-64008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52780" algn="l"/>
              </a:tabLst>
            </a:pPr>
            <a:r>
              <a:rPr dirty="0" sz="1800" spc="-14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Operators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Precedence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Operators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Examples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Operators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1732" y="2261616"/>
            <a:ext cx="5367527" cy="2289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9963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35"/>
              <a:t> </a:t>
            </a:r>
            <a:r>
              <a:rPr dirty="0" spc="75"/>
              <a:t>OF</a:t>
            </a:r>
            <a:r>
              <a:rPr dirty="0" spc="-185"/>
              <a:t> </a:t>
            </a:r>
            <a:r>
              <a:rPr dirty="0" spc="-20"/>
              <a:t>OPERATORS</a:t>
            </a:r>
            <a:r>
              <a:rPr dirty="0" spc="-225"/>
              <a:t> </a:t>
            </a:r>
            <a:r>
              <a:rPr dirty="0" spc="35"/>
              <a:t>(CONT.…)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9963" rIns="0" bIns="0" rtlCol="0" vert="horz">
            <a:spAutoFit/>
          </a:bodyPr>
          <a:lstStyle/>
          <a:p>
            <a:pPr marL="288925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35"/>
              <a:t> </a:t>
            </a:r>
            <a:r>
              <a:rPr dirty="0" spc="75"/>
              <a:t>OF</a:t>
            </a:r>
            <a:r>
              <a:rPr dirty="0" spc="-185"/>
              <a:t> </a:t>
            </a:r>
            <a:r>
              <a:rPr dirty="0" spc="-20"/>
              <a:t>OPERATORS</a:t>
            </a:r>
            <a:r>
              <a:rPr dirty="0" spc="-225"/>
              <a:t> </a:t>
            </a:r>
            <a:r>
              <a:rPr dirty="0" spc="3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667" y="2321051"/>
            <a:ext cx="5367528" cy="22875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085958" y="2710942"/>
            <a:ext cx="111188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21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6011" y="2167127"/>
            <a:ext cx="4123943" cy="22856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85958" y="2710942"/>
            <a:ext cx="1111885" cy="1306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25">
                <a:latin typeface="Segoe UI Symbol"/>
                <a:cs typeface="Segoe UI Symbol"/>
              </a:rPr>
              <a:t>❖</a:t>
            </a:r>
            <a:r>
              <a:rPr dirty="0" sz="2800" spc="-25"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6011" y="2167127"/>
            <a:ext cx="4123943" cy="22856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164" y="2122932"/>
            <a:ext cx="5056632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85958" y="2710942"/>
            <a:ext cx="111188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1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92857"/>
              <a:buFont typeface="Segoe UI Symbol"/>
              <a:buChar char="❖"/>
              <a:tabLst>
                <a:tab pos="329565" algn="l"/>
              </a:tabLst>
            </a:pPr>
            <a:r>
              <a:rPr dirty="0" sz="2800" spc="-1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164" y="2122932"/>
            <a:ext cx="5056632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0271" y="1920239"/>
            <a:ext cx="4439412" cy="275081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85958" y="2710942"/>
            <a:ext cx="1111885" cy="880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25">
                <a:latin typeface="Segoe UI Symbol"/>
                <a:cs typeface="Segoe UI Symbol"/>
              </a:rPr>
              <a:t>❖</a:t>
            </a:r>
            <a:r>
              <a:rPr dirty="0" sz="2800" spc="-25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0271" y="1920239"/>
            <a:ext cx="4439412" cy="27508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115" y="1516380"/>
            <a:ext cx="4887468" cy="451256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85958" y="2710942"/>
            <a:ext cx="111188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16</a:t>
            </a:r>
            <a:endParaRPr sz="2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92857"/>
              <a:buFont typeface="Segoe UI Symbol"/>
              <a:buChar char="❖"/>
              <a:tabLst>
                <a:tab pos="329565" algn="l"/>
              </a:tabLst>
            </a:pPr>
            <a:r>
              <a:rPr dirty="0" sz="2800" spc="-25">
                <a:latin typeface="Times New Roman"/>
                <a:cs typeface="Times New Roman"/>
              </a:rPr>
              <a:t>13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52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 spc="-25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115" y="1516380"/>
            <a:ext cx="4887468" cy="45125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4144" rIns="0" bIns="0" rtlCol="0" vert="horz">
            <a:spAutoFit/>
          </a:bodyPr>
          <a:lstStyle/>
          <a:p>
            <a:pPr marL="2369185">
              <a:lnSpc>
                <a:spcPct val="100000"/>
              </a:lnSpc>
              <a:spcBef>
                <a:spcPts val="95"/>
              </a:spcBef>
            </a:pPr>
            <a:r>
              <a:rPr dirty="0" spc="-185"/>
              <a:t>D</a:t>
            </a:r>
            <a:r>
              <a:rPr dirty="0" spc="-434"/>
              <a:t>A</a:t>
            </a:r>
            <a:r>
              <a:rPr dirty="0" spc="-475"/>
              <a:t>T</a:t>
            </a:r>
            <a:r>
              <a:rPr dirty="0" spc="125"/>
              <a:t>A</a:t>
            </a:r>
            <a:r>
              <a:rPr dirty="0" spc="75"/>
              <a:t>TY</a:t>
            </a:r>
            <a:r>
              <a:rPr dirty="0" spc="55"/>
              <a:t>P</a:t>
            </a:r>
            <a:r>
              <a:rPr dirty="0" spc="85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368145"/>
            <a:ext cx="9865360" cy="304101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91160" indent="-378460">
              <a:lnSpc>
                <a:spcPct val="100000"/>
              </a:lnSpc>
              <a:spcBef>
                <a:spcPts val="83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160" algn="l"/>
              </a:tabLst>
            </a:pP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mainly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two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types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data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type:</a:t>
            </a:r>
            <a:endParaRPr sz="3200">
              <a:latin typeface="Times New Roman"/>
              <a:cs typeface="Times New Roman"/>
            </a:endParaRPr>
          </a:p>
          <a:p>
            <a:pPr lvl="1" marL="911860" marR="5080" indent="-441959">
              <a:lnSpc>
                <a:spcPts val="4700"/>
              </a:lnSpc>
              <a:spcBef>
                <a:spcPts val="175"/>
              </a:spcBef>
              <a:buClr>
                <a:srgbClr val="3891A7"/>
              </a:buClr>
              <a:buSzPct val="78125"/>
              <a:buFont typeface="Wingdings"/>
              <a:buChar char=""/>
              <a:tabLst>
                <a:tab pos="911860" algn="l"/>
              </a:tabLst>
            </a:pPr>
            <a:r>
              <a:rPr dirty="0" sz="3200" b="1">
                <a:latin typeface="Times New Roman"/>
                <a:cs typeface="Times New Roman"/>
              </a:rPr>
              <a:t>Primitive:</a:t>
            </a:r>
            <a:r>
              <a:rPr dirty="0" sz="3200" spc="-60" b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Byte,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short,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int, long,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float,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double,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boolean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char.</a:t>
            </a:r>
            <a:endParaRPr sz="3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75"/>
              </a:spcBef>
              <a:buClr>
                <a:srgbClr val="3891A7"/>
              </a:buClr>
              <a:buFont typeface="Wingdings"/>
              <a:buChar char=""/>
            </a:pPr>
            <a:endParaRPr sz="3200">
              <a:latin typeface="Times New Roman"/>
              <a:cs typeface="Times New Roman"/>
            </a:endParaRPr>
          </a:p>
          <a:p>
            <a:pPr lvl="1" marL="926465" indent="-457200">
              <a:lnSpc>
                <a:spcPct val="100000"/>
              </a:lnSpc>
              <a:buClr>
                <a:srgbClr val="3891A7"/>
              </a:buClr>
              <a:buSzPct val="78125"/>
              <a:buFont typeface="Wingdings"/>
              <a:buChar char=""/>
              <a:tabLst>
                <a:tab pos="926465" algn="l"/>
              </a:tabLst>
            </a:pPr>
            <a:r>
              <a:rPr dirty="0" sz="3200" b="1">
                <a:latin typeface="Times New Roman"/>
                <a:cs typeface="Times New Roman"/>
              </a:rPr>
              <a:t>Non-primitive:</a:t>
            </a:r>
            <a:r>
              <a:rPr dirty="0" sz="3200" spc="-110" b="1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String,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arrays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classes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8835" y="1729740"/>
            <a:ext cx="5875020" cy="408889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395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EXAMPLES</a:t>
            </a:r>
            <a:r>
              <a:rPr dirty="0" spc="-180"/>
              <a:t> </a:t>
            </a:r>
            <a:r>
              <a:rPr dirty="0" spc="100"/>
              <a:t>OF</a:t>
            </a:r>
            <a:r>
              <a:rPr dirty="0" spc="-200"/>
              <a:t> </a:t>
            </a:r>
            <a:r>
              <a:rPr dirty="0" spc="-10"/>
              <a:t>OPERATORS</a:t>
            </a:r>
            <a:r>
              <a:rPr dirty="0" spc="-340"/>
              <a:t> </a:t>
            </a:r>
            <a:r>
              <a:rPr dirty="0" spc="40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81870" y="2362961"/>
            <a:ext cx="228727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Output: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==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!=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=true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&gt;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=false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&lt;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=true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&gt;=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=false</a:t>
            </a:r>
            <a:endParaRPr sz="2800">
              <a:latin typeface="Times New Roman"/>
              <a:cs typeface="Times New Roman"/>
            </a:endParaRPr>
          </a:p>
          <a:p>
            <a:pPr marL="327660" indent="-314960">
              <a:lnSpc>
                <a:spcPct val="100000"/>
              </a:lnSpc>
              <a:buSzPct val="92857"/>
              <a:buFont typeface="Segoe UI Symbol"/>
              <a:buChar char="❖"/>
              <a:tabLst>
                <a:tab pos="32766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&lt;=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=true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344" y="1699260"/>
            <a:ext cx="5873496" cy="408889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691" y="2762757"/>
            <a:ext cx="2013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500"/>
              <a:t> </a:t>
            </a:r>
            <a:r>
              <a:rPr dirty="0" spc="10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465" rIns="0" bIns="0" rtlCol="0" vert="horz">
            <a:spAutoFit/>
          </a:bodyPr>
          <a:lstStyle/>
          <a:p>
            <a:pPr marL="17919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440"/>
              <a:t> </a:t>
            </a:r>
            <a:r>
              <a:rPr dirty="0" spc="-25"/>
              <a:t>TYPE</a:t>
            </a:r>
            <a:r>
              <a:rPr dirty="0" spc="-95"/>
              <a:t> </a:t>
            </a:r>
            <a:r>
              <a:rPr dirty="0" spc="-10"/>
              <a:t>(CONT.)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572" y="1309116"/>
            <a:ext cx="9404604" cy="47030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3090" y="699261"/>
            <a:ext cx="1520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404950"/>
            <a:ext cx="10279380" cy="2503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  <a:tab pos="964565" algn="l"/>
                <a:tab pos="2652395" algn="l"/>
                <a:tab pos="3441700" algn="l"/>
                <a:tab pos="4050029" algn="l"/>
                <a:tab pos="6031230" algn="l"/>
                <a:tab pos="6595109" algn="l"/>
                <a:tab pos="7000875" algn="l"/>
                <a:tab pos="8105775" algn="l"/>
                <a:tab pos="9230360" algn="l"/>
                <a:tab pos="9771380" algn="l"/>
              </a:tabLst>
            </a:pPr>
            <a:r>
              <a:rPr dirty="0" sz="3200" spc="-5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variables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can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be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considered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0">
                <a:latin typeface="Times New Roman"/>
                <a:cs typeface="Times New Roman"/>
              </a:rPr>
              <a:t>a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name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given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to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location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memory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where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values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stored.\</a:t>
            </a:r>
            <a:endParaRPr sz="3200">
              <a:latin typeface="Times New Roman"/>
              <a:cs typeface="Times New Roman"/>
            </a:endParaRPr>
          </a:p>
          <a:p>
            <a:pPr marL="911225" indent="-89852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Font typeface="Wingdings"/>
              <a:buChar char=""/>
              <a:tabLst>
                <a:tab pos="91122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&lt;datatype&gt;</a:t>
            </a:r>
            <a:r>
              <a:rPr dirty="0" sz="3200" spc="-13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&lt;variable_name&gt;</a:t>
            </a:r>
            <a:endParaRPr sz="3200">
              <a:latin typeface="Times New Roman"/>
              <a:cs typeface="Times New Roman"/>
            </a:endParaRPr>
          </a:p>
          <a:p>
            <a:pPr marL="391160" indent="-37846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160" algn="l"/>
              </a:tabLst>
            </a:pPr>
            <a:r>
              <a:rPr dirty="0" sz="3200">
                <a:latin typeface="Times New Roman"/>
                <a:cs typeface="Times New Roman"/>
              </a:rPr>
              <a:t>Can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value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variable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changed?</a:t>
            </a:r>
            <a:endParaRPr sz="32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125"/>
              <a:buFont typeface="Wingdings"/>
              <a:buChar char=""/>
              <a:tabLst>
                <a:tab pos="469265" algn="l"/>
              </a:tabLst>
            </a:pPr>
            <a:r>
              <a:rPr dirty="0" sz="3200" spc="-25">
                <a:latin typeface="Times New Roman"/>
                <a:cs typeface="Times New Roman"/>
              </a:rPr>
              <a:t>Yes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8884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VARIABLE</a:t>
            </a:r>
            <a:r>
              <a:rPr dirty="0" spc="-135"/>
              <a:t> </a:t>
            </a:r>
            <a:r>
              <a:rPr dirty="0" spc="130"/>
              <a:t>NAME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7848" y="1375918"/>
            <a:ext cx="10321925" cy="40151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970" marR="631190" indent="-2540">
              <a:lnSpc>
                <a:spcPts val="3960"/>
              </a:lnSpc>
              <a:spcBef>
                <a:spcPts val="135"/>
              </a:spcBef>
              <a:buClr>
                <a:srgbClr val="3891A7"/>
              </a:buClr>
              <a:buSzPct val="75000"/>
              <a:buFont typeface="Wingdings"/>
              <a:buChar char=""/>
              <a:tabLst>
                <a:tab pos="29527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Use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only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characters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‘a’</a:t>
            </a:r>
            <a:r>
              <a:rPr dirty="0" sz="3200" spc="-2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through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‘z’,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135">
                <a:latin typeface="Times New Roman"/>
                <a:cs typeface="Times New Roman"/>
              </a:rPr>
              <a:t>‘A’</a:t>
            </a:r>
            <a:r>
              <a:rPr dirty="0" sz="3200" spc="-2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through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‘Z,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‘0’ </a:t>
            </a:r>
            <a:r>
              <a:rPr dirty="0" sz="3200">
                <a:latin typeface="Times New Roman"/>
                <a:cs typeface="Times New Roman"/>
              </a:rPr>
              <a:t>through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‘9’,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character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‘_’,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character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‘$’.</a:t>
            </a:r>
            <a:endParaRPr sz="320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185"/>
              </a:spcBef>
              <a:buClr>
                <a:srgbClr val="3891A7"/>
              </a:buClr>
              <a:buSzPct val="75000"/>
              <a:buFont typeface="Wingdings"/>
              <a:buChar char=""/>
              <a:tabLst>
                <a:tab pos="471170" algn="l"/>
              </a:tabLst>
            </a:pP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name</a:t>
            </a:r>
            <a:r>
              <a:rPr dirty="0" sz="3200" spc="-1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can’t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contain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space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character.</a:t>
            </a:r>
            <a:endParaRPr sz="320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5000"/>
              <a:buFont typeface="Wingdings"/>
              <a:buChar char=""/>
              <a:tabLst>
                <a:tab pos="471170" algn="l"/>
              </a:tabLst>
            </a:pPr>
            <a:r>
              <a:rPr dirty="0" sz="3200">
                <a:latin typeface="Times New Roman"/>
                <a:cs typeface="Times New Roman"/>
              </a:rPr>
              <a:t>Do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start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with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digit.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45">
                <a:latin typeface="Times New Roman"/>
                <a:cs typeface="Times New Roman"/>
              </a:rPr>
              <a:t>Variable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name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can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any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length.</a:t>
            </a:r>
            <a:endParaRPr sz="3200">
              <a:latin typeface="Times New Roman"/>
              <a:cs typeface="Times New Roman"/>
            </a:endParaRPr>
          </a:p>
          <a:p>
            <a:pPr marL="471170" indent="-45847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5000"/>
              <a:buFont typeface="Wingdings"/>
              <a:buChar char=""/>
              <a:tabLst>
                <a:tab pos="471170" algn="l"/>
              </a:tabLst>
            </a:pPr>
            <a:r>
              <a:rPr dirty="0" sz="3200">
                <a:latin typeface="Times New Roman"/>
                <a:cs typeface="Times New Roman"/>
              </a:rPr>
              <a:t>Case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sensitive.</a:t>
            </a:r>
            <a:endParaRPr sz="3200">
              <a:latin typeface="Times New Roman"/>
              <a:cs typeface="Times New Roman"/>
            </a:endParaRPr>
          </a:p>
          <a:p>
            <a:pPr algn="just" marL="13970" marR="532765" indent="-1905">
              <a:lnSpc>
                <a:spcPct val="99100"/>
              </a:lnSpc>
              <a:spcBef>
                <a:spcPts val="130"/>
              </a:spcBef>
              <a:buClr>
                <a:srgbClr val="3891A7"/>
              </a:buClr>
              <a:buSzPct val="75000"/>
              <a:buFont typeface="Wingdings"/>
              <a:buChar char=""/>
              <a:tabLst>
                <a:tab pos="13970" algn="l"/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2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name</a:t>
            </a:r>
            <a:r>
              <a:rPr dirty="0" sz="3200" spc="-1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can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reserved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word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30">
                <a:latin typeface="Times New Roman"/>
                <a:cs typeface="Times New Roman"/>
              </a:rPr>
              <a:t>(A</a:t>
            </a:r>
            <a:r>
              <a:rPr dirty="0" sz="3200" spc="-1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reserved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word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a </a:t>
            </a:r>
            <a:r>
              <a:rPr dirty="0" sz="3200">
                <a:latin typeface="Times New Roman"/>
                <a:cs typeface="Times New Roman"/>
              </a:rPr>
              <a:t>word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which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has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predefined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meaning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Java.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Example: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int, </a:t>
            </a:r>
            <a:r>
              <a:rPr dirty="0" sz="3200">
                <a:latin typeface="Times New Roman"/>
                <a:cs typeface="Times New Roman"/>
              </a:rPr>
              <a:t>double,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true,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etc.).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78458" y="534669"/>
            <a:ext cx="9833610" cy="490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7150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r>
              <a:rPr dirty="0" sz="2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95">
                <a:solidFill>
                  <a:srgbClr val="404040"/>
                </a:solidFill>
                <a:latin typeface="Trebuchet MS"/>
                <a:cs typeface="Trebuchet MS"/>
              </a:rPr>
              <a:t>(CONT…)</a:t>
            </a:r>
            <a:endParaRPr sz="2800">
              <a:latin typeface="Trebuchet MS"/>
              <a:cs typeface="Trebuchet MS"/>
            </a:endParaRPr>
          </a:p>
          <a:p>
            <a:pPr marL="12700" marR="5080" indent="-1270">
              <a:lnSpc>
                <a:spcPct val="103200"/>
              </a:lnSpc>
              <a:spcBef>
                <a:spcPts val="3234"/>
              </a:spcBef>
              <a:buClr>
                <a:srgbClr val="3891A7"/>
              </a:buClr>
              <a:buSzPct val="75000"/>
              <a:buFont typeface="Wingdings"/>
              <a:buChar char=""/>
              <a:tabLst>
                <a:tab pos="29527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Can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you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answer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whether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below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lines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correct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or </a:t>
            </a:r>
            <a:r>
              <a:rPr dirty="0" sz="3200" spc="-20">
                <a:latin typeface="Times New Roman"/>
                <a:cs typeface="Times New Roman"/>
              </a:rPr>
              <a:t>not?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335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good-</a:t>
            </a:r>
            <a:r>
              <a:rPr dirty="0" sz="3200" spc="-20">
                <a:latin typeface="Times New Roman"/>
                <a:cs typeface="Times New Roman"/>
              </a:rPr>
              <a:t>bye;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shrift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0;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char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thisMustBeTooLong;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bubble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0,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toil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9,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trouble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0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8ball;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double;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40332" y="534669"/>
            <a:ext cx="10534015" cy="4888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3622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r>
              <a:rPr dirty="0" sz="2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95">
                <a:solidFill>
                  <a:srgbClr val="404040"/>
                </a:solidFill>
                <a:latin typeface="Trebuchet MS"/>
                <a:cs typeface="Trebuchet MS"/>
              </a:rPr>
              <a:t>(CONT…)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>
                <a:latin typeface="Times New Roman"/>
                <a:cs typeface="Times New Roman"/>
              </a:rPr>
              <a:t>Answers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last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slide: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good-</a:t>
            </a:r>
            <a:r>
              <a:rPr dirty="0" sz="3200">
                <a:latin typeface="Times New Roman"/>
                <a:cs typeface="Times New Roman"/>
              </a:rPr>
              <a:t>bye;</a:t>
            </a:r>
            <a:r>
              <a:rPr dirty="0" sz="3200" spc="-1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//bad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variable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name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shrift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0;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//OK</a:t>
            </a:r>
            <a:endParaRPr sz="3200">
              <a:latin typeface="Times New Roman"/>
              <a:cs typeface="Times New Roman"/>
            </a:endParaRPr>
          </a:p>
          <a:p>
            <a:pPr lvl="1" marL="984885" marR="5080" indent="-515620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char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40">
                <a:latin typeface="Times New Roman"/>
                <a:cs typeface="Times New Roman"/>
              </a:rPr>
              <a:t>thisMustBeTooLong;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//OK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syntax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//but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poor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choice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variable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name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bubble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0,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toil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9,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trouble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8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//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“;”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missing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at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end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8ball;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//can’t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start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with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digit</a:t>
            </a:r>
            <a:endParaRPr sz="3200">
              <a:latin typeface="Times New Roman"/>
              <a:cs typeface="Times New Roman"/>
            </a:endParaRPr>
          </a:p>
          <a:p>
            <a:pPr lvl="1" marL="984885" indent="-51562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AutoNum type="arabicPeriod"/>
              <a:tabLst>
                <a:tab pos="984885" algn="l"/>
              </a:tabLst>
            </a:pPr>
            <a:r>
              <a:rPr dirty="0" sz="3200">
                <a:latin typeface="Times New Roman"/>
                <a:cs typeface="Times New Roman"/>
              </a:rPr>
              <a:t>int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double;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//double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reserve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word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051" rIns="0" bIns="0" rtlCol="0" vert="horz">
            <a:spAutoFit/>
          </a:bodyPr>
          <a:lstStyle/>
          <a:p>
            <a:pPr marL="209740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OPERATORS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477" y="1289354"/>
            <a:ext cx="6025515" cy="3865879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91160" indent="-378460">
              <a:lnSpc>
                <a:spcPct val="100000"/>
              </a:lnSpc>
              <a:spcBef>
                <a:spcPts val="720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391160" algn="l"/>
              </a:tabLst>
            </a:pPr>
            <a:r>
              <a:rPr dirty="0" sz="3200">
                <a:latin typeface="Times New Roman"/>
                <a:cs typeface="Times New Roman"/>
              </a:rPr>
              <a:t>There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are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many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operators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Java::</a:t>
            </a:r>
            <a:endParaRPr sz="3200">
              <a:latin typeface="Times New Roman"/>
              <a:cs typeface="Times New Roman"/>
            </a:endParaRPr>
          </a:p>
          <a:p>
            <a:pPr lvl="1" marL="756920" indent="-317500">
              <a:lnSpc>
                <a:spcPct val="100000"/>
              </a:lnSpc>
              <a:spcBef>
                <a:spcPts val="515"/>
              </a:spcBef>
              <a:buClr>
                <a:srgbClr val="3891A7"/>
              </a:buClr>
              <a:buSzPct val="94339"/>
              <a:buFont typeface="Wingdings"/>
              <a:buChar char=""/>
              <a:tabLst>
                <a:tab pos="756920" algn="l"/>
              </a:tabLst>
            </a:pPr>
            <a:r>
              <a:rPr dirty="0" sz="2650">
                <a:latin typeface="Times New Roman"/>
                <a:cs typeface="Times New Roman"/>
              </a:rPr>
              <a:t>Unary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operators</a:t>
            </a:r>
            <a:endParaRPr sz="2650">
              <a:latin typeface="Times New Roman"/>
              <a:cs typeface="Times New Roman"/>
            </a:endParaRPr>
          </a:p>
          <a:p>
            <a:pPr lvl="1" marL="757555" indent="-318135">
              <a:lnSpc>
                <a:spcPct val="100000"/>
              </a:lnSpc>
              <a:spcBef>
                <a:spcPts val="505"/>
              </a:spcBef>
              <a:buClr>
                <a:srgbClr val="3891A7"/>
              </a:buClr>
              <a:buSzPct val="94339"/>
              <a:buFont typeface="Wingdings"/>
              <a:buChar char=""/>
              <a:tabLst>
                <a:tab pos="757555" algn="l"/>
              </a:tabLst>
            </a:pPr>
            <a:r>
              <a:rPr dirty="0" sz="2650">
                <a:latin typeface="Times New Roman"/>
                <a:cs typeface="Times New Roman"/>
              </a:rPr>
              <a:t>Arithmetic</a:t>
            </a:r>
            <a:r>
              <a:rPr dirty="0" sz="2650" spc="1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operators</a:t>
            </a:r>
            <a:endParaRPr sz="2650">
              <a:latin typeface="Times New Roman"/>
              <a:cs typeface="Times New Roman"/>
            </a:endParaRPr>
          </a:p>
          <a:p>
            <a:pPr lvl="1" marL="756920" indent="-317500">
              <a:lnSpc>
                <a:spcPct val="100000"/>
              </a:lnSpc>
              <a:spcBef>
                <a:spcPts val="490"/>
              </a:spcBef>
              <a:buClr>
                <a:srgbClr val="3891A7"/>
              </a:buClr>
              <a:buSzPct val="94339"/>
              <a:buFont typeface="Wingdings"/>
              <a:buChar char=""/>
              <a:tabLst>
                <a:tab pos="756920" algn="l"/>
              </a:tabLst>
            </a:pPr>
            <a:r>
              <a:rPr dirty="0" sz="2650">
                <a:latin typeface="Times New Roman"/>
                <a:cs typeface="Times New Roman"/>
              </a:rPr>
              <a:t>Relational</a:t>
            </a:r>
            <a:r>
              <a:rPr dirty="0" sz="2650" spc="-1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operators</a:t>
            </a:r>
            <a:endParaRPr sz="2650">
              <a:latin typeface="Times New Roman"/>
              <a:cs typeface="Times New Roman"/>
            </a:endParaRPr>
          </a:p>
          <a:p>
            <a:pPr lvl="1" marL="756920" indent="-317500">
              <a:lnSpc>
                <a:spcPct val="100000"/>
              </a:lnSpc>
              <a:spcBef>
                <a:spcPts val="505"/>
              </a:spcBef>
              <a:buClr>
                <a:srgbClr val="3891A7"/>
              </a:buClr>
              <a:buSzPct val="94339"/>
              <a:buFont typeface="Wingdings"/>
              <a:buChar char=""/>
              <a:tabLst>
                <a:tab pos="756920" algn="l"/>
              </a:tabLst>
            </a:pPr>
            <a:r>
              <a:rPr dirty="0" sz="2650">
                <a:latin typeface="Times New Roman"/>
                <a:cs typeface="Times New Roman"/>
              </a:rPr>
              <a:t>Bitwise</a:t>
            </a:r>
            <a:r>
              <a:rPr dirty="0" sz="2650" spc="-12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operators</a:t>
            </a:r>
            <a:endParaRPr sz="2650">
              <a:latin typeface="Times New Roman"/>
              <a:cs typeface="Times New Roman"/>
            </a:endParaRPr>
          </a:p>
          <a:p>
            <a:pPr lvl="1" marL="756920" indent="-317500">
              <a:lnSpc>
                <a:spcPct val="100000"/>
              </a:lnSpc>
              <a:spcBef>
                <a:spcPts val="505"/>
              </a:spcBef>
              <a:buClr>
                <a:srgbClr val="3891A7"/>
              </a:buClr>
              <a:buSzPct val="94339"/>
              <a:buFont typeface="Wingdings"/>
              <a:buChar char=""/>
              <a:tabLst>
                <a:tab pos="756920" algn="l"/>
              </a:tabLst>
            </a:pPr>
            <a:r>
              <a:rPr dirty="0" sz="2650">
                <a:latin typeface="Times New Roman"/>
                <a:cs typeface="Times New Roman"/>
              </a:rPr>
              <a:t>Logical</a:t>
            </a:r>
            <a:r>
              <a:rPr dirty="0" sz="2650" spc="-8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operators</a:t>
            </a:r>
            <a:endParaRPr sz="2650">
              <a:latin typeface="Times New Roman"/>
              <a:cs typeface="Times New Roman"/>
            </a:endParaRPr>
          </a:p>
          <a:p>
            <a:pPr lvl="1" marL="756920" indent="-317500">
              <a:lnSpc>
                <a:spcPct val="100000"/>
              </a:lnSpc>
              <a:spcBef>
                <a:spcPts val="495"/>
              </a:spcBef>
              <a:buClr>
                <a:srgbClr val="3891A7"/>
              </a:buClr>
              <a:buSzPct val="94339"/>
              <a:buFont typeface="Wingdings"/>
              <a:buChar char=""/>
              <a:tabLst>
                <a:tab pos="756920" algn="l"/>
              </a:tabLst>
            </a:pPr>
            <a:r>
              <a:rPr dirty="0" sz="2650">
                <a:latin typeface="Times New Roman"/>
                <a:cs typeface="Times New Roman"/>
              </a:rPr>
              <a:t>Assignment</a:t>
            </a:r>
            <a:r>
              <a:rPr dirty="0" sz="2650" spc="-3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operators</a:t>
            </a:r>
            <a:endParaRPr sz="2650">
              <a:latin typeface="Times New Roman"/>
              <a:cs typeface="Times New Roman"/>
            </a:endParaRPr>
          </a:p>
          <a:p>
            <a:pPr lvl="1" marL="756920" indent="-317500">
              <a:lnSpc>
                <a:spcPct val="100000"/>
              </a:lnSpc>
              <a:spcBef>
                <a:spcPts val="505"/>
              </a:spcBef>
              <a:buClr>
                <a:srgbClr val="3891A7"/>
              </a:buClr>
              <a:buSzPct val="94339"/>
              <a:buFont typeface="Wingdings"/>
              <a:buChar char=""/>
              <a:tabLst>
                <a:tab pos="756920" algn="l"/>
              </a:tabLst>
            </a:pPr>
            <a:r>
              <a:rPr dirty="0" sz="2650" spc="-40">
                <a:latin typeface="Times New Roman"/>
                <a:cs typeface="Times New Roman"/>
              </a:rPr>
              <a:t>Ternary</a:t>
            </a:r>
            <a:r>
              <a:rPr dirty="0" sz="2650" spc="-120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operators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2025-03-15T17:59:59Z</dcterms:created>
  <dcterms:modified xsi:type="dcterms:W3CDTF">2025-03-15T17:59:59Z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2025-03-15T00:00:00Z</vt:filetime>
  </property>
  <property fmtid="{D5CDD505-2E9C-101B-9397-08002B2CF9AE}" pid="5" name="Producer">
    <vt:lpwstr>Microsoft® PowerPoint® 2021</vt:lpwstr>
  </property>
</Properties>
</file>