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52394" y="713359"/>
            <a:ext cx="495045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52394" y="713359"/>
            <a:ext cx="588721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0557" y="1785874"/>
            <a:ext cx="11290935" cy="4554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40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ELSE</a:t>
            </a:r>
            <a:r>
              <a:rPr dirty="0" spc="-120"/>
              <a:t> </a:t>
            </a:r>
            <a:r>
              <a:rPr dirty="0" spc="-1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789176"/>
            <a:ext cx="4767072" cy="34533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88085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ELSE</a:t>
            </a:r>
            <a:r>
              <a:rPr dirty="0" spc="-120"/>
              <a:t> </a:t>
            </a:r>
            <a:r>
              <a:rPr dirty="0" spc="-1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789176"/>
            <a:ext cx="4767072" cy="345338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279130" y="2917063"/>
            <a:ext cx="1534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85" b="1">
                <a:latin typeface="Trebuchet MS"/>
                <a:cs typeface="Trebuchet MS"/>
              </a:rPr>
              <a:t>Good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evening.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55468"/>
            <a:ext cx="11278870" cy="6266815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3620770">
              <a:lnSpc>
                <a:spcPct val="100000"/>
              </a:lnSpc>
              <a:spcBef>
                <a:spcPts val="2014"/>
              </a:spcBef>
            </a:pP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ELSE-</a:t>
            </a: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28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spcBef>
                <a:spcPts val="22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  <a:tab pos="1264920" algn="l"/>
                <a:tab pos="1924685" algn="l"/>
                <a:tab pos="2719070" algn="l"/>
                <a:tab pos="3132455" algn="l"/>
                <a:tab pos="4848860" algn="l"/>
                <a:tab pos="5331460" algn="l"/>
                <a:tab pos="6664959" algn="l"/>
                <a:tab pos="7011670" algn="l"/>
                <a:tab pos="7852409" algn="l"/>
                <a:tab pos="9544685" algn="l"/>
                <a:tab pos="9956165" algn="l"/>
                <a:tab pos="10615930" algn="l"/>
              </a:tabLst>
            </a:pPr>
            <a:r>
              <a:rPr dirty="0" sz="3200" spc="-25">
                <a:latin typeface="Times New Roman"/>
                <a:cs typeface="Times New Roman"/>
              </a:rPr>
              <a:t>Use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else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if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statement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specify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new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condition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if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first </a:t>
            </a:r>
            <a:r>
              <a:rPr dirty="0" sz="3200">
                <a:latin typeface="Times New Roman"/>
                <a:cs typeface="Times New Roman"/>
              </a:rPr>
              <a:t>condition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false.</a:t>
            </a: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 spc="-10">
                <a:latin typeface="Times New Roman"/>
                <a:cs typeface="Times New Roman"/>
              </a:rPr>
              <a:t>Syntax:</a:t>
            </a:r>
            <a:endParaRPr sz="3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45"/>
              </a:spcBef>
            </a:pPr>
            <a:r>
              <a:rPr dirty="0" sz="2000" spc="-10">
                <a:latin typeface="Times New Roman"/>
                <a:cs typeface="Times New Roman"/>
              </a:rPr>
              <a:t>if(condition1)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Statement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//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executed,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condition1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imes New Roman"/>
                <a:cs typeface="Times New Roman"/>
              </a:rPr>
              <a:t>else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(condition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Statement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2;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//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executed,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condition1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false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condition2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000" spc="-20">
                <a:latin typeface="Times New Roman"/>
                <a:cs typeface="Times New Roman"/>
              </a:rPr>
              <a:t>else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Times New Roman"/>
                <a:cs typeface="Times New Roman"/>
              </a:rPr>
              <a:t>Statement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3;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//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block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executed,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condition1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false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condition2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112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ELSE-</a:t>
            </a:r>
            <a:r>
              <a:rPr dirty="0" spc="-140"/>
              <a:t>IF</a:t>
            </a:r>
            <a:r>
              <a:rPr dirty="0" spc="-55"/>
              <a:t> </a:t>
            </a:r>
            <a:r>
              <a:rPr dirty="0"/>
              <a:t>STATEMENT</a:t>
            </a:r>
            <a:r>
              <a:rPr dirty="0" spc="-150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311" y="1767839"/>
            <a:ext cx="5269992" cy="39913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11200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ELSE-</a:t>
            </a:r>
            <a:r>
              <a:rPr dirty="0" spc="-140"/>
              <a:t>IF</a:t>
            </a:r>
            <a:r>
              <a:rPr dirty="0" spc="-55"/>
              <a:t> </a:t>
            </a:r>
            <a:r>
              <a:rPr dirty="0"/>
              <a:t>STATEMENT</a:t>
            </a:r>
            <a:r>
              <a:rPr dirty="0" spc="-150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311" y="1767839"/>
            <a:ext cx="5269992" cy="399135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080117" y="3445255"/>
            <a:ext cx="15341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80" b="1">
                <a:latin typeface="Trebuchet MS"/>
                <a:cs typeface="Trebuchet MS"/>
              </a:rPr>
              <a:t>Good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evening.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61694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165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04950"/>
            <a:ext cx="11264900" cy="3991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switch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multi-</a:t>
            </a:r>
            <a:r>
              <a:rPr dirty="0" sz="3200">
                <a:latin typeface="Times New Roman"/>
                <a:cs typeface="Times New Roman"/>
              </a:rPr>
              <a:t>way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branch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statement.</a:t>
            </a:r>
            <a:endParaRPr sz="3200">
              <a:latin typeface="Times New Roman"/>
              <a:cs typeface="Times New Roman"/>
            </a:endParaRPr>
          </a:p>
          <a:p>
            <a:pPr marL="469900" marR="13970" indent="-4572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provides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easy</a:t>
            </a:r>
            <a:r>
              <a:rPr dirty="0" sz="3200" spc="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way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dispatch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execution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different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parts</a:t>
            </a:r>
            <a:r>
              <a:rPr dirty="0" sz="3200" spc="8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of </a:t>
            </a:r>
            <a:r>
              <a:rPr dirty="0" sz="3200">
                <a:latin typeface="Times New Roman"/>
                <a:cs typeface="Times New Roman"/>
              </a:rPr>
              <a:t>code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based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expression.</a:t>
            </a: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switch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expression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evaluated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once.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2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</a:t>
            </a:r>
            <a:r>
              <a:rPr dirty="0" sz="3200" spc="2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2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2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expression</a:t>
            </a:r>
            <a:r>
              <a:rPr dirty="0" sz="3200" spc="2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2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compared</a:t>
            </a:r>
            <a:r>
              <a:rPr dirty="0" sz="3200" spc="2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with</a:t>
            </a:r>
            <a:r>
              <a:rPr dirty="0" sz="3200" spc="20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values</a:t>
            </a:r>
            <a:r>
              <a:rPr dirty="0" sz="3200" spc="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229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each </a:t>
            </a:r>
            <a:r>
              <a:rPr dirty="0" sz="3200" spc="-10">
                <a:latin typeface="Times New Roman"/>
                <a:cs typeface="Times New Roman"/>
              </a:rPr>
              <a:t>case.</a:t>
            </a: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match,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associated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block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code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executed.</a:t>
            </a: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break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default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keywords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optional.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80148"/>
            <a:ext cx="7584440" cy="6275705"/>
          </a:xfrm>
          <a:prstGeom prst="rect">
            <a:avLst/>
          </a:prstGeom>
        </p:spPr>
        <p:txBody>
          <a:bodyPr wrap="square" lIns="0" tIns="245110" rIns="0" bIns="0" rtlCol="0" vert="horz">
            <a:spAutoFit/>
          </a:bodyPr>
          <a:lstStyle/>
          <a:p>
            <a:pPr marL="2642870">
              <a:lnSpc>
                <a:spcPct val="100000"/>
              </a:lnSpc>
              <a:spcBef>
                <a:spcPts val="1930"/>
              </a:spcBef>
            </a:pP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SWITCH</a:t>
            </a: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r>
              <a:rPr dirty="0" sz="2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95">
                <a:solidFill>
                  <a:srgbClr val="404040"/>
                </a:solidFill>
                <a:latin typeface="Trebuchet MS"/>
                <a:cs typeface="Trebuchet MS"/>
              </a:rPr>
              <a:t>(CONT…)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 spc="-10">
                <a:latin typeface="Times New Roman"/>
                <a:cs typeface="Times New Roman"/>
              </a:rPr>
              <a:t>Syntax:</a:t>
            </a:r>
            <a:endParaRPr sz="3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14"/>
              </a:spcBef>
            </a:pPr>
            <a:r>
              <a:rPr dirty="0" sz="2800" spc="-10">
                <a:latin typeface="Times New Roman"/>
                <a:cs typeface="Times New Roman"/>
              </a:rPr>
              <a:t>switch(expression)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911225">
              <a:lnSpc>
                <a:spcPts val="3304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case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x:</a:t>
            </a:r>
            <a:endParaRPr sz="2800">
              <a:latin typeface="Times New Roman"/>
              <a:cs typeface="Times New Roman"/>
            </a:endParaRPr>
          </a:p>
          <a:p>
            <a:pPr marL="1825625">
              <a:lnSpc>
                <a:spcPts val="3304"/>
              </a:lnSpc>
            </a:pPr>
            <a:r>
              <a:rPr dirty="0" sz="2800" spc="-10">
                <a:latin typeface="Times New Roman"/>
                <a:cs typeface="Times New Roman"/>
              </a:rPr>
              <a:t>Statement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1;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//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1825625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Times New Roman"/>
                <a:cs typeface="Times New Roman"/>
              </a:rPr>
              <a:t>break;</a:t>
            </a:r>
            <a:endParaRPr sz="2800">
              <a:latin typeface="Times New Roman"/>
              <a:cs typeface="Times New Roman"/>
            </a:endParaRPr>
          </a:p>
          <a:p>
            <a:pPr marL="911225">
              <a:lnSpc>
                <a:spcPts val="3304"/>
              </a:lnSpc>
              <a:spcBef>
                <a:spcPts val="310"/>
              </a:spcBef>
            </a:pPr>
            <a:r>
              <a:rPr dirty="0" sz="2800">
                <a:latin typeface="Times New Roman"/>
                <a:cs typeface="Times New Roman"/>
              </a:rPr>
              <a:t>case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y:</a:t>
            </a:r>
            <a:endParaRPr sz="2800">
              <a:latin typeface="Times New Roman"/>
              <a:cs typeface="Times New Roman"/>
            </a:endParaRPr>
          </a:p>
          <a:p>
            <a:pPr marL="1825625">
              <a:lnSpc>
                <a:spcPts val="3304"/>
              </a:lnSpc>
            </a:pPr>
            <a:r>
              <a:rPr dirty="0" sz="2800" spc="-10">
                <a:latin typeface="Times New Roman"/>
                <a:cs typeface="Times New Roman"/>
              </a:rPr>
              <a:t>Statement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2;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//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1825625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Times New Roman"/>
                <a:cs typeface="Times New Roman"/>
              </a:rPr>
              <a:t>break;</a:t>
            </a:r>
            <a:endParaRPr sz="28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310"/>
              </a:spcBef>
            </a:pPr>
            <a:r>
              <a:rPr dirty="0" sz="2800" spc="-10">
                <a:latin typeface="Times New Roman"/>
                <a:cs typeface="Times New Roman"/>
              </a:rPr>
              <a:t>default:</a:t>
            </a:r>
            <a:endParaRPr sz="2800">
              <a:latin typeface="Times New Roman"/>
              <a:cs typeface="Times New Roman"/>
            </a:endParaRPr>
          </a:p>
          <a:p>
            <a:pPr marL="1825625">
              <a:lnSpc>
                <a:spcPct val="100000"/>
              </a:lnSpc>
              <a:spcBef>
                <a:spcPts val="95"/>
              </a:spcBef>
              <a:tabLst>
                <a:tab pos="3776979" algn="l"/>
              </a:tabLst>
            </a:pPr>
            <a:r>
              <a:rPr dirty="0" sz="2800" spc="-10">
                <a:latin typeface="Times New Roman"/>
                <a:cs typeface="Times New Roman"/>
              </a:rPr>
              <a:t>Statement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3;</a:t>
            </a:r>
            <a:r>
              <a:rPr dirty="0" sz="2800">
                <a:latin typeface="Times New Roman"/>
                <a:cs typeface="Times New Roman"/>
              </a:rPr>
              <a:t>	//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800" spc="-5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/>
              <a:t>STATEMENT</a:t>
            </a:r>
            <a:r>
              <a:rPr dirty="0" spc="-165"/>
              <a:t> </a:t>
            </a:r>
            <a:r>
              <a:rPr dirty="0" spc="195"/>
              <a:t>(CONT…)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6971" y="2045207"/>
            <a:ext cx="3930396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80148"/>
            <a:ext cx="10667365" cy="4879340"/>
          </a:xfrm>
          <a:prstGeom prst="rect">
            <a:avLst/>
          </a:prstGeom>
        </p:spPr>
        <p:txBody>
          <a:bodyPr wrap="square" lIns="0" tIns="245110" rIns="0" bIns="0" rtlCol="0" vert="horz">
            <a:spAutoFit/>
          </a:bodyPr>
          <a:lstStyle/>
          <a:p>
            <a:pPr algn="ctr" marR="339090">
              <a:lnSpc>
                <a:spcPct val="100000"/>
              </a:lnSpc>
              <a:spcBef>
                <a:spcPts val="1930"/>
              </a:spcBef>
            </a:pP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SWITCH</a:t>
            </a:r>
            <a:r>
              <a:rPr dirty="0" sz="2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r>
              <a:rPr dirty="0" sz="2800" spc="-1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95">
                <a:solidFill>
                  <a:srgbClr val="404040"/>
                </a:solidFill>
                <a:latin typeface="Trebuchet MS"/>
                <a:cs typeface="Trebuchet MS"/>
              </a:rPr>
              <a:t>(CONT…)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Break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Keyword</a:t>
            </a:r>
            <a:endParaRPr sz="3200">
              <a:latin typeface="Times New Roman"/>
              <a:cs typeface="Times New Roman"/>
            </a:endParaRPr>
          </a:p>
          <a:p>
            <a:pPr lvl="1" marL="911225" marR="260350" indent="-1270">
              <a:lnSpc>
                <a:spcPct val="100000"/>
              </a:lnSpc>
              <a:spcBef>
                <a:spcPts val="100"/>
              </a:spcBef>
              <a:buSzPct val="96875"/>
              <a:buFont typeface="Segoe UI Symbol"/>
              <a:buChar char="❖"/>
              <a:tabLst>
                <a:tab pos="127190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When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reaches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break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keyword,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breaks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out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switch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block.</a:t>
            </a:r>
            <a:endParaRPr sz="3200">
              <a:latin typeface="Times New Roman"/>
              <a:cs typeface="Times New Roman"/>
            </a:endParaRPr>
          </a:p>
          <a:p>
            <a:pPr lvl="1" marL="911225" marR="5080" indent="-1270">
              <a:lnSpc>
                <a:spcPts val="3810"/>
              </a:lnSpc>
              <a:spcBef>
                <a:spcPts val="309"/>
              </a:spcBef>
              <a:buSzPct val="96875"/>
              <a:buFont typeface="Segoe UI Symbol"/>
              <a:buChar char="❖"/>
              <a:tabLst>
                <a:tab pos="127190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This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will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stop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execution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more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code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case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testing </a:t>
            </a:r>
            <a:r>
              <a:rPr dirty="0" sz="3200">
                <a:latin typeface="Times New Roman"/>
                <a:cs typeface="Times New Roman"/>
              </a:rPr>
              <a:t>inside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block.</a:t>
            </a:r>
            <a:endParaRPr sz="3200">
              <a:latin typeface="Times New Roman"/>
              <a:cs typeface="Times New Roman"/>
            </a:endParaRPr>
          </a:p>
          <a:p>
            <a:pPr lvl="1" marL="911225" marR="71120" indent="-1270">
              <a:lnSpc>
                <a:spcPts val="3800"/>
              </a:lnSpc>
              <a:spcBef>
                <a:spcPts val="90"/>
              </a:spcBef>
              <a:buSzPct val="96875"/>
              <a:buFont typeface="Segoe UI Symbol"/>
              <a:buChar char="❖"/>
              <a:tabLst>
                <a:tab pos="127190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When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match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found,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job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done,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it's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time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a </a:t>
            </a:r>
            <a:r>
              <a:rPr dirty="0" sz="3200" spc="-10">
                <a:latin typeface="Times New Roman"/>
                <a:cs typeface="Times New Roman"/>
              </a:rPr>
              <a:t>break.</a:t>
            </a:r>
            <a:endParaRPr sz="3200">
              <a:latin typeface="Times New Roman"/>
              <a:cs typeface="Times New Roman"/>
            </a:endParaRPr>
          </a:p>
          <a:p>
            <a:pPr lvl="1" marL="1363345" indent="-452120">
              <a:lnSpc>
                <a:spcPts val="3679"/>
              </a:lnSpc>
              <a:buSzPct val="96875"/>
              <a:buFont typeface="Segoe UI Symbol"/>
              <a:buChar char="❖"/>
              <a:tabLst>
                <a:tab pos="1363345" algn="l"/>
              </a:tabLst>
            </a:pP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need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more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testing.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/>
              <a:t>STATEMENT</a:t>
            </a:r>
            <a:r>
              <a:rPr dirty="0" spc="-180"/>
              <a:t> </a:t>
            </a:r>
            <a:r>
              <a:rPr dirty="0" spc="85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948" y="1785874"/>
            <a:ext cx="10765155" cy="150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71170" algn="l"/>
              </a:tabLst>
            </a:pPr>
            <a:r>
              <a:rPr dirty="0" sz="3200" spc="-10">
                <a:latin typeface="Times New Roman"/>
                <a:cs typeface="Times New Roman"/>
              </a:rPr>
              <a:t>Default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Keyword</a:t>
            </a:r>
            <a:endParaRPr sz="3200">
              <a:latin typeface="Times New Roman"/>
              <a:cs typeface="Times New Roman"/>
            </a:endParaRPr>
          </a:p>
          <a:p>
            <a:pPr marL="13970" marR="5080" indent="380365">
              <a:lnSpc>
                <a:spcPct val="100000"/>
              </a:lnSpc>
              <a:spcBef>
                <a:spcPts val="95"/>
              </a:spcBef>
              <a:buFont typeface="Segoe UI Symbol"/>
              <a:buChar char="❖"/>
              <a:tabLst>
                <a:tab pos="394335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default</a:t>
            </a:r>
            <a:r>
              <a:rPr dirty="0" sz="3200" spc="1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keyword</a:t>
            </a:r>
            <a:r>
              <a:rPr dirty="0" sz="3200" spc="1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specifies</a:t>
            </a:r>
            <a:r>
              <a:rPr dirty="0" sz="3200" spc="1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some</a:t>
            </a:r>
            <a:r>
              <a:rPr dirty="0" sz="3200" spc="1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code</a:t>
            </a:r>
            <a:r>
              <a:rPr dirty="0" sz="3200" spc="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run,</a:t>
            </a:r>
            <a:r>
              <a:rPr dirty="0" sz="3200" spc="1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1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21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no </a:t>
            </a:r>
            <a:r>
              <a:rPr dirty="0" sz="3200">
                <a:latin typeface="Times New Roman"/>
                <a:cs typeface="Times New Roman"/>
              </a:rPr>
              <a:t>case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match.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2747899"/>
            <a:ext cx="2795270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Conditional</a:t>
            </a:r>
            <a:r>
              <a:rPr dirty="0" sz="18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Statements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Switch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/>
              <a:t>STATEMENT</a:t>
            </a:r>
            <a:r>
              <a:rPr dirty="0" spc="-180"/>
              <a:t> </a:t>
            </a:r>
            <a:r>
              <a:rPr dirty="0" spc="85"/>
              <a:t>(CONT.…)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469265" indent="-45656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/>
              <a:t>Some</a:t>
            </a:r>
            <a:r>
              <a:rPr dirty="0" spc="-100"/>
              <a:t> </a:t>
            </a:r>
            <a:r>
              <a:rPr dirty="0" spc="-10"/>
              <a:t>important</a:t>
            </a:r>
            <a:r>
              <a:rPr dirty="0" spc="-114"/>
              <a:t> </a:t>
            </a:r>
            <a:r>
              <a:rPr dirty="0" spc="-10"/>
              <a:t>rule:</a:t>
            </a:r>
          </a:p>
          <a:p>
            <a:pPr algn="just" lvl="1" marL="762000" indent="-368300">
              <a:lnSpc>
                <a:spcPct val="100000"/>
              </a:lnSpc>
              <a:spcBef>
                <a:spcPts val="120"/>
              </a:spcBef>
              <a:buFont typeface="Segoe UI Symbol"/>
              <a:buChar char="❖"/>
              <a:tabLst>
                <a:tab pos="76200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default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keyword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specifies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some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code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run,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if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there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case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match.</a:t>
            </a:r>
            <a:endParaRPr sz="2600">
              <a:latin typeface="Times New Roman"/>
              <a:cs typeface="Times New Roman"/>
            </a:endParaRPr>
          </a:p>
          <a:p>
            <a:pPr algn="just" lvl="1" marL="763905" indent="-370205">
              <a:lnSpc>
                <a:spcPct val="100000"/>
              </a:lnSpc>
              <a:spcBef>
                <a:spcPts val="95"/>
              </a:spcBef>
              <a:buFont typeface="Segoe UI Symbol"/>
              <a:buChar char="❖"/>
              <a:tabLst>
                <a:tab pos="763905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case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must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same data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variable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switch.</a:t>
            </a:r>
            <a:endParaRPr sz="2600">
              <a:latin typeface="Times New Roman"/>
              <a:cs typeface="Times New Roman"/>
            </a:endParaRPr>
          </a:p>
          <a:p>
            <a:pPr algn="just" lvl="1" marL="763270" indent="-369570">
              <a:lnSpc>
                <a:spcPct val="100000"/>
              </a:lnSpc>
              <a:spcBef>
                <a:spcPts val="95"/>
              </a:spcBef>
              <a:buFont typeface="Segoe UI Symbol"/>
              <a:buChar char="❖"/>
              <a:tabLst>
                <a:tab pos="76327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case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must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constant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literal.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-75">
                <a:latin typeface="Times New Roman"/>
                <a:cs typeface="Times New Roman"/>
              </a:rPr>
              <a:t>Variables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allowed.</a:t>
            </a:r>
            <a:endParaRPr sz="2600">
              <a:latin typeface="Times New Roman"/>
              <a:cs typeface="Times New Roman"/>
            </a:endParaRPr>
          </a:p>
          <a:p>
            <a:pPr algn="just" lvl="1" marL="393700" marR="6985" indent="-12700">
              <a:lnSpc>
                <a:spcPct val="100000"/>
              </a:lnSpc>
              <a:spcBef>
                <a:spcPts val="110"/>
              </a:spcBef>
              <a:buFont typeface="Segoe UI Symbol"/>
              <a:buChar char="❖"/>
              <a:tabLst>
                <a:tab pos="687070" algn="l"/>
              </a:tabLst>
            </a:pP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break</a:t>
            </a:r>
            <a:r>
              <a:rPr dirty="0" sz="2600" spc="16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statement</a:t>
            </a:r>
            <a:r>
              <a:rPr dirty="0" sz="2600" spc="15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5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used</a:t>
            </a:r>
            <a:r>
              <a:rPr dirty="0" sz="2600" spc="16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16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6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switch</a:t>
            </a:r>
            <a:r>
              <a:rPr dirty="0" sz="2600" spc="16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160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terminate</a:t>
            </a:r>
            <a:r>
              <a:rPr dirty="0" sz="2600" spc="155">
                <a:latin typeface="Times New Roman"/>
                <a:cs typeface="Times New Roman"/>
              </a:rPr>
              <a:t> 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55">
                <a:latin typeface="Times New Roman"/>
                <a:cs typeface="Times New Roman"/>
              </a:rPr>
              <a:t>  </a:t>
            </a:r>
            <a:r>
              <a:rPr dirty="0" sz="2600" spc="-10">
                <a:latin typeface="Times New Roman"/>
                <a:cs typeface="Times New Roman"/>
              </a:rPr>
              <a:t>statement sequence.</a:t>
            </a:r>
            <a:endParaRPr sz="2600">
              <a:latin typeface="Times New Roman"/>
              <a:cs typeface="Times New Roman"/>
            </a:endParaRPr>
          </a:p>
          <a:p>
            <a:pPr algn="just" lvl="1" marL="393700" marR="5080" indent="-12700">
              <a:lnSpc>
                <a:spcPct val="100000"/>
              </a:lnSpc>
              <a:spcBef>
                <a:spcPts val="95"/>
              </a:spcBef>
              <a:buFont typeface="Segoe UI Symbol"/>
              <a:buChar char="❖"/>
              <a:tabLst>
                <a:tab pos="687070" algn="l"/>
              </a:tabLst>
            </a:pP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1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break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optional.</a:t>
            </a:r>
            <a:r>
              <a:rPr dirty="0" sz="2600" spc="114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If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omitted,</a:t>
            </a:r>
            <a:r>
              <a:rPr dirty="0" sz="2600" spc="9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execution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will</a:t>
            </a:r>
            <a:r>
              <a:rPr dirty="0" sz="2600" spc="1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continue</a:t>
            </a:r>
            <a:r>
              <a:rPr dirty="0" sz="2600" spc="10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</a:t>
            </a:r>
            <a:r>
              <a:rPr dirty="0" sz="2600" spc="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into</a:t>
            </a:r>
            <a:r>
              <a:rPr dirty="0" sz="2600" spc="12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next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case.</a:t>
            </a:r>
            <a:endParaRPr sz="2600">
              <a:latin typeface="Times New Roman"/>
              <a:cs typeface="Times New Roman"/>
            </a:endParaRPr>
          </a:p>
          <a:p>
            <a:pPr algn="just" lvl="1" marL="393700" marR="5080" indent="-12700">
              <a:lnSpc>
                <a:spcPct val="100000"/>
              </a:lnSpc>
              <a:spcBef>
                <a:spcPts val="100"/>
              </a:spcBef>
              <a:buFont typeface="Segoe UI Symbol"/>
              <a:buChar char="❖"/>
              <a:tabLst>
                <a:tab pos="687070" algn="l"/>
              </a:tabLst>
            </a:pP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default</a:t>
            </a:r>
            <a:r>
              <a:rPr dirty="0" sz="2600" spc="3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</a:t>
            </a:r>
            <a:r>
              <a:rPr dirty="0" sz="2600" spc="3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3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optional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3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can</a:t>
            </a:r>
            <a:r>
              <a:rPr dirty="0" sz="2600" spc="3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appear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anywhere</a:t>
            </a:r>
            <a:r>
              <a:rPr dirty="0" sz="2600" spc="3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inside</a:t>
            </a:r>
            <a:r>
              <a:rPr dirty="0" sz="2600" spc="3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switch </a:t>
            </a:r>
            <a:r>
              <a:rPr dirty="0" sz="2600">
                <a:latin typeface="Times New Roman"/>
                <a:cs typeface="Times New Roman"/>
              </a:rPr>
              <a:t>block.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case,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if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it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not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at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end,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then,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break</a:t>
            </a:r>
            <a:r>
              <a:rPr dirty="0" sz="2600" spc="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must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kept</a:t>
            </a:r>
            <a:r>
              <a:rPr dirty="0" sz="2600" spc="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after</a:t>
            </a:r>
            <a:r>
              <a:rPr dirty="0" sz="2600" spc="3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the </a:t>
            </a:r>
            <a:r>
              <a:rPr dirty="0" sz="2600">
                <a:latin typeface="Times New Roman"/>
                <a:cs typeface="Times New Roman"/>
              </a:rPr>
              <a:t>default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statement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omit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execution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next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case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statement.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/>
              <a:t>STATEMENT</a:t>
            </a:r>
            <a:r>
              <a:rPr dirty="0" spc="-180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784" y="1383791"/>
            <a:ext cx="2299716" cy="50200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 spc="-60"/>
              <a:t>STATEMENT</a:t>
            </a:r>
            <a:r>
              <a:rPr dirty="0" spc="-200"/>
              <a:t> </a:t>
            </a:r>
            <a:r>
              <a:rPr dirty="0" spc="40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784" y="1383791"/>
            <a:ext cx="2299716" cy="50200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380221" y="2798826"/>
            <a:ext cx="86804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Output: Friday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/>
              <a:t>STATEMENT</a:t>
            </a:r>
            <a:r>
              <a:rPr dirty="0" spc="-180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471" y="1519427"/>
            <a:ext cx="5334000" cy="35905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SWITCH</a:t>
            </a:r>
            <a:r>
              <a:rPr dirty="0" spc="-75"/>
              <a:t> </a:t>
            </a:r>
            <a:r>
              <a:rPr dirty="0"/>
              <a:t>STATEMENT</a:t>
            </a:r>
            <a:r>
              <a:rPr dirty="0" spc="-180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471" y="1519427"/>
            <a:ext cx="5334000" cy="35905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589521" y="5371896"/>
            <a:ext cx="3468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Trebuchet MS"/>
                <a:cs typeface="Trebuchet MS"/>
              </a:rPr>
              <a:t>Looking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forward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to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theWeekend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500"/>
              <a:t> </a:t>
            </a:r>
            <a:r>
              <a:rPr dirty="0" spc="100"/>
              <a:t>YOU</a:t>
            </a:r>
          </a:p>
          <a:p>
            <a:pPr marL="601980">
              <a:lnSpc>
                <a:spcPct val="100000"/>
              </a:lnSpc>
            </a:pPr>
            <a:r>
              <a:rPr dirty="0" spc="-5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38477" y="666749"/>
            <a:ext cx="10234295" cy="546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82164">
              <a:lnSpc>
                <a:spcPct val="100000"/>
              </a:lnSpc>
              <a:spcBef>
                <a:spcPts val="95"/>
              </a:spcBef>
            </a:pPr>
            <a:r>
              <a:rPr dirty="0" sz="2800" spc="195">
                <a:solidFill>
                  <a:srgbClr val="404040"/>
                </a:solidFill>
                <a:latin typeface="Trebuchet MS"/>
                <a:cs typeface="Trebuchet MS"/>
              </a:rPr>
              <a:t>CONDITIONAL</a:t>
            </a:r>
            <a:r>
              <a:rPr dirty="0" sz="2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STATEMENTS</a:t>
            </a:r>
            <a:endParaRPr sz="2800">
              <a:latin typeface="Trebuchet MS"/>
              <a:cs typeface="Trebuchet MS"/>
            </a:endParaRPr>
          </a:p>
          <a:p>
            <a:pPr marL="391795" marR="5080" indent="-379730">
              <a:lnSpc>
                <a:spcPct val="100000"/>
              </a:lnSpc>
              <a:spcBef>
                <a:spcPts val="291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391795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conditional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statement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allows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</a:t>
            </a:r>
            <a:r>
              <a:rPr dirty="0" sz="2800" spc="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choose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statement</a:t>
            </a:r>
            <a:r>
              <a:rPr dirty="0" sz="2800" spc="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be </a:t>
            </a:r>
            <a:r>
              <a:rPr dirty="0" sz="2800">
                <a:latin typeface="Times New Roman"/>
                <a:cs typeface="Times New Roman"/>
              </a:rPr>
              <a:t>executed.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sometimes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selection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statement.</a:t>
            </a:r>
            <a:endParaRPr sz="2800">
              <a:latin typeface="Times New Roman"/>
              <a:cs typeface="Times New Roman"/>
            </a:endParaRPr>
          </a:p>
          <a:p>
            <a:pPr marL="391795" indent="-379095">
              <a:lnSpc>
                <a:spcPct val="100000"/>
              </a:lnSpc>
              <a:spcBef>
                <a:spcPts val="90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391795" algn="l"/>
              </a:tabLst>
            </a:pPr>
            <a:r>
              <a:rPr dirty="0" sz="2800">
                <a:latin typeface="Times New Roman"/>
                <a:cs typeface="Times New Roman"/>
              </a:rPr>
              <a:t>Conditional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statement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gives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power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make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decision.</a:t>
            </a:r>
            <a:endParaRPr sz="2800">
              <a:latin typeface="Times New Roman"/>
              <a:cs typeface="Times New Roman"/>
            </a:endParaRPr>
          </a:p>
          <a:p>
            <a:pPr marL="391795" indent="-37909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391795" algn="l"/>
              </a:tabLst>
            </a:pP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following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conditional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statements: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469265" algn="l"/>
              </a:tabLst>
            </a:pPr>
            <a:r>
              <a:rPr dirty="0" sz="2800" spc="-25">
                <a:latin typeface="Segoe UI Symbol"/>
                <a:cs typeface="Segoe UI Symbol"/>
              </a:rPr>
              <a:t>❖</a:t>
            </a:r>
            <a:r>
              <a:rPr dirty="0" sz="2800" spc="-25">
                <a:latin typeface="Times New Roman"/>
                <a:cs typeface="Times New Roman"/>
              </a:rPr>
              <a:t>If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469265" algn="l"/>
              </a:tabLst>
            </a:pPr>
            <a:r>
              <a:rPr dirty="0" sz="2800" spc="-20">
                <a:latin typeface="Segoe UI Symbol"/>
                <a:cs typeface="Segoe UI Symbol"/>
              </a:rPr>
              <a:t>❖</a:t>
            </a:r>
            <a:r>
              <a:rPr dirty="0" sz="2800" spc="-20">
                <a:latin typeface="Times New Roman"/>
                <a:cs typeface="Times New Roman"/>
              </a:rPr>
              <a:t>if-else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469265" algn="l"/>
              </a:tabLst>
            </a:pPr>
            <a:r>
              <a:rPr dirty="0" sz="2800" spc="-10">
                <a:latin typeface="Segoe UI Symbol"/>
                <a:cs typeface="Segoe UI Symbol"/>
              </a:rPr>
              <a:t>❖</a:t>
            </a:r>
            <a:r>
              <a:rPr dirty="0" sz="2800" spc="-10">
                <a:latin typeface="Times New Roman"/>
                <a:cs typeface="Times New Roman"/>
              </a:rPr>
              <a:t>nested-</a:t>
            </a:r>
            <a:r>
              <a:rPr dirty="0" sz="2800" spc="-25">
                <a:latin typeface="Times New Roman"/>
                <a:cs typeface="Times New Roman"/>
              </a:rPr>
              <a:t>if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469265" algn="l"/>
              </a:tabLst>
            </a:pPr>
            <a:r>
              <a:rPr dirty="0" sz="2800" spc="-20">
                <a:latin typeface="Segoe UI Symbol"/>
                <a:cs typeface="Segoe UI Symbol"/>
              </a:rPr>
              <a:t>❖</a:t>
            </a:r>
            <a:r>
              <a:rPr dirty="0" sz="2800" spc="-20">
                <a:latin typeface="Times New Roman"/>
                <a:cs typeface="Times New Roman"/>
              </a:rPr>
              <a:t>if-</a:t>
            </a:r>
            <a:r>
              <a:rPr dirty="0" sz="2800" spc="-10">
                <a:latin typeface="Times New Roman"/>
                <a:cs typeface="Times New Roman"/>
              </a:rPr>
              <a:t>else-</a:t>
            </a:r>
            <a:r>
              <a:rPr dirty="0" sz="2800" spc="-25">
                <a:latin typeface="Times New Roman"/>
                <a:cs typeface="Times New Roman"/>
              </a:rPr>
              <a:t>if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469265" algn="l"/>
              </a:tabLst>
            </a:pPr>
            <a:r>
              <a:rPr dirty="0" sz="2800" spc="-20">
                <a:latin typeface="Segoe UI Symbol"/>
                <a:cs typeface="Segoe UI Symbol"/>
              </a:rPr>
              <a:t>❖</a:t>
            </a:r>
            <a:r>
              <a:rPr dirty="0" sz="2800" spc="-20">
                <a:latin typeface="Times New Roman"/>
                <a:cs typeface="Times New Roman"/>
              </a:rPr>
              <a:t>switch-case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55098"/>
            <a:ext cx="11280140" cy="5464810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algn="ctr" marR="138430">
              <a:lnSpc>
                <a:spcPct val="100000"/>
              </a:lnSpc>
              <a:spcBef>
                <a:spcPts val="2014"/>
              </a:spcBef>
            </a:pP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2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most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simple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decision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making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statement.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  <a:tab pos="939165" algn="l"/>
                <a:tab pos="1431290" algn="l"/>
                <a:tab pos="2399030" algn="l"/>
                <a:tab pos="2937510" algn="l"/>
                <a:tab pos="4215765" algn="l"/>
                <a:tab pos="5742940" algn="l"/>
                <a:tab pos="6148705" algn="l"/>
                <a:tab pos="7471409" algn="l"/>
                <a:tab pos="9246870" algn="l"/>
                <a:tab pos="9806940" algn="l"/>
                <a:tab pos="10930255" algn="l"/>
              </a:tabLst>
            </a:pPr>
            <a:r>
              <a:rPr dirty="0" sz="3200" spc="-25">
                <a:latin typeface="Times New Roman"/>
                <a:cs typeface="Times New Roman"/>
              </a:rPr>
              <a:t>It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is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used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decide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whether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certain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statement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or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block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of </a:t>
            </a:r>
            <a:r>
              <a:rPr dirty="0" sz="3200">
                <a:latin typeface="Times New Roman"/>
                <a:cs typeface="Times New Roman"/>
              </a:rPr>
              <a:t>statements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will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executed.</a:t>
            </a:r>
            <a:endParaRPr sz="3200">
              <a:latin typeface="Times New Roman"/>
              <a:cs typeface="Times New Roman"/>
            </a:endParaRPr>
          </a:p>
          <a:p>
            <a:pPr marL="393700" marR="8838565" indent="-381000">
              <a:lnSpc>
                <a:spcPts val="4000"/>
              </a:lnSpc>
              <a:spcBef>
                <a:spcPts val="15"/>
              </a:spcBef>
              <a:buFont typeface="Wingdings"/>
              <a:buChar char=""/>
              <a:tabLst>
                <a:tab pos="393700" algn="l"/>
                <a:tab pos="469265" algn="l"/>
              </a:tabLst>
            </a:pPr>
            <a:r>
              <a:rPr dirty="0" sz="1400">
                <a:solidFill>
                  <a:srgbClr val="3891A7"/>
                </a:solidFill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Syntax: </a:t>
            </a:r>
            <a:r>
              <a:rPr dirty="0" sz="3200" spc="-20">
                <a:latin typeface="Times New Roman"/>
                <a:cs typeface="Times New Roman"/>
              </a:rPr>
              <a:t>if(condition)</a:t>
            </a:r>
            <a:endParaRPr sz="3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5"/>
              </a:spcBef>
            </a:pPr>
            <a:r>
              <a:rPr dirty="0" sz="3200" spc="-5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Times New Roman"/>
                <a:cs typeface="Times New Roman"/>
              </a:rPr>
              <a:t>Statement</a:t>
            </a:r>
            <a:r>
              <a:rPr dirty="0" sz="3200" spc="-15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1;</a:t>
            </a:r>
            <a:endParaRPr sz="32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110"/>
              </a:spcBef>
            </a:pP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-19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2;</a:t>
            </a:r>
            <a:endParaRPr sz="32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3200" spc="-5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55098"/>
            <a:ext cx="11297920" cy="5925185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2856230">
              <a:lnSpc>
                <a:spcPct val="100000"/>
              </a:lnSpc>
              <a:spcBef>
                <a:spcPts val="2014"/>
              </a:spcBef>
            </a:pP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r>
              <a:rPr dirty="0" sz="280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404040"/>
                </a:solidFill>
                <a:latin typeface="Trebuchet MS"/>
                <a:cs typeface="Trebuchet MS"/>
              </a:rPr>
              <a:t>(CONT.…)</a:t>
            </a:r>
            <a:endParaRPr sz="2800">
              <a:latin typeface="Trebuchet MS"/>
              <a:cs typeface="Trebuchet MS"/>
            </a:endParaRPr>
          </a:p>
          <a:p>
            <a:pPr algn="just" marL="469265" indent="-456565">
              <a:lnSpc>
                <a:spcPct val="100000"/>
              </a:lnSpc>
              <a:spcBef>
                <a:spcPts val="22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reserved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word.</a:t>
            </a:r>
            <a:endParaRPr sz="3200">
              <a:latin typeface="Times New Roman"/>
              <a:cs typeface="Times New Roman"/>
            </a:endParaRPr>
          </a:p>
          <a:p>
            <a:pPr algn="just" marL="469900" marR="14604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condition</a:t>
            </a:r>
            <a:r>
              <a:rPr dirty="0" sz="3200" spc="2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2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2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Boolean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expression.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2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evaluate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to </a:t>
            </a:r>
            <a:r>
              <a:rPr dirty="0" sz="3200">
                <a:latin typeface="Times New Roman"/>
                <a:cs typeface="Times New Roman"/>
              </a:rPr>
              <a:t>either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true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false.</a:t>
            </a:r>
            <a:endParaRPr sz="32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3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3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3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give</a:t>
            </a:r>
            <a:r>
              <a:rPr dirty="0" sz="3200" spc="3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3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curly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braces</a:t>
            </a:r>
            <a:r>
              <a:rPr dirty="0" sz="3200" spc="3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‘{’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‘}’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after</a:t>
            </a:r>
            <a:r>
              <a:rPr dirty="0" sz="3200" spc="3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if(condition), </a:t>
            </a:r>
            <a:r>
              <a:rPr dirty="0" sz="3200">
                <a:latin typeface="Times New Roman"/>
                <a:cs typeface="Times New Roman"/>
              </a:rPr>
              <a:t>then,</a:t>
            </a:r>
            <a:r>
              <a:rPr dirty="0" sz="3200" spc="5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50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default</a:t>
            </a:r>
            <a:r>
              <a:rPr dirty="0" sz="3200" spc="4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5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5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considers</a:t>
            </a:r>
            <a:r>
              <a:rPr dirty="0" sz="3200" spc="5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5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immediate</a:t>
            </a:r>
            <a:r>
              <a:rPr dirty="0" sz="3200" spc="5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statement </a:t>
            </a:r>
            <a:r>
              <a:rPr dirty="0" sz="3200">
                <a:latin typeface="Times New Roman"/>
                <a:cs typeface="Times New Roman"/>
              </a:rPr>
              <a:t>inside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block.</a:t>
            </a:r>
            <a:endParaRPr sz="3200">
              <a:latin typeface="Times New Roman"/>
              <a:cs typeface="Times New Roman"/>
            </a:endParaRPr>
          </a:p>
          <a:p>
            <a:pPr algn="just"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 spc="-1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latin typeface="Times New Roman"/>
                <a:cs typeface="Times New Roman"/>
              </a:rPr>
              <a:t>if(condition)</a:t>
            </a:r>
            <a:endParaRPr sz="3200">
              <a:latin typeface="Times New Roman"/>
              <a:cs typeface="Times New Roman"/>
            </a:endParaRPr>
          </a:p>
          <a:p>
            <a:pPr marL="12700" marR="3951604">
              <a:lnSpc>
                <a:spcPts val="4000"/>
              </a:lnSpc>
            </a:pPr>
            <a:r>
              <a:rPr dirty="0" sz="3200" b="1">
                <a:latin typeface="Times New Roman"/>
                <a:cs typeface="Times New Roman"/>
              </a:rPr>
              <a:t>statement</a:t>
            </a:r>
            <a:r>
              <a:rPr dirty="0" sz="3200" spc="-9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1;</a:t>
            </a:r>
            <a:r>
              <a:rPr dirty="0" sz="3200" spc="-7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//Statement</a:t>
            </a:r>
            <a:r>
              <a:rPr dirty="0" sz="3200" spc="-114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will</a:t>
            </a:r>
            <a:r>
              <a:rPr dirty="0" sz="3200" spc="-6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be</a:t>
            </a:r>
            <a:r>
              <a:rPr dirty="0" sz="3200" spc="-6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executed </a:t>
            </a:r>
            <a:r>
              <a:rPr dirty="0" sz="3200" b="1">
                <a:latin typeface="Times New Roman"/>
                <a:cs typeface="Times New Roman"/>
              </a:rPr>
              <a:t>statement</a:t>
            </a:r>
            <a:r>
              <a:rPr dirty="0" sz="3200" spc="-155" b="1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Times New Roman"/>
                <a:cs typeface="Times New Roman"/>
              </a:rPr>
              <a:t>2;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55098"/>
            <a:ext cx="11297920" cy="5925185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3152140">
              <a:lnSpc>
                <a:spcPct val="100000"/>
              </a:lnSpc>
              <a:spcBef>
                <a:spcPts val="2014"/>
              </a:spcBef>
            </a:pP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r>
              <a:rPr dirty="0" sz="280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404040"/>
                </a:solidFill>
                <a:latin typeface="Trebuchet MS"/>
                <a:cs typeface="Trebuchet MS"/>
              </a:rPr>
              <a:t>(CONT.…)</a:t>
            </a:r>
            <a:endParaRPr sz="2800">
              <a:latin typeface="Trebuchet MS"/>
              <a:cs typeface="Trebuchet MS"/>
            </a:endParaRPr>
          </a:p>
          <a:p>
            <a:pPr algn="just" marL="469265" indent="-456565">
              <a:lnSpc>
                <a:spcPct val="100000"/>
              </a:lnSpc>
              <a:spcBef>
                <a:spcPts val="22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reserved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word.</a:t>
            </a:r>
            <a:endParaRPr sz="3200">
              <a:latin typeface="Times New Roman"/>
              <a:cs typeface="Times New Roman"/>
            </a:endParaRPr>
          </a:p>
          <a:p>
            <a:pPr algn="just" marL="469900" marR="14604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condition</a:t>
            </a:r>
            <a:r>
              <a:rPr dirty="0" sz="3200" spc="2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2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2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Boolean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expression.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2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25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evaluate</a:t>
            </a:r>
            <a:r>
              <a:rPr dirty="0" sz="3200" spc="25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to </a:t>
            </a:r>
            <a:r>
              <a:rPr dirty="0" sz="3200">
                <a:latin typeface="Times New Roman"/>
                <a:cs typeface="Times New Roman"/>
              </a:rPr>
              <a:t>either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true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false.</a:t>
            </a:r>
            <a:endParaRPr sz="32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3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3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3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give</a:t>
            </a:r>
            <a:r>
              <a:rPr dirty="0" sz="3200" spc="3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3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curly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braces</a:t>
            </a:r>
            <a:r>
              <a:rPr dirty="0" sz="3200" spc="3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‘{’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3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‘}’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after</a:t>
            </a:r>
            <a:r>
              <a:rPr dirty="0" sz="3200" spc="3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if(condition), </a:t>
            </a:r>
            <a:r>
              <a:rPr dirty="0" sz="3200">
                <a:latin typeface="Times New Roman"/>
                <a:cs typeface="Times New Roman"/>
              </a:rPr>
              <a:t>then,</a:t>
            </a:r>
            <a:r>
              <a:rPr dirty="0" sz="3200" spc="5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509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default</a:t>
            </a:r>
            <a:r>
              <a:rPr dirty="0" sz="3200" spc="4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5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5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considers</a:t>
            </a:r>
            <a:r>
              <a:rPr dirty="0" sz="3200" spc="5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5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immediate</a:t>
            </a:r>
            <a:r>
              <a:rPr dirty="0" sz="3200" spc="5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statement </a:t>
            </a:r>
            <a:r>
              <a:rPr dirty="0" sz="3200">
                <a:latin typeface="Times New Roman"/>
                <a:cs typeface="Times New Roman"/>
              </a:rPr>
              <a:t>inside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its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block.</a:t>
            </a:r>
            <a:endParaRPr sz="3200">
              <a:latin typeface="Times New Roman"/>
              <a:cs typeface="Times New Roman"/>
            </a:endParaRPr>
          </a:p>
          <a:p>
            <a:pPr algn="just"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 spc="-10">
                <a:latin typeface="Times New Roman"/>
                <a:cs typeface="Times New Roman"/>
              </a:rPr>
              <a:t>Example: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latin typeface="Times New Roman"/>
                <a:cs typeface="Times New Roman"/>
              </a:rPr>
              <a:t>if(condition)</a:t>
            </a:r>
            <a:endParaRPr sz="3200">
              <a:latin typeface="Times New Roman"/>
              <a:cs typeface="Times New Roman"/>
            </a:endParaRPr>
          </a:p>
          <a:p>
            <a:pPr marL="12700" marR="3951604">
              <a:lnSpc>
                <a:spcPts val="4000"/>
              </a:lnSpc>
            </a:pPr>
            <a:r>
              <a:rPr dirty="0" sz="3200" b="1">
                <a:latin typeface="Times New Roman"/>
                <a:cs typeface="Times New Roman"/>
              </a:rPr>
              <a:t>statement</a:t>
            </a:r>
            <a:r>
              <a:rPr dirty="0" sz="3200" spc="-9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1;</a:t>
            </a:r>
            <a:r>
              <a:rPr dirty="0" sz="3200" spc="-7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//Statement</a:t>
            </a:r>
            <a:r>
              <a:rPr dirty="0" sz="3200" spc="-114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1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will</a:t>
            </a:r>
            <a:r>
              <a:rPr dirty="0" sz="3200" spc="-6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be</a:t>
            </a:r>
            <a:r>
              <a:rPr dirty="0" sz="3200" spc="-6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executed </a:t>
            </a:r>
            <a:r>
              <a:rPr dirty="0" sz="3200" b="1">
                <a:latin typeface="Times New Roman"/>
                <a:cs typeface="Times New Roman"/>
              </a:rPr>
              <a:t>statement</a:t>
            </a:r>
            <a:r>
              <a:rPr dirty="0" sz="3200" spc="-155" b="1">
                <a:latin typeface="Times New Roman"/>
                <a:cs typeface="Times New Roman"/>
              </a:rPr>
              <a:t> </a:t>
            </a:r>
            <a:r>
              <a:rPr dirty="0" sz="3200" spc="-25" b="1">
                <a:latin typeface="Times New Roman"/>
                <a:cs typeface="Times New Roman"/>
              </a:rPr>
              <a:t>2;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IF</a:t>
            </a:r>
            <a:r>
              <a:rPr dirty="0" spc="-85"/>
              <a:t> </a:t>
            </a:r>
            <a:r>
              <a:rPr dirty="0"/>
              <a:t>STATEMENT</a:t>
            </a:r>
            <a:r>
              <a:rPr dirty="0" spc="-165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0" y="1472183"/>
            <a:ext cx="2994659" cy="44058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3594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IF</a:t>
            </a:r>
            <a:r>
              <a:rPr dirty="0" spc="-85"/>
              <a:t> </a:t>
            </a:r>
            <a:r>
              <a:rPr dirty="0"/>
              <a:t>STATEMENT</a:t>
            </a:r>
            <a:r>
              <a:rPr dirty="0" spc="-165"/>
              <a:t> </a:t>
            </a:r>
            <a:r>
              <a:rPr dirty="0" spc="8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707" y="2252472"/>
            <a:ext cx="7117080" cy="29077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455098"/>
            <a:ext cx="11261725" cy="5969635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algn="ctr" marR="969010">
              <a:lnSpc>
                <a:spcPct val="100000"/>
              </a:lnSpc>
              <a:spcBef>
                <a:spcPts val="2014"/>
              </a:spcBef>
            </a:pP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ELSE</a:t>
            </a:r>
            <a:r>
              <a:rPr dirty="0" sz="2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28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00000"/>
              </a:lnSpc>
              <a:spcBef>
                <a:spcPts val="22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Use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else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specify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block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code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executed,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if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condition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false.</a:t>
            </a: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Syntax: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00" spc="-10" b="1">
                <a:latin typeface="Times New Roman"/>
                <a:cs typeface="Times New Roman"/>
              </a:rPr>
              <a:t>if(condition)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0" b="1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  <a:tabLst>
                <a:tab pos="2740660" algn="l"/>
              </a:tabLst>
            </a:pPr>
            <a:r>
              <a:rPr dirty="0" sz="2800" b="1">
                <a:latin typeface="Times New Roman"/>
                <a:cs typeface="Times New Roman"/>
              </a:rPr>
              <a:t>Statement</a:t>
            </a:r>
            <a:r>
              <a:rPr dirty="0" sz="2800" spc="-15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1;</a:t>
            </a:r>
            <a:r>
              <a:rPr dirty="0" sz="2800" b="1">
                <a:latin typeface="Times New Roman"/>
                <a:cs typeface="Times New Roman"/>
              </a:rPr>
              <a:t>	//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block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code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executed,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if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condition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0" b="1">
                <a:latin typeface="Times New Roman"/>
                <a:cs typeface="Times New Roman"/>
              </a:rPr>
              <a:t>else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  <a:tabLst>
                <a:tab pos="2740660" algn="l"/>
              </a:tabLst>
            </a:pPr>
            <a:r>
              <a:rPr dirty="0" sz="2800" b="1">
                <a:latin typeface="Times New Roman"/>
                <a:cs typeface="Times New Roman"/>
              </a:rPr>
              <a:t>Statement</a:t>
            </a:r>
            <a:r>
              <a:rPr dirty="0" sz="2800" spc="-15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2;</a:t>
            </a:r>
            <a:r>
              <a:rPr dirty="0" sz="2800" b="1">
                <a:latin typeface="Times New Roman"/>
                <a:cs typeface="Times New Roman"/>
              </a:rPr>
              <a:t>	//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block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code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executed,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if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condition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0" b="1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2025-03-15T18:00:16Z</dcterms:created>
  <dcterms:modified xsi:type="dcterms:W3CDTF">2025-03-15T18:00:16Z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2025-03-15T00:00:00Z</vt:filetime>
  </property>
  <property fmtid="{D5CDD505-2E9C-101B-9397-08002B2CF9AE}" pid="5" name="Producer">
    <vt:lpwstr>Microsoft® PowerPoint® 2021</vt:lpwstr>
  </property>
</Properties>
</file>