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5454" y="670686"/>
            <a:ext cx="755269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Gill Sans MT"/>
                <a:cs typeface="Gill Sans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0805" y="1568272"/>
            <a:ext cx="10628630" cy="2185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1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9.jp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10.jpg"/><Relationship Id="rId7" Type="http://schemas.openxmlformats.org/officeDocument/2006/relationships/image" Target="../media/image2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Relationship Id="rId3" Type="http://schemas.openxmlformats.org/officeDocument/2006/relationships/image" Target="../media/image33.png"/><Relationship Id="rId4" Type="http://schemas.openxmlformats.org/officeDocument/2006/relationships/image" Target="../media/image30.png"/><Relationship Id="rId5" Type="http://schemas.openxmlformats.org/officeDocument/2006/relationships/image" Target="../media/image34.png"/><Relationship Id="rId6" Type="http://schemas.openxmlformats.org/officeDocument/2006/relationships/image" Target="../media/image31.png"/><Relationship Id="rId7" Type="http://schemas.openxmlformats.org/officeDocument/2006/relationships/image" Target="../media/image35.png"/><Relationship Id="rId8" Type="http://schemas.openxmlformats.org/officeDocument/2006/relationships/image" Target="../media/image3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10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png"/><Relationship Id="rId5" Type="http://schemas.openxmlformats.org/officeDocument/2006/relationships/image" Target="../media/image40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2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3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jpg"/><Relationship Id="rId3" Type="http://schemas.openxmlformats.org/officeDocument/2006/relationships/image" Target="../media/image51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0780"/>
            <a:ext cx="5869305" cy="249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>
                <a:solidFill>
                  <a:srgbClr val="FFFFFF"/>
                </a:solidFill>
              </a:rPr>
              <a:t>OBJECT</a:t>
            </a:r>
            <a:r>
              <a:rPr dirty="0" sz="5400" spc="-114">
                <a:solidFill>
                  <a:srgbClr val="FFFFFF"/>
                </a:solidFill>
              </a:rPr>
              <a:t> </a:t>
            </a:r>
            <a:r>
              <a:rPr dirty="0" sz="5400" spc="-10">
                <a:solidFill>
                  <a:srgbClr val="FFFFFF"/>
                </a:solidFill>
              </a:rPr>
              <a:t>ORIENTED PROGRAMMING </a:t>
            </a:r>
            <a:r>
              <a:rPr dirty="0" sz="5400">
                <a:solidFill>
                  <a:srgbClr val="FFFFFF"/>
                </a:solidFill>
              </a:rPr>
              <a:t>USING</a:t>
            </a:r>
            <a:r>
              <a:rPr dirty="0" sz="5400" spc="-55">
                <a:solidFill>
                  <a:srgbClr val="FFFFFF"/>
                </a:solidFill>
              </a:rPr>
              <a:t> </a:t>
            </a:r>
            <a:r>
              <a:rPr dirty="0" sz="5400" spc="-20">
                <a:solidFill>
                  <a:srgbClr val="FFFFFF"/>
                </a:solidFill>
              </a:rPr>
              <a:t>JAVA</a:t>
            </a:r>
            <a:endParaRPr sz="5400"/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9683" y="0"/>
            <a:ext cx="4052316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95"/>
              </a:spcBef>
            </a:pPr>
            <a:r>
              <a:rPr dirty="0"/>
              <a:t>WHILE</a:t>
            </a:r>
            <a:r>
              <a:rPr dirty="0" spc="-125"/>
              <a:t> </a:t>
            </a:r>
            <a:r>
              <a:rPr dirty="0"/>
              <a:t>LOOP</a:t>
            </a:r>
            <a:r>
              <a:rPr dirty="0" spc="-125"/>
              <a:t> </a:t>
            </a:r>
            <a:r>
              <a:rPr dirty="0" spc="-4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7988"/>
            <a:ext cx="6083807" cy="26868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1427988"/>
            <a:ext cx="5911596" cy="26868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731" y="4376928"/>
            <a:ext cx="5800344" cy="149961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21195" y="4376928"/>
            <a:ext cx="5213604" cy="14660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95"/>
              </a:spcBef>
            </a:pPr>
            <a:r>
              <a:rPr dirty="0"/>
              <a:t>WHILE</a:t>
            </a:r>
            <a:r>
              <a:rPr dirty="0" spc="-125"/>
              <a:t> </a:t>
            </a:r>
            <a:r>
              <a:rPr dirty="0"/>
              <a:t>LOOP</a:t>
            </a:r>
            <a:r>
              <a:rPr dirty="0" spc="-125"/>
              <a:t> </a:t>
            </a:r>
            <a:r>
              <a:rPr dirty="0" spc="-4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12" y="1408175"/>
            <a:ext cx="5602224" cy="30068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1888" y="1427988"/>
            <a:ext cx="5538216" cy="2987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95"/>
              </a:spcBef>
            </a:pPr>
            <a:r>
              <a:rPr dirty="0"/>
              <a:t>WHILE</a:t>
            </a:r>
            <a:r>
              <a:rPr dirty="0" spc="-125"/>
              <a:t> </a:t>
            </a:r>
            <a:r>
              <a:rPr dirty="0"/>
              <a:t>LOOP</a:t>
            </a:r>
            <a:r>
              <a:rPr dirty="0" spc="-125"/>
              <a:t> </a:t>
            </a:r>
            <a:r>
              <a:rPr dirty="0" spc="-4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12" y="1408175"/>
            <a:ext cx="5602224" cy="30068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332" y="4884420"/>
            <a:ext cx="1743456" cy="174498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1888" y="1427988"/>
            <a:ext cx="5538216" cy="298704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0696" y="4884420"/>
            <a:ext cx="4953000" cy="136855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03860">
              <a:lnSpc>
                <a:spcPct val="100000"/>
              </a:lnSpc>
              <a:spcBef>
                <a:spcPts val="95"/>
              </a:spcBef>
            </a:pPr>
            <a:r>
              <a:rPr dirty="0"/>
              <a:t>SIMPLE</a:t>
            </a:r>
            <a:r>
              <a:rPr dirty="0" spc="-175"/>
              <a:t> </a:t>
            </a:r>
            <a:r>
              <a:rPr dirty="0" spc="-30"/>
              <a:t>PROGRAM</a:t>
            </a:r>
            <a:r>
              <a:rPr dirty="0" spc="-125"/>
              <a:t> </a:t>
            </a:r>
            <a:r>
              <a:rPr dirty="0" spc="-40"/>
              <a:t>USING</a:t>
            </a:r>
            <a:r>
              <a:rPr dirty="0" spc="-305"/>
              <a:t> </a:t>
            </a:r>
            <a:r>
              <a:rPr dirty="0"/>
              <a:t>WHILE</a:t>
            </a:r>
            <a:r>
              <a:rPr dirty="0" spc="-114"/>
              <a:t> </a:t>
            </a:r>
            <a:r>
              <a:rPr dirty="0" spc="-20"/>
              <a:t>LOOP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144" y="1580388"/>
            <a:ext cx="5082539" cy="347014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81288" y="2333244"/>
            <a:ext cx="1581911" cy="2447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SIMPLE</a:t>
            </a:r>
            <a:r>
              <a:rPr dirty="0" spc="-160"/>
              <a:t> </a:t>
            </a:r>
            <a:r>
              <a:rPr dirty="0" spc="-30"/>
              <a:t>PROGRAM</a:t>
            </a:r>
            <a:r>
              <a:rPr dirty="0" spc="-114"/>
              <a:t> </a:t>
            </a:r>
            <a:r>
              <a:rPr dirty="0" spc="-40"/>
              <a:t>USING</a:t>
            </a:r>
            <a:r>
              <a:rPr dirty="0" spc="-305"/>
              <a:t> </a:t>
            </a:r>
            <a:r>
              <a:rPr dirty="0"/>
              <a:t>WHILE</a:t>
            </a:r>
            <a:r>
              <a:rPr dirty="0" spc="-110"/>
              <a:t> </a:t>
            </a:r>
            <a:r>
              <a:rPr dirty="0"/>
              <a:t>LOOP</a:t>
            </a:r>
            <a:r>
              <a:rPr dirty="0" spc="-130"/>
              <a:t> </a:t>
            </a:r>
            <a:r>
              <a:rPr dirty="0" spc="-30"/>
              <a:t>(CONT..)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7211" y="1362455"/>
            <a:ext cx="8537448" cy="46939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54" y="699261"/>
            <a:ext cx="11290300" cy="6092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49675">
              <a:lnSpc>
                <a:spcPct val="100000"/>
              </a:lnSpc>
              <a:spcBef>
                <a:spcPts val="95"/>
              </a:spcBef>
            </a:pPr>
            <a:r>
              <a:rPr dirty="0" sz="2800" spc="-35">
                <a:solidFill>
                  <a:srgbClr val="404040"/>
                </a:solidFill>
                <a:latin typeface="Gill Sans MT"/>
                <a:cs typeface="Gill Sans MT"/>
              </a:rPr>
              <a:t>DO-</a:t>
            </a:r>
            <a:r>
              <a:rPr dirty="0" sz="2800">
                <a:solidFill>
                  <a:srgbClr val="404040"/>
                </a:solidFill>
                <a:latin typeface="Gill Sans MT"/>
                <a:cs typeface="Gill Sans MT"/>
              </a:rPr>
              <a:t>WHILE</a:t>
            </a:r>
            <a:r>
              <a:rPr dirty="0" sz="2800" spc="-135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Gill Sans MT"/>
                <a:cs typeface="Gill Sans MT"/>
              </a:rPr>
              <a:t>LOOP</a:t>
            </a:r>
            <a:endParaRPr sz="2800">
              <a:latin typeface="Gill Sans MT"/>
              <a:cs typeface="Gill Sans MT"/>
            </a:endParaRPr>
          </a:p>
          <a:p>
            <a:pPr algn="just" marL="469265" indent="-456565">
              <a:lnSpc>
                <a:spcPct val="100000"/>
              </a:lnSpc>
              <a:spcBef>
                <a:spcPts val="2220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 spc="-35">
                <a:latin typeface="Times New Roman"/>
                <a:cs typeface="Times New Roman"/>
              </a:rPr>
              <a:t>Do-</a:t>
            </a:r>
            <a:r>
              <a:rPr dirty="0" sz="2800">
                <a:latin typeface="Times New Roman"/>
                <a:cs typeface="Times New Roman"/>
              </a:rPr>
              <a:t>while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actually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kind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while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loop.</a:t>
            </a:r>
            <a:endParaRPr sz="2800">
              <a:latin typeface="Times New Roman"/>
              <a:cs typeface="Times New Roman"/>
            </a:endParaRPr>
          </a:p>
          <a:p>
            <a:pPr algn="just" marL="469900" marR="5080" indent="-4572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114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12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executes</a:t>
            </a:r>
            <a:r>
              <a:rPr dirty="0" sz="2800" spc="12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12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lines</a:t>
            </a:r>
            <a:r>
              <a:rPr dirty="0" sz="2800" spc="12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12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statements</a:t>
            </a:r>
            <a:r>
              <a:rPr dirty="0" sz="2800" spc="13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once</a:t>
            </a:r>
            <a:r>
              <a:rPr dirty="0" sz="2800" spc="12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before</a:t>
            </a:r>
            <a:r>
              <a:rPr dirty="0" sz="2800" spc="120">
                <a:latin typeface="Times New Roman"/>
                <a:cs typeface="Times New Roman"/>
              </a:rPr>
              <a:t>  </a:t>
            </a:r>
            <a:r>
              <a:rPr dirty="0" sz="2800">
                <a:latin typeface="Times New Roman"/>
                <a:cs typeface="Times New Roman"/>
              </a:rPr>
              <a:t>checking</a:t>
            </a:r>
            <a:r>
              <a:rPr dirty="0" sz="2800" spc="114">
                <a:latin typeface="Times New Roman"/>
                <a:cs typeface="Times New Roman"/>
              </a:rPr>
              <a:t>  </a:t>
            </a:r>
            <a:r>
              <a:rPr dirty="0" sz="2800" spc="-25">
                <a:latin typeface="Times New Roman"/>
                <a:cs typeface="Times New Roman"/>
              </a:rPr>
              <a:t>the </a:t>
            </a:r>
            <a:r>
              <a:rPr dirty="0" sz="2800">
                <a:latin typeface="Times New Roman"/>
                <a:cs typeface="Times New Roman"/>
              </a:rPr>
              <a:t>condition.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2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condition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2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true,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repeats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2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2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long</a:t>
            </a:r>
            <a:r>
              <a:rPr dirty="0" sz="2800" spc="2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2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given condition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true.</a:t>
            </a:r>
            <a:endParaRPr sz="2800">
              <a:latin typeface="Times New Roman"/>
              <a:cs typeface="Times New Roman"/>
            </a:endParaRPr>
          </a:p>
          <a:p>
            <a:pPr algn="just" marL="469900" marR="10795" indent="-45720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want</a:t>
            </a:r>
            <a:r>
              <a:rPr dirty="0" sz="2800" spc="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execute</a:t>
            </a:r>
            <a:r>
              <a:rPr dirty="0" sz="2800" spc="2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body</a:t>
            </a:r>
            <a:r>
              <a:rPr dirty="0" sz="2800" spc="3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at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least</a:t>
            </a:r>
            <a:r>
              <a:rPr dirty="0" sz="2800" spc="2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once</a:t>
            </a:r>
            <a:r>
              <a:rPr dirty="0" sz="2800" spc="3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then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should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go</a:t>
            </a:r>
            <a:r>
              <a:rPr dirty="0" sz="2800" spc="3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3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do- </a:t>
            </a:r>
            <a:r>
              <a:rPr dirty="0" sz="2800">
                <a:latin typeface="Times New Roman"/>
                <a:cs typeface="Times New Roman"/>
              </a:rPr>
              <a:t>while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loop</a:t>
            </a:r>
            <a:endParaRPr sz="2800">
              <a:latin typeface="Times New Roman"/>
              <a:cs typeface="Times New Roman"/>
            </a:endParaRPr>
          </a:p>
          <a:p>
            <a:pPr algn="just"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26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Syntax: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25" b="1">
                <a:latin typeface="Times New Roman"/>
                <a:cs typeface="Times New Roman"/>
              </a:rPr>
              <a:t>do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400" spc="-20" b="1">
                <a:latin typeface="Times New Roman"/>
                <a:cs typeface="Times New Roman"/>
              </a:rPr>
              <a:t>Statement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314325">
              <a:lnSpc>
                <a:spcPct val="100000"/>
              </a:lnSpc>
              <a:spcBef>
                <a:spcPts val="110"/>
              </a:spcBef>
            </a:pPr>
            <a:r>
              <a:rPr dirty="0" sz="2400" spc="-20" b="1">
                <a:latin typeface="Times New Roman"/>
                <a:cs typeface="Times New Roman"/>
              </a:rPr>
              <a:t>Statement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50" b="1">
                <a:latin typeface="Times New Roman"/>
                <a:cs typeface="Times New Roman"/>
              </a:rPr>
              <a:t>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5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10" b="1">
                <a:latin typeface="Times New Roman"/>
                <a:cs typeface="Times New Roman"/>
              </a:rPr>
              <a:t>while(condition);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0375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DO-</a:t>
            </a:r>
            <a:r>
              <a:rPr dirty="0"/>
              <a:t>WHILE</a:t>
            </a:r>
            <a:r>
              <a:rPr dirty="0" spc="-160"/>
              <a:t> </a:t>
            </a:r>
            <a:r>
              <a:rPr dirty="0" spc="-40"/>
              <a:t>LOOP(CONT.…)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3315" y="1598675"/>
            <a:ext cx="2913888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0375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DO-</a:t>
            </a:r>
            <a:r>
              <a:rPr dirty="0"/>
              <a:t>WHILE</a:t>
            </a:r>
            <a:r>
              <a:rPr dirty="0" spc="-160"/>
              <a:t> </a:t>
            </a:r>
            <a:r>
              <a:rPr dirty="0" spc="-40"/>
              <a:t>LOOP(CONT.…)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1580" y="1716023"/>
            <a:ext cx="6176772" cy="348462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1728" y="1885188"/>
            <a:ext cx="1819655" cy="38115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8143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DO-</a:t>
            </a:r>
            <a:r>
              <a:rPr dirty="0"/>
              <a:t>WHILE</a:t>
            </a:r>
            <a:r>
              <a:rPr dirty="0" spc="-160"/>
              <a:t> </a:t>
            </a:r>
            <a:r>
              <a:rPr dirty="0" spc="-20"/>
              <a:t>LOOP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10715"/>
            <a:ext cx="112795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900" algn="l"/>
                <a:tab pos="1324610" algn="l"/>
                <a:tab pos="2261870" algn="l"/>
                <a:tab pos="2795270" algn="l"/>
                <a:tab pos="3955415" algn="l"/>
                <a:tab pos="4554220" algn="l"/>
                <a:tab pos="5643880" algn="l"/>
                <a:tab pos="6633209" algn="l"/>
                <a:tab pos="7421245" algn="l"/>
                <a:tab pos="8358505" algn="l"/>
                <a:tab pos="8873490" algn="l"/>
                <a:tab pos="9457690" algn="l"/>
                <a:tab pos="10125075" algn="l"/>
                <a:tab pos="10828020" algn="l"/>
              </a:tabLst>
            </a:pPr>
            <a:r>
              <a:rPr dirty="0" sz="2400" spc="-10">
                <a:latin typeface="Times New Roman"/>
                <a:cs typeface="Times New Roman"/>
              </a:rPr>
              <a:t>Curly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braces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optional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without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having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curly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braces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we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take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only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one </a:t>
            </a:r>
            <a:r>
              <a:rPr dirty="0" sz="2400">
                <a:latin typeface="Times New Roman"/>
                <a:cs typeface="Times New Roman"/>
              </a:rPr>
              <a:t>statement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do-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declarative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statement.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" y="2263139"/>
            <a:ext cx="4988052" cy="19065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5147" y="2250948"/>
            <a:ext cx="5756148" cy="191871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4" y="4477511"/>
            <a:ext cx="5062728" cy="19065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75147" y="4323588"/>
            <a:ext cx="5756148" cy="22128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8143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DO-</a:t>
            </a:r>
            <a:r>
              <a:rPr dirty="0"/>
              <a:t>WHILE</a:t>
            </a:r>
            <a:r>
              <a:rPr dirty="0" spc="-160"/>
              <a:t> </a:t>
            </a:r>
            <a:r>
              <a:rPr dirty="0" spc="-20"/>
              <a:t>LOOP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10715"/>
            <a:ext cx="1127950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900" algn="l"/>
                <a:tab pos="1324610" algn="l"/>
                <a:tab pos="2261870" algn="l"/>
                <a:tab pos="2795270" algn="l"/>
                <a:tab pos="3955415" algn="l"/>
                <a:tab pos="4554220" algn="l"/>
                <a:tab pos="5643880" algn="l"/>
                <a:tab pos="6633209" algn="l"/>
                <a:tab pos="7421245" algn="l"/>
                <a:tab pos="8358505" algn="l"/>
                <a:tab pos="8873490" algn="l"/>
                <a:tab pos="9457690" algn="l"/>
                <a:tab pos="10125075" algn="l"/>
                <a:tab pos="10828020" algn="l"/>
              </a:tabLst>
            </a:pPr>
            <a:r>
              <a:rPr dirty="0" sz="2400" spc="-10">
                <a:latin typeface="Times New Roman"/>
                <a:cs typeface="Times New Roman"/>
              </a:rPr>
              <a:t>Curly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braces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optional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without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having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curly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10">
                <a:latin typeface="Times New Roman"/>
                <a:cs typeface="Times New Roman"/>
              </a:rPr>
              <a:t>braces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we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can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take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0">
                <a:latin typeface="Times New Roman"/>
                <a:cs typeface="Times New Roman"/>
              </a:rPr>
              <a:t>only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25">
                <a:latin typeface="Times New Roman"/>
                <a:cs typeface="Times New Roman"/>
              </a:rPr>
              <a:t>one </a:t>
            </a:r>
            <a:r>
              <a:rPr dirty="0" sz="2400">
                <a:latin typeface="Times New Roman"/>
                <a:cs typeface="Times New Roman"/>
              </a:rPr>
              <a:t>statement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between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do-</a:t>
            </a: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should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declarative</a:t>
            </a:r>
            <a:r>
              <a:rPr dirty="0" sz="2400" spc="-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statement.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9539" y="2263139"/>
            <a:ext cx="4988560" cy="1906905"/>
            <a:chOff x="129539" y="2263139"/>
            <a:chExt cx="4988560" cy="190690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39" y="2263139"/>
              <a:ext cx="4988052" cy="190652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2880" y="3429000"/>
              <a:ext cx="704088" cy="665988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5375147" y="2250948"/>
            <a:ext cx="5756275" cy="1918970"/>
            <a:chOff x="5375147" y="2250948"/>
            <a:chExt cx="5756275" cy="1918970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5147" y="2250948"/>
              <a:ext cx="5756148" cy="191871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29671" y="3453384"/>
              <a:ext cx="704087" cy="665988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54864" y="4477511"/>
            <a:ext cx="5062855" cy="1906905"/>
            <a:chOff x="54864" y="4477511"/>
            <a:chExt cx="5062855" cy="1906905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864" y="4477511"/>
              <a:ext cx="5062728" cy="190652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6408" y="5497067"/>
              <a:ext cx="844296" cy="848868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5375147" y="4323588"/>
            <a:ext cx="5756275" cy="2212975"/>
            <a:chOff x="5375147" y="4323588"/>
            <a:chExt cx="5756275" cy="2212975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75147" y="4323588"/>
              <a:ext cx="5756148" cy="221284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6291" y="5687568"/>
              <a:ext cx="845820" cy="848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6531" y="597408"/>
            <a:ext cx="3703320" cy="5793105"/>
          </a:xfrm>
          <a:prstGeom prst="rect">
            <a:avLst/>
          </a:prstGeom>
          <a:solidFill>
            <a:srgbClr val="465257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800">
              <a:latin typeface="Times New Roman"/>
              <a:cs typeface="Times New Roman"/>
            </a:endParaRPr>
          </a:p>
          <a:p>
            <a:pPr marL="432434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solidFill>
                  <a:srgbClr val="FFFCFF"/>
                </a:solidFill>
                <a:latin typeface="Gill Sans MT"/>
                <a:cs typeface="Gill Sans MT"/>
              </a:rPr>
              <a:t>OUTLINE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9403" y="2139823"/>
            <a:ext cx="3295650" cy="243522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686435" indent="-673735">
              <a:lnSpc>
                <a:spcPct val="100000"/>
              </a:lnSpc>
              <a:spcBef>
                <a:spcPts val="1105"/>
              </a:spcBef>
              <a:buClr>
                <a:srgbClr val="E77929"/>
              </a:buClr>
              <a:buSzPct val="91666"/>
              <a:buFont typeface="Wingdings 2"/>
              <a:buChar char=""/>
              <a:tabLst>
                <a:tab pos="686435" algn="l"/>
              </a:tabLst>
            </a:pPr>
            <a:r>
              <a:rPr dirty="0" sz="1800" spc="-10">
                <a:solidFill>
                  <a:srgbClr val="404040"/>
                </a:solidFill>
                <a:latin typeface="Gill Sans MT"/>
                <a:cs typeface="Gill Sans MT"/>
              </a:rPr>
              <a:t>Loops</a:t>
            </a:r>
            <a:endParaRPr sz="1800">
              <a:latin typeface="Gill Sans MT"/>
              <a:cs typeface="Gill Sans MT"/>
            </a:endParaRPr>
          </a:p>
          <a:p>
            <a:pPr marL="657225" indent="-644525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Wingdings 2"/>
              <a:buChar char=""/>
              <a:tabLst>
                <a:tab pos="657225" algn="l"/>
              </a:tabLst>
            </a:pPr>
            <a:r>
              <a:rPr dirty="0" sz="1800">
                <a:solidFill>
                  <a:srgbClr val="404040"/>
                </a:solidFill>
                <a:latin typeface="Gill Sans MT"/>
                <a:cs typeface="Gill Sans MT"/>
              </a:rPr>
              <a:t>While</a:t>
            </a:r>
            <a:r>
              <a:rPr dirty="0" sz="1800" spc="-9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Gill Sans MT"/>
                <a:cs typeface="Gill Sans MT"/>
              </a:rPr>
              <a:t>Loop</a:t>
            </a:r>
            <a:endParaRPr sz="1800">
              <a:latin typeface="Gill Sans MT"/>
              <a:cs typeface="Gill Sans MT"/>
            </a:endParaRPr>
          </a:p>
          <a:p>
            <a:pPr marL="686435" indent="-673735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Wingdings 2"/>
              <a:buChar char=""/>
              <a:tabLst>
                <a:tab pos="686435" algn="l"/>
              </a:tabLst>
            </a:pPr>
            <a:r>
              <a:rPr dirty="0" sz="1800" spc="-10">
                <a:solidFill>
                  <a:srgbClr val="404040"/>
                </a:solidFill>
                <a:latin typeface="Gill Sans MT"/>
                <a:cs typeface="Gill Sans MT"/>
              </a:rPr>
              <a:t>Do-</a:t>
            </a:r>
            <a:r>
              <a:rPr dirty="0" sz="1800">
                <a:solidFill>
                  <a:srgbClr val="404040"/>
                </a:solidFill>
                <a:latin typeface="Gill Sans MT"/>
                <a:cs typeface="Gill Sans MT"/>
              </a:rPr>
              <a:t>While</a:t>
            </a:r>
            <a:r>
              <a:rPr dirty="0" sz="1800" spc="-10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Gill Sans MT"/>
                <a:cs typeface="Gill Sans MT"/>
              </a:rPr>
              <a:t>Loop</a:t>
            </a:r>
            <a:endParaRPr sz="1800">
              <a:latin typeface="Gill Sans MT"/>
              <a:cs typeface="Gill Sans MT"/>
            </a:endParaRPr>
          </a:p>
          <a:p>
            <a:pPr marL="686435" indent="-673735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Wingdings 2"/>
              <a:buChar char=""/>
              <a:tabLst>
                <a:tab pos="686435" algn="l"/>
              </a:tabLst>
            </a:pPr>
            <a:r>
              <a:rPr dirty="0" sz="1800">
                <a:solidFill>
                  <a:srgbClr val="404040"/>
                </a:solidFill>
                <a:latin typeface="Gill Sans MT"/>
                <a:cs typeface="Gill Sans MT"/>
              </a:rPr>
              <a:t>For</a:t>
            </a:r>
            <a:r>
              <a:rPr dirty="0" sz="1800" spc="-12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Gill Sans MT"/>
                <a:cs typeface="Gill Sans MT"/>
              </a:rPr>
              <a:t>Loop</a:t>
            </a:r>
            <a:endParaRPr sz="1800">
              <a:latin typeface="Gill Sans MT"/>
              <a:cs typeface="Gill Sans MT"/>
            </a:endParaRPr>
          </a:p>
          <a:p>
            <a:pPr marL="686435" indent="-673735">
              <a:lnSpc>
                <a:spcPct val="100000"/>
              </a:lnSpc>
              <a:spcBef>
                <a:spcPts val="1010"/>
              </a:spcBef>
              <a:buClr>
                <a:srgbClr val="E77929"/>
              </a:buClr>
              <a:buSzPct val="91666"/>
              <a:buFont typeface="Wingdings 2"/>
              <a:buChar char=""/>
              <a:tabLst>
                <a:tab pos="686435" algn="l"/>
              </a:tabLst>
            </a:pPr>
            <a:r>
              <a:rPr dirty="0" sz="1800">
                <a:solidFill>
                  <a:srgbClr val="404040"/>
                </a:solidFill>
                <a:latin typeface="Gill Sans MT"/>
                <a:cs typeface="Gill Sans MT"/>
              </a:rPr>
              <a:t>Nested</a:t>
            </a:r>
            <a:r>
              <a:rPr dirty="0" sz="1800" spc="-85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Gill Sans MT"/>
                <a:cs typeface="Gill Sans MT"/>
              </a:rPr>
              <a:t>Loop</a:t>
            </a:r>
            <a:endParaRPr sz="1800">
              <a:latin typeface="Gill Sans MT"/>
              <a:cs typeface="Gill Sans MT"/>
            </a:endParaRPr>
          </a:p>
          <a:p>
            <a:pPr marL="686435" indent="-673735">
              <a:lnSpc>
                <a:spcPct val="100000"/>
              </a:lnSpc>
              <a:spcBef>
                <a:spcPts val="994"/>
              </a:spcBef>
              <a:buClr>
                <a:srgbClr val="E77929"/>
              </a:buClr>
              <a:buSzPct val="91666"/>
              <a:buFont typeface="Wingdings 2"/>
              <a:buChar char=""/>
              <a:tabLst>
                <a:tab pos="686435" algn="l"/>
              </a:tabLst>
            </a:pPr>
            <a:r>
              <a:rPr dirty="0" sz="1800" spc="-20">
                <a:solidFill>
                  <a:srgbClr val="404040"/>
                </a:solidFill>
                <a:latin typeface="Gill Sans MT"/>
                <a:cs typeface="Gill Sans MT"/>
              </a:rPr>
              <a:t>Break</a:t>
            </a:r>
            <a:r>
              <a:rPr dirty="0" sz="1800" spc="-7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404040"/>
                </a:solidFill>
                <a:latin typeface="Gill Sans MT"/>
                <a:cs typeface="Gill Sans MT"/>
              </a:rPr>
              <a:t>and</a:t>
            </a:r>
            <a:r>
              <a:rPr dirty="0" sz="1800" spc="-4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Gill Sans MT"/>
                <a:cs typeface="Gill Sans MT"/>
              </a:rPr>
              <a:t>Continue</a:t>
            </a:r>
            <a:r>
              <a:rPr dirty="0" sz="1800" spc="-7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800">
                <a:solidFill>
                  <a:srgbClr val="404040"/>
                </a:solidFill>
                <a:latin typeface="Gill Sans MT"/>
                <a:cs typeface="Gill Sans MT"/>
              </a:rPr>
              <a:t>in</a:t>
            </a:r>
            <a:r>
              <a:rPr dirty="0" sz="1800" spc="-35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1800" spc="-20">
                <a:solidFill>
                  <a:srgbClr val="404040"/>
                </a:solidFill>
                <a:latin typeface="Gill Sans MT"/>
                <a:cs typeface="Gill Sans MT"/>
              </a:rPr>
              <a:t>Loop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5640" y="783717"/>
            <a:ext cx="45700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DO-</a:t>
            </a:r>
            <a:r>
              <a:rPr dirty="0"/>
              <a:t>WHILE</a:t>
            </a:r>
            <a:r>
              <a:rPr dirty="0" spc="-114"/>
              <a:t> </a:t>
            </a:r>
            <a:r>
              <a:rPr dirty="0"/>
              <a:t>LOOP</a:t>
            </a:r>
            <a:r>
              <a:rPr dirty="0" spc="-130"/>
              <a:t> </a:t>
            </a:r>
            <a:r>
              <a:rPr dirty="0" spc="-10"/>
              <a:t>(EXAMPLE)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9456" y="1251203"/>
            <a:ext cx="5149596" cy="24947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508" y="1251203"/>
            <a:ext cx="6095999" cy="249478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456" y="4244340"/>
            <a:ext cx="5068824" cy="218846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95415" y="4187952"/>
            <a:ext cx="5068824" cy="224485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5640" y="783717"/>
            <a:ext cx="45700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DO-</a:t>
            </a:r>
            <a:r>
              <a:rPr dirty="0"/>
              <a:t>WHILE</a:t>
            </a:r>
            <a:r>
              <a:rPr dirty="0" spc="-114"/>
              <a:t> </a:t>
            </a:r>
            <a:r>
              <a:rPr dirty="0"/>
              <a:t>LOOP</a:t>
            </a:r>
            <a:r>
              <a:rPr dirty="0" spc="-130"/>
              <a:t> </a:t>
            </a:r>
            <a:r>
              <a:rPr dirty="0" spc="-10"/>
              <a:t>(EXAMPLE)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19456" y="1251203"/>
            <a:ext cx="5149850" cy="2745105"/>
            <a:chOff x="219456" y="1251203"/>
            <a:chExt cx="5149850" cy="27451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456" y="1251203"/>
              <a:ext cx="5149596" cy="249478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36291" y="3233927"/>
              <a:ext cx="2951987" cy="762000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5588508" y="1251203"/>
            <a:ext cx="6285230" cy="2828925"/>
            <a:chOff x="5588508" y="1251203"/>
            <a:chExt cx="6285230" cy="282892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88508" y="1251203"/>
              <a:ext cx="6095999" cy="24947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18776" y="3317747"/>
              <a:ext cx="1854707" cy="762000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219456" y="4244340"/>
            <a:ext cx="5369560" cy="2499360"/>
            <a:chOff x="219456" y="4244340"/>
            <a:chExt cx="5369560" cy="249936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456" y="4244340"/>
              <a:ext cx="5068824" cy="218846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4208" y="6121906"/>
              <a:ext cx="3924300" cy="621790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5995415" y="4187952"/>
            <a:ext cx="6082665" cy="2651760"/>
            <a:chOff x="5995415" y="4187952"/>
            <a:chExt cx="6082665" cy="2651760"/>
          </a:xfrm>
        </p:grpSpPr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95415" y="4187952"/>
              <a:ext cx="5068824" cy="224485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24187" y="6077710"/>
              <a:ext cx="2953511" cy="762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54" y="699261"/>
            <a:ext cx="11257280" cy="4919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9702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Gill Sans MT"/>
                <a:cs typeface="Gill Sans MT"/>
              </a:rPr>
              <a:t>FOR</a:t>
            </a:r>
            <a:r>
              <a:rPr dirty="0" sz="2800" spc="-11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Gill Sans MT"/>
                <a:cs typeface="Gill Sans MT"/>
              </a:rPr>
              <a:t>LOOP</a:t>
            </a:r>
            <a:endParaRPr sz="2800">
              <a:latin typeface="Gill Sans MT"/>
              <a:cs typeface="Gill Sans MT"/>
            </a:endParaRPr>
          </a:p>
          <a:p>
            <a:pPr marL="469265" indent="-456565">
              <a:lnSpc>
                <a:spcPct val="100000"/>
              </a:lnSpc>
              <a:spcBef>
                <a:spcPts val="2220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concise</a:t>
            </a:r>
            <a:r>
              <a:rPr dirty="0" sz="2800" spc="-1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version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while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loop.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used,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know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exactly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how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many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code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block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executed.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mainly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four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parts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entire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loop: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34"/>
              </a:spcBef>
              <a:buClr>
                <a:srgbClr val="3891A7"/>
              </a:buClr>
              <a:buFont typeface="Wingdings"/>
              <a:buChar char=""/>
            </a:pPr>
            <a:endParaRPr sz="2800">
              <a:latin typeface="Times New Roman"/>
              <a:cs typeface="Times New Roman"/>
            </a:endParaRPr>
          </a:p>
          <a:p>
            <a:pPr lvl="1" marL="1288415" indent="-361950">
              <a:lnSpc>
                <a:spcPct val="100000"/>
              </a:lnSpc>
              <a:spcBef>
                <a:spcPts val="5"/>
              </a:spcBef>
              <a:buSzPct val="96875"/>
              <a:buFont typeface="Segoe UI Symbol"/>
              <a:buChar char="❖"/>
              <a:tabLst>
                <a:tab pos="128841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Initialization</a:t>
            </a:r>
            <a:endParaRPr sz="3200">
              <a:latin typeface="Times New Roman"/>
              <a:cs typeface="Times New Roman"/>
            </a:endParaRPr>
          </a:p>
          <a:p>
            <a:pPr lvl="1" marL="1288415" indent="-361950">
              <a:lnSpc>
                <a:spcPct val="100000"/>
              </a:lnSpc>
              <a:spcBef>
                <a:spcPts val="95"/>
              </a:spcBef>
              <a:buSzPct val="96875"/>
              <a:buFont typeface="Segoe UI Symbol"/>
              <a:buChar char="❖"/>
              <a:tabLst>
                <a:tab pos="128841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Condition</a:t>
            </a:r>
            <a:endParaRPr sz="3200">
              <a:latin typeface="Times New Roman"/>
              <a:cs typeface="Times New Roman"/>
            </a:endParaRPr>
          </a:p>
          <a:p>
            <a:pPr lvl="1" marL="1288415" indent="-361950">
              <a:lnSpc>
                <a:spcPct val="100000"/>
              </a:lnSpc>
              <a:spcBef>
                <a:spcPts val="95"/>
              </a:spcBef>
              <a:buSzPct val="96875"/>
              <a:buFont typeface="Segoe UI Symbol"/>
              <a:buChar char="❖"/>
              <a:tabLst>
                <a:tab pos="128841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Increment/decrement</a:t>
            </a:r>
            <a:endParaRPr sz="3200">
              <a:latin typeface="Times New Roman"/>
              <a:cs typeface="Times New Roman"/>
            </a:endParaRPr>
          </a:p>
          <a:p>
            <a:pPr lvl="1" marL="1288415" indent="-361950">
              <a:lnSpc>
                <a:spcPct val="100000"/>
              </a:lnSpc>
              <a:spcBef>
                <a:spcPts val="110"/>
              </a:spcBef>
              <a:buSzPct val="96875"/>
              <a:buFont typeface="Segoe UI Symbol"/>
              <a:buChar char="❖"/>
              <a:tabLst>
                <a:tab pos="1288415" algn="l"/>
              </a:tabLst>
            </a:pPr>
            <a:r>
              <a:rPr dirty="0" sz="3200" spc="-10" b="1"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82040">
              <a:lnSpc>
                <a:spcPct val="100000"/>
              </a:lnSpc>
              <a:spcBef>
                <a:spcPts val="95"/>
              </a:spcBef>
            </a:pPr>
            <a:r>
              <a:rPr dirty="0"/>
              <a:t>FOR</a:t>
            </a:r>
            <a:r>
              <a:rPr dirty="0" spc="-105"/>
              <a:t> </a:t>
            </a:r>
            <a:r>
              <a:rPr dirty="0"/>
              <a:t>LOOP</a:t>
            </a:r>
            <a:r>
              <a:rPr dirty="0" spc="-114"/>
              <a:t> </a:t>
            </a:r>
            <a:r>
              <a:rPr dirty="0" spc="-50"/>
              <a:t>(CONT..)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0557" y="1312545"/>
            <a:ext cx="11252200" cy="4857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26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10" b="1">
                <a:latin typeface="Times New Roman"/>
                <a:cs typeface="Times New Roman"/>
              </a:rPr>
              <a:t>for(initialization;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condition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(Boolean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Expression);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increment/decrement)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400" spc="-10" b="1">
                <a:latin typeface="Times New Roman"/>
                <a:cs typeface="Times New Roman"/>
              </a:rPr>
              <a:t>statement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statement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2;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dirty="0" sz="1800" b="1">
                <a:latin typeface="Times New Roman"/>
                <a:cs typeface="Times New Roman"/>
              </a:rPr>
              <a:t>Note: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Curly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braces</a:t>
            </a:r>
            <a:r>
              <a:rPr dirty="0" sz="1800" spc="2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are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optional</a:t>
            </a:r>
            <a:r>
              <a:rPr dirty="0" sz="1800" spc="2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without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curly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braces</a:t>
            </a:r>
            <a:r>
              <a:rPr dirty="0" sz="1800" spc="2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can</a:t>
            </a:r>
            <a:r>
              <a:rPr dirty="0" sz="1800" spc="3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take</a:t>
            </a:r>
            <a:r>
              <a:rPr dirty="0" sz="1800" spc="3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only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one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statement</a:t>
            </a:r>
            <a:r>
              <a:rPr dirty="0" sz="1800" spc="2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which</a:t>
            </a:r>
            <a:r>
              <a:rPr dirty="0" sz="1800" spc="2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should</a:t>
            </a:r>
            <a:r>
              <a:rPr dirty="0" sz="1800" spc="3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not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be </a:t>
            </a:r>
            <a:r>
              <a:rPr dirty="0" sz="1800" spc="-10" b="1">
                <a:latin typeface="Times New Roman"/>
                <a:cs typeface="Times New Roman"/>
              </a:rPr>
              <a:t>declarative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Initialization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Section: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This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will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be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executed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only</a:t>
            </a:r>
            <a:r>
              <a:rPr dirty="0" sz="1800" spc="-10" b="1">
                <a:latin typeface="Times New Roman"/>
                <a:cs typeface="Times New Roman"/>
              </a:rPr>
              <a:t> once.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Usually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declaring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performing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initialization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variables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this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section.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Here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declare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multiple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variables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same datatype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but </a:t>
            </a:r>
            <a:r>
              <a:rPr dirty="0" sz="1800" spc="-10" b="1">
                <a:latin typeface="Times New Roman"/>
                <a:cs typeface="Times New Roman"/>
              </a:rPr>
              <a:t>different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datatype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variables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can’t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declare.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Example:</a:t>
            </a:r>
            <a:r>
              <a:rPr dirty="0" sz="1800" spc="4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int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i=0,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j=1;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int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i=0,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byte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b=2;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int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i=0,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j=0;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82040">
              <a:lnSpc>
                <a:spcPct val="100000"/>
              </a:lnSpc>
              <a:spcBef>
                <a:spcPts val="95"/>
              </a:spcBef>
            </a:pPr>
            <a:r>
              <a:rPr dirty="0"/>
              <a:t>FOR</a:t>
            </a:r>
            <a:r>
              <a:rPr dirty="0" spc="-105"/>
              <a:t> </a:t>
            </a:r>
            <a:r>
              <a:rPr dirty="0"/>
              <a:t>LOOP</a:t>
            </a:r>
            <a:r>
              <a:rPr dirty="0" spc="-114"/>
              <a:t> </a:t>
            </a:r>
            <a:r>
              <a:rPr dirty="0" spc="-50"/>
              <a:t>(CONT..)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00557" y="1312545"/>
            <a:ext cx="11252200" cy="5146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9166"/>
              <a:buFont typeface="Wingdings"/>
              <a:buChar char=""/>
              <a:tabLst>
                <a:tab pos="469265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Syntax: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10" b="1">
                <a:latin typeface="Times New Roman"/>
                <a:cs typeface="Times New Roman"/>
              </a:rPr>
              <a:t>for(initialization;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condition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(Boolean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Expression);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increment/decrement)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0" b="1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95"/>
              </a:spcBef>
            </a:pPr>
            <a:r>
              <a:rPr dirty="0" sz="2400" spc="-10" b="1">
                <a:latin typeface="Times New Roman"/>
                <a:cs typeface="Times New Roman"/>
              </a:rPr>
              <a:t>statement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1;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Times New Roman"/>
                <a:cs typeface="Times New Roman"/>
              </a:rPr>
              <a:t>statement</a:t>
            </a:r>
            <a:r>
              <a:rPr dirty="0" sz="2400" spc="-65" b="1">
                <a:latin typeface="Times New Roman"/>
                <a:cs typeface="Times New Roman"/>
              </a:rPr>
              <a:t> </a:t>
            </a:r>
            <a:r>
              <a:rPr dirty="0" sz="2400" spc="-35" b="1">
                <a:latin typeface="Times New Roman"/>
                <a:cs typeface="Times New Roman"/>
              </a:rPr>
              <a:t>2;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0" b="1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20"/>
              </a:spcBef>
            </a:pPr>
            <a:r>
              <a:rPr dirty="0" sz="1800" b="1">
                <a:latin typeface="Times New Roman"/>
                <a:cs typeface="Times New Roman"/>
              </a:rPr>
              <a:t>Note: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Curly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braces</a:t>
            </a:r>
            <a:r>
              <a:rPr dirty="0" sz="1800" spc="29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are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optional</a:t>
            </a:r>
            <a:r>
              <a:rPr dirty="0" sz="1800" spc="28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&amp;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without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curly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braces</a:t>
            </a:r>
            <a:r>
              <a:rPr dirty="0" sz="1800" spc="2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can</a:t>
            </a:r>
            <a:r>
              <a:rPr dirty="0" sz="1800" spc="3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take</a:t>
            </a:r>
            <a:r>
              <a:rPr dirty="0" sz="1800" spc="3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only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one</a:t>
            </a:r>
            <a:r>
              <a:rPr dirty="0" sz="1800" spc="3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statement</a:t>
            </a:r>
            <a:r>
              <a:rPr dirty="0" sz="1800" spc="2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which</a:t>
            </a:r>
            <a:r>
              <a:rPr dirty="0" sz="1800" spc="2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should</a:t>
            </a:r>
            <a:r>
              <a:rPr dirty="0" sz="1800" spc="3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not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be </a:t>
            </a:r>
            <a:r>
              <a:rPr dirty="0" sz="1800" spc="-10" b="1">
                <a:latin typeface="Times New Roman"/>
                <a:cs typeface="Times New Roman"/>
              </a:rPr>
              <a:t>declarative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Times New Roman"/>
                <a:cs typeface="Times New Roman"/>
              </a:rPr>
              <a:t>Initialization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Section: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This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will</a:t>
            </a:r>
            <a:r>
              <a:rPr dirty="0" sz="1800" spc="-7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be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executed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only</a:t>
            </a:r>
            <a:r>
              <a:rPr dirty="0" sz="1800" spc="-10" b="1">
                <a:latin typeface="Times New Roman"/>
                <a:cs typeface="Times New Roman"/>
              </a:rPr>
              <a:t> once.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Usually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declaring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performing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initialization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</a:t>
            </a:r>
            <a:r>
              <a:rPr dirty="0" sz="1800" spc="-1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variables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this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section.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Here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declare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multiple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variables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same datatype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but </a:t>
            </a:r>
            <a:r>
              <a:rPr dirty="0" sz="1800" spc="-10" b="1">
                <a:latin typeface="Times New Roman"/>
                <a:cs typeface="Times New Roman"/>
              </a:rPr>
              <a:t>different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datatype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variables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can’t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declare.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Example:</a:t>
            </a:r>
            <a:r>
              <a:rPr dirty="0" sz="1800" spc="4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int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i=0,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j=1;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int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i=0,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byte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b=2;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int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i=0,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j=0;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7777"/>
              <a:buFont typeface="Arial"/>
              <a:buChar char="•"/>
              <a:tabLst>
                <a:tab pos="299085" algn="l"/>
              </a:tabLst>
            </a:pP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initialization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we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take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any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valid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java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statement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including</a:t>
            </a:r>
            <a:r>
              <a:rPr dirty="0" sz="1800" spc="-5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:System.out.print(“”)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also._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9328" y="5335523"/>
            <a:ext cx="406908" cy="38709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80103" y="5529071"/>
            <a:ext cx="411479" cy="41147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5659" y="5917691"/>
            <a:ext cx="411479" cy="41147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82040">
              <a:lnSpc>
                <a:spcPct val="100000"/>
              </a:lnSpc>
              <a:spcBef>
                <a:spcPts val="95"/>
              </a:spcBef>
            </a:pPr>
            <a:r>
              <a:rPr dirty="0"/>
              <a:t>FOR</a:t>
            </a:r>
            <a:r>
              <a:rPr dirty="0" spc="-105"/>
              <a:t> </a:t>
            </a:r>
            <a:r>
              <a:rPr dirty="0"/>
              <a:t>LOOP</a:t>
            </a:r>
            <a:r>
              <a:rPr dirty="0" spc="-114"/>
              <a:t> </a:t>
            </a:r>
            <a:r>
              <a:rPr dirty="0" spc="-50"/>
              <a:t>(CONT..)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" y="1441703"/>
            <a:ext cx="7005828" cy="25542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31" y="4090414"/>
            <a:ext cx="6891528" cy="265328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82040">
              <a:lnSpc>
                <a:spcPct val="100000"/>
              </a:lnSpc>
              <a:spcBef>
                <a:spcPts val="95"/>
              </a:spcBef>
            </a:pPr>
            <a:r>
              <a:rPr dirty="0"/>
              <a:t>FOR</a:t>
            </a:r>
            <a:r>
              <a:rPr dirty="0" spc="-105"/>
              <a:t> </a:t>
            </a:r>
            <a:r>
              <a:rPr dirty="0"/>
              <a:t>LOOP</a:t>
            </a:r>
            <a:r>
              <a:rPr dirty="0" spc="-114"/>
              <a:t> </a:t>
            </a:r>
            <a:r>
              <a:rPr dirty="0" spc="-50"/>
              <a:t>(CONT..)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731" y="1441703"/>
            <a:ext cx="7005828" cy="255422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1731" y="4090414"/>
            <a:ext cx="6891528" cy="265328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02295" y="2072639"/>
            <a:ext cx="3176016" cy="149961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42276" y="4479035"/>
            <a:ext cx="3336035" cy="12633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082040">
              <a:lnSpc>
                <a:spcPct val="100000"/>
              </a:lnSpc>
              <a:spcBef>
                <a:spcPts val="95"/>
              </a:spcBef>
            </a:pPr>
            <a:r>
              <a:rPr dirty="0"/>
              <a:t>FOR</a:t>
            </a:r>
            <a:r>
              <a:rPr dirty="0" spc="-105"/>
              <a:t> </a:t>
            </a:r>
            <a:r>
              <a:rPr dirty="0"/>
              <a:t>LOOP</a:t>
            </a:r>
            <a:r>
              <a:rPr dirty="0" spc="-114"/>
              <a:t> </a:t>
            </a:r>
            <a:r>
              <a:rPr dirty="0" spc="-50"/>
              <a:t>(CONT..)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604" y="1210055"/>
            <a:ext cx="8407908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3910">
              <a:lnSpc>
                <a:spcPct val="100000"/>
              </a:lnSpc>
              <a:spcBef>
                <a:spcPts val="95"/>
              </a:spcBef>
            </a:pPr>
            <a:r>
              <a:rPr dirty="0"/>
              <a:t>SIMPLE</a:t>
            </a:r>
            <a:r>
              <a:rPr dirty="0" spc="-114"/>
              <a:t> </a:t>
            </a:r>
            <a:r>
              <a:rPr dirty="0" spc="-30"/>
              <a:t>PROGRAM</a:t>
            </a:r>
            <a:r>
              <a:rPr dirty="0" spc="-160"/>
              <a:t> </a:t>
            </a:r>
            <a:r>
              <a:rPr dirty="0"/>
              <a:t>USING</a:t>
            </a:r>
            <a:r>
              <a:rPr dirty="0" spc="-90"/>
              <a:t> </a:t>
            </a:r>
            <a:r>
              <a:rPr dirty="0"/>
              <a:t>FOR</a:t>
            </a:r>
            <a:r>
              <a:rPr dirty="0" spc="-140"/>
              <a:t> </a:t>
            </a:r>
            <a:r>
              <a:rPr dirty="0" spc="-20"/>
              <a:t>LOOP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572" y="1758695"/>
            <a:ext cx="5722620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803910">
              <a:lnSpc>
                <a:spcPct val="100000"/>
              </a:lnSpc>
              <a:spcBef>
                <a:spcPts val="95"/>
              </a:spcBef>
            </a:pPr>
            <a:r>
              <a:rPr dirty="0"/>
              <a:t>SIMPLE</a:t>
            </a:r>
            <a:r>
              <a:rPr dirty="0" spc="-114"/>
              <a:t> </a:t>
            </a:r>
            <a:r>
              <a:rPr dirty="0" spc="-30"/>
              <a:t>PROGRAM</a:t>
            </a:r>
            <a:r>
              <a:rPr dirty="0" spc="-160"/>
              <a:t> </a:t>
            </a:r>
            <a:r>
              <a:rPr dirty="0"/>
              <a:t>USING</a:t>
            </a:r>
            <a:r>
              <a:rPr dirty="0" spc="-90"/>
              <a:t> </a:t>
            </a:r>
            <a:r>
              <a:rPr dirty="0"/>
              <a:t>FOR</a:t>
            </a:r>
            <a:r>
              <a:rPr dirty="0" spc="-140"/>
              <a:t> </a:t>
            </a:r>
            <a:r>
              <a:rPr dirty="0" spc="-20"/>
              <a:t>LOOP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888" y="1815083"/>
            <a:ext cx="5722620" cy="378714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672321" y="2129408"/>
            <a:ext cx="134429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Gill Sans MT"/>
                <a:cs typeface="Gill Sans MT"/>
              </a:rPr>
              <a:t>Output: </a:t>
            </a:r>
            <a:r>
              <a:rPr dirty="0" sz="2800" spc="-25" b="1">
                <a:latin typeface="Gill Sans MT"/>
                <a:cs typeface="Gill Sans MT"/>
              </a:rPr>
              <a:t>100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2800" spc="-25" b="1">
                <a:latin typeface="Gill Sans MT"/>
                <a:cs typeface="Gill Sans MT"/>
              </a:rPr>
              <a:t>95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25" b="1">
                <a:latin typeface="Gill Sans MT"/>
                <a:cs typeface="Gill Sans MT"/>
              </a:rPr>
              <a:t>90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2800" spc="-50" b="1">
                <a:latin typeface="Gill Sans MT"/>
                <a:cs typeface="Gill Sans MT"/>
              </a:rPr>
              <a:t>.</a:t>
            </a:r>
            <a:endParaRPr sz="2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2800" spc="-50" b="1">
                <a:latin typeface="Gill Sans MT"/>
                <a:cs typeface="Gill Sans MT"/>
              </a:rPr>
              <a:t>.</a:t>
            </a:r>
            <a:endParaRPr sz="2800">
              <a:latin typeface="Gill Sans MT"/>
              <a:cs typeface="Gill Sans MT"/>
            </a:endParaRPr>
          </a:p>
          <a:p>
            <a:pPr marL="12700" marR="1127760">
              <a:lnSpc>
                <a:spcPct val="100000"/>
              </a:lnSpc>
            </a:pPr>
            <a:r>
              <a:rPr dirty="0" sz="2800" spc="-50" b="1">
                <a:latin typeface="Gill Sans MT"/>
                <a:cs typeface="Gill Sans MT"/>
              </a:rPr>
              <a:t>. 5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38477" y="666749"/>
            <a:ext cx="10283825" cy="4267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517015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404040"/>
                </a:solidFill>
                <a:latin typeface="Gill Sans MT"/>
                <a:cs typeface="Gill Sans MT"/>
              </a:rPr>
              <a:t>LOOPS</a:t>
            </a:r>
            <a:endParaRPr sz="2800">
              <a:latin typeface="Gill Sans MT"/>
              <a:cs typeface="Gill Sans MT"/>
            </a:endParaRPr>
          </a:p>
          <a:p>
            <a:pPr marL="391795" marR="36195" indent="-379730">
              <a:lnSpc>
                <a:spcPct val="100000"/>
              </a:lnSpc>
              <a:spcBef>
                <a:spcPts val="291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391795" algn="l"/>
              </a:tabLst>
            </a:pPr>
            <a:r>
              <a:rPr dirty="0" sz="2800">
                <a:latin typeface="Times New Roman"/>
                <a:cs typeface="Times New Roman"/>
              </a:rPr>
              <a:t>Loops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execute</a:t>
            </a:r>
            <a:r>
              <a:rPr dirty="0" sz="2800" spc="1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set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lines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or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statements</a:t>
            </a:r>
            <a:r>
              <a:rPr dirty="0" sz="2800" spc="2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long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as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21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specified </a:t>
            </a:r>
            <a:r>
              <a:rPr dirty="0" sz="2800">
                <a:latin typeface="Times New Roman"/>
                <a:cs typeface="Times New Roman"/>
              </a:rPr>
              <a:t>condition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satisfied.</a:t>
            </a:r>
            <a:endParaRPr sz="2800">
              <a:latin typeface="Times New Roman"/>
              <a:cs typeface="Times New Roman"/>
            </a:endParaRPr>
          </a:p>
          <a:p>
            <a:pPr marL="391795" indent="-379095">
              <a:lnSpc>
                <a:spcPct val="100000"/>
              </a:lnSpc>
              <a:spcBef>
                <a:spcPts val="90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391795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mainly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saves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391795" indent="-379095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391795" algn="l"/>
              </a:tabLst>
            </a:pPr>
            <a:r>
              <a:rPr dirty="0" sz="2800">
                <a:latin typeface="Times New Roman"/>
                <a:cs typeface="Times New Roman"/>
              </a:rPr>
              <a:t>There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mainly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two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types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loops:</a:t>
            </a:r>
            <a:endParaRPr sz="2800">
              <a:latin typeface="Times New Roman"/>
              <a:cs typeface="Times New Roman"/>
            </a:endParaRPr>
          </a:p>
          <a:p>
            <a:pPr lvl="1" marL="926465" indent="-457200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8571"/>
              <a:buFont typeface="Wingdings"/>
              <a:buChar char=""/>
              <a:tabLst>
                <a:tab pos="926465" algn="l"/>
              </a:tabLst>
            </a:pPr>
            <a:r>
              <a:rPr dirty="0" sz="2800" b="1">
                <a:latin typeface="Times New Roman"/>
                <a:cs typeface="Times New Roman"/>
              </a:rPr>
              <a:t>Definite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loop: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30">
                <a:latin typeface="Times New Roman"/>
                <a:cs typeface="Times New Roman"/>
              </a:rPr>
              <a:t>A</a:t>
            </a:r>
            <a:r>
              <a:rPr dirty="0" sz="2800" spc="-3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executes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finite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times.</a:t>
            </a:r>
            <a:endParaRPr sz="2800">
              <a:latin typeface="Times New Roman"/>
              <a:cs typeface="Times New Roman"/>
            </a:endParaRPr>
          </a:p>
          <a:p>
            <a:pPr lvl="1" marL="926465" marR="5080" indent="-457200">
              <a:lnSpc>
                <a:spcPct val="100000"/>
              </a:lnSpc>
              <a:spcBef>
                <a:spcPts val="900"/>
              </a:spcBef>
              <a:buClr>
                <a:srgbClr val="3891A7"/>
              </a:buClr>
              <a:buSzPct val="78571"/>
              <a:buFont typeface="Wingdings"/>
              <a:buChar char=""/>
              <a:tabLst>
                <a:tab pos="926465" algn="l"/>
                <a:tab pos="2266315" algn="l"/>
                <a:tab pos="2589530" algn="l"/>
                <a:tab pos="3542665" algn="l"/>
                <a:tab pos="3961765" algn="l"/>
                <a:tab pos="4775200" algn="l"/>
                <a:tab pos="5822315" algn="l"/>
                <a:tab pos="6200775" algn="l"/>
                <a:tab pos="6619875" algn="l"/>
                <a:tab pos="7939405" algn="l"/>
                <a:tab pos="8395335" algn="l"/>
                <a:tab pos="9994265" algn="l"/>
              </a:tabLst>
            </a:pPr>
            <a:r>
              <a:rPr dirty="0" sz="2800" spc="-10" b="1">
                <a:latin typeface="Times New Roman"/>
                <a:cs typeface="Times New Roman"/>
              </a:rPr>
              <a:t>Indefinite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20" b="1">
                <a:latin typeface="Times New Roman"/>
                <a:cs typeface="Times New Roman"/>
              </a:rPr>
              <a:t>loop:</a:t>
            </a:r>
            <a:r>
              <a:rPr dirty="0" sz="2800" b="1">
                <a:latin typeface="Times New Roman"/>
                <a:cs typeface="Times New Roman"/>
              </a:rPr>
              <a:t>	</a:t>
            </a:r>
            <a:r>
              <a:rPr dirty="0" sz="2800" spc="-50">
                <a:latin typeface="Times New Roman"/>
                <a:cs typeface="Times New Roman"/>
              </a:rPr>
              <a:t>A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loop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where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difficult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determine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in </a:t>
            </a:r>
            <a:r>
              <a:rPr dirty="0" sz="2800" spc="-10">
                <a:latin typeface="Times New Roman"/>
                <a:cs typeface="Times New Roman"/>
              </a:rPr>
              <a:t>advance</a:t>
            </a:r>
            <a:r>
              <a:rPr dirty="0" sz="2800">
                <a:latin typeface="Times New Roman"/>
                <a:cs typeface="Times New Roman"/>
              </a:rPr>
              <a:t>	how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many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executed.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1110" y="699261"/>
            <a:ext cx="9222105" cy="3075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704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Gill Sans MT"/>
                <a:cs typeface="Gill Sans MT"/>
              </a:rPr>
              <a:t>NESTED</a:t>
            </a:r>
            <a:r>
              <a:rPr dirty="0" sz="2800" spc="-190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Gill Sans MT"/>
                <a:cs typeface="Gill Sans MT"/>
              </a:rPr>
              <a:t>LOOP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800">
              <a:latin typeface="Gill Sans MT"/>
              <a:cs typeface="Gill Sans MT"/>
            </a:endParaRPr>
          </a:p>
          <a:p>
            <a:pPr marL="469265" marR="5080" indent="-457200">
              <a:lnSpc>
                <a:spcPct val="100000"/>
              </a:lnSpc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  <a:tab pos="8916670" algn="l"/>
              </a:tabLst>
            </a:pPr>
            <a:r>
              <a:rPr dirty="0" sz="2800">
                <a:latin typeface="Times New Roman"/>
                <a:cs typeface="Times New Roman"/>
              </a:rPr>
              <a:t>Similar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nested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if/else</a:t>
            </a:r>
            <a:r>
              <a:rPr dirty="0" sz="2800" spc="1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statements,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loops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nested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40">
                <a:latin typeface="Times New Roman"/>
                <a:cs typeface="Times New Roman"/>
              </a:rPr>
              <a:t>as </a:t>
            </a:r>
            <a:r>
              <a:rPr dirty="0" sz="2800" spc="-10">
                <a:latin typeface="Times New Roman"/>
                <a:cs typeface="Times New Roman"/>
              </a:rPr>
              <a:t>well.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body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can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contain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another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loop.</a:t>
            </a:r>
            <a:endParaRPr sz="2800">
              <a:latin typeface="Times New Roman"/>
              <a:cs typeface="Times New Roman"/>
            </a:endParaRPr>
          </a:p>
          <a:p>
            <a:pPr marL="469265" marR="9525" indent="-4572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  <a:tab pos="1106805" algn="l"/>
                <a:tab pos="1898014" algn="l"/>
                <a:tab pos="3217545" algn="l"/>
                <a:tab pos="3659504" algn="l"/>
                <a:tab pos="4234180" algn="l"/>
                <a:tab pos="5107940" algn="l"/>
                <a:tab pos="5969000" algn="l"/>
                <a:tab pos="6546850" algn="l"/>
                <a:tab pos="7415530" algn="l"/>
                <a:tab pos="8190865" algn="l"/>
              </a:tabLst>
            </a:pPr>
            <a:r>
              <a:rPr dirty="0" sz="2800" spc="-25">
                <a:latin typeface="Times New Roman"/>
                <a:cs typeface="Times New Roman"/>
              </a:rPr>
              <a:t>For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each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iteration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of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outer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loop,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inner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loop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iterates </a:t>
            </a:r>
            <a:r>
              <a:rPr dirty="0" sz="2800" spc="-10">
                <a:latin typeface="Times New Roman"/>
                <a:cs typeface="Times New Roman"/>
              </a:rPr>
              <a:t>completely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5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95"/>
              </a:spcBef>
            </a:pPr>
            <a:r>
              <a:rPr dirty="0"/>
              <a:t>SIMPLE</a:t>
            </a:r>
            <a:r>
              <a:rPr dirty="0" spc="-165"/>
              <a:t> </a:t>
            </a:r>
            <a:r>
              <a:rPr dirty="0" spc="-30"/>
              <a:t>PROGRAM</a:t>
            </a:r>
            <a:r>
              <a:rPr dirty="0" spc="-165"/>
              <a:t> </a:t>
            </a:r>
            <a:r>
              <a:rPr dirty="0"/>
              <a:t>USING</a:t>
            </a:r>
            <a:r>
              <a:rPr dirty="0" spc="-114"/>
              <a:t> </a:t>
            </a:r>
            <a:r>
              <a:rPr dirty="0"/>
              <a:t>NESTED</a:t>
            </a:r>
            <a:r>
              <a:rPr dirty="0" spc="-150"/>
              <a:t> </a:t>
            </a:r>
            <a:r>
              <a:rPr dirty="0" spc="-20"/>
              <a:t>LOOP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8464" y="1414272"/>
            <a:ext cx="8663940" cy="501395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95"/>
              </a:spcBef>
            </a:pPr>
            <a:r>
              <a:rPr dirty="0"/>
              <a:t>SIMPLE</a:t>
            </a:r>
            <a:r>
              <a:rPr dirty="0" spc="-165"/>
              <a:t> </a:t>
            </a:r>
            <a:r>
              <a:rPr dirty="0" spc="-30"/>
              <a:t>PROGRAM</a:t>
            </a:r>
            <a:r>
              <a:rPr dirty="0" spc="-165"/>
              <a:t> </a:t>
            </a:r>
            <a:r>
              <a:rPr dirty="0"/>
              <a:t>USING</a:t>
            </a:r>
            <a:r>
              <a:rPr dirty="0" spc="-114"/>
              <a:t> </a:t>
            </a:r>
            <a:r>
              <a:rPr dirty="0"/>
              <a:t>NESTED</a:t>
            </a:r>
            <a:r>
              <a:rPr dirty="0" spc="-150"/>
              <a:t> </a:t>
            </a:r>
            <a:r>
              <a:rPr dirty="0" spc="-20"/>
              <a:t>LOOP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2495" y="1330452"/>
            <a:ext cx="8663940" cy="501396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8573769" y="2244597"/>
            <a:ext cx="24796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Gill Sans MT"/>
                <a:cs typeface="Gill Sans MT"/>
              </a:rPr>
              <a:t>Output: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Gill Sans MT"/>
                <a:cs typeface="Gill Sans MT"/>
              </a:rPr>
              <a:t>2</a:t>
            </a:r>
            <a:r>
              <a:rPr dirty="0" sz="1800" spc="-45" b="1">
                <a:latin typeface="Gill Sans MT"/>
                <a:cs typeface="Gill Sans MT"/>
              </a:rPr>
              <a:t> </a:t>
            </a:r>
            <a:r>
              <a:rPr dirty="0" sz="1800" b="1">
                <a:latin typeface="Gill Sans MT"/>
                <a:cs typeface="Gill Sans MT"/>
              </a:rPr>
              <a:t>Please</a:t>
            </a:r>
            <a:r>
              <a:rPr dirty="0" sz="1800" spc="-110" b="1">
                <a:latin typeface="Gill Sans MT"/>
                <a:cs typeface="Gill Sans MT"/>
              </a:rPr>
              <a:t> </a:t>
            </a:r>
            <a:r>
              <a:rPr dirty="0" sz="1800" b="1">
                <a:latin typeface="Gill Sans MT"/>
                <a:cs typeface="Gill Sans MT"/>
              </a:rPr>
              <a:t>Concentrate</a:t>
            </a:r>
            <a:r>
              <a:rPr dirty="0" sz="1800" spc="-80" b="1">
                <a:latin typeface="Gill Sans MT"/>
                <a:cs typeface="Gill Sans MT"/>
              </a:rPr>
              <a:t> </a:t>
            </a:r>
            <a:r>
              <a:rPr dirty="0" sz="1800" spc="-50" b="1">
                <a:latin typeface="Gill Sans MT"/>
                <a:cs typeface="Gill Sans MT"/>
              </a:rPr>
              <a:t>5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Gill Sans MT"/>
                <a:cs typeface="Gill Sans MT"/>
              </a:rPr>
              <a:t>2</a:t>
            </a:r>
            <a:r>
              <a:rPr dirty="0" sz="1800" spc="-60" b="1">
                <a:latin typeface="Gill Sans MT"/>
                <a:cs typeface="Gill Sans MT"/>
              </a:rPr>
              <a:t> </a:t>
            </a:r>
            <a:r>
              <a:rPr dirty="0" sz="1800" b="1">
                <a:latin typeface="Gill Sans MT"/>
                <a:cs typeface="Gill Sans MT"/>
              </a:rPr>
              <a:t>Please</a:t>
            </a:r>
            <a:r>
              <a:rPr dirty="0" sz="1800" spc="-95" b="1">
                <a:latin typeface="Gill Sans MT"/>
                <a:cs typeface="Gill Sans MT"/>
              </a:rPr>
              <a:t> </a:t>
            </a:r>
            <a:r>
              <a:rPr dirty="0" sz="1800" b="1">
                <a:latin typeface="Gill Sans MT"/>
                <a:cs typeface="Gill Sans MT"/>
              </a:rPr>
              <a:t>Concentrate</a:t>
            </a:r>
            <a:r>
              <a:rPr dirty="0" sz="1800" spc="-90" b="1">
                <a:latin typeface="Gill Sans MT"/>
                <a:cs typeface="Gill Sans MT"/>
              </a:rPr>
              <a:t> </a:t>
            </a:r>
            <a:r>
              <a:rPr dirty="0" sz="1800" spc="-50" b="1">
                <a:latin typeface="Gill Sans MT"/>
                <a:cs typeface="Gill Sans MT"/>
              </a:rPr>
              <a:t>6</a:t>
            </a:r>
            <a:endParaRPr sz="18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Gill Sans MT"/>
                <a:cs typeface="Gill Sans MT"/>
              </a:rPr>
              <a:t>2</a:t>
            </a:r>
            <a:r>
              <a:rPr dirty="0" sz="1800" spc="-45" b="1">
                <a:latin typeface="Gill Sans MT"/>
                <a:cs typeface="Gill Sans MT"/>
              </a:rPr>
              <a:t> </a:t>
            </a:r>
            <a:r>
              <a:rPr dirty="0" sz="1800" b="1">
                <a:latin typeface="Gill Sans MT"/>
                <a:cs typeface="Gill Sans MT"/>
              </a:rPr>
              <a:t>Please</a:t>
            </a:r>
            <a:r>
              <a:rPr dirty="0" sz="1800" spc="-110" b="1">
                <a:latin typeface="Gill Sans MT"/>
                <a:cs typeface="Gill Sans MT"/>
              </a:rPr>
              <a:t> </a:t>
            </a:r>
            <a:r>
              <a:rPr dirty="0" sz="1800" b="1">
                <a:latin typeface="Gill Sans MT"/>
                <a:cs typeface="Gill Sans MT"/>
              </a:rPr>
              <a:t>Concentrate</a:t>
            </a:r>
            <a:r>
              <a:rPr dirty="0" sz="1800" spc="-80" b="1">
                <a:latin typeface="Gill Sans MT"/>
                <a:cs typeface="Gill Sans MT"/>
              </a:rPr>
              <a:t> </a:t>
            </a:r>
            <a:r>
              <a:rPr dirty="0" sz="1800" spc="-50" b="1">
                <a:latin typeface="Gill Sans MT"/>
                <a:cs typeface="Gill Sans MT"/>
              </a:rPr>
              <a:t>7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TRANSFER</a:t>
            </a:r>
            <a:r>
              <a:rPr dirty="0" spc="-170"/>
              <a:t> </a:t>
            </a:r>
            <a:r>
              <a:rPr dirty="0" spc="-50"/>
              <a:t>STATEMENTS: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1110" y="1568272"/>
            <a:ext cx="9218930" cy="3930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 spc="-10" b="1">
                <a:latin typeface="Times New Roman"/>
                <a:cs typeface="Times New Roman"/>
              </a:rPr>
              <a:t>Break: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800" spc="-150" b="1">
                <a:latin typeface="Times New Roman"/>
                <a:cs typeface="Times New Roman"/>
              </a:rPr>
              <a:t>We</a:t>
            </a:r>
            <a:r>
              <a:rPr dirty="0" sz="2800" spc="-1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can</a:t>
            </a:r>
            <a:r>
              <a:rPr dirty="0" sz="2800" spc="-1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use</a:t>
            </a:r>
            <a:r>
              <a:rPr dirty="0" sz="2800" spc="-13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break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statement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for</a:t>
            </a:r>
            <a:r>
              <a:rPr dirty="0" sz="2800" spc="-1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9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following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case.</a:t>
            </a:r>
            <a:endParaRPr sz="28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Courier New"/>
              <a:buChar char="o"/>
              <a:tabLst>
                <a:tab pos="469265" algn="l"/>
              </a:tabLst>
            </a:pPr>
            <a:r>
              <a:rPr dirty="0" sz="2800" spc="-50">
                <a:latin typeface="Times New Roman"/>
                <a:cs typeface="Times New Roman"/>
              </a:rPr>
              <a:t>With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switch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stop</a:t>
            </a:r>
            <a:r>
              <a:rPr dirty="0" sz="2800" spc="-10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fall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through</a:t>
            </a:r>
            <a:endParaRPr sz="28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Courier New"/>
              <a:buChar char="o"/>
              <a:tabLst>
                <a:tab pos="469265" algn="l"/>
                <a:tab pos="1520825" algn="l"/>
                <a:tab pos="2478405" algn="l"/>
                <a:tab pos="2943225" algn="l"/>
                <a:tab pos="3918585" algn="l"/>
                <a:tab pos="4538980" algn="l"/>
                <a:tab pos="5359400" algn="l"/>
                <a:tab pos="6920230" algn="l"/>
                <a:tab pos="7915275" algn="l"/>
                <a:tab pos="8459470" algn="l"/>
              </a:tabLst>
            </a:pPr>
            <a:r>
              <a:rPr dirty="0" sz="2800" spc="-10">
                <a:latin typeface="Times New Roman"/>
                <a:cs typeface="Times New Roman"/>
              </a:rPr>
              <a:t>Inside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loops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break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loop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execution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based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some </a:t>
            </a:r>
            <a:r>
              <a:rPr dirty="0" sz="2800" spc="-10">
                <a:latin typeface="Times New Roman"/>
                <a:cs typeface="Times New Roman"/>
              </a:rPr>
              <a:t>condition.</a:t>
            </a:r>
            <a:endParaRPr sz="2800">
              <a:latin typeface="Times New Roman"/>
              <a:cs typeface="Times New Roman"/>
            </a:endParaRPr>
          </a:p>
          <a:p>
            <a:pPr marL="469265" marR="36830" indent="-457200">
              <a:lnSpc>
                <a:spcPct val="100000"/>
              </a:lnSpc>
              <a:spcBef>
                <a:spcPts val="110"/>
              </a:spcBef>
              <a:buClr>
                <a:srgbClr val="3891A7"/>
              </a:buClr>
              <a:buSzPct val="78571"/>
              <a:buFont typeface="Courier New"/>
              <a:buChar char="o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Inside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labelled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blocks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breaks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that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block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execution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based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on </a:t>
            </a:r>
            <a:r>
              <a:rPr dirty="0" sz="2800">
                <a:latin typeface="Times New Roman"/>
                <a:cs typeface="Times New Roman"/>
              </a:rPr>
              <a:t>some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condition.</a:t>
            </a:r>
            <a:endParaRPr sz="2800">
              <a:latin typeface="Times New Roman"/>
              <a:cs typeface="Times New Roman"/>
            </a:endParaRPr>
          </a:p>
          <a:p>
            <a:pPr marL="469265" marR="35560" indent="-4572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Courier New"/>
              <a:buChar char="o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Note: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2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</a:t>
            </a:r>
            <a:r>
              <a:rPr dirty="0" sz="2800" spc="204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break</a:t>
            </a:r>
            <a:r>
              <a:rPr dirty="0" sz="2800" spc="2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statement</a:t>
            </a:r>
            <a:r>
              <a:rPr dirty="0" sz="2800" spc="1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any</a:t>
            </a:r>
            <a:r>
              <a:rPr dirty="0" sz="2800" spc="2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where</a:t>
            </a:r>
            <a:r>
              <a:rPr dirty="0" sz="2800" spc="2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else</a:t>
            </a:r>
            <a:r>
              <a:rPr dirty="0" sz="2800" spc="2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229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will</a:t>
            </a:r>
            <a:r>
              <a:rPr dirty="0" sz="2800" spc="22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get </a:t>
            </a:r>
            <a:r>
              <a:rPr dirty="0" sz="2800">
                <a:latin typeface="Times New Roman"/>
                <a:cs typeface="Times New Roman"/>
              </a:rPr>
              <a:t>compile</a:t>
            </a:r>
            <a:r>
              <a:rPr dirty="0" sz="2800" spc="-1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time</a:t>
            </a:r>
            <a:r>
              <a:rPr dirty="0" sz="2800" spc="-1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error.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TRANSFER</a:t>
            </a:r>
            <a:r>
              <a:rPr dirty="0" spc="-170"/>
              <a:t> </a:t>
            </a:r>
            <a:r>
              <a:rPr dirty="0" spc="-50"/>
              <a:t>STATEMENTS: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1110" y="1568272"/>
            <a:ext cx="14973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 spc="-40" b="1">
                <a:latin typeface="Times New Roman"/>
                <a:cs typeface="Times New Roman"/>
              </a:rPr>
              <a:t>Break: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2319527"/>
            <a:ext cx="6121908" cy="313639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TRANSFER</a:t>
            </a:r>
            <a:r>
              <a:rPr dirty="0" spc="-170"/>
              <a:t> </a:t>
            </a:r>
            <a:r>
              <a:rPr dirty="0" spc="-50"/>
              <a:t>STATEMENTS: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1110" y="1568272"/>
            <a:ext cx="14973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 spc="-40" b="1">
                <a:latin typeface="Times New Roman"/>
                <a:cs typeface="Times New Roman"/>
              </a:rPr>
              <a:t>Break: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231391" y="2319527"/>
            <a:ext cx="10960735" cy="4312920"/>
            <a:chOff x="1231391" y="2319527"/>
            <a:chExt cx="10960735" cy="431292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391" y="2319527"/>
              <a:ext cx="6121908" cy="313639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5747" y="5338572"/>
              <a:ext cx="5826252" cy="1293876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281796" y="4842129"/>
            <a:ext cx="86804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Gill Sans MT"/>
                <a:cs typeface="Gill Sans MT"/>
              </a:rPr>
              <a:t>Output: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TRANSFER</a:t>
            </a:r>
            <a:r>
              <a:rPr dirty="0" spc="-170"/>
              <a:t> </a:t>
            </a:r>
            <a:r>
              <a:rPr dirty="0" spc="-50"/>
              <a:t>STATEMENTS: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900" algn="l"/>
              </a:tabLst>
            </a:pPr>
            <a:r>
              <a:rPr dirty="0" spc="-10"/>
              <a:t>Continue:</a:t>
            </a:r>
          </a:p>
          <a:p>
            <a:pPr marL="469900" marR="5080" indent="-457834">
              <a:lnSpc>
                <a:spcPct val="100000"/>
              </a:lnSpc>
              <a:spcBef>
                <a:spcPts val="115"/>
              </a:spcBef>
              <a:buClr>
                <a:srgbClr val="3891A7"/>
              </a:buClr>
              <a:buSzPct val="78571"/>
              <a:buFont typeface="Courier New"/>
              <a:buChar char="o"/>
              <a:tabLst>
                <a:tab pos="469900" algn="l"/>
                <a:tab pos="1175385" algn="l"/>
                <a:tab pos="1922145" algn="l"/>
                <a:tab pos="2627630" algn="l"/>
                <a:tab pos="4140200" algn="l"/>
                <a:tab pos="5830570" algn="l"/>
                <a:tab pos="6341110" algn="l"/>
                <a:tab pos="7183755" algn="l"/>
                <a:tab pos="8531225" algn="l"/>
                <a:tab pos="10041890" algn="l"/>
              </a:tabLst>
            </a:pPr>
            <a:r>
              <a:rPr dirty="0" spc="-25"/>
              <a:t>We</a:t>
            </a:r>
            <a:r>
              <a:rPr dirty="0"/>
              <a:t>	</a:t>
            </a:r>
            <a:r>
              <a:rPr dirty="0" spc="-25"/>
              <a:t>can</a:t>
            </a:r>
            <a:r>
              <a:rPr dirty="0"/>
              <a:t>	</a:t>
            </a:r>
            <a:r>
              <a:rPr dirty="0" spc="-25"/>
              <a:t>use</a:t>
            </a:r>
            <a:r>
              <a:rPr dirty="0"/>
              <a:t>	</a:t>
            </a:r>
            <a:r>
              <a:rPr dirty="0" spc="-10"/>
              <a:t>continue</a:t>
            </a:r>
            <a:r>
              <a:rPr dirty="0"/>
              <a:t>	</a:t>
            </a:r>
            <a:r>
              <a:rPr dirty="0" spc="-10"/>
              <a:t>statement</a:t>
            </a:r>
            <a:r>
              <a:rPr dirty="0"/>
              <a:t>	</a:t>
            </a:r>
            <a:r>
              <a:rPr dirty="0" spc="-25"/>
              <a:t>to</a:t>
            </a:r>
            <a:r>
              <a:rPr dirty="0"/>
              <a:t>	</a:t>
            </a:r>
            <a:r>
              <a:rPr dirty="0" spc="-20"/>
              <a:t>skip</a:t>
            </a:r>
            <a:r>
              <a:rPr dirty="0"/>
              <a:t>	</a:t>
            </a:r>
            <a:r>
              <a:rPr dirty="0" spc="-10"/>
              <a:t>current</a:t>
            </a:r>
            <a:r>
              <a:rPr dirty="0"/>
              <a:t>	</a:t>
            </a:r>
            <a:r>
              <a:rPr dirty="0" spc="-10"/>
              <a:t>iteration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continue</a:t>
            </a:r>
            <a:r>
              <a:rPr dirty="0" spc="-105"/>
              <a:t> </a:t>
            </a:r>
            <a:r>
              <a:rPr dirty="0"/>
              <a:t>for</a:t>
            </a:r>
            <a:r>
              <a:rPr dirty="0" spc="-130"/>
              <a:t> </a:t>
            </a:r>
            <a:r>
              <a:rPr dirty="0"/>
              <a:t>the</a:t>
            </a:r>
            <a:r>
              <a:rPr dirty="0" spc="-80"/>
              <a:t> </a:t>
            </a:r>
            <a:r>
              <a:rPr dirty="0"/>
              <a:t>next</a:t>
            </a:r>
            <a:r>
              <a:rPr dirty="0" spc="-75"/>
              <a:t> </a:t>
            </a:r>
            <a:r>
              <a:rPr dirty="0" spc="-10"/>
              <a:t>iteration</a:t>
            </a:r>
            <a:r>
              <a:rPr dirty="0" spc="-95"/>
              <a:t> </a:t>
            </a:r>
            <a:r>
              <a:rPr dirty="0"/>
              <a:t>inside</a:t>
            </a:r>
            <a:r>
              <a:rPr dirty="0" spc="-114"/>
              <a:t> </a:t>
            </a:r>
            <a:r>
              <a:rPr dirty="0" spc="-10"/>
              <a:t>loop.</a:t>
            </a:r>
          </a:p>
          <a:p>
            <a:pPr marL="469900" marR="24765" indent="-457834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Courier New"/>
              <a:buChar char="o"/>
              <a:tabLst>
                <a:tab pos="469900" algn="l"/>
              </a:tabLst>
            </a:pPr>
            <a:r>
              <a:rPr dirty="0"/>
              <a:t>If</a:t>
            </a:r>
            <a:r>
              <a:rPr dirty="0" spc="185"/>
              <a:t> </a:t>
            </a:r>
            <a:r>
              <a:rPr dirty="0"/>
              <a:t>we</a:t>
            </a:r>
            <a:r>
              <a:rPr dirty="0" spc="200"/>
              <a:t> </a:t>
            </a:r>
            <a:r>
              <a:rPr dirty="0"/>
              <a:t>are</a:t>
            </a:r>
            <a:r>
              <a:rPr dirty="0" spc="145"/>
              <a:t> </a:t>
            </a:r>
            <a:r>
              <a:rPr dirty="0"/>
              <a:t>using</a:t>
            </a:r>
            <a:r>
              <a:rPr dirty="0" spc="175"/>
              <a:t> </a:t>
            </a:r>
            <a:r>
              <a:rPr dirty="0"/>
              <a:t>continue</a:t>
            </a:r>
            <a:r>
              <a:rPr dirty="0" spc="180"/>
              <a:t> </a:t>
            </a:r>
            <a:r>
              <a:rPr dirty="0"/>
              <a:t>outside</a:t>
            </a:r>
            <a:r>
              <a:rPr dirty="0" spc="140"/>
              <a:t> </a:t>
            </a:r>
            <a:r>
              <a:rPr dirty="0"/>
              <a:t>of</a:t>
            </a:r>
            <a:r>
              <a:rPr dirty="0" spc="175"/>
              <a:t> </a:t>
            </a:r>
            <a:r>
              <a:rPr dirty="0"/>
              <a:t>loops</a:t>
            </a:r>
            <a:r>
              <a:rPr dirty="0" spc="160"/>
              <a:t> </a:t>
            </a:r>
            <a:r>
              <a:rPr dirty="0"/>
              <a:t>we</a:t>
            </a:r>
            <a:r>
              <a:rPr dirty="0" spc="215"/>
              <a:t> </a:t>
            </a:r>
            <a:r>
              <a:rPr dirty="0"/>
              <a:t>will</a:t>
            </a:r>
            <a:r>
              <a:rPr dirty="0" spc="190"/>
              <a:t> </a:t>
            </a:r>
            <a:r>
              <a:rPr dirty="0"/>
              <a:t>get</a:t>
            </a:r>
            <a:r>
              <a:rPr dirty="0" spc="185"/>
              <a:t> </a:t>
            </a:r>
            <a:r>
              <a:rPr dirty="0"/>
              <a:t>compile</a:t>
            </a:r>
            <a:r>
              <a:rPr dirty="0" spc="160"/>
              <a:t> </a:t>
            </a:r>
            <a:r>
              <a:rPr dirty="0" spc="-20"/>
              <a:t>time </a:t>
            </a:r>
            <a:r>
              <a:rPr dirty="0" spc="-10"/>
              <a:t>error.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TRANSFER</a:t>
            </a:r>
            <a:r>
              <a:rPr dirty="0" spc="-170"/>
              <a:t> </a:t>
            </a:r>
            <a:r>
              <a:rPr dirty="0" spc="-50"/>
              <a:t>STATEMENTS: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1110" y="1568272"/>
            <a:ext cx="19926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 spc="-10" b="1">
                <a:latin typeface="Times New Roman"/>
                <a:cs typeface="Times New Roman"/>
              </a:rPr>
              <a:t>Continue: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027" y="2264664"/>
            <a:ext cx="5765292" cy="3034284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TRANSFER</a:t>
            </a:r>
            <a:r>
              <a:rPr dirty="0" spc="-170"/>
              <a:t> </a:t>
            </a:r>
            <a:r>
              <a:rPr dirty="0" spc="-50"/>
              <a:t>STATEMENTS: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1110" y="1568272"/>
            <a:ext cx="19926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 spc="-10" b="1">
                <a:latin typeface="Times New Roman"/>
                <a:cs typeface="Times New Roman"/>
              </a:rPr>
              <a:t>Continue: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027" y="2264664"/>
            <a:ext cx="5765292" cy="30342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9700" y="5390388"/>
            <a:ext cx="6972300" cy="121005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TRANSFER</a:t>
            </a:r>
            <a:r>
              <a:rPr dirty="0" spc="-170"/>
              <a:t> </a:t>
            </a:r>
            <a:r>
              <a:rPr dirty="0" spc="-50"/>
              <a:t>STATEMENTS: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1110" y="1568272"/>
            <a:ext cx="19926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 spc="-10" b="1">
                <a:latin typeface="Times New Roman"/>
                <a:cs typeface="Times New Roman"/>
              </a:rPr>
              <a:t>Continue: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651" y="2388107"/>
            <a:ext cx="4285488" cy="3677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6854" y="699261"/>
            <a:ext cx="11280775" cy="553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2717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404040"/>
                </a:solidFill>
                <a:latin typeface="Gill Sans MT"/>
                <a:cs typeface="Gill Sans MT"/>
              </a:rPr>
              <a:t>WHILE</a:t>
            </a:r>
            <a:r>
              <a:rPr dirty="0" sz="2800" spc="-155">
                <a:solidFill>
                  <a:srgbClr val="404040"/>
                </a:solidFill>
                <a:latin typeface="Gill Sans MT"/>
                <a:cs typeface="Gill Sans MT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Gill Sans MT"/>
                <a:cs typeface="Gill Sans MT"/>
              </a:rPr>
              <a:t>LOOP</a:t>
            </a:r>
            <a:endParaRPr sz="2800">
              <a:latin typeface="Gill Sans MT"/>
              <a:cs typeface="Gill Sans MT"/>
            </a:endParaRPr>
          </a:p>
          <a:p>
            <a:pPr marL="469265" indent="-456565">
              <a:lnSpc>
                <a:spcPct val="100000"/>
              </a:lnSpc>
              <a:spcBef>
                <a:spcPts val="2220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Java,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while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used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iterate</a:t>
            </a:r>
            <a:r>
              <a:rPr dirty="0" sz="2800" spc="-10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part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several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times.</a:t>
            </a:r>
            <a:endParaRPr sz="28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900" algn="l"/>
                <a:tab pos="1383665" algn="l"/>
                <a:tab pos="2859405" algn="l"/>
                <a:tab pos="3235960" algn="l"/>
                <a:tab pos="4729480" algn="l"/>
                <a:tab pos="5525135" algn="l"/>
                <a:tab pos="6177280" algn="l"/>
                <a:tab pos="6534150" algn="l"/>
                <a:tab pos="6869430" algn="l"/>
                <a:tab pos="7992745" algn="l"/>
                <a:tab pos="8769985" algn="l"/>
                <a:tab pos="9343390" algn="l"/>
                <a:tab pos="10970895" algn="l"/>
              </a:tabLst>
            </a:pPr>
            <a:r>
              <a:rPr dirty="0" sz="2800" spc="-10">
                <a:latin typeface="Times New Roman"/>
                <a:cs typeface="Times New Roman"/>
              </a:rPr>
              <a:t>Here,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condition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evaluated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first,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if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it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returns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true,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the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statements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5">
                <a:latin typeface="Times New Roman"/>
                <a:cs typeface="Times New Roman"/>
              </a:rPr>
              <a:t>or </a:t>
            </a:r>
            <a:r>
              <a:rPr dirty="0" sz="2800">
                <a:latin typeface="Times New Roman"/>
                <a:cs typeface="Times New Roman"/>
              </a:rPr>
              <a:t>lines</a:t>
            </a:r>
            <a:r>
              <a:rPr dirty="0" sz="2800" spc="-12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inside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while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-9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are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execute.</a:t>
            </a:r>
            <a:endParaRPr sz="2800">
              <a:latin typeface="Times New Roman"/>
              <a:cs typeface="Times New Roman"/>
            </a:endParaRPr>
          </a:p>
          <a:p>
            <a:pPr marL="469900" marR="45720" indent="-457200">
              <a:lnSpc>
                <a:spcPct val="100000"/>
              </a:lnSpc>
              <a:spcBef>
                <a:spcPts val="100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If</a:t>
            </a:r>
            <a:r>
              <a:rPr dirty="0" sz="2800" spc="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we</a:t>
            </a:r>
            <a:r>
              <a:rPr dirty="0" sz="2800" spc="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don’t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know</a:t>
            </a:r>
            <a:r>
              <a:rPr dirty="0" sz="2800" spc="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number</a:t>
            </a:r>
            <a:r>
              <a:rPr dirty="0" sz="2800" spc="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iterations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advance</a:t>
            </a:r>
            <a:r>
              <a:rPr dirty="0" sz="2800" spc="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then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best</a:t>
            </a:r>
            <a:r>
              <a:rPr dirty="0" sz="2800" spc="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suitable </a:t>
            </a:r>
            <a:r>
              <a:rPr dirty="0" sz="2800">
                <a:latin typeface="Times New Roman"/>
                <a:cs typeface="Times New Roman"/>
              </a:rPr>
              <a:t>loop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while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loop.</a:t>
            </a:r>
            <a:endParaRPr sz="2800">
              <a:latin typeface="Times New Roman"/>
              <a:cs typeface="Times New Roman"/>
            </a:endParaRPr>
          </a:p>
          <a:p>
            <a:pPr marL="393700" marR="8539480" indent="-381000">
              <a:lnSpc>
                <a:spcPts val="3500"/>
              </a:lnSpc>
              <a:spcBef>
                <a:spcPts val="25"/>
              </a:spcBef>
              <a:buFont typeface="Wingdings"/>
              <a:buChar char=""/>
              <a:tabLst>
                <a:tab pos="393700" algn="l"/>
                <a:tab pos="469265" algn="l"/>
              </a:tabLst>
            </a:pPr>
            <a:r>
              <a:rPr dirty="0" sz="1400">
                <a:solidFill>
                  <a:srgbClr val="3891A7"/>
                </a:solidFill>
                <a:latin typeface="Times New Roman"/>
                <a:cs typeface="Times New Roman"/>
              </a:rPr>
              <a:t>	</a:t>
            </a:r>
            <a:r>
              <a:rPr dirty="0" sz="2800" spc="-10">
                <a:latin typeface="Times New Roman"/>
                <a:cs typeface="Times New Roman"/>
              </a:rPr>
              <a:t>Syntax: </a:t>
            </a:r>
            <a:r>
              <a:rPr dirty="0" sz="2800" spc="-25">
                <a:latin typeface="Times New Roman"/>
                <a:cs typeface="Times New Roman"/>
              </a:rPr>
              <a:t>while(condition)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20"/>
              </a:spcBef>
            </a:pPr>
            <a:r>
              <a:rPr dirty="0" sz="2800" spc="-50">
                <a:latin typeface="Times New Roman"/>
                <a:cs typeface="Times New Roman"/>
              </a:rPr>
              <a:t>{</a:t>
            </a:r>
            <a:endParaRPr sz="280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imes New Roman"/>
                <a:cs typeface="Times New Roman"/>
              </a:rPr>
              <a:t>Statement</a:t>
            </a:r>
            <a:r>
              <a:rPr dirty="0" sz="2800" spc="-160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1;</a:t>
            </a:r>
            <a:endParaRPr sz="280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  <a:spcBef>
                <a:spcPts val="110"/>
              </a:spcBef>
            </a:pPr>
            <a:r>
              <a:rPr dirty="0" sz="2800" spc="-20">
                <a:latin typeface="Times New Roman"/>
                <a:cs typeface="Times New Roman"/>
              </a:rPr>
              <a:t>Statement</a:t>
            </a:r>
            <a:r>
              <a:rPr dirty="0" sz="2800" spc="-114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2;</a:t>
            </a:r>
            <a:endParaRPr sz="28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z="2800" spc="-50">
                <a:latin typeface="Times New Roman"/>
                <a:cs typeface="Times New Roman"/>
              </a:rPr>
              <a:t>}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TRANSFER</a:t>
            </a:r>
            <a:r>
              <a:rPr dirty="0" spc="-170"/>
              <a:t> </a:t>
            </a:r>
            <a:r>
              <a:rPr dirty="0" spc="-50"/>
              <a:t>STATEMENTS: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1110" y="1568272"/>
            <a:ext cx="19926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 spc="-10" b="1">
                <a:latin typeface="Times New Roman"/>
                <a:cs typeface="Times New Roman"/>
              </a:rPr>
              <a:t>Continue: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0651" y="2388107"/>
            <a:ext cx="4285488" cy="367741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7488" y="2805683"/>
            <a:ext cx="1008888" cy="194462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TRANSFER</a:t>
            </a:r>
            <a:r>
              <a:rPr dirty="0" spc="-170"/>
              <a:t> </a:t>
            </a:r>
            <a:r>
              <a:rPr dirty="0" spc="-50"/>
              <a:t>STATEMENTS: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1110" y="1568272"/>
            <a:ext cx="1457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 spc="-10" b="1">
                <a:latin typeface="Times New Roman"/>
                <a:cs typeface="Times New Roman"/>
              </a:rPr>
              <a:t>Label: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1255" y="1914144"/>
            <a:ext cx="4590288" cy="398068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6276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TRANSFER</a:t>
            </a:r>
            <a:r>
              <a:rPr dirty="0" spc="-170"/>
              <a:t> </a:t>
            </a:r>
            <a:r>
              <a:rPr dirty="0" spc="-50"/>
              <a:t>STATEMENTS: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61110" y="1568272"/>
            <a:ext cx="1457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Clr>
                <a:srgbClr val="3891A7"/>
              </a:buClr>
              <a:buSzPct val="78571"/>
              <a:buFont typeface="Wingdings"/>
              <a:buChar char=""/>
              <a:tabLst>
                <a:tab pos="469265" algn="l"/>
              </a:tabLst>
            </a:pPr>
            <a:r>
              <a:rPr dirty="0" sz="2800" spc="-10" b="1">
                <a:latin typeface="Times New Roman"/>
                <a:cs typeface="Times New Roman"/>
              </a:rPr>
              <a:t>Label: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1255" y="1914144"/>
            <a:ext cx="4590288" cy="398068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40595" y="2921507"/>
            <a:ext cx="1019555" cy="220065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2727705"/>
            <a:ext cx="20135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THANK</a:t>
            </a:r>
            <a:r>
              <a:rPr dirty="0" spc="-430"/>
              <a:t> </a:t>
            </a:r>
            <a:r>
              <a:rPr dirty="0" spc="-45"/>
              <a:t>YOU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762000"/>
            <a:ext cx="5715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78025">
              <a:lnSpc>
                <a:spcPct val="100000"/>
              </a:lnSpc>
              <a:spcBef>
                <a:spcPts val="95"/>
              </a:spcBef>
            </a:pPr>
            <a:r>
              <a:rPr dirty="0"/>
              <a:t>WHILE</a:t>
            </a:r>
            <a:r>
              <a:rPr dirty="0" spc="-125"/>
              <a:t> </a:t>
            </a:r>
            <a:r>
              <a:rPr dirty="0"/>
              <a:t>LOOP</a:t>
            </a:r>
            <a:r>
              <a:rPr dirty="0" spc="-125"/>
              <a:t> </a:t>
            </a:r>
            <a:r>
              <a:rPr dirty="0" spc="-4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291" y="1525524"/>
            <a:ext cx="3973067" cy="4500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78025">
              <a:lnSpc>
                <a:spcPct val="100000"/>
              </a:lnSpc>
              <a:spcBef>
                <a:spcPts val="95"/>
              </a:spcBef>
            </a:pPr>
            <a:r>
              <a:rPr dirty="0"/>
              <a:t>WHILE</a:t>
            </a:r>
            <a:r>
              <a:rPr dirty="0" spc="-125"/>
              <a:t> </a:t>
            </a:r>
            <a:r>
              <a:rPr dirty="0"/>
              <a:t>LOOP</a:t>
            </a:r>
            <a:r>
              <a:rPr dirty="0" spc="-125"/>
              <a:t> </a:t>
            </a:r>
            <a:r>
              <a:rPr dirty="0" spc="-45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04950"/>
            <a:ext cx="11254740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</a:tabLst>
            </a:pP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argument</a:t>
            </a:r>
            <a:r>
              <a:rPr dirty="0" sz="3200" spc="-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to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the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while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loop</a:t>
            </a:r>
            <a:r>
              <a:rPr dirty="0" sz="3200" spc="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should</a:t>
            </a:r>
            <a:r>
              <a:rPr dirty="0" sz="3200" spc="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Boolean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type.</a:t>
            </a:r>
            <a:r>
              <a:rPr dirty="0" sz="3200" spc="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If</a:t>
            </a:r>
            <a:r>
              <a:rPr dirty="0" sz="3200" spc="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we</a:t>
            </a:r>
            <a:r>
              <a:rPr dirty="0" sz="3200" spc="5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are </a:t>
            </a:r>
            <a:r>
              <a:rPr dirty="0" sz="3200">
                <a:latin typeface="Times New Roman"/>
                <a:cs typeface="Times New Roman"/>
              </a:rPr>
              <a:t>using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any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other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type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we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will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get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compile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time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error.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34923" y="2686811"/>
            <a:ext cx="11543030" cy="4136390"/>
            <a:chOff x="534923" y="2686811"/>
            <a:chExt cx="11543030" cy="413639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923" y="2686811"/>
              <a:ext cx="6742176" cy="311200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1144" y="5821678"/>
              <a:ext cx="7496556" cy="1001266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8183371" y="5067680"/>
            <a:ext cx="805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Gill Sans MT"/>
                <a:cs typeface="Gill Sans MT"/>
              </a:rPr>
              <a:t>Output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78025">
              <a:lnSpc>
                <a:spcPct val="100000"/>
              </a:lnSpc>
              <a:spcBef>
                <a:spcPts val="95"/>
              </a:spcBef>
            </a:pPr>
            <a:r>
              <a:rPr dirty="0"/>
              <a:t>WHILE</a:t>
            </a:r>
            <a:r>
              <a:rPr dirty="0" spc="-125"/>
              <a:t> </a:t>
            </a:r>
            <a:r>
              <a:rPr dirty="0"/>
              <a:t>LOOP</a:t>
            </a:r>
            <a:r>
              <a:rPr dirty="0" spc="-125"/>
              <a:t> </a:t>
            </a:r>
            <a:r>
              <a:rPr dirty="0" spc="-45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04950"/>
            <a:ext cx="1127950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  <a:tab pos="1551305" algn="l"/>
                <a:tab pos="2749550" algn="l"/>
                <a:tab pos="3408045" algn="l"/>
                <a:tab pos="4897120" algn="l"/>
                <a:tab pos="5643880" algn="l"/>
                <a:tab pos="7042150" algn="l"/>
                <a:tab pos="8034020" algn="l"/>
                <a:tab pos="9231630" algn="l"/>
                <a:tab pos="9867900" algn="l"/>
                <a:tab pos="10593070" algn="l"/>
              </a:tabLst>
            </a:pPr>
            <a:r>
              <a:rPr dirty="0" sz="3200" spc="-10">
                <a:latin typeface="Times New Roman"/>
                <a:cs typeface="Times New Roman"/>
              </a:rPr>
              <a:t>Curly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braces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are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optional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and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without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curly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braces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we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can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take </a:t>
            </a:r>
            <a:r>
              <a:rPr dirty="0" sz="3200">
                <a:latin typeface="Times New Roman"/>
                <a:cs typeface="Times New Roman"/>
              </a:rPr>
              <a:t>only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one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statement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which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should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declarative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statement.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47188"/>
            <a:ext cx="5390387" cy="20238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18632" y="2647188"/>
            <a:ext cx="5105400" cy="202387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777740"/>
            <a:ext cx="5407151" cy="182880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83579" y="4777740"/>
            <a:ext cx="5140452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978025">
              <a:lnSpc>
                <a:spcPct val="100000"/>
              </a:lnSpc>
              <a:spcBef>
                <a:spcPts val="95"/>
              </a:spcBef>
            </a:pPr>
            <a:r>
              <a:rPr dirty="0"/>
              <a:t>WHILE</a:t>
            </a:r>
            <a:r>
              <a:rPr dirty="0" spc="-125"/>
              <a:t> </a:t>
            </a:r>
            <a:r>
              <a:rPr dirty="0"/>
              <a:t>LOOP</a:t>
            </a:r>
            <a:r>
              <a:rPr dirty="0" spc="-125"/>
              <a:t> </a:t>
            </a:r>
            <a:r>
              <a:rPr dirty="0" spc="-45"/>
              <a:t>(CONT.…)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854" y="1404950"/>
            <a:ext cx="1127950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5"/>
              </a:spcBef>
              <a:buClr>
                <a:srgbClr val="3891A7"/>
              </a:buClr>
              <a:buSzPct val="78125"/>
              <a:buFont typeface="Wingdings"/>
              <a:buChar char=""/>
              <a:tabLst>
                <a:tab pos="469900" algn="l"/>
                <a:tab pos="1551305" algn="l"/>
                <a:tab pos="2749550" algn="l"/>
                <a:tab pos="3408045" algn="l"/>
                <a:tab pos="4897120" algn="l"/>
                <a:tab pos="5643880" algn="l"/>
                <a:tab pos="7042150" algn="l"/>
                <a:tab pos="8034020" algn="l"/>
                <a:tab pos="9231630" algn="l"/>
                <a:tab pos="9867900" algn="l"/>
                <a:tab pos="10593070" algn="l"/>
              </a:tabLst>
            </a:pPr>
            <a:r>
              <a:rPr dirty="0" sz="3200" spc="-10">
                <a:latin typeface="Times New Roman"/>
                <a:cs typeface="Times New Roman"/>
              </a:rPr>
              <a:t>Curly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braces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are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optional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and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without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curly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Times New Roman"/>
                <a:cs typeface="Times New Roman"/>
              </a:rPr>
              <a:t>braces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we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can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Times New Roman"/>
                <a:cs typeface="Times New Roman"/>
              </a:rPr>
              <a:t>take </a:t>
            </a:r>
            <a:r>
              <a:rPr dirty="0" sz="3200">
                <a:latin typeface="Times New Roman"/>
                <a:cs typeface="Times New Roman"/>
              </a:rPr>
              <a:t>only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one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statement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which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should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not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declarative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statement.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2647188"/>
            <a:ext cx="5407660" cy="3959860"/>
            <a:chOff x="0" y="2647188"/>
            <a:chExt cx="5407660" cy="39598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47188"/>
              <a:ext cx="5390387" cy="202387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777739"/>
              <a:ext cx="5407151" cy="18288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2356" y="3973068"/>
              <a:ext cx="821436" cy="77724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0539" y="5742432"/>
              <a:ext cx="844296" cy="848868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5818632" y="2647188"/>
            <a:ext cx="5105400" cy="2024380"/>
            <a:chOff x="5818632" y="2647188"/>
            <a:chExt cx="5105400" cy="202438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8632" y="2647188"/>
              <a:ext cx="5105400" cy="202387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0344" y="3893820"/>
              <a:ext cx="821436" cy="777239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5783579" y="4777740"/>
            <a:ext cx="5140960" cy="1836420"/>
            <a:chOff x="5783579" y="4777740"/>
            <a:chExt cx="5140960" cy="1836420"/>
          </a:xfrm>
        </p:grpSpPr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3579" y="4777740"/>
              <a:ext cx="5140452" cy="183642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0344" y="5692140"/>
              <a:ext cx="821436" cy="7772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87350">
              <a:lnSpc>
                <a:spcPct val="100000"/>
              </a:lnSpc>
              <a:spcBef>
                <a:spcPts val="95"/>
              </a:spcBef>
            </a:pPr>
            <a:r>
              <a:rPr dirty="0"/>
              <a:t>WHILE</a:t>
            </a:r>
            <a:r>
              <a:rPr dirty="0" spc="-125"/>
              <a:t> </a:t>
            </a:r>
            <a:r>
              <a:rPr dirty="0"/>
              <a:t>LOOP</a:t>
            </a:r>
            <a:r>
              <a:rPr dirty="0" spc="-125"/>
              <a:t> </a:t>
            </a:r>
            <a:r>
              <a:rPr dirty="0" spc="-45"/>
              <a:t>(CONT.…)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27988"/>
            <a:ext cx="6083807" cy="268681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2200" y="1427988"/>
            <a:ext cx="5911596" cy="26868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2025-03-15T18:01:43Z</dcterms:created>
  <dcterms:modified xsi:type="dcterms:W3CDTF">2025-03-15T18:01:43Z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2025-03-15T00:00:00Z</vt:filetime>
  </property>
  <property fmtid="{D5CDD505-2E9C-101B-9397-08002B2CF9AE}" pid="5" name="Producer">
    <vt:lpwstr>3-Heights(TM) PDF Security Shell 4.8.25.2 (http://www.pdf-tools.com)</vt:lpwstr>
  </property>
</Properties>
</file>