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76191" y="666749"/>
            <a:ext cx="3433699" cy="611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121154" y="1880057"/>
            <a:ext cx="4052570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922389" y="1380490"/>
            <a:ext cx="3723640" cy="3909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4100" y="682193"/>
            <a:ext cx="854519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4954" y="1423161"/>
            <a:ext cx="7755255" cy="404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Relationship Id="rId3" Type="http://schemas.openxmlformats.org/officeDocument/2006/relationships/image" Target="../media/image23.jpg"/><Relationship Id="rId4" Type="http://schemas.openxmlformats.org/officeDocument/2006/relationships/image" Target="../media/image22.jpg"/><Relationship Id="rId5" Type="http://schemas.openxmlformats.org/officeDocument/2006/relationships/image" Target="../media/image24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Relationship Id="rId3" Type="http://schemas.openxmlformats.org/officeDocument/2006/relationships/image" Target="../media/image30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7.png"/><Relationship Id="rId4" Type="http://schemas.openxmlformats.org/officeDocument/2006/relationships/image" Target="../media/image36.jpg"/><Relationship Id="rId5" Type="http://schemas.openxmlformats.org/officeDocument/2006/relationships/image" Target="../media/image38.pn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Relationship Id="rId3" Type="http://schemas.openxmlformats.org/officeDocument/2006/relationships/image" Target="../media/image37.pn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13A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688" y="1060780"/>
            <a:ext cx="5869305" cy="24955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</a:rPr>
              <a:t>OBJECT</a:t>
            </a:r>
            <a:r>
              <a:rPr dirty="0" sz="5400" spc="-240">
                <a:solidFill>
                  <a:srgbClr val="FFFFFF"/>
                </a:solidFill>
              </a:rPr>
              <a:t> </a:t>
            </a:r>
            <a:r>
              <a:rPr dirty="0" sz="5400" spc="225">
                <a:solidFill>
                  <a:srgbClr val="FFFFFF"/>
                </a:solidFill>
              </a:rPr>
              <a:t>ORIENTED </a:t>
            </a:r>
            <a:r>
              <a:rPr dirty="0" sz="5400" spc="235">
                <a:solidFill>
                  <a:srgbClr val="FFFFFF"/>
                </a:solidFill>
              </a:rPr>
              <a:t>PROGRAMMING </a:t>
            </a:r>
            <a:r>
              <a:rPr dirty="0" sz="5400" spc="200">
                <a:solidFill>
                  <a:srgbClr val="FFFFFF"/>
                </a:solidFill>
              </a:rPr>
              <a:t>USING</a:t>
            </a:r>
            <a:r>
              <a:rPr dirty="0" sz="5400" spc="-155">
                <a:solidFill>
                  <a:srgbClr val="FFFFFF"/>
                </a:solidFill>
              </a:rPr>
              <a:t> </a:t>
            </a:r>
            <a:r>
              <a:rPr dirty="0" sz="5400" spc="-275">
                <a:solidFill>
                  <a:srgbClr val="FFFFFF"/>
                </a:solidFill>
              </a:rPr>
              <a:t>JAVA</a:t>
            </a:r>
            <a:endParaRPr sz="5400"/>
          </a:p>
        </p:txBody>
      </p:sp>
      <p:sp>
        <p:nvSpPr>
          <p:cNvPr id="4" name="object 4" descr=""/>
          <p:cNvSpPr/>
          <p:nvPr/>
        </p:nvSpPr>
        <p:spPr>
          <a:xfrm>
            <a:off x="638555" y="457201"/>
            <a:ext cx="6766559" cy="91440"/>
          </a:xfrm>
          <a:custGeom>
            <a:avLst/>
            <a:gdLst/>
            <a:ahLst/>
            <a:cxnLst/>
            <a:rect l="l" t="t" r="r" b="b"/>
            <a:pathLst>
              <a:path w="6766559" h="91440">
                <a:moveTo>
                  <a:pt x="6766559" y="0"/>
                </a:moveTo>
                <a:lnTo>
                  <a:pt x="0" y="0"/>
                </a:lnTo>
                <a:lnTo>
                  <a:pt x="0" y="91438"/>
                </a:lnTo>
                <a:lnTo>
                  <a:pt x="6766559" y="91438"/>
                </a:lnTo>
                <a:lnTo>
                  <a:pt x="6766559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9683" y="0"/>
            <a:ext cx="4052316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37360">
              <a:lnSpc>
                <a:spcPct val="100000"/>
              </a:lnSpc>
              <a:spcBef>
                <a:spcPts val="95"/>
              </a:spcBef>
            </a:pPr>
            <a:r>
              <a:rPr dirty="0"/>
              <a:t>LIFECYCLE</a:t>
            </a:r>
            <a:r>
              <a:rPr dirty="0" spc="-55"/>
              <a:t> </a:t>
            </a:r>
            <a:r>
              <a:rPr dirty="0" spc="100"/>
              <a:t>OF</a:t>
            </a:r>
            <a:r>
              <a:rPr dirty="0" spc="-390"/>
              <a:t> </a:t>
            </a:r>
            <a:r>
              <a:rPr dirty="0" spc="285"/>
              <a:t>AN</a:t>
            </a:r>
            <a:r>
              <a:rPr dirty="0" spc="-95"/>
              <a:t> </a:t>
            </a:r>
            <a:r>
              <a:rPr dirty="0"/>
              <a:t>OBJECT</a:t>
            </a:r>
            <a:r>
              <a:rPr dirty="0" spc="-110"/>
              <a:t> </a:t>
            </a:r>
            <a:r>
              <a:rPr dirty="0" spc="-25"/>
              <a:t>(CONT..)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854" y="1410715"/>
            <a:ext cx="4133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469265" algn="l"/>
              </a:tabLst>
            </a:pPr>
            <a:r>
              <a:rPr dirty="0" sz="2400" b="1">
                <a:latin typeface="Times New Roman"/>
                <a:cs typeface="Times New Roman"/>
              </a:rPr>
              <a:t>Object</a:t>
            </a:r>
            <a:r>
              <a:rPr dirty="0" sz="2400" spc="-1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accessing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(Example):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7311" y="2022348"/>
            <a:ext cx="5679947" cy="45049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37360">
              <a:lnSpc>
                <a:spcPct val="100000"/>
              </a:lnSpc>
              <a:spcBef>
                <a:spcPts val="95"/>
              </a:spcBef>
            </a:pPr>
            <a:r>
              <a:rPr dirty="0"/>
              <a:t>LIFECYCLE</a:t>
            </a:r>
            <a:r>
              <a:rPr dirty="0" spc="-55"/>
              <a:t> </a:t>
            </a:r>
            <a:r>
              <a:rPr dirty="0" spc="100"/>
              <a:t>OF</a:t>
            </a:r>
            <a:r>
              <a:rPr dirty="0" spc="-390"/>
              <a:t> </a:t>
            </a:r>
            <a:r>
              <a:rPr dirty="0" spc="285"/>
              <a:t>AN</a:t>
            </a:r>
            <a:r>
              <a:rPr dirty="0" spc="-95"/>
              <a:t> </a:t>
            </a:r>
            <a:r>
              <a:rPr dirty="0"/>
              <a:t>OBJECT</a:t>
            </a:r>
            <a:r>
              <a:rPr dirty="0" spc="-110"/>
              <a:t> </a:t>
            </a:r>
            <a:r>
              <a:rPr dirty="0" spc="-25"/>
              <a:t>(CONT..)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854" y="1410715"/>
            <a:ext cx="4133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469265" algn="l"/>
              </a:tabLst>
            </a:pPr>
            <a:r>
              <a:rPr dirty="0" sz="2400" b="1">
                <a:latin typeface="Times New Roman"/>
                <a:cs typeface="Times New Roman"/>
              </a:rPr>
              <a:t>Object</a:t>
            </a:r>
            <a:r>
              <a:rPr dirty="0" sz="2400" spc="-1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accessing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(Example):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7311" y="2022348"/>
            <a:ext cx="5679947" cy="450494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9403842" y="3121533"/>
            <a:ext cx="2236470" cy="856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rebuchet MS"/>
                <a:cs typeface="Trebuchet MS"/>
              </a:rPr>
              <a:t>Output: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Trebuchet MS"/>
                <a:cs typeface="Trebuchet MS"/>
              </a:rPr>
              <a:t>ID:2222,Name:Hello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37360">
              <a:lnSpc>
                <a:spcPct val="100000"/>
              </a:lnSpc>
              <a:spcBef>
                <a:spcPts val="95"/>
              </a:spcBef>
            </a:pPr>
            <a:r>
              <a:rPr dirty="0"/>
              <a:t>LIFECYCLE</a:t>
            </a:r>
            <a:r>
              <a:rPr dirty="0" spc="-55"/>
              <a:t> </a:t>
            </a:r>
            <a:r>
              <a:rPr dirty="0" spc="100"/>
              <a:t>OF</a:t>
            </a:r>
            <a:r>
              <a:rPr dirty="0" spc="-390"/>
              <a:t> </a:t>
            </a:r>
            <a:r>
              <a:rPr dirty="0" spc="285"/>
              <a:t>AN</a:t>
            </a:r>
            <a:r>
              <a:rPr dirty="0" spc="-95"/>
              <a:t> </a:t>
            </a:r>
            <a:r>
              <a:rPr dirty="0"/>
              <a:t>OBJECT</a:t>
            </a:r>
            <a:r>
              <a:rPr dirty="0" spc="-110"/>
              <a:t> </a:t>
            </a:r>
            <a:r>
              <a:rPr dirty="0" spc="-25"/>
              <a:t>(CONT..)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7463" y="1410715"/>
            <a:ext cx="11250930" cy="2296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469265" algn="l"/>
              </a:tabLst>
            </a:pPr>
            <a:r>
              <a:rPr dirty="0" sz="2400" b="1">
                <a:latin typeface="Times New Roman"/>
                <a:cs typeface="Times New Roman"/>
              </a:rPr>
              <a:t>Object</a:t>
            </a:r>
            <a:r>
              <a:rPr dirty="0" sz="2400" spc="-1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not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accessing: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buClr>
                <a:srgbClr val="3891A7"/>
              </a:buClr>
              <a:buFont typeface="Wingdings"/>
              <a:buChar char=""/>
            </a:pPr>
            <a:endParaRPr sz="2400">
              <a:latin typeface="Times New Roman"/>
              <a:cs typeface="Times New Roman"/>
            </a:endParaRPr>
          </a:p>
          <a:p>
            <a:pPr lvl="1" marL="885825" indent="-417830">
              <a:lnSpc>
                <a:spcPct val="100000"/>
              </a:lnSpc>
              <a:buClr>
                <a:srgbClr val="3891A7"/>
              </a:buClr>
              <a:buSzPct val="79166"/>
              <a:buFont typeface="Wingdings"/>
              <a:buChar char=""/>
              <a:tabLst>
                <a:tab pos="885825" algn="l"/>
              </a:tabLst>
            </a:pP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become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inaccessible,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goes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out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scope.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20"/>
              </a:spcBef>
              <a:buClr>
                <a:srgbClr val="3891A7"/>
              </a:buClr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lvl="1" marL="812165" marR="5080" indent="-344805">
              <a:lnSpc>
                <a:spcPct val="100000"/>
              </a:lnSpc>
              <a:buClr>
                <a:srgbClr val="3891A7"/>
              </a:buClr>
              <a:buSzPct val="79166"/>
              <a:buFont typeface="Wingdings"/>
              <a:buChar char=""/>
              <a:tabLst>
                <a:tab pos="812165" algn="l"/>
              </a:tabLst>
            </a:pPr>
            <a:r>
              <a:rPr dirty="0" sz="2400">
                <a:latin typeface="Times New Roman"/>
                <a:cs typeface="Times New Roman"/>
              </a:rPr>
              <a:t>Then,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longer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referenced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compiler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makes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garbage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collection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object.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37360">
              <a:lnSpc>
                <a:spcPct val="100000"/>
              </a:lnSpc>
              <a:spcBef>
                <a:spcPts val="95"/>
              </a:spcBef>
            </a:pPr>
            <a:r>
              <a:rPr dirty="0"/>
              <a:t>LIFECYCLE</a:t>
            </a:r>
            <a:r>
              <a:rPr dirty="0" spc="-55"/>
              <a:t> </a:t>
            </a:r>
            <a:r>
              <a:rPr dirty="0" spc="100"/>
              <a:t>OF</a:t>
            </a:r>
            <a:r>
              <a:rPr dirty="0" spc="-390"/>
              <a:t> </a:t>
            </a:r>
            <a:r>
              <a:rPr dirty="0" spc="285"/>
              <a:t>AN</a:t>
            </a:r>
            <a:r>
              <a:rPr dirty="0" spc="-95"/>
              <a:t> </a:t>
            </a:r>
            <a:r>
              <a:rPr dirty="0"/>
              <a:t>OBJECT</a:t>
            </a:r>
            <a:r>
              <a:rPr dirty="0" spc="-110"/>
              <a:t> </a:t>
            </a:r>
            <a:r>
              <a:rPr dirty="0" spc="-25"/>
              <a:t>(CONT..)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854" y="1410715"/>
            <a:ext cx="11280140" cy="3818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469265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Garbage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collection: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buClr>
                <a:srgbClr val="3891A7"/>
              </a:buClr>
              <a:buFont typeface="Wingdings"/>
              <a:buChar char=""/>
            </a:pPr>
            <a:endParaRPr sz="2400">
              <a:latin typeface="Times New Roman"/>
              <a:cs typeface="Times New Roman"/>
            </a:endParaRPr>
          </a:p>
          <a:p>
            <a:pPr lvl="1" marL="812165" marR="10160" indent="-342900">
              <a:lnSpc>
                <a:spcPct val="100000"/>
              </a:lnSpc>
              <a:buFont typeface="Wingdings"/>
              <a:buChar char=""/>
              <a:tabLst>
                <a:tab pos="812165" algn="l"/>
                <a:tab pos="899160" algn="l"/>
                <a:tab pos="1295400" algn="l"/>
                <a:tab pos="1711325" algn="l"/>
                <a:tab pos="2048510" algn="l"/>
                <a:tab pos="3288029" algn="l"/>
                <a:tab pos="3825875" algn="l"/>
                <a:tab pos="4866640" algn="l"/>
                <a:tab pos="5674360" algn="l"/>
                <a:tab pos="7194550" algn="l"/>
                <a:tab pos="8515350" algn="l"/>
                <a:tab pos="10086975" algn="l"/>
              </a:tabLst>
            </a:pPr>
            <a:r>
              <a:rPr dirty="0" sz="1400">
                <a:solidFill>
                  <a:srgbClr val="3891A7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It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50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process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by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which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Java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programs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perform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automatic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memory </a:t>
            </a:r>
            <a:r>
              <a:rPr dirty="0" sz="2800" spc="-10">
                <a:latin typeface="Times New Roman"/>
                <a:cs typeface="Times New Roman"/>
              </a:rPr>
              <a:t>management.</a:t>
            </a:r>
            <a:endParaRPr sz="28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spcBef>
                <a:spcPts val="110"/>
              </a:spcBef>
              <a:buClr>
                <a:srgbClr val="3891A7"/>
              </a:buClr>
              <a:buSzPct val="78571"/>
              <a:buFont typeface="Wingdings"/>
              <a:buChar char=""/>
              <a:tabLst>
                <a:tab pos="812165" algn="l"/>
              </a:tabLst>
            </a:pPr>
            <a:r>
              <a:rPr dirty="0" sz="2800">
                <a:latin typeface="Times New Roman"/>
                <a:cs typeface="Times New Roman"/>
              </a:rPr>
              <a:t>Java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programs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converts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bytecode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run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JVM.</a:t>
            </a:r>
            <a:endParaRPr sz="2800">
              <a:latin typeface="Times New Roman"/>
              <a:cs typeface="Times New Roman"/>
            </a:endParaRPr>
          </a:p>
          <a:p>
            <a:pPr lvl="1" marL="812165" marR="5080" indent="-34290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571"/>
              <a:buFont typeface="Wingdings"/>
              <a:buChar char=""/>
              <a:tabLst>
                <a:tab pos="812165" algn="l"/>
                <a:tab pos="2028825" algn="l"/>
                <a:tab pos="2599055" algn="l"/>
                <a:tab pos="3757295" algn="l"/>
                <a:tab pos="4249420" algn="l"/>
                <a:tab pos="4818380" algn="l"/>
                <a:tab pos="5898515" algn="l"/>
                <a:tab pos="7058659" algn="l"/>
                <a:tab pos="7494270" algn="l"/>
                <a:tab pos="8930005" algn="l"/>
                <a:tab pos="10419715" algn="l"/>
                <a:tab pos="10833735" algn="l"/>
              </a:tabLst>
            </a:pPr>
            <a:r>
              <a:rPr dirty="0" sz="2800" spc="-10">
                <a:latin typeface="Times New Roman"/>
                <a:cs typeface="Times New Roman"/>
              </a:rPr>
              <a:t>Objects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are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created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on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heap(a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portion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of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memory)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dedicated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 spc="-10">
                <a:latin typeface="Times New Roman"/>
                <a:cs typeface="Times New Roman"/>
              </a:rPr>
              <a:t>program.</a:t>
            </a:r>
            <a:endParaRPr sz="2800">
              <a:latin typeface="Times New Roman"/>
              <a:cs typeface="Times New Roman"/>
            </a:endParaRPr>
          </a:p>
          <a:p>
            <a:pPr lvl="1" marL="812165" marR="5715" indent="-34290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Wingdings"/>
              <a:buChar char=""/>
              <a:tabLst>
                <a:tab pos="812165" algn="l"/>
                <a:tab pos="1193165" algn="l"/>
                <a:tab pos="1847214" algn="l"/>
                <a:tab pos="2853690" algn="l"/>
                <a:tab pos="3232785" algn="l"/>
                <a:tab pos="3830320" algn="l"/>
                <a:tab pos="4973320" algn="l"/>
                <a:tab pos="5395595" algn="l"/>
                <a:tab pos="6471920" algn="l"/>
                <a:tab pos="7047865" algn="l"/>
                <a:tab pos="8311515" algn="l"/>
                <a:tab pos="9689465" algn="l"/>
                <a:tab pos="10539730" algn="l"/>
              </a:tabLst>
            </a:pPr>
            <a:r>
              <a:rPr dirty="0" sz="2800" spc="-25">
                <a:latin typeface="Times New Roman"/>
                <a:cs typeface="Times New Roman"/>
              </a:rPr>
              <a:t>If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any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object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not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needed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in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future,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garbage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collector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finds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these </a:t>
            </a:r>
            <a:r>
              <a:rPr dirty="0" sz="2800">
                <a:latin typeface="Times New Roman"/>
                <a:cs typeface="Times New Roman"/>
              </a:rPr>
              <a:t>unused</a:t>
            </a:r>
            <a:r>
              <a:rPr dirty="0" sz="2800" spc="-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objects</a:t>
            </a:r>
            <a:r>
              <a:rPr dirty="0" sz="2800" spc="-1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deletes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them.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37360">
              <a:lnSpc>
                <a:spcPct val="100000"/>
              </a:lnSpc>
              <a:spcBef>
                <a:spcPts val="95"/>
              </a:spcBef>
            </a:pPr>
            <a:r>
              <a:rPr dirty="0"/>
              <a:t>LIFECYCLE</a:t>
            </a:r>
            <a:r>
              <a:rPr dirty="0" spc="-55"/>
              <a:t> </a:t>
            </a:r>
            <a:r>
              <a:rPr dirty="0" spc="100"/>
              <a:t>OF</a:t>
            </a:r>
            <a:r>
              <a:rPr dirty="0" spc="-390"/>
              <a:t> </a:t>
            </a:r>
            <a:r>
              <a:rPr dirty="0" spc="285"/>
              <a:t>AN</a:t>
            </a:r>
            <a:r>
              <a:rPr dirty="0" spc="-95"/>
              <a:t> </a:t>
            </a:r>
            <a:r>
              <a:rPr dirty="0"/>
              <a:t>OBJECT</a:t>
            </a:r>
            <a:r>
              <a:rPr dirty="0" spc="-110"/>
              <a:t> </a:t>
            </a:r>
            <a:r>
              <a:rPr dirty="0" spc="-25"/>
              <a:t>(CONT..)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7463" y="1410715"/>
            <a:ext cx="11249660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469265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Garbage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collection: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buClr>
                <a:srgbClr val="3891A7"/>
              </a:buClr>
              <a:buFont typeface="Wingdings"/>
              <a:buChar char=""/>
            </a:pPr>
            <a:endParaRPr sz="2400">
              <a:latin typeface="Times New Roman"/>
              <a:cs typeface="Times New Roman"/>
            </a:endParaRPr>
          </a:p>
          <a:p>
            <a:pPr lvl="1" marL="812165" marR="5080" indent="-344805">
              <a:lnSpc>
                <a:spcPct val="100000"/>
              </a:lnSpc>
              <a:buFont typeface="Wingdings"/>
              <a:buChar char=""/>
              <a:tabLst>
                <a:tab pos="812165" algn="l"/>
                <a:tab pos="901065" algn="l"/>
                <a:tab pos="2624455" algn="l"/>
              </a:tabLst>
            </a:pPr>
            <a:r>
              <a:rPr dirty="0" sz="1400">
                <a:solidFill>
                  <a:srgbClr val="3891A7"/>
                </a:solidFill>
                <a:latin typeface="Times New Roman"/>
                <a:cs typeface="Times New Roman"/>
              </a:rPr>
              <a:t>	</a:t>
            </a:r>
            <a:r>
              <a:rPr dirty="0" sz="2800" b="1">
                <a:latin typeface="Times New Roman"/>
                <a:cs typeface="Times New Roman"/>
              </a:rPr>
              <a:t>Unreachable</a:t>
            </a:r>
            <a:r>
              <a:rPr dirty="0" sz="2800" spc="9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objects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object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has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become</a:t>
            </a:r>
            <a:r>
              <a:rPr dirty="0" sz="2800" spc="1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unreachable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,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doesn’t </a:t>
            </a:r>
            <a:r>
              <a:rPr dirty="0" sz="2800">
                <a:latin typeface="Times New Roman"/>
                <a:cs typeface="Times New Roman"/>
              </a:rPr>
              <a:t>contain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any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reference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it.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35"/>
              </a:spcBef>
            </a:pPr>
            <a:endParaRPr sz="2800">
              <a:latin typeface="Times New Roman"/>
              <a:cs typeface="Times New Roman"/>
            </a:endParaRPr>
          </a:p>
          <a:p>
            <a:pPr marL="3404870">
              <a:lnSpc>
                <a:spcPct val="100000"/>
              </a:lnSpc>
              <a:spcBef>
                <a:spcPts val="5"/>
              </a:spcBef>
            </a:pPr>
            <a:r>
              <a:rPr dirty="0" sz="2000" spc="-35" b="1">
                <a:latin typeface="Trebuchet MS"/>
                <a:cs typeface="Trebuchet MS"/>
              </a:rPr>
              <a:t>Object_Life </a:t>
            </a:r>
            <a:r>
              <a:rPr dirty="0" sz="2000" b="1">
                <a:latin typeface="Trebuchet MS"/>
                <a:cs typeface="Trebuchet MS"/>
              </a:rPr>
              <a:t>Emp=new</a:t>
            </a:r>
            <a:r>
              <a:rPr dirty="0" sz="2000" spc="-2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Object_Life();</a:t>
            </a:r>
            <a:endParaRPr sz="2000">
              <a:latin typeface="Trebuchet MS"/>
              <a:cs typeface="Trebuchet MS"/>
            </a:endParaRPr>
          </a:p>
          <a:p>
            <a:pPr marL="3404870">
              <a:lnSpc>
                <a:spcPct val="100000"/>
              </a:lnSpc>
            </a:pPr>
            <a:r>
              <a:rPr dirty="0" sz="2000" spc="-10" b="1">
                <a:latin typeface="Trebuchet MS"/>
                <a:cs typeface="Trebuchet MS"/>
              </a:rPr>
              <a:t>Emp.Record(2021,“BU");</a:t>
            </a:r>
            <a:endParaRPr sz="2000">
              <a:latin typeface="Trebuchet MS"/>
              <a:cs typeface="Trebuchet MS"/>
            </a:endParaRPr>
          </a:p>
          <a:p>
            <a:pPr marL="3404870">
              <a:lnSpc>
                <a:spcPct val="100000"/>
              </a:lnSpc>
            </a:pPr>
            <a:r>
              <a:rPr dirty="0" sz="2000" spc="-10" b="1">
                <a:latin typeface="Trebuchet MS"/>
                <a:cs typeface="Trebuchet MS"/>
              </a:rPr>
              <a:t>Emp=null;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8703" y="1367027"/>
            <a:ext cx="4383024" cy="44698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1840" y="1196339"/>
            <a:ext cx="5657088" cy="459028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6309" y="501141"/>
            <a:ext cx="28867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1F487C"/>
                </a:solidFill>
                <a:latin typeface="Arial MT"/>
                <a:cs typeface="Arial MT"/>
              </a:rPr>
              <a:t>Method</a:t>
            </a:r>
            <a:r>
              <a:rPr dirty="0" sz="3600" spc="-11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3600" spc="-30">
                <a:solidFill>
                  <a:srgbClr val="1F487C"/>
                </a:solidFill>
                <a:latin typeface="Arial MT"/>
                <a:cs typeface="Arial MT"/>
              </a:rPr>
              <a:t>Types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36394" y="1436878"/>
            <a:ext cx="7723505" cy="513334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735330" indent="-342900">
              <a:lnSpc>
                <a:spcPts val="2590"/>
              </a:lnSpc>
              <a:spcBef>
                <a:spcPts val="425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There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various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types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methods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(behavior declarations)</a:t>
            </a:r>
            <a:endParaRPr sz="2400">
              <a:latin typeface="Arial MT"/>
              <a:cs typeface="Arial MT"/>
            </a:endParaRPr>
          </a:p>
          <a:p>
            <a:pPr lvl="1" marL="756285" marR="113030" indent="-287020">
              <a:lnSpc>
                <a:spcPts val="2160"/>
              </a:lnSpc>
              <a:spcBef>
                <a:spcPts val="484"/>
              </a:spcBef>
              <a:buChar char="–"/>
              <a:tabLst>
                <a:tab pos="756285" algn="l"/>
              </a:tabLst>
            </a:pPr>
            <a:r>
              <a:rPr dirty="0" sz="2000">
                <a:latin typeface="Arial MT"/>
                <a:cs typeface="Arial MT"/>
              </a:rPr>
              <a:t>access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methods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read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display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states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(or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those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that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can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be </a:t>
            </a:r>
            <a:r>
              <a:rPr dirty="0" sz="2000" spc="-10">
                <a:latin typeface="Arial MT"/>
                <a:cs typeface="Arial MT"/>
              </a:rPr>
              <a:t>derived)</a:t>
            </a:r>
            <a:endParaRPr sz="20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204"/>
              </a:spcBef>
              <a:buChar char="–"/>
              <a:tabLst>
                <a:tab pos="756285" algn="l"/>
              </a:tabLst>
            </a:pPr>
            <a:r>
              <a:rPr dirty="0" sz="2000">
                <a:latin typeface="Arial MT"/>
                <a:cs typeface="Arial MT"/>
              </a:rPr>
              <a:t>predicate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methods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: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test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truth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some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conditions</a:t>
            </a:r>
            <a:endParaRPr sz="20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</a:tabLst>
            </a:pPr>
            <a:r>
              <a:rPr dirty="0" sz="2000">
                <a:latin typeface="Arial MT"/>
                <a:cs typeface="Arial MT"/>
              </a:rPr>
              <a:t>action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methods,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e.g.,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print</a:t>
            </a:r>
            <a:endParaRPr sz="20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har char="–"/>
              <a:tabLst>
                <a:tab pos="756285" algn="l"/>
              </a:tabLst>
            </a:pPr>
            <a:r>
              <a:rPr dirty="0" sz="2000">
                <a:latin typeface="Arial MT"/>
                <a:cs typeface="Arial MT"/>
              </a:rPr>
              <a:t>constructors: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special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type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methods</a:t>
            </a:r>
            <a:endParaRPr sz="2000">
              <a:latin typeface="Arial MT"/>
              <a:cs typeface="Arial MT"/>
            </a:endParaRPr>
          </a:p>
          <a:p>
            <a:pPr lvl="2" marL="1155065" indent="-227965">
              <a:lnSpc>
                <a:spcPct val="100000"/>
              </a:lnSpc>
              <a:spcBef>
                <a:spcPts val="245"/>
              </a:spcBef>
              <a:buChar char="•"/>
              <a:tabLst>
                <a:tab pos="1155065" algn="l"/>
              </a:tabLst>
            </a:pPr>
            <a:r>
              <a:rPr dirty="0" sz="2000">
                <a:latin typeface="Arial MT"/>
                <a:cs typeface="Arial MT"/>
              </a:rPr>
              <a:t>they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have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same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name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class</a:t>
            </a:r>
            <a:endParaRPr sz="2000">
              <a:latin typeface="Arial MT"/>
              <a:cs typeface="Arial MT"/>
            </a:endParaRPr>
          </a:p>
          <a:p>
            <a:pPr lvl="3" marL="1612900" marR="1061085" indent="-229235">
              <a:lnSpc>
                <a:spcPts val="1939"/>
              </a:lnSpc>
              <a:spcBef>
                <a:spcPts val="470"/>
              </a:spcBef>
              <a:buChar char="–"/>
              <a:tabLst>
                <a:tab pos="1612900" algn="l"/>
              </a:tabLst>
            </a:pPr>
            <a:r>
              <a:rPr dirty="0" sz="1800">
                <a:latin typeface="Arial MT"/>
                <a:cs typeface="Arial MT"/>
              </a:rPr>
              <a:t>there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may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more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constructor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per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class </a:t>
            </a:r>
            <a:r>
              <a:rPr dirty="0" sz="1800">
                <a:latin typeface="Arial MT"/>
                <a:cs typeface="Arial MT"/>
              </a:rPr>
              <a:t>(overloaded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constructors)</a:t>
            </a:r>
            <a:endParaRPr sz="1800">
              <a:latin typeface="Arial MT"/>
              <a:cs typeface="Arial MT"/>
            </a:endParaRPr>
          </a:p>
          <a:p>
            <a:pPr lvl="2" marL="1155065" indent="-227965">
              <a:lnSpc>
                <a:spcPct val="100000"/>
              </a:lnSpc>
              <a:spcBef>
                <a:spcPts val="210"/>
              </a:spcBef>
              <a:buChar char="•"/>
              <a:tabLst>
                <a:tab pos="1155065" algn="l"/>
              </a:tabLst>
            </a:pPr>
            <a:r>
              <a:rPr dirty="0" sz="2000">
                <a:latin typeface="Arial MT"/>
                <a:cs typeface="Arial MT"/>
              </a:rPr>
              <a:t>they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do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not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return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any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value</a:t>
            </a:r>
            <a:endParaRPr sz="2000">
              <a:latin typeface="Arial MT"/>
              <a:cs typeface="Arial MT"/>
            </a:endParaRPr>
          </a:p>
          <a:p>
            <a:pPr lvl="3" marL="1612900" indent="-228600">
              <a:lnSpc>
                <a:spcPct val="100000"/>
              </a:lnSpc>
              <a:spcBef>
                <a:spcPts val="150"/>
              </a:spcBef>
              <a:buChar char="–"/>
              <a:tabLst>
                <a:tab pos="1612900" algn="l"/>
              </a:tabLst>
            </a:pP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return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type, not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even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0">
                <a:latin typeface="Courier New"/>
                <a:cs typeface="Courier New"/>
              </a:rPr>
              <a:t>void</a:t>
            </a:r>
            <a:endParaRPr sz="1800">
              <a:latin typeface="Courier New"/>
              <a:cs typeface="Courier New"/>
            </a:endParaRPr>
          </a:p>
          <a:p>
            <a:pPr lvl="2" marL="1155065" indent="-227965">
              <a:lnSpc>
                <a:spcPct val="100000"/>
              </a:lnSpc>
              <a:spcBef>
                <a:spcPts val="225"/>
              </a:spcBef>
              <a:buChar char="•"/>
              <a:tabLst>
                <a:tab pos="1155065" algn="l"/>
              </a:tabLst>
            </a:pPr>
            <a:r>
              <a:rPr dirty="0" sz="2000">
                <a:latin typeface="Arial MT"/>
                <a:cs typeface="Arial MT"/>
              </a:rPr>
              <a:t>they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initialize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objects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class,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using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new</a:t>
            </a:r>
            <a:r>
              <a:rPr dirty="0" sz="2000" spc="-650">
                <a:latin typeface="Courier New"/>
                <a:cs typeface="Courier New"/>
              </a:rPr>
              <a:t> </a:t>
            </a:r>
            <a:r>
              <a:rPr dirty="0" sz="2000" spc="-10">
                <a:latin typeface="Arial MT"/>
                <a:cs typeface="Arial MT"/>
              </a:rPr>
              <a:t>construct:</a:t>
            </a:r>
            <a:endParaRPr sz="2000">
              <a:latin typeface="Arial MT"/>
              <a:cs typeface="Arial MT"/>
            </a:endParaRPr>
          </a:p>
          <a:p>
            <a:pPr lvl="3" marL="1612900" indent="-228600">
              <a:lnSpc>
                <a:spcPct val="100000"/>
              </a:lnSpc>
              <a:spcBef>
                <a:spcPts val="235"/>
              </a:spcBef>
              <a:buChar char="–"/>
              <a:tabLst>
                <a:tab pos="1612900" algn="l"/>
              </a:tabLst>
            </a:pPr>
            <a:r>
              <a:rPr dirty="0" sz="1800">
                <a:latin typeface="Arial MT"/>
                <a:cs typeface="Arial MT"/>
              </a:rPr>
              <a:t>e.g. </a:t>
            </a:r>
            <a:r>
              <a:rPr dirty="0" sz="1800">
                <a:latin typeface="Courier New"/>
                <a:cs typeface="Courier New"/>
              </a:rPr>
              <a:t>m1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new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Month()</a:t>
            </a:r>
            <a:r>
              <a:rPr dirty="0" sz="1800" spc="-10"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  <a:p>
            <a:pPr lvl="2" marL="1155065" indent="-227965">
              <a:lnSpc>
                <a:spcPct val="100000"/>
              </a:lnSpc>
              <a:spcBef>
                <a:spcPts val="305"/>
              </a:spcBef>
              <a:buChar char="•"/>
              <a:tabLst>
                <a:tab pos="1155065" algn="l"/>
              </a:tabLst>
            </a:pPr>
            <a:r>
              <a:rPr dirty="0" sz="2000">
                <a:latin typeface="Arial MT"/>
                <a:cs typeface="Arial MT"/>
              </a:rPr>
              <a:t>you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do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not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have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define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constructor</a:t>
            </a:r>
            <a:endParaRPr sz="2000">
              <a:latin typeface="Arial MT"/>
              <a:cs typeface="Arial MT"/>
            </a:endParaRPr>
          </a:p>
          <a:p>
            <a:pPr lvl="3" marL="1612900" indent="-228600">
              <a:lnSpc>
                <a:spcPct val="100000"/>
              </a:lnSpc>
              <a:spcBef>
                <a:spcPts val="225"/>
              </a:spcBef>
              <a:buChar char="–"/>
              <a:tabLst>
                <a:tab pos="1612900" algn="l"/>
              </a:tabLst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value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state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variables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have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default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value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938" y="665734"/>
            <a:ext cx="44119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10"/>
              <a:t>Example:</a:t>
            </a:r>
            <a:r>
              <a:rPr dirty="0" spc="-80"/>
              <a:t> </a:t>
            </a:r>
            <a:r>
              <a:rPr dirty="0" spc="-70"/>
              <a:t>The</a:t>
            </a:r>
            <a:r>
              <a:rPr dirty="0" spc="-65"/>
              <a:t> </a:t>
            </a:r>
            <a:r>
              <a:rPr dirty="0">
                <a:latin typeface="Courier New"/>
                <a:cs typeface="Courier New"/>
              </a:rPr>
              <a:t>Account</a:t>
            </a:r>
            <a:r>
              <a:rPr dirty="0" spc="-950">
                <a:latin typeface="Courier New"/>
                <a:cs typeface="Courier New"/>
              </a:rPr>
              <a:t> </a:t>
            </a:r>
            <a:r>
              <a:rPr dirty="0" spc="-20"/>
              <a:t>Class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68754" y="1377441"/>
            <a:ext cx="7491095" cy="3905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We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define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Account</a:t>
            </a:r>
            <a:r>
              <a:rPr dirty="0" sz="2400" spc="-865" b="1">
                <a:latin typeface="Courier New"/>
                <a:cs typeface="Courier New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model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bank</a:t>
            </a:r>
            <a:r>
              <a:rPr dirty="0" sz="2400" spc="-10" b="1">
                <a:latin typeface="Times New Roman"/>
                <a:cs typeface="Times New Roman"/>
              </a:rPr>
              <a:t> account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70"/>
              </a:lnSpc>
              <a:spcBef>
                <a:spcPts val="2305"/>
              </a:spcBef>
            </a:pPr>
            <a:r>
              <a:rPr dirty="0" sz="2400" b="1">
                <a:latin typeface="Times New Roman"/>
                <a:cs typeface="Times New Roman"/>
              </a:rPr>
              <a:t>In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our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Account</a:t>
            </a:r>
            <a:r>
              <a:rPr dirty="0" sz="2400" spc="-865" b="1">
                <a:latin typeface="Courier New"/>
                <a:cs typeface="Courier New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could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define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following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data:</a:t>
            </a:r>
            <a:endParaRPr sz="2400">
              <a:latin typeface="Times New Roman"/>
              <a:cs typeface="Times New Roman"/>
            </a:endParaRPr>
          </a:p>
          <a:p>
            <a:pPr marL="469900" marR="4131945">
              <a:lnSpc>
                <a:spcPts val="2160"/>
              </a:lnSpc>
              <a:spcBef>
                <a:spcPts val="160"/>
              </a:spcBef>
            </a:pPr>
            <a:r>
              <a:rPr dirty="0" sz="2000">
                <a:latin typeface="Courier New"/>
                <a:cs typeface="Courier New"/>
              </a:rPr>
              <a:t>rate,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double </a:t>
            </a:r>
            <a:r>
              <a:rPr dirty="0" sz="2000">
                <a:latin typeface="Courier New"/>
                <a:cs typeface="Courier New"/>
              </a:rPr>
              <a:t>acctNumber,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integer </a:t>
            </a:r>
            <a:r>
              <a:rPr dirty="0" sz="2000">
                <a:latin typeface="Courier New"/>
                <a:cs typeface="Courier New"/>
              </a:rPr>
              <a:t>acctName,</a:t>
            </a:r>
            <a:r>
              <a:rPr dirty="0" sz="2000" spc="415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string </a:t>
            </a:r>
            <a:r>
              <a:rPr dirty="0" sz="2000">
                <a:latin typeface="Courier New"/>
                <a:cs typeface="Courier New"/>
              </a:rPr>
              <a:t>balance,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10">
                <a:latin typeface="Calibri"/>
                <a:cs typeface="Calibri"/>
              </a:rPr>
              <a:t> integer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000">
              <a:latin typeface="Calibri"/>
              <a:cs typeface="Calibri"/>
            </a:endParaRPr>
          </a:p>
          <a:p>
            <a:pPr marL="469900" marR="1599565" indent="-457200">
              <a:lnSpc>
                <a:spcPct val="89200"/>
              </a:lnSpc>
            </a:pPr>
            <a:r>
              <a:rPr dirty="0" sz="2400" b="1">
                <a:latin typeface="Times New Roman"/>
                <a:cs typeface="Times New Roman"/>
              </a:rPr>
              <a:t>We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might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also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define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following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methods: </a:t>
            </a:r>
            <a:r>
              <a:rPr dirty="0" sz="2000">
                <a:latin typeface="Courier New"/>
                <a:cs typeface="Courier New"/>
              </a:rPr>
              <a:t>Account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constructor,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object </a:t>
            </a:r>
            <a:r>
              <a:rPr dirty="0" sz="2000">
                <a:latin typeface="Courier New"/>
                <a:cs typeface="Courier New"/>
              </a:rPr>
              <a:t>withdraw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method,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withdraw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account </a:t>
            </a:r>
            <a:r>
              <a:rPr dirty="0" sz="2000">
                <a:latin typeface="Courier New"/>
                <a:cs typeface="Courier New"/>
              </a:rPr>
              <a:t>addInterest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method,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add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interest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160"/>
              </a:lnSpc>
            </a:pPr>
            <a:r>
              <a:rPr dirty="0" sz="2000">
                <a:latin typeface="Courier New"/>
                <a:cs typeface="Courier New"/>
              </a:rPr>
              <a:t>toString</a:t>
            </a:r>
            <a:r>
              <a:rPr dirty="0" sz="2000" spc="-7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method,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returns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string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describing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current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6652" y="578866"/>
            <a:ext cx="73787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90"/>
              <a:t>Example:</a:t>
            </a:r>
            <a:r>
              <a:rPr dirty="0" sz="4000" spc="-100"/>
              <a:t> </a:t>
            </a:r>
            <a:r>
              <a:rPr dirty="0" sz="4000" spc="-114"/>
              <a:t>Account</a:t>
            </a:r>
            <a:r>
              <a:rPr dirty="0" sz="4000" spc="-125"/>
              <a:t> </a:t>
            </a:r>
            <a:r>
              <a:rPr dirty="0" sz="4000" spc="-265"/>
              <a:t>and</a:t>
            </a:r>
            <a:r>
              <a:rPr dirty="0" sz="4000" spc="-85"/>
              <a:t> </a:t>
            </a:r>
            <a:r>
              <a:rPr dirty="0" sz="4000" spc="-135"/>
              <a:t>Transactions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2044954" y="1538986"/>
            <a:ext cx="3500120" cy="39960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1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public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class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Account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dirty="0" sz="1400" spc="-50" b="1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144780">
              <a:lnSpc>
                <a:spcPts val="1345"/>
              </a:lnSpc>
            </a:pPr>
            <a:r>
              <a:rPr dirty="0" sz="1400" b="1">
                <a:latin typeface="Times New Roman"/>
                <a:cs typeface="Times New Roman"/>
              </a:rPr>
              <a:t>public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final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double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RATE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=</a:t>
            </a:r>
            <a:r>
              <a:rPr dirty="0" sz="1400" spc="-10" b="1">
                <a:latin typeface="Times New Roman"/>
                <a:cs typeface="Times New Roman"/>
              </a:rPr>
              <a:t> 0.035;</a:t>
            </a:r>
            <a:endParaRPr sz="1400">
              <a:latin typeface="Times New Roman"/>
              <a:cs typeface="Times New Roman"/>
            </a:endParaRPr>
          </a:p>
          <a:p>
            <a:pPr algn="just" marL="144780" marR="1459865">
              <a:lnSpc>
                <a:spcPct val="80100"/>
              </a:lnSpc>
              <a:spcBef>
                <a:spcPts val="165"/>
              </a:spcBef>
            </a:pPr>
            <a:r>
              <a:rPr dirty="0" sz="1400" b="1">
                <a:latin typeface="Times New Roman"/>
                <a:cs typeface="Times New Roman"/>
              </a:rPr>
              <a:t>public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long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acctNumber; </a:t>
            </a:r>
            <a:r>
              <a:rPr dirty="0" sz="1400" b="1">
                <a:latin typeface="Times New Roman"/>
                <a:cs typeface="Times New Roman"/>
              </a:rPr>
              <a:t>public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String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acctName; </a:t>
            </a:r>
            <a:r>
              <a:rPr dirty="0" sz="1400" b="1">
                <a:latin typeface="Times New Roman"/>
                <a:cs typeface="Times New Roman"/>
              </a:rPr>
              <a:t>public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double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balance;</a:t>
            </a:r>
            <a:endParaRPr sz="1400">
              <a:latin typeface="Times New Roman"/>
              <a:cs typeface="Times New Roman"/>
            </a:endParaRPr>
          </a:p>
          <a:p>
            <a:pPr marL="12700" marR="5080" indent="132080">
              <a:lnSpc>
                <a:spcPts val="1340"/>
              </a:lnSpc>
              <a:spcBef>
                <a:spcPts val="1335"/>
              </a:spcBef>
            </a:pPr>
            <a:r>
              <a:rPr dirty="0" sz="1400" b="1">
                <a:latin typeface="Times New Roman"/>
                <a:cs typeface="Times New Roman"/>
              </a:rPr>
              <a:t>public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Account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(String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owner,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long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account, </a:t>
            </a:r>
            <a:r>
              <a:rPr dirty="0" sz="1400" b="1">
                <a:latin typeface="Times New Roman"/>
                <a:cs typeface="Times New Roman"/>
              </a:rPr>
              <a:t>double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initial)</a:t>
            </a:r>
            <a:endParaRPr sz="1400">
              <a:latin typeface="Times New Roman"/>
              <a:cs typeface="Times New Roman"/>
            </a:endParaRPr>
          </a:p>
          <a:p>
            <a:pPr marL="144780">
              <a:lnSpc>
                <a:spcPts val="1190"/>
              </a:lnSpc>
            </a:pPr>
            <a:r>
              <a:rPr dirty="0" sz="1400" spc="-50" b="1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279400" marR="1428750">
              <a:lnSpc>
                <a:spcPts val="1340"/>
              </a:lnSpc>
              <a:spcBef>
                <a:spcPts val="160"/>
              </a:spcBef>
            </a:pPr>
            <a:r>
              <a:rPr dirty="0" sz="1400" b="1">
                <a:latin typeface="Times New Roman"/>
                <a:cs typeface="Times New Roman"/>
              </a:rPr>
              <a:t>acctName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=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owner; </a:t>
            </a:r>
            <a:r>
              <a:rPr dirty="0" sz="1400" b="1">
                <a:latin typeface="Times New Roman"/>
                <a:cs typeface="Times New Roman"/>
              </a:rPr>
              <a:t>acctNumber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=</a:t>
            </a:r>
            <a:r>
              <a:rPr dirty="0" sz="1400" spc="-10" b="1">
                <a:latin typeface="Times New Roman"/>
                <a:cs typeface="Times New Roman"/>
              </a:rPr>
              <a:t> account; </a:t>
            </a:r>
            <a:r>
              <a:rPr dirty="0" sz="1400" b="1">
                <a:latin typeface="Times New Roman"/>
                <a:cs typeface="Times New Roman"/>
              </a:rPr>
              <a:t>balance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=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initial;</a:t>
            </a:r>
            <a:endParaRPr sz="1400">
              <a:latin typeface="Times New Roman"/>
              <a:cs typeface="Times New Roman"/>
            </a:endParaRPr>
          </a:p>
          <a:p>
            <a:pPr marL="144780">
              <a:lnSpc>
                <a:spcPts val="1365"/>
              </a:lnSpc>
            </a:pPr>
            <a:r>
              <a:rPr dirty="0" sz="1400" spc="-50" b="1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44780">
              <a:lnSpc>
                <a:spcPts val="1510"/>
              </a:lnSpc>
              <a:spcBef>
                <a:spcPts val="1010"/>
              </a:spcBef>
            </a:pPr>
            <a:r>
              <a:rPr dirty="0" sz="1400" b="1">
                <a:latin typeface="Times New Roman"/>
                <a:cs typeface="Times New Roman"/>
              </a:rPr>
              <a:t>public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double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deposit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(double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amount)</a:t>
            </a:r>
            <a:endParaRPr sz="1400">
              <a:latin typeface="Times New Roman"/>
              <a:cs typeface="Times New Roman"/>
            </a:endParaRPr>
          </a:p>
          <a:p>
            <a:pPr marL="144780">
              <a:lnSpc>
                <a:spcPts val="1345"/>
              </a:lnSpc>
            </a:pPr>
            <a:r>
              <a:rPr dirty="0" sz="1400" spc="-50" b="1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279400">
              <a:lnSpc>
                <a:spcPts val="1510"/>
              </a:lnSpc>
            </a:pPr>
            <a:r>
              <a:rPr dirty="0" sz="1400" b="1">
                <a:latin typeface="Times New Roman"/>
                <a:cs typeface="Times New Roman"/>
              </a:rPr>
              <a:t>balance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= balance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+ </a:t>
            </a:r>
            <a:r>
              <a:rPr dirty="0" sz="1400" spc="-10" b="1">
                <a:latin typeface="Times New Roman"/>
                <a:cs typeface="Times New Roman"/>
              </a:rPr>
              <a:t>amount;</a:t>
            </a:r>
            <a:endParaRPr sz="1400">
              <a:latin typeface="Times New Roman"/>
              <a:cs typeface="Times New Roman"/>
            </a:endParaRPr>
          </a:p>
          <a:p>
            <a:pPr marL="279400">
              <a:lnSpc>
                <a:spcPts val="1510"/>
              </a:lnSpc>
              <a:spcBef>
                <a:spcPts val="1005"/>
              </a:spcBef>
            </a:pPr>
            <a:r>
              <a:rPr dirty="0" sz="1400" b="1">
                <a:latin typeface="Times New Roman"/>
                <a:cs typeface="Times New Roman"/>
              </a:rPr>
              <a:t>return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balance;</a:t>
            </a:r>
            <a:endParaRPr sz="1400">
              <a:latin typeface="Times New Roman"/>
              <a:cs typeface="Times New Roman"/>
            </a:endParaRPr>
          </a:p>
          <a:p>
            <a:pPr marL="144780">
              <a:lnSpc>
                <a:spcPts val="1345"/>
              </a:lnSpc>
            </a:pPr>
            <a:r>
              <a:rPr dirty="0" sz="1400" spc="-50" b="1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ts val="1345"/>
              </a:lnSpc>
            </a:pPr>
            <a:r>
              <a:rPr dirty="0" sz="1400" spc="-50" b="1">
                <a:latin typeface="Times New Roman"/>
                <a:cs typeface="Times New Roman"/>
              </a:rPr>
              <a:t>…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5"/>
              </a:lnSpc>
            </a:pPr>
            <a:r>
              <a:rPr dirty="0" sz="1400" spc="-50" b="1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64960" y="1525270"/>
            <a:ext cx="3888740" cy="3373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580">
              <a:lnSpc>
                <a:spcPts val="1945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public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static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void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main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(String[]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args)</a:t>
            </a:r>
            <a:endParaRPr sz="1800">
              <a:latin typeface="Times New Roman"/>
              <a:cs typeface="Times New Roman"/>
            </a:endParaRPr>
          </a:p>
          <a:p>
            <a:pPr marL="182880">
              <a:lnSpc>
                <a:spcPts val="1730"/>
              </a:lnSpc>
            </a:pPr>
            <a:r>
              <a:rPr dirty="0" sz="1800" spc="-50" b="1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ts val="1730"/>
              </a:lnSpc>
            </a:pPr>
            <a:r>
              <a:rPr dirty="0" sz="1800" b="1">
                <a:latin typeface="Times New Roman"/>
                <a:cs typeface="Times New Roman"/>
              </a:rPr>
              <a:t>Account aliceAcct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new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Account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45"/>
              </a:lnSpc>
            </a:pPr>
            <a:r>
              <a:rPr dirty="0" sz="1800" b="1">
                <a:latin typeface="Times New Roman"/>
                <a:cs typeface="Times New Roman"/>
              </a:rPr>
              <a:t>(“Alice",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11111,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100.00);</a:t>
            </a:r>
            <a:endParaRPr sz="1800">
              <a:latin typeface="Times New Roman"/>
              <a:cs typeface="Times New Roman"/>
            </a:endParaRPr>
          </a:p>
          <a:p>
            <a:pPr marL="12700" marR="335280" indent="342900">
              <a:lnSpc>
                <a:spcPct val="80000"/>
              </a:lnSpc>
              <a:spcBef>
                <a:spcPts val="1725"/>
              </a:spcBef>
            </a:pPr>
            <a:r>
              <a:rPr dirty="0" sz="1800" b="1">
                <a:latin typeface="Times New Roman"/>
                <a:cs typeface="Times New Roman"/>
              </a:rPr>
              <a:t>Account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bobAcct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new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Account </a:t>
            </a:r>
            <a:r>
              <a:rPr dirty="0" sz="1800" b="1">
                <a:latin typeface="Times New Roman"/>
                <a:cs typeface="Times New Roman"/>
              </a:rPr>
              <a:t>(“Bob",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22222,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200.00);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ts val="1945"/>
              </a:lnSpc>
              <a:spcBef>
                <a:spcPts val="1295"/>
              </a:spcBef>
            </a:pPr>
            <a:r>
              <a:rPr dirty="0" sz="1800" b="1">
                <a:latin typeface="Times New Roman"/>
                <a:cs typeface="Times New Roman"/>
              </a:rPr>
              <a:t>Account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charlesAcct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new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Account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45"/>
              </a:lnSpc>
            </a:pPr>
            <a:r>
              <a:rPr dirty="0" sz="1800" b="1">
                <a:latin typeface="Times New Roman"/>
                <a:cs typeface="Times New Roman"/>
              </a:rPr>
              <a:t>(“Charles",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33333,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300.00);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300"/>
              </a:spcBef>
            </a:pPr>
            <a:r>
              <a:rPr dirty="0" sz="1800" b="1">
                <a:latin typeface="Times New Roman"/>
                <a:cs typeface="Times New Roman"/>
              </a:rPr>
              <a:t>bobAcct.deposit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(30.00);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ts val="1945"/>
              </a:lnSpc>
              <a:spcBef>
                <a:spcPts val="1295"/>
              </a:spcBef>
            </a:pPr>
            <a:r>
              <a:rPr dirty="0" sz="1800" spc="-50" b="1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45"/>
              </a:lnSpc>
            </a:pPr>
            <a:r>
              <a:rPr dirty="0" sz="1800" spc="-50" b="1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46531" y="597408"/>
            <a:ext cx="3703320" cy="5793105"/>
          </a:xfrm>
          <a:prstGeom prst="rect">
            <a:avLst/>
          </a:prstGeom>
          <a:solidFill>
            <a:srgbClr val="46525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2800">
              <a:latin typeface="Times New Roman"/>
              <a:cs typeface="Times New Roman"/>
            </a:endParaRPr>
          </a:p>
          <a:p>
            <a:pPr marL="432434">
              <a:lnSpc>
                <a:spcPct val="100000"/>
              </a:lnSpc>
              <a:spcBef>
                <a:spcPts val="5"/>
              </a:spcBef>
            </a:pPr>
            <a:r>
              <a:rPr dirty="0" sz="2800" spc="80">
                <a:solidFill>
                  <a:srgbClr val="FFFCFF"/>
                </a:solidFill>
                <a:latin typeface="Trebuchet MS"/>
                <a:cs typeface="Trebuchet MS"/>
              </a:rPr>
              <a:t>OUTLINE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29403" y="2950844"/>
            <a:ext cx="2626995" cy="83058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10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Objects</a:t>
            </a:r>
            <a:r>
              <a:rPr dirty="0" sz="1800" spc="-8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6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Classes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101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130">
                <a:solidFill>
                  <a:srgbClr val="404040"/>
                </a:solidFill>
                <a:latin typeface="Trebuchet MS"/>
                <a:cs typeface="Trebuchet MS"/>
              </a:rPr>
              <a:t>Lifecycle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Object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33600" y="1524000"/>
            <a:ext cx="2743200" cy="5334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459105">
              <a:lnSpc>
                <a:spcPct val="100000"/>
              </a:lnSpc>
              <a:spcBef>
                <a:spcPts val="960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aliceAcct:</a:t>
            </a:r>
            <a:r>
              <a:rPr dirty="0" u="sng" sz="1800" spc="-6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Account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133600" y="2057400"/>
            <a:ext cx="2743200" cy="9906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algn="just" marL="91440">
              <a:lnSpc>
                <a:spcPct val="100000"/>
              </a:lnSpc>
              <a:spcBef>
                <a:spcPts val="10"/>
              </a:spcBef>
            </a:pPr>
            <a:r>
              <a:rPr dirty="0" sz="1600">
                <a:latin typeface="Times New Roman"/>
                <a:cs typeface="Times New Roman"/>
              </a:rPr>
              <a:t>rate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0.035</a:t>
            </a:r>
            <a:endParaRPr sz="1600">
              <a:latin typeface="Times New Roman"/>
              <a:cs typeface="Times New Roman"/>
            </a:endParaRPr>
          </a:p>
          <a:p>
            <a:pPr algn="just" marL="91440" marR="953769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acctNumber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11111 </a:t>
            </a:r>
            <a:r>
              <a:rPr dirty="0" sz="1600">
                <a:latin typeface="Times New Roman"/>
                <a:cs typeface="Times New Roman"/>
              </a:rPr>
              <a:t>acctName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“Alice” </a:t>
            </a:r>
            <a:r>
              <a:rPr dirty="0" sz="1600">
                <a:latin typeface="Times New Roman"/>
                <a:cs typeface="Times New Roman"/>
              </a:rPr>
              <a:t>balance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100.00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33600" y="3200400"/>
            <a:ext cx="2743200" cy="5334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497205">
              <a:lnSpc>
                <a:spcPct val="100000"/>
              </a:lnSpc>
              <a:spcBef>
                <a:spcPts val="965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bobAcct:</a:t>
            </a:r>
            <a:r>
              <a:rPr dirty="0" u="sng" sz="1800" spc="-6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Account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33600" y="3733800"/>
            <a:ext cx="2743200" cy="9906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dirty="0" sz="1600">
                <a:latin typeface="Times New Roman"/>
                <a:cs typeface="Times New Roman"/>
              </a:rPr>
              <a:t>rate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0.035</a:t>
            </a:r>
            <a:endParaRPr sz="1600">
              <a:latin typeface="Times New Roman"/>
              <a:cs typeface="Times New Roman"/>
            </a:endParaRPr>
          </a:p>
          <a:p>
            <a:pPr marL="91440" marR="92329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acctNumber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22222 </a:t>
            </a:r>
            <a:r>
              <a:rPr dirty="0" sz="1600">
                <a:latin typeface="Times New Roman"/>
                <a:cs typeface="Times New Roman"/>
              </a:rPr>
              <a:t>acctName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“Bob” </a:t>
            </a:r>
            <a:r>
              <a:rPr dirty="0" sz="1600">
                <a:latin typeface="Times New Roman"/>
                <a:cs typeface="Times New Roman"/>
              </a:rPr>
              <a:t>balance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200.00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33600" y="4953000"/>
            <a:ext cx="2743200" cy="5334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965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charlesAcct:</a:t>
            </a:r>
            <a:r>
              <a:rPr dirty="0" u="sng" sz="18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Account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133600" y="5486400"/>
            <a:ext cx="2743200" cy="9906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dirty="0" sz="1600">
                <a:latin typeface="Times New Roman"/>
                <a:cs typeface="Times New Roman"/>
              </a:rPr>
              <a:t>rate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0.035</a:t>
            </a:r>
            <a:endParaRPr sz="1600">
              <a:latin typeface="Times New Roman"/>
              <a:cs typeface="Times New Roman"/>
            </a:endParaRPr>
          </a:p>
          <a:p>
            <a:pPr marL="91440" marR="812165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acctNumber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33333 </a:t>
            </a:r>
            <a:r>
              <a:rPr dirty="0" sz="1600">
                <a:latin typeface="Times New Roman"/>
                <a:cs typeface="Times New Roman"/>
              </a:rPr>
              <a:t>acctName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“Charles” </a:t>
            </a:r>
            <a:r>
              <a:rPr dirty="0" sz="1600">
                <a:latin typeface="Times New Roman"/>
                <a:cs typeface="Times New Roman"/>
              </a:rPr>
              <a:t>balance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300.00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20409" y="1572514"/>
            <a:ext cx="3707129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00"/>
                </a:solidFill>
                <a:latin typeface="Arial MT"/>
                <a:cs typeface="Arial MT"/>
              </a:rPr>
              <a:t>public</a:t>
            </a:r>
            <a:r>
              <a:rPr dirty="0" sz="1800" spc="-2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00"/>
                </a:solidFill>
                <a:latin typeface="Arial MT"/>
                <a:cs typeface="Arial MT"/>
              </a:rPr>
              <a:t>static</a:t>
            </a:r>
            <a:r>
              <a:rPr dirty="0" sz="1800" spc="-2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00"/>
                </a:solidFill>
                <a:latin typeface="Arial MT"/>
                <a:cs typeface="Arial MT"/>
              </a:rPr>
              <a:t>void</a:t>
            </a:r>
            <a:r>
              <a:rPr dirty="0" sz="1800" spc="-2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00"/>
                </a:solidFill>
                <a:latin typeface="Arial MT"/>
                <a:cs typeface="Arial MT"/>
              </a:rPr>
              <a:t>main</a:t>
            </a:r>
            <a:r>
              <a:rPr dirty="0" sz="1800" spc="-2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00"/>
                </a:solidFill>
                <a:latin typeface="Arial MT"/>
                <a:cs typeface="Arial MT"/>
              </a:rPr>
              <a:t>(String[]</a:t>
            </a:r>
            <a:r>
              <a:rPr dirty="0" sz="1800" spc="-2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00"/>
                </a:solidFill>
                <a:latin typeface="Arial MT"/>
                <a:cs typeface="Arial MT"/>
              </a:rPr>
              <a:t>args)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dirty="0" sz="1800" spc="-50">
                <a:solidFill>
                  <a:srgbClr val="000000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599301" y="2121534"/>
            <a:ext cx="3414395" cy="5194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 indent="25400">
              <a:lnSpc>
                <a:spcPct val="80000"/>
              </a:lnSpc>
              <a:spcBef>
                <a:spcPts val="530"/>
              </a:spcBef>
            </a:pPr>
            <a:r>
              <a:rPr dirty="0" sz="1800">
                <a:latin typeface="Arial MT"/>
                <a:cs typeface="Arial MT"/>
              </a:rPr>
              <a:t>Account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aliceAcct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new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Account </a:t>
            </a:r>
            <a:r>
              <a:rPr dirty="0" sz="1800">
                <a:latin typeface="Arial MT"/>
                <a:cs typeface="Arial MT"/>
              </a:rPr>
              <a:t>(“Alice",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11111,</a:t>
            </a:r>
            <a:r>
              <a:rPr dirty="0" sz="1800" spc="-10">
                <a:latin typeface="Arial MT"/>
                <a:cs typeface="Arial MT"/>
              </a:rPr>
              <a:t> 100.00);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599301" y="2889630"/>
            <a:ext cx="3325495" cy="5194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 indent="25400">
              <a:lnSpc>
                <a:spcPct val="80000"/>
              </a:lnSpc>
              <a:spcBef>
                <a:spcPts val="530"/>
              </a:spcBef>
            </a:pPr>
            <a:r>
              <a:rPr dirty="0" sz="1800">
                <a:latin typeface="Arial MT"/>
                <a:cs typeface="Arial MT"/>
              </a:rPr>
              <a:t>Account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bobAcct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new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Account </a:t>
            </a:r>
            <a:r>
              <a:rPr dirty="0" sz="1800">
                <a:latin typeface="Arial MT"/>
                <a:cs typeface="Arial MT"/>
              </a:rPr>
              <a:t>(“Bob",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22222,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200.00);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599301" y="3657980"/>
            <a:ext cx="2804795" cy="73914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 indent="25400">
              <a:lnSpc>
                <a:spcPct val="80000"/>
              </a:lnSpc>
              <a:spcBef>
                <a:spcPts val="530"/>
              </a:spcBef>
            </a:pPr>
            <a:r>
              <a:rPr dirty="0" sz="1800">
                <a:latin typeface="Arial MT"/>
                <a:cs typeface="Arial MT"/>
              </a:rPr>
              <a:t>Account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charlesAcct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new </a:t>
            </a:r>
            <a:r>
              <a:rPr dirty="0" sz="1800">
                <a:latin typeface="Arial MT"/>
                <a:cs typeface="Arial MT"/>
              </a:rPr>
              <a:t>Account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(“Charles",</a:t>
            </a:r>
            <a:r>
              <a:rPr dirty="0" sz="1800" spc="-10">
                <a:latin typeface="Arial MT"/>
                <a:cs typeface="Arial MT"/>
              </a:rPr>
              <a:t> 33333,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1730"/>
              </a:lnSpc>
            </a:pPr>
            <a:r>
              <a:rPr dirty="0" sz="1800" spc="-10">
                <a:latin typeface="Arial MT"/>
                <a:cs typeface="Arial MT"/>
              </a:rPr>
              <a:t>300.00);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637401" y="4645532"/>
            <a:ext cx="2505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bobAcct.deposit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(30.00);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637401" y="5194553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 MT"/>
                <a:cs typeface="Arial MT"/>
              </a:rPr>
              <a:t>…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256401" y="5468823"/>
            <a:ext cx="102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4953761" y="2407411"/>
            <a:ext cx="1371600" cy="63500"/>
          </a:xfrm>
          <a:custGeom>
            <a:avLst/>
            <a:gdLst/>
            <a:ahLst/>
            <a:cxnLst/>
            <a:rect l="l" t="t" r="r" b="b"/>
            <a:pathLst>
              <a:path w="1371600" h="63500">
                <a:moveTo>
                  <a:pt x="63500" y="0"/>
                </a:moveTo>
                <a:lnTo>
                  <a:pt x="0" y="31750"/>
                </a:lnTo>
                <a:lnTo>
                  <a:pt x="63500" y="63500"/>
                </a:lnTo>
                <a:lnTo>
                  <a:pt x="63500" y="47625"/>
                </a:lnTo>
                <a:lnTo>
                  <a:pt x="47625" y="47625"/>
                </a:lnTo>
                <a:lnTo>
                  <a:pt x="47625" y="15875"/>
                </a:lnTo>
                <a:lnTo>
                  <a:pt x="63500" y="15875"/>
                </a:lnTo>
                <a:lnTo>
                  <a:pt x="63500" y="0"/>
                </a:lnTo>
                <a:close/>
              </a:path>
              <a:path w="1371600" h="63500">
                <a:moveTo>
                  <a:pt x="63500" y="15875"/>
                </a:moveTo>
                <a:lnTo>
                  <a:pt x="47625" y="15875"/>
                </a:lnTo>
                <a:lnTo>
                  <a:pt x="47625" y="47625"/>
                </a:lnTo>
                <a:lnTo>
                  <a:pt x="63500" y="47625"/>
                </a:lnTo>
                <a:lnTo>
                  <a:pt x="63500" y="15875"/>
                </a:lnTo>
                <a:close/>
              </a:path>
              <a:path w="1371600" h="63500">
                <a:moveTo>
                  <a:pt x="1371600" y="15875"/>
                </a:moveTo>
                <a:lnTo>
                  <a:pt x="63500" y="15875"/>
                </a:lnTo>
                <a:lnTo>
                  <a:pt x="63500" y="47625"/>
                </a:lnTo>
                <a:lnTo>
                  <a:pt x="1371600" y="47625"/>
                </a:lnTo>
                <a:lnTo>
                  <a:pt x="1371600" y="158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953761" y="3338321"/>
            <a:ext cx="1529080" cy="485140"/>
          </a:xfrm>
          <a:custGeom>
            <a:avLst/>
            <a:gdLst/>
            <a:ahLst/>
            <a:cxnLst/>
            <a:rect l="l" t="t" r="r" b="b"/>
            <a:pathLst>
              <a:path w="1529079" h="485139">
                <a:moveTo>
                  <a:pt x="51688" y="423798"/>
                </a:moveTo>
                <a:lnTo>
                  <a:pt x="0" y="472439"/>
                </a:lnTo>
                <a:lnTo>
                  <a:pt x="69976" y="484631"/>
                </a:lnTo>
                <a:lnTo>
                  <a:pt x="66769" y="473963"/>
                </a:lnTo>
                <a:lnTo>
                  <a:pt x="50164" y="473963"/>
                </a:lnTo>
                <a:lnTo>
                  <a:pt x="41021" y="443610"/>
                </a:lnTo>
                <a:lnTo>
                  <a:pt x="56269" y="439035"/>
                </a:lnTo>
                <a:lnTo>
                  <a:pt x="51688" y="423798"/>
                </a:lnTo>
                <a:close/>
              </a:path>
              <a:path w="1529079" h="485139">
                <a:moveTo>
                  <a:pt x="56269" y="439035"/>
                </a:moveTo>
                <a:lnTo>
                  <a:pt x="41021" y="443610"/>
                </a:lnTo>
                <a:lnTo>
                  <a:pt x="50164" y="473963"/>
                </a:lnTo>
                <a:lnTo>
                  <a:pt x="65396" y="469394"/>
                </a:lnTo>
                <a:lnTo>
                  <a:pt x="56269" y="439035"/>
                </a:lnTo>
                <a:close/>
              </a:path>
              <a:path w="1529079" h="485139">
                <a:moveTo>
                  <a:pt x="65396" y="469394"/>
                </a:moveTo>
                <a:lnTo>
                  <a:pt x="50164" y="473963"/>
                </a:lnTo>
                <a:lnTo>
                  <a:pt x="66769" y="473963"/>
                </a:lnTo>
                <a:lnTo>
                  <a:pt x="65396" y="469394"/>
                </a:lnTo>
                <a:close/>
              </a:path>
              <a:path w="1529079" h="485139">
                <a:moveTo>
                  <a:pt x="1519427" y="0"/>
                </a:moveTo>
                <a:lnTo>
                  <a:pt x="56269" y="439035"/>
                </a:lnTo>
                <a:lnTo>
                  <a:pt x="65396" y="469394"/>
                </a:lnTo>
                <a:lnTo>
                  <a:pt x="1528572" y="30479"/>
                </a:lnTo>
                <a:lnTo>
                  <a:pt x="15194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5029961" y="4178934"/>
            <a:ext cx="1457325" cy="1080135"/>
          </a:xfrm>
          <a:custGeom>
            <a:avLst/>
            <a:gdLst/>
            <a:ahLst/>
            <a:cxnLst/>
            <a:rect l="l" t="t" r="r" b="b"/>
            <a:pathLst>
              <a:path w="1457325" h="1080135">
                <a:moveTo>
                  <a:pt x="32258" y="1016381"/>
                </a:moveTo>
                <a:lnTo>
                  <a:pt x="0" y="1079627"/>
                </a:lnTo>
                <a:lnTo>
                  <a:pt x="69976" y="1067561"/>
                </a:lnTo>
                <a:lnTo>
                  <a:pt x="67449" y="1064133"/>
                </a:lnTo>
                <a:lnTo>
                  <a:pt x="47751" y="1064133"/>
                </a:lnTo>
                <a:lnTo>
                  <a:pt x="28955" y="1038606"/>
                </a:lnTo>
                <a:lnTo>
                  <a:pt x="41710" y="1029207"/>
                </a:lnTo>
                <a:lnTo>
                  <a:pt x="32258" y="1016381"/>
                </a:lnTo>
                <a:close/>
              </a:path>
              <a:path w="1457325" h="1080135">
                <a:moveTo>
                  <a:pt x="41710" y="1029207"/>
                </a:moveTo>
                <a:lnTo>
                  <a:pt x="28955" y="1038606"/>
                </a:lnTo>
                <a:lnTo>
                  <a:pt x="47751" y="1064133"/>
                </a:lnTo>
                <a:lnTo>
                  <a:pt x="60517" y="1054727"/>
                </a:lnTo>
                <a:lnTo>
                  <a:pt x="41710" y="1029207"/>
                </a:lnTo>
                <a:close/>
              </a:path>
              <a:path w="1457325" h="1080135">
                <a:moveTo>
                  <a:pt x="60517" y="1054727"/>
                </a:moveTo>
                <a:lnTo>
                  <a:pt x="47751" y="1064133"/>
                </a:lnTo>
                <a:lnTo>
                  <a:pt x="67449" y="1064133"/>
                </a:lnTo>
                <a:lnTo>
                  <a:pt x="60517" y="1054727"/>
                </a:lnTo>
                <a:close/>
              </a:path>
              <a:path w="1457325" h="1080135">
                <a:moveTo>
                  <a:pt x="1438402" y="0"/>
                </a:moveTo>
                <a:lnTo>
                  <a:pt x="41710" y="1029207"/>
                </a:lnTo>
                <a:lnTo>
                  <a:pt x="60517" y="1054727"/>
                </a:lnTo>
                <a:lnTo>
                  <a:pt x="1457198" y="25653"/>
                </a:lnTo>
                <a:lnTo>
                  <a:pt x="143840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0409" y="1572514"/>
            <a:ext cx="3707129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00"/>
                </a:solidFill>
                <a:latin typeface="Arial MT"/>
                <a:cs typeface="Arial MT"/>
              </a:rPr>
              <a:t>public</a:t>
            </a:r>
            <a:r>
              <a:rPr dirty="0" sz="1800" spc="-2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00"/>
                </a:solidFill>
                <a:latin typeface="Arial MT"/>
                <a:cs typeface="Arial MT"/>
              </a:rPr>
              <a:t>static</a:t>
            </a:r>
            <a:r>
              <a:rPr dirty="0" sz="1800" spc="-2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00"/>
                </a:solidFill>
                <a:latin typeface="Arial MT"/>
                <a:cs typeface="Arial MT"/>
              </a:rPr>
              <a:t>void</a:t>
            </a:r>
            <a:r>
              <a:rPr dirty="0" sz="1800" spc="-25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00"/>
                </a:solidFill>
                <a:latin typeface="Arial MT"/>
                <a:cs typeface="Arial MT"/>
              </a:rPr>
              <a:t>main</a:t>
            </a:r>
            <a:r>
              <a:rPr dirty="0" sz="1800" spc="-2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00"/>
                </a:solidFill>
                <a:latin typeface="Arial MT"/>
                <a:cs typeface="Arial MT"/>
              </a:rPr>
              <a:t>(String[]</a:t>
            </a:r>
            <a:r>
              <a:rPr dirty="0" sz="1800" spc="-2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00"/>
                </a:solidFill>
                <a:latin typeface="Arial MT"/>
                <a:cs typeface="Arial MT"/>
              </a:rPr>
              <a:t>args)</a:t>
            </a:r>
            <a:endParaRPr sz="1800">
              <a:latin typeface="Arial MT"/>
              <a:cs typeface="Arial MT"/>
            </a:endParaRPr>
          </a:p>
          <a:p>
            <a:pPr marL="139065">
              <a:lnSpc>
                <a:spcPct val="100000"/>
              </a:lnSpc>
            </a:pPr>
            <a:r>
              <a:rPr dirty="0" sz="1800" spc="-50">
                <a:solidFill>
                  <a:srgbClr val="000000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99301" y="2121534"/>
            <a:ext cx="3414395" cy="5194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 indent="25400">
              <a:lnSpc>
                <a:spcPct val="80000"/>
              </a:lnSpc>
              <a:spcBef>
                <a:spcPts val="530"/>
              </a:spcBef>
            </a:pPr>
            <a:r>
              <a:rPr dirty="0" sz="1800">
                <a:latin typeface="Arial MT"/>
                <a:cs typeface="Arial MT"/>
              </a:rPr>
              <a:t>Account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aliceAcct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new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Account </a:t>
            </a:r>
            <a:r>
              <a:rPr dirty="0" sz="1800">
                <a:latin typeface="Arial MT"/>
                <a:cs typeface="Arial MT"/>
              </a:rPr>
              <a:t>(“Alice",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90">
                <a:latin typeface="Arial MT"/>
                <a:cs typeface="Arial MT"/>
              </a:rPr>
              <a:t>11111,</a:t>
            </a:r>
            <a:r>
              <a:rPr dirty="0" sz="1800" spc="-10">
                <a:latin typeface="Arial MT"/>
                <a:cs typeface="Arial MT"/>
              </a:rPr>
              <a:t> 100.00);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599301" y="2889630"/>
            <a:ext cx="3325495" cy="5194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 indent="25400">
              <a:lnSpc>
                <a:spcPct val="80000"/>
              </a:lnSpc>
              <a:spcBef>
                <a:spcPts val="530"/>
              </a:spcBef>
            </a:pPr>
            <a:r>
              <a:rPr dirty="0" sz="1800">
                <a:latin typeface="Arial MT"/>
                <a:cs typeface="Arial MT"/>
              </a:rPr>
              <a:t>Account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bobAcct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new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Account </a:t>
            </a:r>
            <a:r>
              <a:rPr dirty="0" sz="1800">
                <a:latin typeface="Arial MT"/>
                <a:cs typeface="Arial MT"/>
              </a:rPr>
              <a:t>(“Bob",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22222,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200.00);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599301" y="3657980"/>
            <a:ext cx="2804795" cy="73914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 indent="25400">
              <a:lnSpc>
                <a:spcPct val="80000"/>
              </a:lnSpc>
              <a:spcBef>
                <a:spcPts val="530"/>
              </a:spcBef>
            </a:pPr>
            <a:r>
              <a:rPr dirty="0" sz="1800">
                <a:latin typeface="Arial MT"/>
                <a:cs typeface="Arial MT"/>
              </a:rPr>
              <a:t>Account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charlesAcct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new </a:t>
            </a:r>
            <a:r>
              <a:rPr dirty="0" sz="1800">
                <a:latin typeface="Arial MT"/>
                <a:cs typeface="Arial MT"/>
              </a:rPr>
              <a:t>Account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(“Charles",</a:t>
            </a:r>
            <a:r>
              <a:rPr dirty="0" sz="1800" spc="-10">
                <a:latin typeface="Arial MT"/>
                <a:cs typeface="Arial MT"/>
              </a:rPr>
              <a:t> 33333,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1730"/>
              </a:lnSpc>
            </a:pPr>
            <a:r>
              <a:rPr dirty="0" sz="1800" spc="-10">
                <a:latin typeface="Arial MT"/>
                <a:cs typeface="Arial MT"/>
              </a:rPr>
              <a:t>300.00);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637401" y="4645532"/>
            <a:ext cx="2505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bobAcct.deposit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(30.00);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637401" y="5194553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 MT"/>
                <a:cs typeface="Arial MT"/>
              </a:rPr>
              <a:t>…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256401" y="5468823"/>
            <a:ext cx="102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33600" y="1524000"/>
            <a:ext cx="2743200" cy="5334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459105">
              <a:lnSpc>
                <a:spcPct val="100000"/>
              </a:lnSpc>
              <a:spcBef>
                <a:spcPts val="960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aliceAcct:</a:t>
            </a:r>
            <a:r>
              <a:rPr dirty="0" u="sng" sz="1800" spc="-6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Account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133600" y="2057400"/>
            <a:ext cx="2743200" cy="9906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algn="just" marL="91440">
              <a:lnSpc>
                <a:spcPct val="100000"/>
              </a:lnSpc>
              <a:spcBef>
                <a:spcPts val="10"/>
              </a:spcBef>
            </a:pPr>
            <a:r>
              <a:rPr dirty="0" sz="1600">
                <a:latin typeface="Times New Roman"/>
                <a:cs typeface="Times New Roman"/>
              </a:rPr>
              <a:t>rate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0.035</a:t>
            </a:r>
            <a:endParaRPr sz="1600">
              <a:latin typeface="Times New Roman"/>
              <a:cs typeface="Times New Roman"/>
            </a:endParaRPr>
          </a:p>
          <a:p>
            <a:pPr algn="just" marL="91440" marR="953769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acctNumber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11111 </a:t>
            </a:r>
            <a:r>
              <a:rPr dirty="0" sz="1600">
                <a:latin typeface="Times New Roman"/>
                <a:cs typeface="Times New Roman"/>
              </a:rPr>
              <a:t>acctName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“Alice” </a:t>
            </a:r>
            <a:r>
              <a:rPr dirty="0" sz="1600">
                <a:latin typeface="Times New Roman"/>
                <a:cs typeface="Times New Roman"/>
              </a:rPr>
              <a:t>balance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100.00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133600" y="3200400"/>
            <a:ext cx="2743200" cy="5334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497205">
              <a:lnSpc>
                <a:spcPct val="100000"/>
              </a:lnSpc>
              <a:spcBef>
                <a:spcPts val="965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bobAcct:</a:t>
            </a:r>
            <a:r>
              <a:rPr dirty="0" u="sng" sz="1800" spc="-6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Account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127250" y="3727450"/>
            <a:ext cx="2755900" cy="1003300"/>
            <a:chOff x="2127250" y="3727450"/>
            <a:chExt cx="2755900" cy="1003300"/>
          </a:xfrm>
        </p:grpSpPr>
        <p:sp>
          <p:nvSpPr>
            <p:cNvPr id="13" name="object 13" descr=""/>
            <p:cNvSpPr/>
            <p:nvPr/>
          </p:nvSpPr>
          <p:spPr>
            <a:xfrm>
              <a:off x="2133600" y="3733800"/>
              <a:ext cx="2743200" cy="990600"/>
            </a:xfrm>
            <a:custGeom>
              <a:avLst/>
              <a:gdLst/>
              <a:ahLst/>
              <a:cxnLst/>
              <a:rect l="l" t="t" r="r" b="b"/>
              <a:pathLst>
                <a:path w="2743200" h="990600">
                  <a:moveTo>
                    <a:pt x="27432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2743200" y="99060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133600" y="3733800"/>
              <a:ext cx="2743200" cy="990600"/>
            </a:xfrm>
            <a:custGeom>
              <a:avLst/>
              <a:gdLst/>
              <a:ahLst/>
              <a:cxnLst/>
              <a:rect l="l" t="t" r="r" b="b"/>
              <a:pathLst>
                <a:path w="2743200" h="990600">
                  <a:moveTo>
                    <a:pt x="0" y="990600"/>
                  </a:moveTo>
                  <a:lnTo>
                    <a:pt x="2743200" y="990600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2139950" y="3723513"/>
            <a:ext cx="273050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rate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0.035</a:t>
            </a:r>
            <a:endParaRPr sz="1600">
              <a:latin typeface="Times New Roman"/>
              <a:cs typeface="Times New Roman"/>
            </a:endParaRPr>
          </a:p>
          <a:p>
            <a:pPr marL="85090" marR="916940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acctNumber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22222 </a:t>
            </a:r>
            <a:r>
              <a:rPr dirty="0" sz="1600">
                <a:latin typeface="Times New Roman"/>
                <a:cs typeface="Times New Roman"/>
              </a:rPr>
              <a:t>acctName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“Bob” </a:t>
            </a:r>
            <a:r>
              <a:rPr dirty="0" sz="1600">
                <a:latin typeface="Times New Roman"/>
                <a:cs typeface="Times New Roman"/>
              </a:rPr>
              <a:t>balance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230.00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133600" y="4953000"/>
            <a:ext cx="2743200" cy="5334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965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charlesAcct:</a:t>
            </a:r>
            <a:r>
              <a:rPr dirty="0" u="sng" sz="18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Account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133600" y="5486400"/>
            <a:ext cx="2743200" cy="9906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dirty="0" sz="1600">
                <a:latin typeface="Times New Roman"/>
                <a:cs typeface="Times New Roman"/>
              </a:rPr>
              <a:t>rate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0.035</a:t>
            </a:r>
            <a:endParaRPr sz="1600">
              <a:latin typeface="Times New Roman"/>
              <a:cs typeface="Times New Roman"/>
            </a:endParaRPr>
          </a:p>
          <a:p>
            <a:pPr marL="91440" marR="812165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acctNumber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33333 </a:t>
            </a:r>
            <a:r>
              <a:rPr dirty="0" sz="1600">
                <a:latin typeface="Times New Roman"/>
                <a:cs typeface="Times New Roman"/>
              </a:rPr>
              <a:t>acctName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“Charles” </a:t>
            </a:r>
            <a:r>
              <a:rPr dirty="0" sz="1600">
                <a:latin typeface="Times New Roman"/>
                <a:cs typeface="Times New Roman"/>
              </a:rPr>
              <a:t>balance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300.00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820036" y="4448936"/>
            <a:ext cx="4659630" cy="444500"/>
            <a:chOff x="1820036" y="4448936"/>
            <a:chExt cx="4659630" cy="444500"/>
          </a:xfrm>
        </p:grpSpPr>
        <p:sp>
          <p:nvSpPr>
            <p:cNvPr id="19" name="object 19" descr=""/>
            <p:cNvSpPr/>
            <p:nvPr/>
          </p:nvSpPr>
          <p:spPr>
            <a:xfrm>
              <a:off x="1829561" y="4458461"/>
              <a:ext cx="2286000" cy="304800"/>
            </a:xfrm>
            <a:custGeom>
              <a:avLst/>
              <a:gdLst/>
              <a:ahLst/>
              <a:cxnLst/>
              <a:rect l="l" t="t" r="r" b="b"/>
              <a:pathLst>
                <a:path w="2286000" h="304800">
                  <a:moveTo>
                    <a:pt x="0" y="152400"/>
                  </a:moveTo>
                  <a:lnTo>
                    <a:pt x="23219" y="121676"/>
                  </a:lnTo>
                  <a:lnTo>
                    <a:pt x="63080" y="102329"/>
                  </a:lnTo>
                  <a:lnTo>
                    <a:pt x="120858" y="84103"/>
                  </a:lnTo>
                  <a:lnTo>
                    <a:pt x="195191" y="67177"/>
                  </a:lnTo>
                  <a:lnTo>
                    <a:pt x="238141" y="59258"/>
                  </a:lnTo>
                  <a:lnTo>
                    <a:pt x="284719" y="51733"/>
                  </a:lnTo>
                  <a:lnTo>
                    <a:pt x="334756" y="44624"/>
                  </a:lnTo>
                  <a:lnTo>
                    <a:pt x="388080" y="37953"/>
                  </a:lnTo>
                  <a:lnTo>
                    <a:pt x="444523" y="31744"/>
                  </a:lnTo>
                  <a:lnTo>
                    <a:pt x="503913" y="26018"/>
                  </a:lnTo>
                  <a:lnTo>
                    <a:pt x="566081" y="20799"/>
                  </a:lnTo>
                  <a:lnTo>
                    <a:pt x="630856" y="16109"/>
                  </a:lnTo>
                  <a:lnTo>
                    <a:pt x="698069" y="11971"/>
                  </a:lnTo>
                  <a:lnTo>
                    <a:pt x="767549" y="8408"/>
                  </a:lnTo>
                  <a:lnTo>
                    <a:pt x="839126" y="5441"/>
                  </a:lnTo>
                  <a:lnTo>
                    <a:pt x="912629" y="3094"/>
                  </a:lnTo>
                  <a:lnTo>
                    <a:pt x="987890" y="1390"/>
                  </a:lnTo>
                  <a:lnTo>
                    <a:pt x="1064736" y="351"/>
                  </a:lnTo>
                  <a:lnTo>
                    <a:pt x="1143000" y="0"/>
                  </a:lnTo>
                  <a:lnTo>
                    <a:pt x="1221263" y="351"/>
                  </a:lnTo>
                  <a:lnTo>
                    <a:pt x="1298109" y="1390"/>
                  </a:lnTo>
                  <a:lnTo>
                    <a:pt x="1373370" y="3094"/>
                  </a:lnTo>
                  <a:lnTo>
                    <a:pt x="1446873" y="5441"/>
                  </a:lnTo>
                  <a:lnTo>
                    <a:pt x="1518450" y="8408"/>
                  </a:lnTo>
                  <a:lnTo>
                    <a:pt x="1587930" y="11971"/>
                  </a:lnTo>
                  <a:lnTo>
                    <a:pt x="1655143" y="16109"/>
                  </a:lnTo>
                  <a:lnTo>
                    <a:pt x="1719918" y="20799"/>
                  </a:lnTo>
                  <a:lnTo>
                    <a:pt x="1782086" y="26018"/>
                  </a:lnTo>
                  <a:lnTo>
                    <a:pt x="1841476" y="31744"/>
                  </a:lnTo>
                  <a:lnTo>
                    <a:pt x="1897919" y="37953"/>
                  </a:lnTo>
                  <a:lnTo>
                    <a:pt x="1951243" y="44624"/>
                  </a:lnTo>
                  <a:lnTo>
                    <a:pt x="2001280" y="51733"/>
                  </a:lnTo>
                  <a:lnTo>
                    <a:pt x="2047858" y="59258"/>
                  </a:lnTo>
                  <a:lnTo>
                    <a:pt x="2090808" y="67177"/>
                  </a:lnTo>
                  <a:lnTo>
                    <a:pt x="2129959" y="75466"/>
                  </a:lnTo>
                  <a:lnTo>
                    <a:pt x="2196185" y="93065"/>
                  </a:lnTo>
                  <a:lnTo>
                    <a:pt x="2245174" y="111874"/>
                  </a:lnTo>
                  <a:lnTo>
                    <a:pt x="2283363" y="141961"/>
                  </a:lnTo>
                  <a:lnTo>
                    <a:pt x="2286000" y="152400"/>
                  </a:lnTo>
                  <a:lnTo>
                    <a:pt x="2283363" y="162838"/>
                  </a:lnTo>
                  <a:lnTo>
                    <a:pt x="2245174" y="192925"/>
                  </a:lnTo>
                  <a:lnTo>
                    <a:pt x="2196185" y="211734"/>
                  </a:lnTo>
                  <a:lnTo>
                    <a:pt x="2129959" y="229333"/>
                  </a:lnTo>
                  <a:lnTo>
                    <a:pt x="2090808" y="237622"/>
                  </a:lnTo>
                  <a:lnTo>
                    <a:pt x="2047858" y="245541"/>
                  </a:lnTo>
                  <a:lnTo>
                    <a:pt x="2001280" y="253066"/>
                  </a:lnTo>
                  <a:lnTo>
                    <a:pt x="1951243" y="260175"/>
                  </a:lnTo>
                  <a:lnTo>
                    <a:pt x="1897919" y="266846"/>
                  </a:lnTo>
                  <a:lnTo>
                    <a:pt x="1841476" y="273055"/>
                  </a:lnTo>
                  <a:lnTo>
                    <a:pt x="1782086" y="278781"/>
                  </a:lnTo>
                  <a:lnTo>
                    <a:pt x="1719918" y="284000"/>
                  </a:lnTo>
                  <a:lnTo>
                    <a:pt x="1655143" y="288690"/>
                  </a:lnTo>
                  <a:lnTo>
                    <a:pt x="1587930" y="292828"/>
                  </a:lnTo>
                  <a:lnTo>
                    <a:pt x="1518450" y="296391"/>
                  </a:lnTo>
                  <a:lnTo>
                    <a:pt x="1446873" y="299358"/>
                  </a:lnTo>
                  <a:lnTo>
                    <a:pt x="1373370" y="301705"/>
                  </a:lnTo>
                  <a:lnTo>
                    <a:pt x="1298109" y="303409"/>
                  </a:lnTo>
                  <a:lnTo>
                    <a:pt x="1221263" y="304448"/>
                  </a:lnTo>
                  <a:lnTo>
                    <a:pt x="1143000" y="304800"/>
                  </a:lnTo>
                  <a:lnTo>
                    <a:pt x="1064736" y="304448"/>
                  </a:lnTo>
                  <a:lnTo>
                    <a:pt x="987890" y="303409"/>
                  </a:lnTo>
                  <a:lnTo>
                    <a:pt x="912629" y="301705"/>
                  </a:lnTo>
                  <a:lnTo>
                    <a:pt x="839126" y="299358"/>
                  </a:lnTo>
                  <a:lnTo>
                    <a:pt x="767549" y="296391"/>
                  </a:lnTo>
                  <a:lnTo>
                    <a:pt x="698069" y="292828"/>
                  </a:lnTo>
                  <a:lnTo>
                    <a:pt x="630856" y="288690"/>
                  </a:lnTo>
                  <a:lnTo>
                    <a:pt x="566081" y="284000"/>
                  </a:lnTo>
                  <a:lnTo>
                    <a:pt x="503913" y="278781"/>
                  </a:lnTo>
                  <a:lnTo>
                    <a:pt x="444523" y="273055"/>
                  </a:lnTo>
                  <a:lnTo>
                    <a:pt x="388080" y="266846"/>
                  </a:lnTo>
                  <a:lnTo>
                    <a:pt x="334756" y="260175"/>
                  </a:lnTo>
                  <a:lnTo>
                    <a:pt x="284719" y="253066"/>
                  </a:lnTo>
                  <a:lnTo>
                    <a:pt x="238141" y="245541"/>
                  </a:lnTo>
                  <a:lnTo>
                    <a:pt x="195191" y="237622"/>
                  </a:lnTo>
                  <a:lnTo>
                    <a:pt x="156040" y="229333"/>
                  </a:lnTo>
                  <a:lnTo>
                    <a:pt x="89814" y="211734"/>
                  </a:lnTo>
                  <a:lnTo>
                    <a:pt x="40825" y="192925"/>
                  </a:lnTo>
                  <a:lnTo>
                    <a:pt x="2636" y="162838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FF33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267961" y="4623942"/>
              <a:ext cx="2211705" cy="269875"/>
            </a:xfrm>
            <a:custGeom>
              <a:avLst/>
              <a:gdLst/>
              <a:ahLst/>
              <a:cxnLst/>
              <a:rect l="l" t="t" r="r" b="b"/>
              <a:pathLst>
                <a:path w="2211704" h="269875">
                  <a:moveTo>
                    <a:pt x="64806" y="15730"/>
                  </a:moveTo>
                  <a:lnTo>
                    <a:pt x="61561" y="47358"/>
                  </a:lnTo>
                  <a:lnTo>
                    <a:pt x="2208149" y="269366"/>
                  </a:lnTo>
                  <a:lnTo>
                    <a:pt x="2211451" y="237870"/>
                  </a:lnTo>
                  <a:lnTo>
                    <a:pt x="64806" y="15730"/>
                  </a:lnTo>
                  <a:close/>
                </a:path>
                <a:path w="2211704" h="269875">
                  <a:moveTo>
                    <a:pt x="66421" y="0"/>
                  </a:moveTo>
                  <a:lnTo>
                    <a:pt x="0" y="25018"/>
                  </a:lnTo>
                  <a:lnTo>
                    <a:pt x="59943" y="63118"/>
                  </a:lnTo>
                  <a:lnTo>
                    <a:pt x="61561" y="47358"/>
                  </a:lnTo>
                  <a:lnTo>
                    <a:pt x="45720" y="45719"/>
                  </a:lnTo>
                  <a:lnTo>
                    <a:pt x="49022" y="14096"/>
                  </a:lnTo>
                  <a:lnTo>
                    <a:pt x="64974" y="14096"/>
                  </a:lnTo>
                  <a:lnTo>
                    <a:pt x="66421" y="0"/>
                  </a:lnTo>
                  <a:close/>
                </a:path>
                <a:path w="2211704" h="269875">
                  <a:moveTo>
                    <a:pt x="49022" y="14096"/>
                  </a:moveTo>
                  <a:lnTo>
                    <a:pt x="45720" y="45719"/>
                  </a:lnTo>
                  <a:lnTo>
                    <a:pt x="61561" y="47358"/>
                  </a:lnTo>
                  <a:lnTo>
                    <a:pt x="64806" y="15730"/>
                  </a:lnTo>
                  <a:lnTo>
                    <a:pt x="49022" y="14096"/>
                  </a:lnTo>
                  <a:close/>
                </a:path>
                <a:path w="2211704" h="269875">
                  <a:moveTo>
                    <a:pt x="64974" y="14096"/>
                  </a:moveTo>
                  <a:lnTo>
                    <a:pt x="49022" y="14096"/>
                  </a:lnTo>
                  <a:lnTo>
                    <a:pt x="64806" y="15730"/>
                  </a:lnTo>
                  <a:lnTo>
                    <a:pt x="64974" y="140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772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dirty="0" sz="3600" spc="-95"/>
              <a:t>Data</a:t>
            </a:r>
            <a:r>
              <a:rPr dirty="0" sz="3600" spc="-45"/>
              <a:t> </a:t>
            </a:r>
            <a:r>
              <a:rPr dirty="0" sz="3600" spc="-180"/>
              <a:t>Declarations:</a:t>
            </a:r>
            <a:r>
              <a:rPr dirty="0" sz="3600" spc="-55"/>
              <a:t> </a:t>
            </a:r>
            <a:r>
              <a:rPr dirty="0" sz="3600" spc="-229"/>
              <a:t>Class/Static</a:t>
            </a:r>
            <a:r>
              <a:rPr dirty="0" sz="3600" spc="-25"/>
              <a:t> </a:t>
            </a:r>
            <a:r>
              <a:rPr dirty="0" sz="3600" spc="-160"/>
              <a:t>Variables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2044954" y="1388109"/>
            <a:ext cx="8101965" cy="37934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b="1">
                <a:latin typeface="Times New Roman"/>
                <a:cs typeface="Times New Roman"/>
              </a:rPr>
              <a:t>Sometimes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it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useful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if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all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instances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objects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CC0000"/>
                </a:solidFill>
                <a:latin typeface="Times New Roman"/>
                <a:cs typeface="Times New Roman"/>
              </a:rPr>
              <a:t>share </a:t>
            </a:r>
            <a:r>
              <a:rPr dirty="0" sz="2400" b="1">
                <a:solidFill>
                  <a:srgbClr val="CC0000"/>
                </a:solidFill>
                <a:latin typeface="Times New Roman"/>
                <a:cs typeface="Times New Roman"/>
              </a:rPr>
              <a:t>the</a:t>
            </a:r>
            <a:r>
              <a:rPr dirty="0" sz="2400" spc="-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C0000"/>
                </a:solidFill>
                <a:latin typeface="Times New Roman"/>
                <a:cs typeface="Times New Roman"/>
              </a:rPr>
              <a:t>same copy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 variable,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e.g.,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1964"/>
              </a:lnSpc>
            </a:pPr>
            <a:r>
              <a:rPr dirty="0" sz="2000">
                <a:latin typeface="Calibri"/>
                <a:cs typeface="Calibri"/>
              </a:rPr>
              <a:t>common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constant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global</a:t>
            </a:r>
            <a:r>
              <a:rPr dirty="0" sz="2000" spc="-10">
                <a:latin typeface="Calibri"/>
                <a:cs typeface="Calibri"/>
              </a:rPr>
              <a:t> statistics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instances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objects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created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  <a:p>
            <a:pPr marL="12700" marR="14604">
              <a:lnSpc>
                <a:spcPts val="2590"/>
              </a:lnSpc>
              <a:spcBef>
                <a:spcPts val="2245"/>
              </a:spcBef>
            </a:pPr>
            <a:r>
              <a:rPr dirty="0" sz="2400" b="1">
                <a:latin typeface="Times New Roman"/>
                <a:cs typeface="Times New Roman"/>
              </a:rPr>
              <a:t>Declare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variables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using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keyword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static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create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only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C0000"/>
                </a:solidFill>
                <a:latin typeface="Times New Roman"/>
                <a:cs typeface="Times New Roman"/>
              </a:rPr>
              <a:t>one</a:t>
            </a:r>
            <a:r>
              <a:rPr dirty="0" sz="2400" spc="-20" b="1">
                <a:solidFill>
                  <a:srgbClr val="CC0000"/>
                </a:solidFill>
                <a:latin typeface="Times New Roman"/>
                <a:cs typeface="Times New Roman"/>
              </a:rPr>
              <a:t> copy </a:t>
            </a:r>
            <a:r>
              <a:rPr dirty="0" sz="2400" b="1">
                <a:latin typeface="Times New Roman"/>
                <a:cs typeface="Times New Roman"/>
              </a:rPr>
              <a:t>of the</a:t>
            </a:r>
            <a:r>
              <a:rPr dirty="0" sz="2400" spc="-10" b="1">
                <a:latin typeface="Times New Roman"/>
                <a:cs typeface="Times New Roman"/>
              </a:rPr>
              <a:t> variable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70"/>
              </a:spcBef>
            </a:pPr>
            <a:r>
              <a:rPr dirty="0" sz="2400" b="1">
                <a:latin typeface="Times New Roman"/>
                <a:cs typeface="Times New Roman"/>
              </a:rPr>
              <a:t>Such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variables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are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called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C0000"/>
                </a:solidFill>
                <a:latin typeface="Times New Roman"/>
                <a:cs typeface="Times New Roman"/>
              </a:rPr>
              <a:t>static</a:t>
            </a:r>
            <a:r>
              <a:rPr dirty="0" sz="2400" spc="-3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or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C0000"/>
                </a:solidFill>
                <a:latin typeface="Times New Roman"/>
                <a:cs typeface="Times New Roman"/>
              </a:rPr>
              <a:t>class</a:t>
            </a:r>
            <a:r>
              <a:rPr dirty="0" sz="2400" spc="-2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CC0000"/>
                </a:solidFill>
                <a:latin typeface="Times New Roman"/>
                <a:cs typeface="Times New Roman"/>
              </a:rPr>
              <a:t>variables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05"/>
              </a:spcBef>
            </a:pPr>
            <a:r>
              <a:rPr dirty="0" sz="2400" b="1">
                <a:latin typeface="Times New Roman"/>
                <a:cs typeface="Times New Roman"/>
              </a:rPr>
              <a:t>Class/static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variables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are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accessible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all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methods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0097" y="700786"/>
            <a:ext cx="75926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90"/>
              <a:t>Keeping</a:t>
            </a:r>
            <a:r>
              <a:rPr dirty="0" sz="4000" spc="-110"/>
              <a:t> </a:t>
            </a:r>
            <a:r>
              <a:rPr dirty="0" sz="4000" spc="-100"/>
              <a:t>Track</a:t>
            </a:r>
            <a:r>
              <a:rPr dirty="0" sz="4000" spc="-140"/>
              <a:t> </a:t>
            </a:r>
            <a:r>
              <a:rPr dirty="0" sz="4000" spc="-204"/>
              <a:t>of</a:t>
            </a:r>
            <a:r>
              <a:rPr dirty="0" sz="4000" spc="-90"/>
              <a:t> </a:t>
            </a:r>
            <a:r>
              <a:rPr dirty="0" sz="4000" spc="-30">
                <a:latin typeface="Courier New"/>
                <a:cs typeface="Courier New"/>
              </a:rPr>
              <a:t>Account</a:t>
            </a:r>
            <a:r>
              <a:rPr dirty="0" sz="4000" spc="-1295">
                <a:latin typeface="Courier New"/>
                <a:cs typeface="Courier New"/>
              </a:rPr>
              <a:t> </a:t>
            </a:r>
            <a:r>
              <a:rPr dirty="0" sz="4000" spc="-105"/>
              <a:t>Objects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68754" y="1529841"/>
            <a:ext cx="7999095" cy="214947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dirty="0" sz="2400" b="1">
                <a:latin typeface="Times New Roman"/>
                <a:cs typeface="Times New Roman"/>
              </a:rPr>
              <a:t>We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want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keep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track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number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Account</a:t>
            </a:r>
            <a:r>
              <a:rPr dirty="0" sz="2400" spc="-850" b="1">
                <a:latin typeface="Courier New"/>
                <a:cs typeface="Courier New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objects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we </a:t>
            </a:r>
            <a:r>
              <a:rPr dirty="0" sz="2400" b="1">
                <a:latin typeface="Times New Roman"/>
                <a:cs typeface="Times New Roman"/>
              </a:rPr>
              <a:t>ever</a:t>
            </a:r>
            <a:r>
              <a:rPr dirty="0" sz="2400" spc="-10" b="1">
                <a:latin typeface="Times New Roman"/>
                <a:cs typeface="Times New Roman"/>
              </a:rPr>
              <a:t> created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40"/>
              </a:lnSpc>
            </a:pPr>
            <a:r>
              <a:rPr dirty="0" sz="2400" b="1">
                <a:latin typeface="Times New Roman"/>
                <a:cs typeface="Times New Roman"/>
              </a:rPr>
              <a:t>In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our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Account</a:t>
            </a:r>
            <a:r>
              <a:rPr dirty="0" sz="2400" spc="-865" b="1">
                <a:latin typeface="Courier New"/>
                <a:cs typeface="Courier New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class,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we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could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add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following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data:</a:t>
            </a:r>
            <a:endParaRPr sz="2400">
              <a:latin typeface="Times New Roman"/>
              <a:cs typeface="Times New Roman"/>
            </a:endParaRPr>
          </a:p>
          <a:p>
            <a:pPr marL="469900" marR="403225">
              <a:lnSpc>
                <a:spcPts val="2180"/>
              </a:lnSpc>
              <a:spcBef>
                <a:spcPts val="145"/>
              </a:spcBef>
            </a:pPr>
            <a:r>
              <a:rPr dirty="0" sz="2000">
                <a:latin typeface="Courier New"/>
                <a:cs typeface="Courier New"/>
              </a:rPr>
              <a:t>static</a:t>
            </a:r>
            <a:r>
              <a:rPr dirty="0" sz="2000" spc="-8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int</a:t>
            </a:r>
            <a:r>
              <a:rPr dirty="0" sz="2000" spc="-8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counter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integer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represents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accounts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ever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created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1985"/>
              </a:lnSpc>
            </a:pPr>
            <a:r>
              <a:rPr dirty="0" sz="2000">
                <a:latin typeface="Calibri"/>
                <a:cs typeface="Calibri"/>
              </a:rPr>
              <a:t>since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counter</a:t>
            </a:r>
            <a:r>
              <a:rPr dirty="0" sz="2000" spc="-745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static,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shared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account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objects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280"/>
              </a:lnSpc>
            </a:pP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constructor,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increase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counter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by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88794" y="4328540"/>
            <a:ext cx="2987040" cy="109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class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Account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160020" marR="1905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final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double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RATE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0.035; </a:t>
            </a: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String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acctName;</a:t>
            </a:r>
            <a:endParaRPr sz="1400">
              <a:latin typeface="Arial MT"/>
              <a:cs typeface="Arial MT"/>
            </a:endParaRPr>
          </a:p>
          <a:p>
            <a:pPr marL="160020">
              <a:lnSpc>
                <a:spcPct val="100000"/>
              </a:lnSpc>
            </a:pPr>
            <a:r>
              <a:rPr dirty="0" sz="1400">
                <a:solidFill>
                  <a:srgbClr val="C0504D"/>
                </a:solidFill>
                <a:latin typeface="Arial MT"/>
                <a:cs typeface="Arial MT"/>
              </a:rPr>
              <a:t>public</a:t>
            </a:r>
            <a:r>
              <a:rPr dirty="0" sz="1400" spc="-35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C0504D"/>
                </a:solidFill>
                <a:latin typeface="Arial MT"/>
                <a:cs typeface="Arial MT"/>
              </a:rPr>
              <a:t>static</a:t>
            </a:r>
            <a:r>
              <a:rPr dirty="0" sz="1400" spc="-45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C0504D"/>
                </a:solidFill>
                <a:latin typeface="Arial MT"/>
                <a:cs typeface="Arial MT"/>
              </a:rPr>
              <a:t>int counter</a:t>
            </a:r>
            <a:r>
              <a:rPr dirty="0" sz="1400" spc="-5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C0504D"/>
                </a:solidFill>
                <a:latin typeface="Arial MT"/>
                <a:cs typeface="Arial MT"/>
              </a:rPr>
              <a:t>=</a:t>
            </a:r>
            <a:r>
              <a:rPr dirty="0" sz="1400" spc="-2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C0504D"/>
                </a:solidFill>
                <a:latin typeface="Arial MT"/>
                <a:cs typeface="Arial MT"/>
              </a:rPr>
              <a:t>0;</a:t>
            </a:r>
            <a:r>
              <a:rPr dirty="0" sz="1400" spc="37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C0504D"/>
                </a:solidFill>
                <a:latin typeface="Arial MT"/>
                <a:cs typeface="Arial MT"/>
              </a:rPr>
              <a:t>//</a:t>
            </a:r>
            <a:r>
              <a:rPr dirty="0" sz="1400" spc="-25">
                <a:solidFill>
                  <a:srgbClr val="C0504D"/>
                </a:solidFill>
                <a:latin typeface="Arial MT"/>
                <a:cs typeface="Arial MT"/>
              </a:rPr>
              <a:t> NEW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47028" y="4755260"/>
            <a:ext cx="19323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long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acctNumber; </a:t>
            </a: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double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balance;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36622" y="5609031"/>
            <a:ext cx="5497195" cy="1092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Account</a:t>
            </a:r>
            <a:r>
              <a:rPr dirty="0" sz="1400" spc="3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(String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owner,</a:t>
            </a:r>
            <a:r>
              <a:rPr dirty="0" sz="1400" spc="3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account,</a:t>
            </a:r>
            <a:r>
              <a:rPr dirty="0" sz="1400" spc="3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double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initial)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5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  <a:p>
            <a:pPr marL="207645" marR="5080">
              <a:lnSpc>
                <a:spcPct val="100000"/>
              </a:lnSpc>
              <a:tabLst>
                <a:tab pos="1249045" algn="l"/>
                <a:tab pos="2082164" algn="l"/>
                <a:tab pos="4205605" algn="l"/>
              </a:tabLst>
            </a:pPr>
            <a:r>
              <a:rPr dirty="0" sz="1400">
                <a:latin typeface="Arial MT"/>
                <a:cs typeface="Arial MT"/>
              </a:rPr>
              <a:t>acctName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owner;</a:t>
            </a:r>
            <a:r>
              <a:rPr dirty="0" sz="1400">
                <a:latin typeface="Arial MT"/>
                <a:cs typeface="Arial MT"/>
              </a:rPr>
              <a:t>	acctNumber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account;</a:t>
            </a:r>
            <a:r>
              <a:rPr dirty="0" sz="1400">
                <a:latin typeface="Arial MT"/>
                <a:cs typeface="Arial MT"/>
              </a:rPr>
              <a:t>	balance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initial; </a:t>
            </a:r>
            <a:r>
              <a:rPr dirty="0" sz="1400">
                <a:solidFill>
                  <a:srgbClr val="C0504D"/>
                </a:solidFill>
                <a:latin typeface="Arial MT"/>
                <a:cs typeface="Arial MT"/>
              </a:rPr>
              <a:t>counter</a:t>
            </a:r>
            <a:r>
              <a:rPr dirty="0" sz="1400" spc="-4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C0504D"/>
                </a:solidFill>
                <a:latin typeface="Arial MT"/>
                <a:cs typeface="Arial MT"/>
              </a:rPr>
              <a:t>++;</a:t>
            </a:r>
            <a:r>
              <a:rPr dirty="0" sz="1400">
                <a:solidFill>
                  <a:srgbClr val="C0504D"/>
                </a:solidFill>
                <a:latin typeface="Arial MT"/>
                <a:cs typeface="Arial MT"/>
              </a:rPr>
              <a:t>	//</a:t>
            </a:r>
            <a:r>
              <a:rPr dirty="0" sz="1400" spc="-25">
                <a:solidFill>
                  <a:srgbClr val="C0504D"/>
                </a:solidFill>
                <a:latin typeface="Arial MT"/>
                <a:cs typeface="Arial MT"/>
              </a:rPr>
              <a:t> NEW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5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938" y="644111"/>
            <a:ext cx="3564890" cy="921385"/>
          </a:xfrm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pc="-210"/>
              <a:t>Example:</a:t>
            </a:r>
            <a:r>
              <a:rPr dirty="0" spc="-80"/>
              <a:t> </a:t>
            </a:r>
            <a:r>
              <a:rPr dirty="0" spc="-70"/>
              <a:t>The</a:t>
            </a:r>
            <a:r>
              <a:rPr dirty="0" spc="-65"/>
              <a:t> </a:t>
            </a:r>
            <a:r>
              <a:rPr dirty="0" spc="-10">
                <a:latin typeface="Courier New"/>
                <a:cs typeface="Courier New"/>
              </a:rPr>
              <a:t>Account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10"/>
              <a:t>Objects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10781" y="2539111"/>
            <a:ext cx="16021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imes New Roman"/>
                <a:cs typeface="Times New Roman"/>
              </a:rPr>
              <a:t>Acount.counter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239761" y="1905761"/>
            <a:ext cx="1219200" cy="533400"/>
          </a:xfrm>
          <a:prstGeom prst="rect">
            <a:avLst/>
          </a:prstGeom>
          <a:ln w="38100">
            <a:solidFill>
              <a:srgbClr val="CC0000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algn="ctr" marR="23495">
              <a:lnSpc>
                <a:spcPct val="100000"/>
              </a:lnSpc>
              <a:spcBef>
                <a:spcPts val="595"/>
              </a:spcBef>
            </a:pPr>
            <a:r>
              <a:rPr dirty="0" sz="2400" spc="-5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938" y="644111"/>
            <a:ext cx="3564890" cy="921385"/>
          </a:xfrm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pc="-210"/>
              <a:t>Example:</a:t>
            </a:r>
            <a:r>
              <a:rPr dirty="0" spc="-80"/>
              <a:t> </a:t>
            </a:r>
            <a:r>
              <a:rPr dirty="0" spc="-70"/>
              <a:t>The</a:t>
            </a:r>
            <a:r>
              <a:rPr dirty="0" spc="-65"/>
              <a:t> </a:t>
            </a:r>
            <a:r>
              <a:rPr dirty="0" spc="-10">
                <a:latin typeface="Courier New"/>
                <a:cs typeface="Courier New"/>
              </a:rPr>
              <a:t>Account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10"/>
              <a:t>Objects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10781" y="2539111"/>
            <a:ext cx="16021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imes New Roman"/>
                <a:cs typeface="Times New Roman"/>
              </a:rPr>
              <a:t>Acount.counter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239761" y="1905761"/>
            <a:ext cx="1219200" cy="533400"/>
          </a:xfrm>
          <a:prstGeom prst="rect">
            <a:avLst/>
          </a:prstGeom>
          <a:ln w="38100">
            <a:solidFill>
              <a:srgbClr val="CC0000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algn="ctr" marR="23495">
              <a:lnSpc>
                <a:spcPct val="100000"/>
              </a:lnSpc>
              <a:spcBef>
                <a:spcPts val="595"/>
              </a:spcBef>
            </a:pPr>
            <a:r>
              <a:rPr dirty="0" sz="2400" spc="-5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33600" y="1524000"/>
            <a:ext cx="2743200" cy="5334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459105">
              <a:lnSpc>
                <a:spcPct val="100000"/>
              </a:lnSpc>
              <a:spcBef>
                <a:spcPts val="960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aliceAcct:</a:t>
            </a:r>
            <a:r>
              <a:rPr dirty="0" u="sng" sz="1800" spc="-6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Account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33600" y="2057400"/>
            <a:ext cx="2743200" cy="9906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23189" rIns="0" bIns="0" rtlCol="0" vert="horz">
            <a:spAutoFit/>
          </a:bodyPr>
          <a:lstStyle/>
          <a:p>
            <a:pPr algn="just" marL="91440" marR="953769">
              <a:lnSpc>
                <a:spcPct val="100000"/>
              </a:lnSpc>
              <a:spcBef>
                <a:spcPts val="969"/>
              </a:spcBef>
            </a:pPr>
            <a:r>
              <a:rPr dirty="0" sz="1600">
                <a:latin typeface="Times New Roman"/>
                <a:cs typeface="Times New Roman"/>
              </a:rPr>
              <a:t>acctNumber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11111 </a:t>
            </a:r>
            <a:r>
              <a:rPr dirty="0" sz="1600">
                <a:latin typeface="Times New Roman"/>
                <a:cs typeface="Times New Roman"/>
              </a:rPr>
              <a:t>acctName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“Alice” </a:t>
            </a:r>
            <a:r>
              <a:rPr dirty="0" sz="1600">
                <a:latin typeface="Times New Roman"/>
                <a:cs typeface="Times New Roman"/>
              </a:rPr>
              <a:t>balance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100.00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61717" y="6243320"/>
            <a:ext cx="76066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omic Sans MS"/>
                <a:cs typeface="Comic Sans MS"/>
              </a:rPr>
              <a:t>After</a:t>
            </a:r>
            <a:r>
              <a:rPr dirty="0" sz="1600" spc="-30">
                <a:latin typeface="Comic Sans MS"/>
                <a:cs typeface="Comic Sans MS"/>
              </a:rPr>
              <a:t> </a:t>
            </a:r>
            <a:r>
              <a:rPr dirty="0" sz="1600">
                <a:latin typeface="Courier New"/>
                <a:cs typeface="Courier New"/>
              </a:rPr>
              <a:t>Account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aliceAcct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6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new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Account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(“Alice",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11111,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100.00);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938" y="644111"/>
            <a:ext cx="3564890" cy="921385"/>
          </a:xfrm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pc="-210"/>
              <a:t>Example:</a:t>
            </a:r>
            <a:r>
              <a:rPr dirty="0" spc="-80"/>
              <a:t> </a:t>
            </a:r>
            <a:r>
              <a:rPr dirty="0" spc="-70"/>
              <a:t>The</a:t>
            </a:r>
            <a:r>
              <a:rPr dirty="0" spc="-65"/>
              <a:t> </a:t>
            </a:r>
            <a:r>
              <a:rPr dirty="0" spc="-10">
                <a:latin typeface="Courier New"/>
                <a:cs typeface="Courier New"/>
              </a:rPr>
              <a:t>Account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10"/>
              <a:t>Objects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10781" y="2539111"/>
            <a:ext cx="16021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imes New Roman"/>
                <a:cs typeface="Times New Roman"/>
              </a:rPr>
              <a:t>Acount.counter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239761" y="1905761"/>
            <a:ext cx="1219200" cy="533400"/>
          </a:xfrm>
          <a:prstGeom prst="rect">
            <a:avLst/>
          </a:prstGeom>
          <a:ln w="38100">
            <a:solidFill>
              <a:srgbClr val="CC0000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algn="ctr" marR="23495">
              <a:lnSpc>
                <a:spcPct val="100000"/>
              </a:lnSpc>
              <a:spcBef>
                <a:spcPts val="595"/>
              </a:spcBef>
            </a:pPr>
            <a:r>
              <a:rPr dirty="0" sz="2400" spc="-5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33600" y="1524000"/>
            <a:ext cx="2743200" cy="5334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459105">
              <a:lnSpc>
                <a:spcPct val="100000"/>
              </a:lnSpc>
              <a:spcBef>
                <a:spcPts val="960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aliceAcct:</a:t>
            </a:r>
            <a:r>
              <a:rPr dirty="0" u="sng" sz="1800" spc="-6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Account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33600" y="2057400"/>
            <a:ext cx="2743200" cy="9906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23189" rIns="0" bIns="0" rtlCol="0" vert="horz">
            <a:spAutoFit/>
          </a:bodyPr>
          <a:lstStyle/>
          <a:p>
            <a:pPr algn="just" marL="91440" marR="953769">
              <a:lnSpc>
                <a:spcPct val="100000"/>
              </a:lnSpc>
              <a:spcBef>
                <a:spcPts val="969"/>
              </a:spcBef>
            </a:pPr>
            <a:r>
              <a:rPr dirty="0" sz="1600">
                <a:latin typeface="Times New Roman"/>
                <a:cs typeface="Times New Roman"/>
              </a:rPr>
              <a:t>acctNumber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11111 </a:t>
            </a:r>
            <a:r>
              <a:rPr dirty="0" sz="1600">
                <a:latin typeface="Times New Roman"/>
                <a:cs typeface="Times New Roman"/>
              </a:rPr>
              <a:t>acctName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“Alice” </a:t>
            </a:r>
            <a:r>
              <a:rPr dirty="0" sz="1600">
                <a:latin typeface="Times New Roman"/>
                <a:cs typeface="Times New Roman"/>
              </a:rPr>
              <a:t>balance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100.00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133600" y="3200400"/>
            <a:ext cx="2743200" cy="5334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497205">
              <a:lnSpc>
                <a:spcPct val="100000"/>
              </a:lnSpc>
              <a:spcBef>
                <a:spcPts val="965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bobAcct:</a:t>
            </a:r>
            <a:r>
              <a:rPr dirty="0" u="sng" sz="1800" spc="-6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Account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33600" y="3733800"/>
            <a:ext cx="2743200" cy="9906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23825" rIns="0" bIns="0" rtlCol="0" vert="horz">
            <a:spAutoFit/>
          </a:bodyPr>
          <a:lstStyle/>
          <a:p>
            <a:pPr marL="91440" marR="923290">
              <a:lnSpc>
                <a:spcPct val="100000"/>
              </a:lnSpc>
              <a:spcBef>
                <a:spcPts val="975"/>
              </a:spcBef>
            </a:pPr>
            <a:r>
              <a:rPr dirty="0" sz="1600">
                <a:latin typeface="Times New Roman"/>
                <a:cs typeface="Times New Roman"/>
              </a:rPr>
              <a:t>acctNumber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22222 </a:t>
            </a:r>
            <a:r>
              <a:rPr dirty="0" sz="1600">
                <a:latin typeface="Times New Roman"/>
                <a:cs typeface="Times New Roman"/>
              </a:rPr>
              <a:t>acctName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“Bob” </a:t>
            </a:r>
            <a:r>
              <a:rPr dirty="0" sz="1600">
                <a:latin typeface="Times New Roman"/>
                <a:cs typeface="Times New Roman"/>
              </a:rPr>
              <a:t>balance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200.00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70582" y="6243320"/>
            <a:ext cx="69957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omic Sans MS"/>
                <a:cs typeface="Comic Sans MS"/>
              </a:rPr>
              <a:t>After</a:t>
            </a:r>
            <a:r>
              <a:rPr dirty="0" sz="1600" spc="-25">
                <a:latin typeface="Comic Sans MS"/>
                <a:cs typeface="Comic Sans MS"/>
              </a:rPr>
              <a:t> </a:t>
            </a:r>
            <a:r>
              <a:rPr dirty="0" sz="1600">
                <a:latin typeface="Courier New"/>
                <a:cs typeface="Courier New"/>
              </a:rPr>
              <a:t>Account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bobAcct</a:t>
            </a:r>
            <a:r>
              <a:rPr dirty="0" sz="1600" spc="-4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new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Account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(“Bob",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2222,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200.00);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938" y="644111"/>
            <a:ext cx="3564890" cy="921385"/>
          </a:xfrm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pc="-210"/>
              <a:t>Example:</a:t>
            </a:r>
            <a:r>
              <a:rPr dirty="0" spc="-80"/>
              <a:t> </a:t>
            </a:r>
            <a:r>
              <a:rPr dirty="0" spc="-70"/>
              <a:t>The</a:t>
            </a:r>
            <a:r>
              <a:rPr dirty="0" spc="-65"/>
              <a:t> </a:t>
            </a:r>
            <a:r>
              <a:rPr dirty="0" spc="-10">
                <a:latin typeface="Courier New"/>
                <a:cs typeface="Courier New"/>
              </a:rPr>
              <a:t>Account</a:t>
            </a: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-10"/>
              <a:t>Objects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10781" y="2539111"/>
            <a:ext cx="16021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imes New Roman"/>
                <a:cs typeface="Times New Roman"/>
              </a:rPr>
              <a:t>Acount.counter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239761" y="1905761"/>
            <a:ext cx="1219200" cy="533400"/>
          </a:xfrm>
          <a:prstGeom prst="rect">
            <a:avLst/>
          </a:prstGeom>
          <a:ln w="38100">
            <a:solidFill>
              <a:srgbClr val="CC0000"/>
            </a:solidFill>
          </a:ln>
        </p:spPr>
        <p:txBody>
          <a:bodyPr wrap="square" lIns="0" tIns="75565" rIns="0" bIns="0" rtlCol="0" vert="horz">
            <a:spAutoFit/>
          </a:bodyPr>
          <a:lstStyle/>
          <a:p>
            <a:pPr algn="ctr" marR="23495">
              <a:lnSpc>
                <a:spcPct val="100000"/>
              </a:lnSpc>
              <a:spcBef>
                <a:spcPts val="595"/>
              </a:spcBef>
            </a:pPr>
            <a:r>
              <a:rPr dirty="0" sz="2400" spc="-5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33600" y="1524000"/>
            <a:ext cx="2743200" cy="5334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marL="459105">
              <a:lnSpc>
                <a:spcPct val="100000"/>
              </a:lnSpc>
              <a:spcBef>
                <a:spcPts val="960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aliceAcct:</a:t>
            </a:r>
            <a:r>
              <a:rPr dirty="0" u="sng" sz="1800" spc="-6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Account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33600" y="2057400"/>
            <a:ext cx="2743200" cy="9906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23189" rIns="0" bIns="0" rtlCol="0" vert="horz">
            <a:spAutoFit/>
          </a:bodyPr>
          <a:lstStyle/>
          <a:p>
            <a:pPr algn="just" marL="91440" marR="953769">
              <a:lnSpc>
                <a:spcPct val="100000"/>
              </a:lnSpc>
              <a:spcBef>
                <a:spcPts val="969"/>
              </a:spcBef>
            </a:pPr>
            <a:r>
              <a:rPr dirty="0" sz="1600">
                <a:latin typeface="Times New Roman"/>
                <a:cs typeface="Times New Roman"/>
              </a:rPr>
              <a:t>acctNumber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11111 </a:t>
            </a:r>
            <a:r>
              <a:rPr dirty="0" sz="1600">
                <a:latin typeface="Times New Roman"/>
                <a:cs typeface="Times New Roman"/>
              </a:rPr>
              <a:t>acctName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“Alice” </a:t>
            </a:r>
            <a:r>
              <a:rPr dirty="0" sz="1600">
                <a:latin typeface="Times New Roman"/>
                <a:cs typeface="Times New Roman"/>
              </a:rPr>
              <a:t>balance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100.00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133600" y="3200400"/>
            <a:ext cx="2743200" cy="5334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497205">
              <a:lnSpc>
                <a:spcPct val="100000"/>
              </a:lnSpc>
              <a:spcBef>
                <a:spcPts val="965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bobAcct:</a:t>
            </a:r>
            <a:r>
              <a:rPr dirty="0" u="sng" sz="1800" spc="-6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Account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33600" y="3733800"/>
            <a:ext cx="2743200" cy="9906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23825" rIns="0" bIns="0" rtlCol="0" vert="horz">
            <a:spAutoFit/>
          </a:bodyPr>
          <a:lstStyle/>
          <a:p>
            <a:pPr marL="91440" marR="923290">
              <a:lnSpc>
                <a:spcPct val="100000"/>
              </a:lnSpc>
              <a:spcBef>
                <a:spcPts val="975"/>
              </a:spcBef>
            </a:pPr>
            <a:r>
              <a:rPr dirty="0" sz="1600">
                <a:latin typeface="Times New Roman"/>
                <a:cs typeface="Times New Roman"/>
              </a:rPr>
              <a:t>acctNumber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22222 </a:t>
            </a:r>
            <a:r>
              <a:rPr dirty="0" sz="1600">
                <a:latin typeface="Times New Roman"/>
                <a:cs typeface="Times New Roman"/>
              </a:rPr>
              <a:t>acctName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“Bob” </a:t>
            </a:r>
            <a:r>
              <a:rPr dirty="0" sz="1600">
                <a:latin typeface="Times New Roman"/>
                <a:cs typeface="Times New Roman"/>
              </a:rPr>
              <a:t>balance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200.00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33600" y="4953000"/>
            <a:ext cx="2743200" cy="5334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22555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965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charlesAcct:</a:t>
            </a:r>
            <a:r>
              <a:rPr dirty="0" u="sng" sz="18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Account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133600" y="5486400"/>
            <a:ext cx="2743200" cy="9906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wrap="square" lIns="0" tIns="123825" rIns="0" bIns="0" rtlCol="0" vert="horz">
            <a:spAutoFit/>
          </a:bodyPr>
          <a:lstStyle/>
          <a:p>
            <a:pPr marL="91440" marR="812165">
              <a:lnSpc>
                <a:spcPct val="100000"/>
              </a:lnSpc>
              <a:spcBef>
                <a:spcPts val="975"/>
              </a:spcBef>
            </a:pPr>
            <a:r>
              <a:rPr dirty="0" sz="1600">
                <a:latin typeface="Times New Roman"/>
                <a:cs typeface="Times New Roman"/>
              </a:rPr>
              <a:t>acctNumber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33333 </a:t>
            </a:r>
            <a:r>
              <a:rPr dirty="0" sz="1600">
                <a:latin typeface="Times New Roman"/>
                <a:cs typeface="Times New Roman"/>
              </a:rPr>
              <a:t>acctName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“Charles” </a:t>
            </a:r>
            <a:r>
              <a:rPr dirty="0" sz="1600">
                <a:latin typeface="Times New Roman"/>
                <a:cs typeface="Times New Roman"/>
              </a:rPr>
              <a:t>balance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300.00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135251" y="6548729"/>
            <a:ext cx="80962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omic Sans MS"/>
                <a:cs typeface="Comic Sans MS"/>
              </a:rPr>
              <a:t>After</a:t>
            </a:r>
            <a:r>
              <a:rPr dirty="0" sz="1600" spc="-30">
                <a:latin typeface="Comic Sans MS"/>
                <a:cs typeface="Comic Sans MS"/>
              </a:rPr>
              <a:t> </a:t>
            </a:r>
            <a:r>
              <a:rPr dirty="0" sz="1600">
                <a:latin typeface="Courier New"/>
                <a:cs typeface="Courier New"/>
              </a:rPr>
              <a:t>Account</a:t>
            </a:r>
            <a:r>
              <a:rPr dirty="0" sz="1600" spc="-5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charlesAcct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=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new</a:t>
            </a:r>
            <a:r>
              <a:rPr dirty="0" sz="1600" spc="-6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Account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(“Charles",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33333,</a:t>
            </a:r>
            <a:r>
              <a:rPr dirty="0" sz="1600" spc="-5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300.00);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938" y="687069"/>
            <a:ext cx="12846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Methods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886204" y="1361008"/>
            <a:ext cx="7319645" cy="3081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program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that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provides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some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functionality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can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be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long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40"/>
              </a:lnSpc>
            </a:pP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contains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many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statements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</a:pP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method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groups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sequence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statements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should </a:t>
            </a:r>
            <a:r>
              <a:rPr dirty="0" sz="2400" b="1">
                <a:latin typeface="Times New Roman"/>
                <a:cs typeface="Times New Roman"/>
              </a:rPr>
              <a:t>provide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well-</a:t>
            </a:r>
            <a:r>
              <a:rPr dirty="0" sz="2400" b="1">
                <a:latin typeface="Times New Roman"/>
                <a:cs typeface="Times New Roman"/>
              </a:rPr>
              <a:t>defined,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easy-</a:t>
            </a:r>
            <a:r>
              <a:rPr dirty="0" sz="2400" spc="-10" b="1">
                <a:latin typeface="Times New Roman"/>
                <a:cs typeface="Times New Roman"/>
              </a:rPr>
              <a:t>to-</a:t>
            </a:r>
            <a:r>
              <a:rPr dirty="0" sz="2400" b="1">
                <a:latin typeface="Times New Roman"/>
                <a:cs typeface="Times New Roman"/>
              </a:rPr>
              <a:t>understand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functionality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845"/>
              </a:spcBef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takes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input,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performs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actions,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produces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output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dirty="0" sz="2400" b="1">
                <a:latin typeface="Times New Roman"/>
                <a:cs typeface="Times New Roman"/>
              </a:rPr>
              <a:t>In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Java,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each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method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defined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within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specific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938" y="687069"/>
            <a:ext cx="41808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Method</a:t>
            </a:r>
            <a:r>
              <a:rPr dirty="0" spc="-65"/>
              <a:t> </a:t>
            </a:r>
            <a:r>
              <a:rPr dirty="0" spc="-145"/>
              <a:t>Declaration:</a:t>
            </a:r>
            <a:r>
              <a:rPr dirty="0" spc="-35"/>
              <a:t> </a:t>
            </a:r>
            <a:r>
              <a:rPr dirty="0" spc="-70"/>
              <a:t>Header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68754" y="1575257"/>
            <a:ext cx="768413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A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method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declaration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begins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with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method</a:t>
            </a:r>
            <a:r>
              <a:rPr dirty="0" sz="2800" spc="-65" b="1" i="1">
                <a:latin typeface="Times New Roman"/>
                <a:cs typeface="Times New Roman"/>
              </a:rPr>
              <a:t> </a:t>
            </a:r>
            <a:r>
              <a:rPr dirty="0" sz="2800" spc="-10" b="1" i="1">
                <a:latin typeface="Times New Roman"/>
                <a:cs typeface="Times New Roman"/>
              </a:rPr>
              <a:t>header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6672" y="4388053"/>
            <a:ext cx="826988" cy="19528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964685" y="4291965"/>
            <a:ext cx="8470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150479"/>
                </a:solidFill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448936" y="3582161"/>
            <a:ext cx="95250" cy="457200"/>
          </a:xfrm>
          <a:custGeom>
            <a:avLst/>
            <a:gdLst/>
            <a:ahLst/>
            <a:cxnLst/>
            <a:rect l="l" t="t" r="r" b="b"/>
            <a:pathLst>
              <a:path w="95250" h="457200">
                <a:moveTo>
                  <a:pt x="63500" y="79375"/>
                </a:moveTo>
                <a:lnTo>
                  <a:pt x="31750" y="79375"/>
                </a:lnTo>
                <a:lnTo>
                  <a:pt x="31750" y="457200"/>
                </a:lnTo>
                <a:lnTo>
                  <a:pt x="63500" y="457200"/>
                </a:lnTo>
                <a:lnTo>
                  <a:pt x="63500" y="79375"/>
                </a:lnTo>
                <a:close/>
              </a:path>
              <a:path w="95250" h="457200">
                <a:moveTo>
                  <a:pt x="47625" y="0"/>
                </a:moveTo>
                <a:lnTo>
                  <a:pt x="0" y="95250"/>
                </a:lnTo>
                <a:lnTo>
                  <a:pt x="31750" y="95250"/>
                </a:lnTo>
                <a:lnTo>
                  <a:pt x="31750" y="79375"/>
                </a:lnTo>
                <a:lnTo>
                  <a:pt x="87312" y="79375"/>
                </a:lnTo>
                <a:lnTo>
                  <a:pt x="47625" y="0"/>
                </a:lnTo>
                <a:close/>
              </a:path>
              <a:path w="95250" h="457200">
                <a:moveTo>
                  <a:pt x="87312" y="79375"/>
                </a:moveTo>
                <a:lnTo>
                  <a:pt x="63500" y="79375"/>
                </a:lnTo>
                <a:lnTo>
                  <a:pt x="63500" y="95250"/>
                </a:lnTo>
                <a:lnTo>
                  <a:pt x="95250" y="95250"/>
                </a:lnTo>
                <a:lnTo>
                  <a:pt x="87312" y="79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3058667" y="4533900"/>
            <a:ext cx="1805305" cy="1405890"/>
            <a:chOff x="3058667" y="4533900"/>
            <a:chExt cx="1805305" cy="140589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0395" y="4533900"/>
              <a:ext cx="933450" cy="56768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8667" y="5067300"/>
              <a:ext cx="1041654" cy="56769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6015" y="5372100"/>
              <a:ext cx="806957" cy="567690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3205352" y="5130546"/>
            <a:ext cx="72834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0175" marR="5080" indent="-11811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150479"/>
                </a:solidFill>
                <a:latin typeface="Times New Roman"/>
                <a:cs typeface="Times New Roman"/>
              </a:rPr>
              <a:t>return </a:t>
            </a:r>
            <a:r>
              <a:rPr dirty="0" sz="2000" spc="-20" b="1">
                <a:solidFill>
                  <a:srgbClr val="150479"/>
                </a:solidFill>
                <a:latin typeface="Times New Roman"/>
                <a:cs typeface="Times New Roman"/>
              </a:rPr>
              <a:t>type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182361" y="3582161"/>
            <a:ext cx="2438400" cy="304800"/>
          </a:xfrm>
          <a:custGeom>
            <a:avLst/>
            <a:gdLst/>
            <a:ahLst/>
            <a:cxnLst/>
            <a:rect l="l" t="t" r="r" b="b"/>
            <a:pathLst>
              <a:path w="2438400" h="304800">
                <a:moveTo>
                  <a:pt x="2438399" y="0"/>
                </a:moveTo>
                <a:lnTo>
                  <a:pt x="2431144" y="40525"/>
                </a:lnTo>
                <a:lnTo>
                  <a:pt x="2410666" y="76933"/>
                </a:lnTo>
                <a:lnTo>
                  <a:pt x="2378900" y="107775"/>
                </a:lnTo>
                <a:lnTo>
                  <a:pt x="2337778" y="131600"/>
                </a:lnTo>
                <a:lnTo>
                  <a:pt x="2289233" y="146958"/>
                </a:lnTo>
                <a:lnTo>
                  <a:pt x="2235199" y="152400"/>
                </a:lnTo>
                <a:lnTo>
                  <a:pt x="1434084" y="152400"/>
                </a:lnTo>
                <a:lnTo>
                  <a:pt x="1380050" y="157841"/>
                </a:lnTo>
                <a:lnTo>
                  <a:pt x="1331505" y="173199"/>
                </a:lnTo>
                <a:lnTo>
                  <a:pt x="1290383" y="197024"/>
                </a:lnTo>
                <a:lnTo>
                  <a:pt x="1258617" y="227866"/>
                </a:lnTo>
                <a:lnTo>
                  <a:pt x="1238139" y="264274"/>
                </a:lnTo>
                <a:lnTo>
                  <a:pt x="1230884" y="304800"/>
                </a:lnTo>
                <a:lnTo>
                  <a:pt x="1223619" y="264274"/>
                </a:lnTo>
                <a:lnTo>
                  <a:pt x="1203122" y="227866"/>
                </a:lnTo>
                <a:lnTo>
                  <a:pt x="1171336" y="197024"/>
                </a:lnTo>
                <a:lnTo>
                  <a:pt x="1130205" y="173199"/>
                </a:lnTo>
                <a:lnTo>
                  <a:pt x="1081673" y="157841"/>
                </a:lnTo>
                <a:lnTo>
                  <a:pt x="1027684" y="152400"/>
                </a:lnTo>
                <a:lnTo>
                  <a:pt x="203200" y="152400"/>
                </a:lnTo>
                <a:lnTo>
                  <a:pt x="149166" y="146958"/>
                </a:lnTo>
                <a:lnTo>
                  <a:pt x="100621" y="131600"/>
                </a:lnTo>
                <a:lnTo>
                  <a:pt x="59499" y="107775"/>
                </a:lnTo>
                <a:lnTo>
                  <a:pt x="27733" y="76933"/>
                </a:lnTo>
                <a:lnTo>
                  <a:pt x="7255" y="40525"/>
                </a:lnTo>
                <a:lnTo>
                  <a:pt x="0" y="0"/>
                </a:lnTo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95704" y="4311853"/>
            <a:ext cx="1535564" cy="245242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3534536" y="3505961"/>
            <a:ext cx="5290185" cy="2113915"/>
            <a:chOff x="3534536" y="3505961"/>
            <a:chExt cx="5290185" cy="2113915"/>
          </a:xfrm>
        </p:grpSpPr>
        <p:sp>
          <p:nvSpPr>
            <p:cNvPr id="15" name="object 15" descr=""/>
            <p:cNvSpPr/>
            <p:nvPr/>
          </p:nvSpPr>
          <p:spPr>
            <a:xfrm>
              <a:off x="3534536" y="3505961"/>
              <a:ext cx="95250" cy="1447800"/>
            </a:xfrm>
            <a:custGeom>
              <a:avLst/>
              <a:gdLst/>
              <a:ahLst/>
              <a:cxnLst/>
              <a:rect l="l" t="t" r="r" b="b"/>
              <a:pathLst>
                <a:path w="95250" h="1447800">
                  <a:moveTo>
                    <a:pt x="63500" y="79375"/>
                  </a:moveTo>
                  <a:lnTo>
                    <a:pt x="31750" y="79375"/>
                  </a:lnTo>
                  <a:lnTo>
                    <a:pt x="31750" y="1447800"/>
                  </a:lnTo>
                  <a:lnTo>
                    <a:pt x="63500" y="1447800"/>
                  </a:lnTo>
                  <a:lnTo>
                    <a:pt x="63500" y="79375"/>
                  </a:lnTo>
                  <a:close/>
                </a:path>
                <a:path w="95250" h="1447800">
                  <a:moveTo>
                    <a:pt x="47625" y="0"/>
                  </a:moveTo>
                  <a:lnTo>
                    <a:pt x="0" y="95250"/>
                  </a:lnTo>
                  <a:lnTo>
                    <a:pt x="31750" y="95250"/>
                  </a:lnTo>
                  <a:lnTo>
                    <a:pt x="31750" y="79375"/>
                  </a:lnTo>
                  <a:lnTo>
                    <a:pt x="87312" y="79375"/>
                  </a:lnTo>
                  <a:lnTo>
                    <a:pt x="47625" y="0"/>
                  </a:lnTo>
                  <a:close/>
                </a:path>
                <a:path w="95250" h="1447800">
                  <a:moveTo>
                    <a:pt x="87312" y="79375"/>
                  </a:moveTo>
                  <a:lnTo>
                    <a:pt x="63500" y="79375"/>
                  </a:lnTo>
                  <a:lnTo>
                    <a:pt x="63500" y="95250"/>
                  </a:lnTo>
                  <a:lnTo>
                    <a:pt x="95250" y="95250"/>
                  </a:lnTo>
                  <a:lnTo>
                    <a:pt x="87312" y="793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9619" y="4747259"/>
              <a:ext cx="4245102" cy="56768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9619" y="5052059"/>
              <a:ext cx="3445002" cy="567689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5778500" y="4215765"/>
            <a:ext cx="1550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150479"/>
                </a:solidFill>
                <a:latin typeface="Times New Roman"/>
                <a:cs typeface="Times New Roman"/>
              </a:rPr>
              <a:t>parameter</a:t>
            </a:r>
            <a:r>
              <a:rPr dirty="0" sz="2000" spc="-75" b="1">
                <a:solidFill>
                  <a:srgbClr val="150479"/>
                </a:solidFill>
                <a:latin typeface="Times New Roman"/>
                <a:cs typeface="Times New Roman"/>
              </a:rPr>
              <a:t> </a:t>
            </a:r>
            <a:r>
              <a:rPr dirty="0" sz="2000" spc="-20" b="1">
                <a:solidFill>
                  <a:srgbClr val="150479"/>
                </a:solidFill>
                <a:latin typeface="Times New Roman"/>
                <a:cs typeface="Times New Roman"/>
              </a:rPr>
              <a:t>list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077461" y="4596765"/>
            <a:ext cx="458089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39"/>
              </a:lnSpc>
              <a:spcBef>
                <a:spcPts val="100"/>
              </a:spcBef>
            </a:pPr>
            <a:r>
              <a:rPr dirty="0" sz="2000" spc="-20" b="1">
                <a:solidFill>
                  <a:srgbClr val="150479"/>
                </a:solidFill>
                <a:latin typeface="Times New Roman"/>
                <a:cs typeface="Times New Roman"/>
              </a:rPr>
              <a:t>name</a:t>
            </a:r>
            <a:endParaRPr sz="2000">
              <a:latin typeface="Times New Roman"/>
              <a:cs typeface="Times New Roman"/>
            </a:endParaRPr>
          </a:p>
          <a:p>
            <a:pPr marL="662305">
              <a:lnSpc>
                <a:spcPts val="2035"/>
              </a:lnSpc>
            </a:pPr>
            <a:r>
              <a:rPr dirty="0" sz="2000" b="1">
                <a:solidFill>
                  <a:srgbClr val="150479"/>
                </a:solidFill>
                <a:latin typeface="Times New Roman"/>
                <a:cs typeface="Times New Roman"/>
              </a:rPr>
              <a:t>The</a:t>
            </a:r>
            <a:r>
              <a:rPr dirty="0" sz="2000" spc="-5" b="1">
                <a:solidFill>
                  <a:srgbClr val="15047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50479"/>
                </a:solidFill>
                <a:latin typeface="Times New Roman"/>
                <a:cs typeface="Times New Roman"/>
              </a:rPr>
              <a:t>parameter</a:t>
            </a:r>
            <a:r>
              <a:rPr dirty="0" sz="2000" spc="-80" b="1">
                <a:solidFill>
                  <a:srgbClr val="15047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50479"/>
                </a:solidFill>
                <a:latin typeface="Times New Roman"/>
                <a:cs typeface="Times New Roman"/>
              </a:rPr>
              <a:t>list</a:t>
            </a:r>
            <a:r>
              <a:rPr dirty="0" sz="2000" spc="-5" b="1">
                <a:solidFill>
                  <a:srgbClr val="15047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50479"/>
                </a:solidFill>
                <a:latin typeface="Times New Roman"/>
                <a:cs typeface="Times New Roman"/>
              </a:rPr>
              <a:t>specifies</a:t>
            </a:r>
            <a:r>
              <a:rPr dirty="0" sz="2000" spc="-35" b="1">
                <a:solidFill>
                  <a:srgbClr val="15047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50479"/>
                </a:solidFill>
                <a:latin typeface="Times New Roman"/>
                <a:cs typeface="Times New Roman"/>
              </a:rPr>
              <a:t>the</a:t>
            </a:r>
            <a:r>
              <a:rPr dirty="0" sz="2000" spc="-25" b="1">
                <a:solidFill>
                  <a:srgbClr val="150479"/>
                </a:solidFill>
                <a:latin typeface="Times New Roman"/>
                <a:cs typeface="Times New Roman"/>
              </a:rPr>
              <a:t> </a:t>
            </a:r>
            <a:r>
              <a:rPr dirty="0" sz="2000" spc="-20" b="1">
                <a:solidFill>
                  <a:srgbClr val="150479"/>
                </a:solidFill>
                <a:latin typeface="Times New Roman"/>
                <a:cs typeface="Times New Roman"/>
              </a:rPr>
              <a:t>type</a:t>
            </a:r>
            <a:endParaRPr sz="2000">
              <a:latin typeface="Times New Roman"/>
              <a:cs typeface="Times New Roman"/>
            </a:endParaRPr>
          </a:p>
          <a:p>
            <a:pPr marL="662305">
              <a:lnSpc>
                <a:spcPct val="100000"/>
              </a:lnSpc>
            </a:pPr>
            <a:r>
              <a:rPr dirty="0" sz="2000" b="1">
                <a:solidFill>
                  <a:srgbClr val="150479"/>
                </a:solidFill>
                <a:latin typeface="Times New Roman"/>
                <a:cs typeface="Times New Roman"/>
              </a:rPr>
              <a:t>and</a:t>
            </a:r>
            <a:r>
              <a:rPr dirty="0" sz="2000" spc="-15" b="1">
                <a:solidFill>
                  <a:srgbClr val="15047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50479"/>
                </a:solidFill>
                <a:latin typeface="Times New Roman"/>
                <a:cs typeface="Times New Roman"/>
              </a:rPr>
              <a:t>name</a:t>
            </a:r>
            <a:r>
              <a:rPr dirty="0" sz="2000" spc="-10" b="1">
                <a:solidFill>
                  <a:srgbClr val="15047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50479"/>
                </a:solidFill>
                <a:latin typeface="Times New Roman"/>
                <a:cs typeface="Times New Roman"/>
              </a:rPr>
              <a:t>of</a:t>
            </a:r>
            <a:r>
              <a:rPr dirty="0" sz="2000" spc="-15" b="1">
                <a:solidFill>
                  <a:srgbClr val="15047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50479"/>
                </a:solidFill>
                <a:latin typeface="Times New Roman"/>
                <a:cs typeface="Times New Roman"/>
              </a:rPr>
              <a:t>each</a:t>
            </a:r>
            <a:r>
              <a:rPr dirty="0" sz="2000" spc="-25" b="1">
                <a:solidFill>
                  <a:srgbClr val="150479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150479"/>
                </a:solidFill>
                <a:latin typeface="Times New Roman"/>
                <a:cs typeface="Times New Roman"/>
              </a:rPr>
              <a:t>parameter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579620" y="5816071"/>
            <a:ext cx="4533265" cy="718185"/>
            <a:chOff x="4579620" y="5816071"/>
            <a:chExt cx="4533265" cy="718185"/>
          </a:xfrm>
        </p:grpSpPr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48645" y="5816071"/>
              <a:ext cx="4312431" cy="24978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79620" y="5966460"/>
              <a:ext cx="2747010" cy="56769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87540" y="5966460"/>
              <a:ext cx="2125218" cy="567690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4727575" y="5724245"/>
            <a:ext cx="433133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150479"/>
                </a:solidFill>
                <a:latin typeface="Times New Roman"/>
                <a:cs typeface="Times New Roman"/>
              </a:rPr>
              <a:t>The name</a:t>
            </a:r>
            <a:r>
              <a:rPr dirty="0" sz="2000" spc="-25" b="1">
                <a:solidFill>
                  <a:srgbClr val="15047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50479"/>
                </a:solidFill>
                <a:latin typeface="Times New Roman"/>
                <a:cs typeface="Times New Roman"/>
              </a:rPr>
              <a:t>of</a:t>
            </a:r>
            <a:r>
              <a:rPr dirty="0" sz="2000" spc="-15" b="1">
                <a:solidFill>
                  <a:srgbClr val="15047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50479"/>
                </a:solidFill>
                <a:latin typeface="Times New Roman"/>
                <a:cs typeface="Times New Roman"/>
              </a:rPr>
              <a:t>a parameter</a:t>
            </a:r>
            <a:r>
              <a:rPr dirty="0" sz="2000" spc="-70" b="1">
                <a:solidFill>
                  <a:srgbClr val="15047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50479"/>
                </a:solidFill>
                <a:latin typeface="Times New Roman"/>
                <a:cs typeface="Times New Roman"/>
              </a:rPr>
              <a:t>in</a:t>
            </a:r>
            <a:r>
              <a:rPr dirty="0" sz="2000" spc="-15" b="1">
                <a:solidFill>
                  <a:srgbClr val="15047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50479"/>
                </a:solidFill>
                <a:latin typeface="Times New Roman"/>
                <a:cs typeface="Times New Roman"/>
              </a:rPr>
              <a:t>the</a:t>
            </a:r>
            <a:r>
              <a:rPr dirty="0" sz="2000" spc="-5" b="1">
                <a:solidFill>
                  <a:srgbClr val="150479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150479"/>
                </a:solidFill>
                <a:latin typeface="Times New Roman"/>
                <a:cs typeface="Times New Roman"/>
              </a:rPr>
              <a:t>method </a:t>
            </a:r>
            <a:r>
              <a:rPr dirty="0" sz="2000" b="1">
                <a:solidFill>
                  <a:srgbClr val="150479"/>
                </a:solidFill>
                <a:latin typeface="Times New Roman"/>
                <a:cs typeface="Times New Roman"/>
              </a:rPr>
              <a:t>declaration</a:t>
            </a:r>
            <a:r>
              <a:rPr dirty="0" sz="2000" spc="-40" b="1">
                <a:solidFill>
                  <a:srgbClr val="15047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50479"/>
                </a:solidFill>
                <a:latin typeface="Times New Roman"/>
                <a:cs typeface="Times New Roman"/>
              </a:rPr>
              <a:t>is</a:t>
            </a:r>
            <a:r>
              <a:rPr dirty="0" sz="2000" spc="-15" b="1">
                <a:solidFill>
                  <a:srgbClr val="15047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50479"/>
                </a:solidFill>
                <a:latin typeface="Times New Roman"/>
                <a:cs typeface="Times New Roman"/>
              </a:rPr>
              <a:t>called</a:t>
            </a:r>
            <a:r>
              <a:rPr dirty="0" sz="2000" spc="-25" b="1">
                <a:solidFill>
                  <a:srgbClr val="15047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50479"/>
                </a:solidFill>
                <a:latin typeface="Times New Roman"/>
                <a:cs typeface="Times New Roman"/>
              </a:rPr>
              <a:t>a</a:t>
            </a:r>
            <a:r>
              <a:rPr dirty="0" sz="2000" spc="5" b="1">
                <a:solidFill>
                  <a:srgbClr val="150479"/>
                </a:solidFill>
                <a:latin typeface="Times New Roman"/>
                <a:cs typeface="Times New Roman"/>
              </a:rPr>
              <a:t> </a:t>
            </a:r>
            <a:r>
              <a:rPr dirty="0" sz="2000" b="1" i="1">
                <a:solidFill>
                  <a:srgbClr val="CC0000"/>
                </a:solidFill>
                <a:latin typeface="Times New Roman"/>
                <a:cs typeface="Times New Roman"/>
              </a:rPr>
              <a:t>formal</a:t>
            </a:r>
            <a:r>
              <a:rPr dirty="0" sz="2000" spc="-50" b="1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 i="1">
                <a:solidFill>
                  <a:srgbClr val="CC0000"/>
                </a:solidFill>
                <a:latin typeface="Times New Roman"/>
                <a:cs typeface="Times New Roman"/>
              </a:rPr>
              <a:t>argument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174494" y="2425700"/>
            <a:ext cx="2082800" cy="930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ourier New"/>
                <a:cs typeface="Courier New"/>
              </a:rPr>
              <a:t>class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MyClass</a:t>
            </a:r>
            <a:endParaRPr sz="20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{</a:t>
            </a:r>
            <a:r>
              <a:rPr dirty="0" sz="2000" spc="-5" b="1">
                <a:latin typeface="Courier New"/>
                <a:cs typeface="Courier New"/>
              </a:rPr>
              <a:t> </a:t>
            </a:r>
            <a:r>
              <a:rPr dirty="0" baseline="-13888" sz="3000" spc="-75" b="1">
                <a:latin typeface="Courier New"/>
                <a:cs typeface="Courier New"/>
              </a:rPr>
              <a:t>…</a:t>
            </a:r>
            <a:endParaRPr baseline="-13888" sz="3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400"/>
              </a:spcBef>
              <a:tabLst>
                <a:tab pos="1330960" algn="l"/>
              </a:tabLst>
            </a:pPr>
            <a:r>
              <a:rPr dirty="0" sz="1600" spc="-10" b="1">
                <a:latin typeface="Courier New"/>
                <a:cs typeface="Courier New"/>
              </a:rPr>
              <a:t>static</a:t>
            </a:r>
            <a:r>
              <a:rPr dirty="0" sz="1600" b="1">
                <a:latin typeface="Courier New"/>
                <a:cs typeface="Courier New"/>
              </a:rPr>
              <a:t>	</a:t>
            </a:r>
            <a:r>
              <a:rPr dirty="0" sz="1600" spc="-25" b="1">
                <a:latin typeface="Courier New"/>
                <a:cs typeface="Courier New"/>
              </a:rPr>
              <a:t>int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347297" y="3087116"/>
            <a:ext cx="3198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ourier New"/>
                <a:cs typeface="Courier New"/>
              </a:rPr>
              <a:t>min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(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int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num1,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int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num2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spc="-60" b="1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2026920" y="3429761"/>
            <a:ext cx="1451610" cy="3043555"/>
            <a:chOff x="2026920" y="3429761"/>
            <a:chExt cx="1451610" cy="3043555"/>
          </a:xfrm>
        </p:grpSpPr>
        <p:sp>
          <p:nvSpPr>
            <p:cNvPr id="28" name="object 28" descr=""/>
            <p:cNvSpPr/>
            <p:nvPr/>
          </p:nvSpPr>
          <p:spPr>
            <a:xfrm>
              <a:off x="2620137" y="3429761"/>
              <a:ext cx="95250" cy="2438400"/>
            </a:xfrm>
            <a:custGeom>
              <a:avLst/>
              <a:gdLst/>
              <a:ahLst/>
              <a:cxnLst/>
              <a:rect l="l" t="t" r="r" b="b"/>
              <a:pathLst>
                <a:path w="95250" h="2438400">
                  <a:moveTo>
                    <a:pt x="63500" y="79375"/>
                  </a:moveTo>
                  <a:lnTo>
                    <a:pt x="31750" y="79375"/>
                  </a:lnTo>
                  <a:lnTo>
                    <a:pt x="31750" y="2438400"/>
                  </a:lnTo>
                  <a:lnTo>
                    <a:pt x="63500" y="2438400"/>
                  </a:lnTo>
                  <a:lnTo>
                    <a:pt x="63500" y="79375"/>
                  </a:lnTo>
                  <a:close/>
                </a:path>
                <a:path w="95250" h="2438400">
                  <a:moveTo>
                    <a:pt x="47625" y="0"/>
                  </a:moveTo>
                  <a:lnTo>
                    <a:pt x="0" y="95250"/>
                  </a:lnTo>
                  <a:lnTo>
                    <a:pt x="31750" y="95250"/>
                  </a:lnTo>
                  <a:lnTo>
                    <a:pt x="31750" y="79375"/>
                  </a:lnTo>
                  <a:lnTo>
                    <a:pt x="87312" y="79375"/>
                  </a:lnTo>
                  <a:lnTo>
                    <a:pt x="47625" y="0"/>
                  </a:lnTo>
                  <a:close/>
                </a:path>
                <a:path w="95250" h="2438400">
                  <a:moveTo>
                    <a:pt x="87312" y="79375"/>
                  </a:moveTo>
                  <a:lnTo>
                    <a:pt x="63500" y="79375"/>
                  </a:lnTo>
                  <a:lnTo>
                    <a:pt x="63500" y="95250"/>
                  </a:lnTo>
                  <a:lnTo>
                    <a:pt x="95250" y="95250"/>
                  </a:lnTo>
                  <a:lnTo>
                    <a:pt x="87312" y="793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26920" y="5905500"/>
              <a:ext cx="1451609" cy="567690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2173604" y="5968695"/>
            <a:ext cx="11385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150479"/>
                </a:solidFill>
                <a:latin typeface="Times New Roman"/>
                <a:cs typeface="Times New Roman"/>
              </a:rPr>
              <a:t>properties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652" y="666749"/>
            <a:ext cx="46767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5"/>
              <a:t>WHAT</a:t>
            </a:r>
            <a:r>
              <a:rPr dirty="0" spc="-110"/>
              <a:t> </a:t>
            </a:r>
            <a:r>
              <a:rPr dirty="0" spc="-100"/>
              <a:t>IS</a:t>
            </a:r>
            <a:r>
              <a:rPr dirty="0" spc="-350"/>
              <a:t> </a:t>
            </a:r>
            <a:r>
              <a:rPr dirty="0" spc="285"/>
              <a:t>AN</a:t>
            </a:r>
            <a:r>
              <a:rPr dirty="0" spc="-105"/>
              <a:t> </a:t>
            </a:r>
            <a:r>
              <a:rPr dirty="0"/>
              <a:t>OBJECT</a:t>
            </a:r>
            <a:r>
              <a:rPr dirty="0" spc="-65"/>
              <a:t> </a:t>
            </a:r>
            <a:r>
              <a:rPr dirty="0" spc="140"/>
              <a:t>IN</a:t>
            </a:r>
            <a:r>
              <a:rPr dirty="0" spc="-105"/>
              <a:t> </a:t>
            </a:r>
            <a:r>
              <a:rPr dirty="0" spc="-125"/>
              <a:t>JAVA?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1659" y="1562455"/>
            <a:ext cx="6621780" cy="3569335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391795" indent="-379095">
              <a:lnSpc>
                <a:spcPct val="100000"/>
              </a:lnSpc>
              <a:spcBef>
                <a:spcPts val="1000"/>
              </a:spcBef>
              <a:buClr>
                <a:srgbClr val="3891A7"/>
              </a:buClr>
              <a:buSzPct val="77500"/>
              <a:buFont typeface="Wingdings"/>
              <a:buChar char=""/>
              <a:tabLst>
                <a:tab pos="391795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entity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behavior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known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 </a:t>
            </a:r>
            <a:r>
              <a:rPr dirty="0" sz="2000" spc="-10">
                <a:latin typeface="Times New Roman"/>
                <a:cs typeface="Times New Roman"/>
              </a:rPr>
              <a:t>object</a:t>
            </a:r>
            <a:endParaRPr sz="2000">
              <a:latin typeface="Times New Roman"/>
              <a:cs typeface="Times New Roman"/>
            </a:endParaRPr>
          </a:p>
          <a:p>
            <a:pPr marL="455930" indent="-443230">
              <a:lnSpc>
                <a:spcPct val="100000"/>
              </a:lnSpc>
              <a:spcBef>
                <a:spcPts val="900"/>
              </a:spcBef>
              <a:buClr>
                <a:srgbClr val="3891A7"/>
              </a:buClr>
              <a:buSzPct val="77500"/>
              <a:buFont typeface="Wingdings"/>
              <a:buChar char=""/>
              <a:tabLst>
                <a:tab pos="455930" algn="l"/>
              </a:tabLst>
            </a:pPr>
            <a:r>
              <a:rPr dirty="0" sz="2000">
                <a:latin typeface="Times New Roman"/>
                <a:cs typeface="Times New Roman"/>
              </a:rPr>
              <a:t>e.g.,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chair,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bike,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marker,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pen,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table,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car,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marL="391795" indent="-379095">
              <a:lnSpc>
                <a:spcPct val="100000"/>
              </a:lnSpc>
              <a:spcBef>
                <a:spcPts val="900"/>
              </a:spcBef>
              <a:buClr>
                <a:srgbClr val="3891A7"/>
              </a:buClr>
              <a:buSzPct val="77500"/>
              <a:buFont typeface="Wingdings"/>
              <a:buChar char=""/>
              <a:tabLst>
                <a:tab pos="391795" algn="l"/>
              </a:tabLst>
            </a:pP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three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characteristics:</a:t>
            </a:r>
            <a:endParaRPr sz="2000">
              <a:latin typeface="Times New Roman"/>
              <a:cs typeface="Times New Roman"/>
            </a:endParaRPr>
          </a:p>
          <a:p>
            <a:pPr lvl="1" marL="926465" indent="-456565">
              <a:lnSpc>
                <a:spcPct val="100000"/>
              </a:lnSpc>
              <a:spcBef>
                <a:spcPts val="900"/>
              </a:spcBef>
              <a:buClr>
                <a:srgbClr val="3891A7"/>
              </a:buClr>
              <a:buSzPct val="77500"/>
              <a:buAutoNum type="arabicPeriod"/>
              <a:tabLst>
                <a:tab pos="926465" algn="l"/>
              </a:tabLst>
            </a:pPr>
            <a:r>
              <a:rPr dirty="0" sz="2000" spc="-10">
                <a:latin typeface="Times New Roman"/>
                <a:cs typeface="Times New Roman"/>
              </a:rPr>
              <a:t>State</a:t>
            </a:r>
            <a:endParaRPr sz="2000">
              <a:latin typeface="Times New Roman"/>
              <a:cs typeface="Times New Roman"/>
            </a:endParaRPr>
          </a:p>
          <a:p>
            <a:pPr lvl="1" marL="926465" indent="-456565">
              <a:lnSpc>
                <a:spcPct val="100000"/>
              </a:lnSpc>
              <a:spcBef>
                <a:spcPts val="900"/>
              </a:spcBef>
              <a:buClr>
                <a:srgbClr val="3891A7"/>
              </a:buClr>
              <a:buSzPct val="77500"/>
              <a:buAutoNum type="arabicPeriod"/>
              <a:tabLst>
                <a:tab pos="926465" algn="l"/>
              </a:tabLst>
            </a:pPr>
            <a:r>
              <a:rPr dirty="0" sz="2000" spc="-10">
                <a:latin typeface="Times New Roman"/>
                <a:cs typeface="Times New Roman"/>
              </a:rPr>
              <a:t>Behavior</a:t>
            </a:r>
            <a:endParaRPr sz="2000">
              <a:latin typeface="Times New Roman"/>
              <a:cs typeface="Times New Roman"/>
            </a:endParaRPr>
          </a:p>
          <a:p>
            <a:pPr lvl="1" marL="926465" indent="-456565">
              <a:lnSpc>
                <a:spcPct val="100000"/>
              </a:lnSpc>
              <a:spcBef>
                <a:spcPts val="900"/>
              </a:spcBef>
              <a:buClr>
                <a:srgbClr val="3891A7"/>
              </a:buClr>
              <a:buSzPct val="77500"/>
              <a:buAutoNum type="arabicPeriod"/>
              <a:tabLst>
                <a:tab pos="926465" algn="l"/>
              </a:tabLst>
            </a:pPr>
            <a:r>
              <a:rPr dirty="0" sz="2000" spc="-10">
                <a:latin typeface="Times New Roman"/>
                <a:cs typeface="Times New Roman"/>
              </a:rPr>
              <a:t>Identity</a:t>
            </a:r>
            <a:endParaRPr sz="2000">
              <a:latin typeface="Times New Roman"/>
              <a:cs typeface="Times New Roman"/>
            </a:endParaRPr>
          </a:p>
          <a:p>
            <a:pPr algn="just" marL="469900" marR="5080">
              <a:lnSpc>
                <a:spcPct val="100000"/>
              </a:lnSpc>
              <a:spcBef>
                <a:spcPts val="900"/>
              </a:spcBef>
            </a:pPr>
            <a:r>
              <a:rPr dirty="0" sz="2000" b="1">
                <a:latin typeface="Times New Roman"/>
                <a:cs typeface="Times New Roman"/>
              </a:rPr>
              <a:t>For</a:t>
            </a:r>
            <a:r>
              <a:rPr dirty="0" sz="2000" spc="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Example,</a:t>
            </a:r>
            <a:r>
              <a:rPr dirty="0" sz="2000" spc="6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Pen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object.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Reynolds;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color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white,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known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state.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write,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writing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is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behavior.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38860" y="6059220"/>
            <a:ext cx="367537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An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object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instance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class.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2840" y="1588008"/>
            <a:ext cx="4390644" cy="391515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954" y="693800"/>
            <a:ext cx="38411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Method</a:t>
            </a:r>
            <a:r>
              <a:rPr dirty="0" spc="-65"/>
              <a:t> </a:t>
            </a:r>
            <a:r>
              <a:rPr dirty="0" spc="-145"/>
              <a:t>Declaration:</a:t>
            </a:r>
            <a:r>
              <a:rPr dirty="0" spc="-35"/>
              <a:t> </a:t>
            </a:r>
            <a:r>
              <a:rPr dirty="0" spc="-25"/>
              <a:t>Body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68754" y="1423161"/>
            <a:ext cx="6553834" cy="1349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header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followed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by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method</a:t>
            </a:r>
            <a:r>
              <a:rPr dirty="0" sz="2800" spc="-45" b="1" i="1">
                <a:latin typeface="Times New Roman"/>
                <a:cs typeface="Times New Roman"/>
              </a:rPr>
              <a:t> </a:t>
            </a:r>
            <a:r>
              <a:rPr dirty="0" sz="2800" spc="-10" b="1" i="1">
                <a:latin typeface="Times New Roman"/>
                <a:cs typeface="Times New Roman"/>
              </a:rPr>
              <a:t>body: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45"/>
              </a:spcBef>
            </a:pPr>
            <a:endParaRPr sz="2800">
              <a:latin typeface="Times New Roman"/>
              <a:cs typeface="Times New Roman"/>
            </a:endParaRPr>
          </a:p>
          <a:p>
            <a:pPr marL="408305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class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MyClass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22194" y="2855310"/>
            <a:ext cx="6896100" cy="199072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570"/>
              </a:spcBef>
            </a:pPr>
            <a:r>
              <a:rPr dirty="0" sz="2000" spc="-50" b="1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 marL="57150">
              <a:lnSpc>
                <a:spcPct val="100000"/>
              </a:lnSpc>
              <a:spcBef>
                <a:spcPts val="475"/>
              </a:spcBef>
            </a:pPr>
            <a:r>
              <a:rPr dirty="0" sz="2000" b="1">
                <a:latin typeface="Courier New"/>
                <a:cs typeface="Courier New"/>
              </a:rPr>
              <a:t>static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min(int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num1,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num2)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 marR="508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minValue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num1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&lt;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num2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?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num1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:</a:t>
            </a:r>
            <a:r>
              <a:rPr dirty="0" sz="2000" spc="-10" b="1">
                <a:latin typeface="Courier New"/>
                <a:cs typeface="Courier New"/>
              </a:rPr>
              <a:t> num2; </a:t>
            </a:r>
            <a:r>
              <a:rPr dirty="0" sz="2000" b="1">
                <a:latin typeface="Courier New"/>
                <a:cs typeface="Courier New"/>
              </a:rPr>
              <a:t>return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minValue;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364994" y="2746375"/>
            <a:ext cx="1784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85770" y="5293867"/>
            <a:ext cx="559435" cy="75628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575"/>
              </a:spcBef>
            </a:pPr>
            <a:r>
              <a:rPr dirty="0" sz="2000" spc="-50" b="1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000" spc="-5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84285" y="6273495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Arial MT"/>
                <a:cs typeface="Arial MT"/>
              </a:rPr>
              <a:t>31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872105">
              <a:lnSpc>
                <a:spcPct val="100000"/>
              </a:lnSpc>
              <a:spcBef>
                <a:spcPts val="95"/>
              </a:spcBef>
            </a:pPr>
            <a:r>
              <a:rPr dirty="0" spc="-85"/>
              <a:t>The</a:t>
            </a:r>
            <a:r>
              <a:rPr dirty="0" spc="-114"/>
              <a:t> </a:t>
            </a:r>
            <a:r>
              <a:rPr dirty="0">
                <a:latin typeface="Courier New"/>
                <a:cs typeface="Courier New"/>
              </a:rPr>
              <a:t>return</a:t>
            </a:r>
            <a:r>
              <a:rPr dirty="0" spc="-935">
                <a:latin typeface="Courier New"/>
                <a:cs typeface="Courier New"/>
              </a:rPr>
              <a:t> </a:t>
            </a:r>
            <a:r>
              <a:rPr dirty="0" spc="-165"/>
              <a:t>Statement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562227" y="1699082"/>
            <a:ext cx="9196070" cy="1941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return type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 method indicates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 type of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value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that the </a:t>
            </a:r>
            <a:r>
              <a:rPr dirty="0" sz="2400" spc="-10" b="1"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25"/>
              </a:lnSpc>
              <a:spcBef>
                <a:spcPts val="5"/>
              </a:spcBef>
            </a:pPr>
            <a:r>
              <a:rPr dirty="0" sz="2400" b="1">
                <a:latin typeface="Times New Roman"/>
                <a:cs typeface="Times New Roman"/>
              </a:rPr>
              <a:t>sends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back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calling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location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105"/>
              </a:lnSpc>
              <a:tabLst>
                <a:tab pos="4719320" algn="l"/>
              </a:tabLst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return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value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ourier New"/>
                <a:cs typeface="Courier New"/>
              </a:rPr>
              <a:t>void</a:t>
            </a:r>
            <a:r>
              <a:rPr dirty="0" sz="1800" spc="-100">
                <a:latin typeface="Courier New"/>
                <a:cs typeface="Courier New"/>
              </a:rPr>
              <a:t> </a:t>
            </a:r>
            <a:r>
              <a:rPr dirty="0" sz="1800">
                <a:latin typeface="Calibri"/>
                <a:cs typeface="Calibri"/>
              </a:rPr>
              <a:t>return</a:t>
            </a:r>
            <a:r>
              <a:rPr dirty="0" sz="1800" spc="-20">
                <a:latin typeface="Calibri"/>
                <a:cs typeface="Calibri"/>
              </a:rPr>
              <a:t> type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ts val="2860"/>
              </a:lnSpc>
            </a:pP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return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statement</a:t>
            </a:r>
            <a:r>
              <a:rPr dirty="0" sz="2400" spc="-40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specifies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value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that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will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returned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140"/>
              </a:lnSpc>
            </a:pPr>
            <a:r>
              <a:rPr dirty="0" sz="1800">
                <a:solidFill>
                  <a:srgbClr val="CC0000"/>
                </a:solidFill>
                <a:latin typeface="Calibri"/>
                <a:cs typeface="Calibri"/>
              </a:rPr>
              <a:t>Its</a:t>
            </a:r>
            <a:r>
              <a:rPr dirty="0" sz="1800" spc="-4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C0000"/>
                </a:solidFill>
                <a:latin typeface="Calibri"/>
                <a:cs typeface="Calibri"/>
              </a:rPr>
              <a:t>expression</a:t>
            </a:r>
            <a:r>
              <a:rPr dirty="0" sz="1800" spc="-3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C0000"/>
                </a:solidFill>
                <a:latin typeface="Calibri"/>
                <a:cs typeface="Calibri"/>
              </a:rPr>
              <a:t>must</a:t>
            </a:r>
            <a:r>
              <a:rPr dirty="0" sz="1800" spc="-4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C0000"/>
                </a:solidFill>
                <a:latin typeface="Calibri"/>
                <a:cs typeface="Calibri"/>
              </a:rPr>
              <a:t>conform</a:t>
            </a:r>
            <a:r>
              <a:rPr dirty="0" sz="1800" spc="-1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C0000"/>
                </a:solidFill>
                <a:latin typeface="Calibri"/>
                <a:cs typeface="Calibri"/>
              </a:rPr>
              <a:t>to</a:t>
            </a:r>
            <a:r>
              <a:rPr dirty="0" sz="1800" spc="-3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C0000"/>
                </a:solidFill>
                <a:latin typeface="Calibri"/>
                <a:cs typeface="Calibri"/>
              </a:rPr>
              <a:t>the</a:t>
            </a:r>
            <a:r>
              <a:rPr dirty="0" sz="1800" spc="-1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C0000"/>
                </a:solidFill>
                <a:latin typeface="Calibri"/>
                <a:cs typeface="Calibri"/>
              </a:rPr>
              <a:t>return</a:t>
            </a:r>
            <a:r>
              <a:rPr dirty="0" sz="1800" spc="-20">
                <a:solidFill>
                  <a:srgbClr val="CC0000"/>
                </a:solidFill>
                <a:latin typeface="Calibri"/>
                <a:cs typeface="Calibri"/>
              </a:rPr>
              <a:t> type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80030">
              <a:lnSpc>
                <a:spcPct val="100000"/>
              </a:lnSpc>
              <a:spcBef>
                <a:spcPts val="95"/>
              </a:spcBef>
            </a:pPr>
            <a:r>
              <a:rPr dirty="0" spc="-135"/>
              <a:t>Calling</a:t>
            </a:r>
            <a:r>
              <a:rPr dirty="0" spc="-50"/>
              <a:t> </a:t>
            </a:r>
            <a:r>
              <a:rPr dirty="0" spc="-295"/>
              <a:t>a</a:t>
            </a:r>
            <a:r>
              <a:rPr dirty="0" spc="-55"/>
              <a:t> Method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44954" y="1380490"/>
            <a:ext cx="8032750" cy="3983354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 marR="496570">
              <a:lnSpc>
                <a:spcPct val="90000"/>
              </a:lnSpc>
              <a:spcBef>
                <a:spcPts val="430"/>
              </a:spcBef>
            </a:pPr>
            <a:r>
              <a:rPr dirty="0" sz="2800" b="1">
                <a:latin typeface="Times New Roman"/>
                <a:cs typeface="Times New Roman"/>
              </a:rPr>
              <a:t>Each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time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method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called,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values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the </a:t>
            </a:r>
            <a:r>
              <a:rPr dirty="0" sz="2800" b="1" i="1">
                <a:solidFill>
                  <a:srgbClr val="CC0000"/>
                </a:solidFill>
                <a:latin typeface="Times New Roman"/>
                <a:cs typeface="Times New Roman"/>
              </a:rPr>
              <a:t>actual</a:t>
            </a:r>
            <a:r>
              <a:rPr dirty="0" sz="2800" spc="-70" b="1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CC0000"/>
                </a:solidFill>
                <a:latin typeface="Times New Roman"/>
                <a:cs typeface="Times New Roman"/>
              </a:rPr>
              <a:t>arguments</a:t>
            </a:r>
            <a:r>
              <a:rPr dirty="0" sz="2800" spc="-55" b="1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invocation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are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assigned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to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CC0000"/>
                </a:solidFill>
                <a:latin typeface="Times New Roman"/>
                <a:cs typeface="Times New Roman"/>
              </a:rPr>
              <a:t>formal</a:t>
            </a:r>
            <a:r>
              <a:rPr dirty="0" sz="2800" spc="-30" b="1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 i="1">
                <a:solidFill>
                  <a:srgbClr val="CC0000"/>
                </a:solidFill>
                <a:latin typeface="Times New Roman"/>
                <a:cs typeface="Times New Roman"/>
              </a:rPr>
              <a:t>arguments</a:t>
            </a:r>
            <a:endParaRPr sz="2800">
              <a:latin typeface="Times New Roman"/>
              <a:cs typeface="Times New Roman"/>
            </a:endParaRPr>
          </a:p>
          <a:p>
            <a:pPr algn="ctr" marR="17145">
              <a:lnSpc>
                <a:spcPct val="100000"/>
              </a:lnSpc>
              <a:spcBef>
                <a:spcPts val="1225"/>
              </a:spcBef>
              <a:tabLst>
                <a:tab pos="761365" algn="l"/>
              </a:tabLst>
            </a:pPr>
            <a:r>
              <a:rPr dirty="0" sz="2000" spc="-25" b="1">
                <a:latin typeface="Courier New"/>
                <a:cs typeface="Courier New"/>
              </a:rPr>
              <a:t>int</a:t>
            </a:r>
            <a:r>
              <a:rPr dirty="0" sz="2000" b="1">
                <a:latin typeface="Courier New"/>
                <a:cs typeface="Courier New"/>
              </a:rPr>
              <a:t>	num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min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(2,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3);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2000">
              <a:latin typeface="Courier New"/>
              <a:cs typeface="Courier New"/>
            </a:endParaRPr>
          </a:p>
          <a:p>
            <a:pPr marL="98679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ourier New"/>
                <a:cs typeface="Courier New"/>
              </a:rPr>
              <a:t>static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min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(int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num1,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num2)</a:t>
            </a:r>
            <a:endParaRPr sz="2000">
              <a:latin typeface="Courier New"/>
              <a:cs typeface="Courier New"/>
            </a:endParaRPr>
          </a:p>
          <a:p>
            <a:pPr marL="1009015">
              <a:lnSpc>
                <a:spcPct val="100000"/>
              </a:lnSpc>
              <a:spcBef>
                <a:spcPts val="775"/>
              </a:spcBef>
            </a:pPr>
            <a:r>
              <a:rPr dirty="0" sz="2000" spc="-5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466215" marR="508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minValue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(num1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&lt;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num2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?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num1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: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num2); </a:t>
            </a:r>
            <a:r>
              <a:rPr dirty="0" sz="2000" b="1">
                <a:latin typeface="Courier New"/>
                <a:cs typeface="Courier New"/>
              </a:rPr>
              <a:t>return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minValue;</a:t>
            </a:r>
            <a:endParaRPr sz="2000">
              <a:latin typeface="Courier New"/>
              <a:cs typeface="Courier New"/>
            </a:endParaRPr>
          </a:p>
          <a:p>
            <a:pPr marL="1009015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86761" y="3048761"/>
            <a:ext cx="8001000" cy="762000"/>
            <a:chOff x="2286761" y="3048761"/>
            <a:chExt cx="8001000" cy="762000"/>
          </a:xfrm>
        </p:grpSpPr>
        <p:sp>
          <p:nvSpPr>
            <p:cNvPr id="5" name="object 5" descr=""/>
            <p:cNvSpPr/>
            <p:nvPr/>
          </p:nvSpPr>
          <p:spPr>
            <a:xfrm>
              <a:off x="2286761" y="3277361"/>
              <a:ext cx="8001000" cy="0"/>
            </a:xfrm>
            <a:custGeom>
              <a:avLst/>
              <a:gdLst/>
              <a:ahLst/>
              <a:cxnLst/>
              <a:rect l="l" t="t" r="r" b="b"/>
              <a:pathLst>
                <a:path w="8001000" h="0">
                  <a:moveTo>
                    <a:pt x="0" y="0"/>
                  </a:moveTo>
                  <a:lnTo>
                    <a:pt x="8001000" y="0"/>
                  </a:lnTo>
                </a:path>
              </a:pathLst>
            </a:custGeom>
            <a:ln w="3175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337808" y="3048761"/>
              <a:ext cx="504825" cy="762000"/>
            </a:xfrm>
            <a:custGeom>
              <a:avLst/>
              <a:gdLst/>
              <a:ahLst/>
              <a:cxnLst/>
              <a:rect l="l" t="t" r="r" b="b"/>
              <a:pathLst>
                <a:path w="504825" h="762000">
                  <a:moveTo>
                    <a:pt x="15875" y="698500"/>
                  </a:moveTo>
                  <a:lnTo>
                    <a:pt x="0" y="698500"/>
                  </a:lnTo>
                  <a:lnTo>
                    <a:pt x="31750" y="762000"/>
                  </a:lnTo>
                  <a:lnTo>
                    <a:pt x="55562" y="714375"/>
                  </a:lnTo>
                  <a:lnTo>
                    <a:pt x="15875" y="714375"/>
                  </a:lnTo>
                  <a:lnTo>
                    <a:pt x="15875" y="698500"/>
                  </a:lnTo>
                  <a:close/>
                </a:path>
                <a:path w="504825" h="762000">
                  <a:moveTo>
                    <a:pt x="473074" y="141224"/>
                  </a:moveTo>
                  <a:lnTo>
                    <a:pt x="15875" y="141224"/>
                  </a:lnTo>
                  <a:lnTo>
                    <a:pt x="15875" y="714375"/>
                  </a:lnTo>
                  <a:lnTo>
                    <a:pt x="47625" y="714375"/>
                  </a:lnTo>
                  <a:lnTo>
                    <a:pt x="47625" y="172974"/>
                  </a:lnTo>
                  <a:lnTo>
                    <a:pt x="31750" y="172974"/>
                  </a:lnTo>
                  <a:lnTo>
                    <a:pt x="47625" y="157099"/>
                  </a:lnTo>
                  <a:lnTo>
                    <a:pt x="473074" y="157099"/>
                  </a:lnTo>
                  <a:lnTo>
                    <a:pt x="473074" y="141224"/>
                  </a:lnTo>
                  <a:close/>
                </a:path>
                <a:path w="504825" h="762000">
                  <a:moveTo>
                    <a:pt x="63500" y="698500"/>
                  </a:moveTo>
                  <a:lnTo>
                    <a:pt x="47625" y="698500"/>
                  </a:lnTo>
                  <a:lnTo>
                    <a:pt x="47625" y="714375"/>
                  </a:lnTo>
                  <a:lnTo>
                    <a:pt x="55562" y="714375"/>
                  </a:lnTo>
                  <a:lnTo>
                    <a:pt x="63500" y="698500"/>
                  </a:lnTo>
                  <a:close/>
                </a:path>
                <a:path w="504825" h="762000">
                  <a:moveTo>
                    <a:pt x="47625" y="157099"/>
                  </a:moveTo>
                  <a:lnTo>
                    <a:pt x="31750" y="172974"/>
                  </a:lnTo>
                  <a:lnTo>
                    <a:pt x="47625" y="172974"/>
                  </a:lnTo>
                  <a:lnTo>
                    <a:pt x="47625" y="157099"/>
                  </a:lnTo>
                  <a:close/>
                </a:path>
                <a:path w="504825" h="762000">
                  <a:moveTo>
                    <a:pt x="504824" y="141224"/>
                  </a:moveTo>
                  <a:lnTo>
                    <a:pt x="488949" y="141224"/>
                  </a:lnTo>
                  <a:lnTo>
                    <a:pt x="473074" y="157099"/>
                  </a:lnTo>
                  <a:lnTo>
                    <a:pt x="47625" y="157099"/>
                  </a:lnTo>
                  <a:lnTo>
                    <a:pt x="47625" y="172974"/>
                  </a:lnTo>
                  <a:lnTo>
                    <a:pt x="504824" y="172974"/>
                  </a:lnTo>
                  <a:lnTo>
                    <a:pt x="504824" y="141224"/>
                  </a:lnTo>
                  <a:close/>
                </a:path>
                <a:path w="504825" h="762000">
                  <a:moveTo>
                    <a:pt x="504824" y="0"/>
                  </a:moveTo>
                  <a:lnTo>
                    <a:pt x="473074" y="0"/>
                  </a:lnTo>
                  <a:lnTo>
                    <a:pt x="473074" y="157099"/>
                  </a:lnTo>
                  <a:lnTo>
                    <a:pt x="488949" y="141224"/>
                  </a:lnTo>
                  <a:lnTo>
                    <a:pt x="504824" y="141224"/>
                  </a:lnTo>
                  <a:lnTo>
                    <a:pt x="50482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360158" y="3048761"/>
              <a:ext cx="457200" cy="152400"/>
            </a:xfrm>
            <a:custGeom>
              <a:avLst/>
              <a:gdLst/>
              <a:ahLst/>
              <a:cxnLst/>
              <a:rect l="l" t="t" r="r" b="b"/>
              <a:pathLst>
                <a:path w="457200" h="152400">
                  <a:moveTo>
                    <a:pt x="0" y="0"/>
                  </a:moveTo>
                  <a:lnTo>
                    <a:pt x="0" y="152400"/>
                  </a:lnTo>
                </a:path>
                <a:path w="457200" h="152400">
                  <a:moveTo>
                    <a:pt x="457200" y="152400"/>
                  </a:moveTo>
                  <a:lnTo>
                    <a:pt x="0" y="152400"/>
                  </a:lnTo>
                </a:path>
              </a:pathLst>
            </a:custGeom>
            <a:ln w="317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785608" y="3201161"/>
              <a:ext cx="63500" cy="609600"/>
            </a:xfrm>
            <a:custGeom>
              <a:avLst/>
              <a:gdLst/>
              <a:ahLst/>
              <a:cxnLst/>
              <a:rect l="l" t="t" r="r" b="b"/>
              <a:pathLst>
                <a:path w="63500" h="609600">
                  <a:moveTo>
                    <a:pt x="15875" y="546100"/>
                  </a:moveTo>
                  <a:lnTo>
                    <a:pt x="0" y="546100"/>
                  </a:lnTo>
                  <a:lnTo>
                    <a:pt x="31750" y="609600"/>
                  </a:lnTo>
                  <a:lnTo>
                    <a:pt x="55562" y="561975"/>
                  </a:lnTo>
                  <a:lnTo>
                    <a:pt x="15875" y="561975"/>
                  </a:lnTo>
                  <a:lnTo>
                    <a:pt x="15875" y="546100"/>
                  </a:lnTo>
                  <a:close/>
                </a:path>
                <a:path w="63500" h="609600">
                  <a:moveTo>
                    <a:pt x="47625" y="0"/>
                  </a:moveTo>
                  <a:lnTo>
                    <a:pt x="15875" y="0"/>
                  </a:lnTo>
                  <a:lnTo>
                    <a:pt x="15875" y="561975"/>
                  </a:lnTo>
                  <a:lnTo>
                    <a:pt x="47625" y="561975"/>
                  </a:lnTo>
                  <a:lnTo>
                    <a:pt x="47625" y="0"/>
                  </a:lnTo>
                  <a:close/>
                </a:path>
                <a:path w="63500" h="609600">
                  <a:moveTo>
                    <a:pt x="63500" y="546100"/>
                  </a:moveTo>
                  <a:lnTo>
                    <a:pt x="47625" y="546100"/>
                  </a:lnTo>
                  <a:lnTo>
                    <a:pt x="47625" y="561975"/>
                  </a:lnTo>
                  <a:lnTo>
                    <a:pt x="55562" y="561975"/>
                  </a:lnTo>
                  <a:lnTo>
                    <a:pt x="63500" y="546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997" y="687069"/>
            <a:ext cx="32010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Method</a:t>
            </a:r>
            <a:r>
              <a:rPr dirty="0" spc="-150"/>
              <a:t> </a:t>
            </a:r>
            <a:r>
              <a:rPr dirty="0" spc="-10"/>
              <a:t>Control</a:t>
            </a:r>
            <a:r>
              <a:rPr dirty="0" spc="-130"/>
              <a:t> </a:t>
            </a:r>
            <a:r>
              <a:rPr dirty="0" spc="-65"/>
              <a:t>Flow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21154" y="1500885"/>
            <a:ext cx="737235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method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call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another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method,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who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call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another </a:t>
            </a:r>
            <a:r>
              <a:rPr dirty="0" sz="2400" b="1">
                <a:latin typeface="Times New Roman"/>
                <a:cs typeface="Times New Roman"/>
              </a:rPr>
              <a:t>method,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099050" y="2813050"/>
            <a:ext cx="4737100" cy="3365500"/>
            <a:chOff x="5099050" y="2813050"/>
            <a:chExt cx="4737100" cy="3365500"/>
          </a:xfrm>
        </p:grpSpPr>
        <p:sp>
          <p:nvSpPr>
            <p:cNvPr id="5" name="object 5" descr=""/>
            <p:cNvSpPr/>
            <p:nvPr/>
          </p:nvSpPr>
          <p:spPr>
            <a:xfrm>
              <a:off x="5105400" y="2819400"/>
              <a:ext cx="4724400" cy="3352800"/>
            </a:xfrm>
            <a:custGeom>
              <a:avLst/>
              <a:gdLst/>
              <a:ahLst/>
              <a:cxnLst/>
              <a:rect l="l" t="t" r="r" b="b"/>
              <a:pathLst>
                <a:path w="4724400" h="3352800">
                  <a:moveTo>
                    <a:pt x="4165600" y="0"/>
                  </a:moveTo>
                  <a:lnTo>
                    <a:pt x="558800" y="0"/>
                  </a:lnTo>
                  <a:lnTo>
                    <a:pt x="510585" y="2051"/>
                  </a:lnTo>
                  <a:lnTo>
                    <a:pt x="463509" y="8092"/>
                  </a:lnTo>
                  <a:lnTo>
                    <a:pt x="417740" y="17957"/>
                  </a:lnTo>
                  <a:lnTo>
                    <a:pt x="373445" y="31476"/>
                  </a:lnTo>
                  <a:lnTo>
                    <a:pt x="330792" y="48483"/>
                  </a:lnTo>
                  <a:lnTo>
                    <a:pt x="289949" y="68809"/>
                  </a:lnTo>
                  <a:lnTo>
                    <a:pt x="251083" y="92288"/>
                  </a:lnTo>
                  <a:lnTo>
                    <a:pt x="214362" y="118750"/>
                  </a:lnTo>
                  <a:lnTo>
                    <a:pt x="179955" y="148028"/>
                  </a:lnTo>
                  <a:lnTo>
                    <a:pt x="148028" y="179955"/>
                  </a:lnTo>
                  <a:lnTo>
                    <a:pt x="118750" y="214362"/>
                  </a:lnTo>
                  <a:lnTo>
                    <a:pt x="92288" y="251083"/>
                  </a:lnTo>
                  <a:lnTo>
                    <a:pt x="68809" y="289949"/>
                  </a:lnTo>
                  <a:lnTo>
                    <a:pt x="48483" y="330792"/>
                  </a:lnTo>
                  <a:lnTo>
                    <a:pt x="31476" y="373445"/>
                  </a:lnTo>
                  <a:lnTo>
                    <a:pt x="17957" y="417740"/>
                  </a:lnTo>
                  <a:lnTo>
                    <a:pt x="8092" y="463509"/>
                  </a:lnTo>
                  <a:lnTo>
                    <a:pt x="2051" y="510585"/>
                  </a:lnTo>
                  <a:lnTo>
                    <a:pt x="0" y="558800"/>
                  </a:lnTo>
                  <a:lnTo>
                    <a:pt x="0" y="2794000"/>
                  </a:lnTo>
                  <a:lnTo>
                    <a:pt x="2051" y="2842214"/>
                  </a:lnTo>
                  <a:lnTo>
                    <a:pt x="8092" y="2889290"/>
                  </a:lnTo>
                  <a:lnTo>
                    <a:pt x="17957" y="2935059"/>
                  </a:lnTo>
                  <a:lnTo>
                    <a:pt x="31476" y="2979354"/>
                  </a:lnTo>
                  <a:lnTo>
                    <a:pt x="48483" y="3022007"/>
                  </a:lnTo>
                  <a:lnTo>
                    <a:pt x="68809" y="3062850"/>
                  </a:lnTo>
                  <a:lnTo>
                    <a:pt x="92288" y="3101716"/>
                  </a:lnTo>
                  <a:lnTo>
                    <a:pt x="118750" y="3138437"/>
                  </a:lnTo>
                  <a:lnTo>
                    <a:pt x="148028" y="3172844"/>
                  </a:lnTo>
                  <a:lnTo>
                    <a:pt x="179955" y="3204771"/>
                  </a:lnTo>
                  <a:lnTo>
                    <a:pt x="214362" y="3234049"/>
                  </a:lnTo>
                  <a:lnTo>
                    <a:pt x="251083" y="3260511"/>
                  </a:lnTo>
                  <a:lnTo>
                    <a:pt x="289949" y="3283990"/>
                  </a:lnTo>
                  <a:lnTo>
                    <a:pt x="330792" y="3304316"/>
                  </a:lnTo>
                  <a:lnTo>
                    <a:pt x="373445" y="3321323"/>
                  </a:lnTo>
                  <a:lnTo>
                    <a:pt x="417740" y="3334842"/>
                  </a:lnTo>
                  <a:lnTo>
                    <a:pt x="463509" y="3344707"/>
                  </a:lnTo>
                  <a:lnTo>
                    <a:pt x="510585" y="3350748"/>
                  </a:lnTo>
                  <a:lnTo>
                    <a:pt x="558800" y="3352800"/>
                  </a:lnTo>
                  <a:lnTo>
                    <a:pt x="4165600" y="3352800"/>
                  </a:lnTo>
                  <a:lnTo>
                    <a:pt x="4213814" y="3350748"/>
                  </a:lnTo>
                  <a:lnTo>
                    <a:pt x="4260890" y="3344707"/>
                  </a:lnTo>
                  <a:lnTo>
                    <a:pt x="4306659" y="3334842"/>
                  </a:lnTo>
                  <a:lnTo>
                    <a:pt x="4350954" y="3321323"/>
                  </a:lnTo>
                  <a:lnTo>
                    <a:pt x="4393607" y="3304316"/>
                  </a:lnTo>
                  <a:lnTo>
                    <a:pt x="4434450" y="3283990"/>
                  </a:lnTo>
                  <a:lnTo>
                    <a:pt x="4473316" y="3260511"/>
                  </a:lnTo>
                  <a:lnTo>
                    <a:pt x="4510037" y="3234049"/>
                  </a:lnTo>
                  <a:lnTo>
                    <a:pt x="4544444" y="3204771"/>
                  </a:lnTo>
                  <a:lnTo>
                    <a:pt x="4576371" y="3172844"/>
                  </a:lnTo>
                  <a:lnTo>
                    <a:pt x="4605649" y="3138437"/>
                  </a:lnTo>
                  <a:lnTo>
                    <a:pt x="4632111" y="3101716"/>
                  </a:lnTo>
                  <a:lnTo>
                    <a:pt x="4655590" y="3062850"/>
                  </a:lnTo>
                  <a:lnTo>
                    <a:pt x="4675916" y="3022007"/>
                  </a:lnTo>
                  <a:lnTo>
                    <a:pt x="4692923" y="2979354"/>
                  </a:lnTo>
                  <a:lnTo>
                    <a:pt x="4706442" y="2935059"/>
                  </a:lnTo>
                  <a:lnTo>
                    <a:pt x="4716307" y="2889290"/>
                  </a:lnTo>
                  <a:lnTo>
                    <a:pt x="4722348" y="2842214"/>
                  </a:lnTo>
                  <a:lnTo>
                    <a:pt x="4724400" y="2794000"/>
                  </a:lnTo>
                  <a:lnTo>
                    <a:pt x="4724400" y="558800"/>
                  </a:lnTo>
                  <a:lnTo>
                    <a:pt x="4722348" y="510585"/>
                  </a:lnTo>
                  <a:lnTo>
                    <a:pt x="4716307" y="463509"/>
                  </a:lnTo>
                  <a:lnTo>
                    <a:pt x="4706442" y="417740"/>
                  </a:lnTo>
                  <a:lnTo>
                    <a:pt x="4692923" y="373445"/>
                  </a:lnTo>
                  <a:lnTo>
                    <a:pt x="4675916" y="330792"/>
                  </a:lnTo>
                  <a:lnTo>
                    <a:pt x="4655590" y="289949"/>
                  </a:lnTo>
                  <a:lnTo>
                    <a:pt x="4632111" y="251083"/>
                  </a:lnTo>
                  <a:lnTo>
                    <a:pt x="4605649" y="214362"/>
                  </a:lnTo>
                  <a:lnTo>
                    <a:pt x="4576371" y="179955"/>
                  </a:lnTo>
                  <a:lnTo>
                    <a:pt x="4544444" y="148028"/>
                  </a:lnTo>
                  <a:lnTo>
                    <a:pt x="4510037" y="118750"/>
                  </a:lnTo>
                  <a:lnTo>
                    <a:pt x="4473316" y="92288"/>
                  </a:lnTo>
                  <a:lnTo>
                    <a:pt x="4434450" y="68809"/>
                  </a:lnTo>
                  <a:lnTo>
                    <a:pt x="4393607" y="48483"/>
                  </a:lnTo>
                  <a:lnTo>
                    <a:pt x="4350954" y="31476"/>
                  </a:lnTo>
                  <a:lnTo>
                    <a:pt x="4306659" y="17957"/>
                  </a:lnTo>
                  <a:lnTo>
                    <a:pt x="4260890" y="8092"/>
                  </a:lnTo>
                  <a:lnTo>
                    <a:pt x="4213814" y="2051"/>
                  </a:lnTo>
                  <a:lnTo>
                    <a:pt x="41656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105400" y="2819400"/>
              <a:ext cx="4724400" cy="3352800"/>
            </a:xfrm>
            <a:custGeom>
              <a:avLst/>
              <a:gdLst/>
              <a:ahLst/>
              <a:cxnLst/>
              <a:rect l="l" t="t" r="r" b="b"/>
              <a:pathLst>
                <a:path w="4724400" h="3352800">
                  <a:moveTo>
                    <a:pt x="0" y="558800"/>
                  </a:moveTo>
                  <a:lnTo>
                    <a:pt x="2051" y="510585"/>
                  </a:lnTo>
                  <a:lnTo>
                    <a:pt x="8092" y="463509"/>
                  </a:lnTo>
                  <a:lnTo>
                    <a:pt x="17957" y="417740"/>
                  </a:lnTo>
                  <a:lnTo>
                    <a:pt x="31476" y="373445"/>
                  </a:lnTo>
                  <a:lnTo>
                    <a:pt x="48483" y="330792"/>
                  </a:lnTo>
                  <a:lnTo>
                    <a:pt x="68809" y="289949"/>
                  </a:lnTo>
                  <a:lnTo>
                    <a:pt x="92288" y="251083"/>
                  </a:lnTo>
                  <a:lnTo>
                    <a:pt x="118750" y="214362"/>
                  </a:lnTo>
                  <a:lnTo>
                    <a:pt x="148028" y="179955"/>
                  </a:lnTo>
                  <a:lnTo>
                    <a:pt x="179955" y="148028"/>
                  </a:lnTo>
                  <a:lnTo>
                    <a:pt x="214362" y="118750"/>
                  </a:lnTo>
                  <a:lnTo>
                    <a:pt x="251083" y="92288"/>
                  </a:lnTo>
                  <a:lnTo>
                    <a:pt x="289949" y="68809"/>
                  </a:lnTo>
                  <a:lnTo>
                    <a:pt x="330792" y="48483"/>
                  </a:lnTo>
                  <a:lnTo>
                    <a:pt x="373445" y="31476"/>
                  </a:lnTo>
                  <a:lnTo>
                    <a:pt x="417740" y="17957"/>
                  </a:lnTo>
                  <a:lnTo>
                    <a:pt x="463509" y="8092"/>
                  </a:lnTo>
                  <a:lnTo>
                    <a:pt x="510585" y="2051"/>
                  </a:lnTo>
                  <a:lnTo>
                    <a:pt x="558800" y="0"/>
                  </a:lnTo>
                  <a:lnTo>
                    <a:pt x="4165600" y="0"/>
                  </a:lnTo>
                  <a:lnTo>
                    <a:pt x="4213814" y="2051"/>
                  </a:lnTo>
                  <a:lnTo>
                    <a:pt x="4260890" y="8092"/>
                  </a:lnTo>
                  <a:lnTo>
                    <a:pt x="4306659" y="17957"/>
                  </a:lnTo>
                  <a:lnTo>
                    <a:pt x="4350954" y="31476"/>
                  </a:lnTo>
                  <a:lnTo>
                    <a:pt x="4393607" y="48483"/>
                  </a:lnTo>
                  <a:lnTo>
                    <a:pt x="4434450" y="68809"/>
                  </a:lnTo>
                  <a:lnTo>
                    <a:pt x="4473316" y="92288"/>
                  </a:lnTo>
                  <a:lnTo>
                    <a:pt x="4510037" y="118750"/>
                  </a:lnTo>
                  <a:lnTo>
                    <a:pt x="4544444" y="148028"/>
                  </a:lnTo>
                  <a:lnTo>
                    <a:pt x="4576371" y="179955"/>
                  </a:lnTo>
                  <a:lnTo>
                    <a:pt x="4605649" y="214362"/>
                  </a:lnTo>
                  <a:lnTo>
                    <a:pt x="4632111" y="251083"/>
                  </a:lnTo>
                  <a:lnTo>
                    <a:pt x="4655590" y="289949"/>
                  </a:lnTo>
                  <a:lnTo>
                    <a:pt x="4675916" y="330792"/>
                  </a:lnTo>
                  <a:lnTo>
                    <a:pt x="4692923" y="373445"/>
                  </a:lnTo>
                  <a:lnTo>
                    <a:pt x="4706442" y="417740"/>
                  </a:lnTo>
                  <a:lnTo>
                    <a:pt x="4716307" y="463509"/>
                  </a:lnTo>
                  <a:lnTo>
                    <a:pt x="4722348" y="510585"/>
                  </a:lnTo>
                  <a:lnTo>
                    <a:pt x="4724400" y="558800"/>
                  </a:lnTo>
                  <a:lnTo>
                    <a:pt x="4724400" y="2794000"/>
                  </a:lnTo>
                  <a:lnTo>
                    <a:pt x="4722348" y="2842214"/>
                  </a:lnTo>
                  <a:lnTo>
                    <a:pt x="4716307" y="2889290"/>
                  </a:lnTo>
                  <a:lnTo>
                    <a:pt x="4706442" y="2935059"/>
                  </a:lnTo>
                  <a:lnTo>
                    <a:pt x="4692923" y="2979354"/>
                  </a:lnTo>
                  <a:lnTo>
                    <a:pt x="4675916" y="3022007"/>
                  </a:lnTo>
                  <a:lnTo>
                    <a:pt x="4655590" y="3062850"/>
                  </a:lnTo>
                  <a:lnTo>
                    <a:pt x="4632111" y="3101716"/>
                  </a:lnTo>
                  <a:lnTo>
                    <a:pt x="4605649" y="3138437"/>
                  </a:lnTo>
                  <a:lnTo>
                    <a:pt x="4576371" y="3172844"/>
                  </a:lnTo>
                  <a:lnTo>
                    <a:pt x="4544444" y="3204771"/>
                  </a:lnTo>
                  <a:lnTo>
                    <a:pt x="4510037" y="3234049"/>
                  </a:lnTo>
                  <a:lnTo>
                    <a:pt x="4473316" y="3260511"/>
                  </a:lnTo>
                  <a:lnTo>
                    <a:pt x="4434450" y="3283990"/>
                  </a:lnTo>
                  <a:lnTo>
                    <a:pt x="4393607" y="3304316"/>
                  </a:lnTo>
                  <a:lnTo>
                    <a:pt x="4350954" y="3321323"/>
                  </a:lnTo>
                  <a:lnTo>
                    <a:pt x="4306659" y="3334842"/>
                  </a:lnTo>
                  <a:lnTo>
                    <a:pt x="4260890" y="3344707"/>
                  </a:lnTo>
                  <a:lnTo>
                    <a:pt x="4213814" y="3350748"/>
                  </a:lnTo>
                  <a:lnTo>
                    <a:pt x="4165600" y="3352800"/>
                  </a:lnTo>
                  <a:lnTo>
                    <a:pt x="558800" y="3352800"/>
                  </a:lnTo>
                  <a:lnTo>
                    <a:pt x="510585" y="3350748"/>
                  </a:lnTo>
                  <a:lnTo>
                    <a:pt x="463509" y="3344707"/>
                  </a:lnTo>
                  <a:lnTo>
                    <a:pt x="417740" y="3334842"/>
                  </a:lnTo>
                  <a:lnTo>
                    <a:pt x="373445" y="3321323"/>
                  </a:lnTo>
                  <a:lnTo>
                    <a:pt x="330792" y="3304316"/>
                  </a:lnTo>
                  <a:lnTo>
                    <a:pt x="289949" y="3283990"/>
                  </a:lnTo>
                  <a:lnTo>
                    <a:pt x="251083" y="3260511"/>
                  </a:lnTo>
                  <a:lnTo>
                    <a:pt x="214362" y="3234049"/>
                  </a:lnTo>
                  <a:lnTo>
                    <a:pt x="179955" y="3204771"/>
                  </a:lnTo>
                  <a:lnTo>
                    <a:pt x="148028" y="3172844"/>
                  </a:lnTo>
                  <a:lnTo>
                    <a:pt x="118750" y="3138437"/>
                  </a:lnTo>
                  <a:lnTo>
                    <a:pt x="92288" y="3101716"/>
                  </a:lnTo>
                  <a:lnTo>
                    <a:pt x="68809" y="3062850"/>
                  </a:lnTo>
                  <a:lnTo>
                    <a:pt x="48483" y="3022007"/>
                  </a:lnTo>
                  <a:lnTo>
                    <a:pt x="31476" y="2979354"/>
                  </a:lnTo>
                  <a:lnTo>
                    <a:pt x="17957" y="2935059"/>
                  </a:lnTo>
                  <a:lnTo>
                    <a:pt x="8092" y="2889290"/>
                  </a:lnTo>
                  <a:lnTo>
                    <a:pt x="2051" y="2842214"/>
                  </a:lnTo>
                  <a:lnTo>
                    <a:pt x="0" y="2794000"/>
                  </a:lnTo>
                  <a:lnTo>
                    <a:pt x="0" y="5588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144261" y="3211829"/>
            <a:ext cx="25876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C0504D"/>
                </a:solidFill>
                <a:latin typeface="Courier New"/>
                <a:cs typeface="Courier New"/>
              </a:rPr>
              <a:t>min(num1,</a:t>
            </a:r>
            <a:r>
              <a:rPr dirty="0" sz="1600" spc="-7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C0504D"/>
                </a:solidFill>
                <a:latin typeface="Courier New"/>
                <a:cs typeface="Courier New"/>
              </a:rPr>
              <a:t>num2,</a:t>
            </a:r>
            <a:r>
              <a:rPr dirty="0" sz="1600" spc="-7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600" spc="-20" b="1">
                <a:solidFill>
                  <a:srgbClr val="C0504D"/>
                </a:solidFill>
                <a:latin typeface="Courier New"/>
                <a:cs typeface="Courier New"/>
              </a:rPr>
              <a:t>num3)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403850" y="3575050"/>
            <a:ext cx="4039235" cy="2146300"/>
            <a:chOff x="5403850" y="3575050"/>
            <a:chExt cx="4039235" cy="2146300"/>
          </a:xfrm>
        </p:grpSpPr>
        <p:sp>
          <p:nvSpPr>
            <p:cNvPr id="9" name="object 9" descr=""/>
            <p:cNvSpPr/>
            <p:nvPr/>
          </p:nvSpPr>
          <p:spPr>
            <a:xfrm>
              <a:off x="5410200" y="3581400"/>
              <a:ext cx="1821180" cy="2133600"/>
            </a:xfrm>
            <a:custGeom>
              <a:avLst/>
              <a:gdLst/>
              <a:ahLst/>
              <a:cxnLst/>
              <a:rect l="l" t="t" r="r" b="b"/>
              <a:pathLst>
                <a:path w="1821179" h="2133600">
                  <a:moveTo>
                    <a:pt x="1821179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1821179" y="2133600"/>
                  </a:lnTo>
                  <a:lnTo>
                    <a:pt x="1821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410200" y="3581400"/>
              <a:ext cx="1821180" cy="2133600"/>
            </a:xfrm>
            <a:custGeom>
              <a:avLst/>
              <a:gdLst/>
              <a:ahLst/>
              <a:cxnLst/>
              <a:rect l="l" t="t" r="r" b="b"/>
              <a:pathLst>
                <a:path w="1821179" h="2133600">
                  <a:moveTo>
                    <a:pt x="0" y="2133600"/>
                  </a:moveTo>
                  <a:lnTo>
                    <a:pt x="1821179" y="2133600"/>
                  </a:lnTo>
                  <a:lnTo>
                    <a:pt x="1821179" y="0"/>
                  </a:lnTo>
                  <a:lnTo>
                    <a:pt x="0" y="0"/>
                  </a:lnTo>
                  <a:lnTo>
                    <a:pt x="0" y="2133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781544" y="3581400"/>
              <a:ext cx="1655445" cy="1600200"/>
            </a:xfrm>
            <a:custGeom>
              <a:avLst/>
              <a:gdLst/>
              <a:ahLst/>
              <a:cxnLst/>
              <a:rect l="l" t="t" r="r" b="b"/>
              <a:pathLst>
                <a:path w="1655445" h="1600200">
                  <a:moveTo>
                    <a:pt x="1655063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1655063" y="1600200"/>
                  </a:lnTo>
                  <a:lnTo>
                    <a:pt x="16550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781544" y="3581400"/>
              <a:ext cx="1655445" cy="1600200"/>
            </a:xfrm>
            <a:custGeom>
              <a:avLst/>
              <a:gdLst/>
              <a:ahLst/>
              <a:cxnLst/>
              <a:rect l="l" t="t" r="r" b="b"/>
              <a:pathLst>
                <a:path w="1655445" h="1600200">
                  <a:moveTo>
                    <a:pt x="0" y="1600200"/>
                  </a:moveTo>
                  <a:lnTo>
                    <a:pt x="1655063" y="1600200"/>
                  </a:lnTo>
                  <a:lnTo>
                    <a:pt x="1655063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8071866" y="3211829"/>
            <a:ext cx="11233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C0504D"/>
                </a:solidFill>
                <a:latin typeface="Courier New"/>
                <a:cs typeface="Courier New"/>
              </a:rPr>
              <a:t>println()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744336" y="4355084"/>
            <a:ext cx="1366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C0504D"/>
                </a:solidFill>
                <a:latin typeface="Courier New"/>
                <a:cs typeface="Courier New"/>
              </a:rPr>
              <a:t>…println(…)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974850" y="2584450"/>
            <a:ext cx="2679700" cy="3670300"/>
            <a:chOff x="1974850" y="2584450"/>
            <a:chExt cx="2679700" cy="3670300"/>
          </a:xfrm>
        </p:grpSpPr>
        <p:sp>
          <p:nvSpPr>
            <p:cNvPr id="16" name="object 16" descr=""/>
            <p:cNvSpPr/>
            <p:nvPr/>
          </p:nvSpPr>
          <p:spPr>
            <a:xfrm>
              <a:off x="1981200" y="2590800"/>
              <a:ext cx="2667000" cy="3657600"/>
            </a:xfrm>
            <a:custGeom>
              <a:avLst/>
              <a:gdLst/>
              <a:ahLst/>
              <a:cxnLst/>
              <a:rect l="l" t="t" r="r" b="b"/>
              <a:pathLst>
                <a:path w="2667000" h="3657600">
                  <a:moveTo>
                    <a:pt x="2222500" y="0"/>
                  </a:moveTo>
                  <a:lnTo>
                    <a:pt x="444500" y="0"/>
                  </a:lnTo>
                  <a:lnTo>
                    <a:pt x="396066" y="2608"/>
                  </a:lnTo>
                  <a:lnTo>
                    <a:pt x="349144" y="10252"/>
                  </a:lnTo>
                  <a:lnTo>
                    <a:pt x="304003" y="22660"/>
                  </a:lnTo>
                  <a:lnTo>
                    <a:pt x="260915" y="39562"/>
                  </a:lnTo>
                  <a:lnTo>
                    <a:pt x="220152" y="60687"/>
                  </a:lnTo>
                  <a:lnTo>
                    <a:pt x="181983" y="85762"/>
                  </a:lnTo>
                  <a:lnTo>
                    <a:pt x="146682" y="114517"/>
                  </a:lnTo>
                  <a:lnTo>
                    <a:pt x="114517" y="146682"/>
                  </a:lnTo>
                  <a:lnTo>
                    <a:pt x="85762" y="181983"/>
                  </a:lnTo>
                  <a:lnTo>
                    <a:pt x="60687" y="220152"/>
                  </a:lnTo>
                  <a:lnTo>
                    <a:pt x="39562" y="260915"/>
                  </a:lnTo>
                  <a:lnTo>
                    <a:pt x="22660" y="304003"/>
                  </a:lnTo>
                  <a:lnTo>
                    <a:pt x="10252" y="349144"/>
                  </a:lnTo>
                  <a:lnTo>
                    <a:pt x="2608" y="396066"/>
                  </a:lnTo>
                  <a:lnTo>
                    <a:pt x="0" y="444500"/>
                  </a:lnTo>
                  <a:lnTo>
                    <a:pt x="0" y="3213100"/>
                  </a:lnTo>
                  <a:lnTo>
                    <a:pt x="2608" y="3261533"/>
                  </a:lnTo>
                  <a:lnTo>
                    <a:pt x="10252" y="3308455"/>
                  </a:lnTo>
                  <a:lnTo>
                    <a:pt x="22660" y="3353596"/>
                  </a:lnTo>
                  <a:lnTo>
                    <a:pt x="39562" y="3396684"/>
                  </a:lnTo>
                  <a:lnTo>
                    <a:pt x="60687" y="3437447"/>
                  </a:lnTo>
                  <a:lnTo>
                    <a:pt x="85762" y="3475616"/>
                  </a:lnTo>
                  <a:lnTo>
                    <a:pt x="114517" y="3510917"/>
                  </a:lnTo>
                  <a:lnTo>
                    <a:pt x="146682" y="3543082"/>
                  </a:lnTo>
                  <a:lnTo>
                    <a:pt x="181983" y="3571837"/>
                  </a:lnTo>
                  <a:lnTo>
                    <a:pt x="220152" y="3596912"/>
                  </a:lnTo>
                  <a:lnTo>
                    <a:pt x="260915" y="3618037"/>
                  </a:lnTo>
                  <a:lnTo>
                    <a:pt x="304003" y="3634939"/>
                  </a:lnTo>
                  <a:lnTo>
                    <a:pt x="349144" y="3647347"/>
                  </a:lnTo>
                  <a:lnTo>
                    <a:pt x="396066" y="3654991"/>
                  </a:lnTo>
                  <a:lnTo>
                    <a:pt x="444500" y="3657600"/>
                  </a:lnTo>
                  <a:lnTo>
                    <a:pt x="2222500" y="3657600"/>
                  </a:lnTo>
                  <a:lnTo>
                    <a:pt x="2270933" y="3654991"/>
                  </a:lnTo>
                  <a:lnTo>
                    <a:pt x="2317855" y="3647347"/>
                  </a:lnTo>
                  <a:lnTo>
                    <a:pt x="2362996" y="3634939"/>
                  </a:lnTo>
                  <a:lnTo>
                    <a:pt x="2406084" y="3618037"/>
                  </a:lnTo>
                  <a:lnTo>
                    <a:pt x="2446847" y="3596912"/>
                  </a:lnTo>
                  <a:lnTo>
                    <a:pt x="2485016" y="3571837"/>
                  </a:lnTo>
                  <a:lnTo>
                    <a:pt x="2520317" y="3543082"/>
                  </a:lnTo>
                  <a:lnTo>
                    <a:pt x="2552482" y="3510917"/>
                  </a:lnTo>
                  <a:lnTo>
                    <a:pt x="2581237" y="3475616"/>
                  </a:lnTo>
                  <a:lnTo>
                    <a:pt x="2606312" y="3437447"/>
                  </a:lnTo>
                  <a:lnTo>
                    <a:pt x="2627437" y="3396684"/>
                  </a:lnTo>
                  <a:lnTo>
                    <a:pt x="2644339" y="3353596"/>
                  </a:lnTo>
                  <a:lnTo>
                    <a:pt x="2656747" y="3308455"/>
                  </a:lnTo>
                  <a:lnTo>
                    <a:pt x="2664391" y="3261533"/>
                  </a:lnTo>
                  <a:lnTo>
                    <a:pt x="2667000" y="3213100"/>
                  </a:lnTo>
                  <a:lnTo>
                    <a:pt x="2667000" y="444500"/>
                  </a:lnTo>
                  <a:lnTo>
                    <a:pt x="2664391" y="396066"/>
                  </a:lnTo>
                  <a:lnTo>
                    <a:pt x="2656747" y="349144"/>
                  </a:lnTo>
                  <a:lnTo>
                    <a:pt x="2644339" y="304003"/>
                  </a:lnTo>
                  <a:lnTo>
                    <a:pt x="2627437" y="260915"/>
                  </a:lnTo>
                  <a:lnTo>
                    <a:pt x="2606312" y="220152"/>
                  </a:lnTo>
                  <a:lnTo>
                    <a:pt x="2581237" y="181983"/>
                  </a:lnTo>
                  <a:lnTo>
                    <a:pt x="2552482" y="146682"/>
                  </a:lnTo>
                  <a:lnTo>
                    <a:pt x="2520317" y="114517"/>
                  </a:lnTo>
                  <a:lnTo>
                    <a:pt x="2485016" y="85762"/>
                  </a:lnTo>
                  <a:lnTo>
                    <a:pt x="2446847" y="60687"/>
                  </a:lnTo>
                  <a:lnTo>
                    <a:pt x="2406084" y="39562"/>
                  </a:lnTo>
                  <a:lnTo>
                    <a:pt x="2362996" y="22660"/>
                  </a:lnTo>
                  <a:lnTo>
                    <a:pt x="2317855" y="10252"/>
                  </a:lnTo>
                  <a:lnTo>
                    <a:pt x="2270933" y="2608"/>
                  </a:lnTo>
                  <a:lnTo>
                    <a:pt x="22225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981200" y="2590800"/>
              <a:ext cx="2667000" cy="3657600"/>
            </a:xfrm>
            <a:custGeom>
              <a:avLst/>
              <a:gdLst/>
              <a:ahLst/>
              <a:cxnLst/>
              <a:rect l="l" t="t" r="r" b="b"/>
              <a:pathLst>
                <a:path w="2667000" h="3657600">
                  <a:moveTo>
                    <a:pt x="0" y="444500"/>
                  </a:moveTo>
                  <a:lnTo>
                    <a:pt x="2608" y="396066"/>
                  </a:lnTo>
                  <a:lnTo>
                    <a:pt x="10252" y="349144"/>
                  </a:lnTo>
                  <a:lnTo>
                    <a:pt x="22660" y="304003"/>
                  </a:lnTo>
                  <a:lnTo>
                    <a:pt x="39562" y="260915"/>
                  </a:lnTo>
                  <a:lnTo>
                    <a:pt x="60687" y="220152"/>
                  </a:lnTo>
                  <a:lnTo>
                    <a:pt x="85762" y="181983"/>
                  </a:lnTo>
                  <a:lnTo>
                    <a:pt x="114517" y="146682"/>
                  </a:lnTo>
                  <a:lnTo>
                    <a:pt x="146682" y="114517"/>
                  </a:lnTo>
                  <a:lnTo>
                    <a:pt x="181983" y="85762"/>
                  </a:lnTo>
                  <a:lnTo>
                    <a:pt x="220152" y="60687"/>
                  </a:lnTo>
                  <a:lnTo>
                    <a:pt x="260915" y="39562"/>
                  </a:lnTo>
                  <a:lnTo>
                    <a:pt x="304003" y="22660"/>
                  </a:lnTo>
                  <a:lnTo>
                    <a:pt x="349144" y="10252"/>
                  </a:lnTo>
                  <a:lnTo>
                    <a:pt x="396066" y="2608"/>
                  </a:lnTo>
                  <a:lnTo>
                    <a:pt x="444500" y="0"/>
                  </a:lnTo>
                  <a:lnTo>
                    <a:pt x="2222500" y="0"/>
                  </a:lnTo>
                  <a:lnTo>
                    <a:pt x="2270933" y="2608"/>
                  </a:lnTo>
                  <a:lnTo>
                    <a:pt x="2317855" y="10252"/>
                  </a:lnTo>
                  <a:lnTo>
                    <a:pt x="2362996" y="22660"/>
                  </a:lnTo>
                  <a:lnTo>
                    <a:pt x="2406084" y="39562"/>
                  </a:lnTo>
                  <a:lnTo>
                    <a:pt x="2446847" y="60687"/>
                  </a:lnTo>
                  <a:lnTo>
                    <a:pt x="2485016" y="85762"/>
                  </a:lnTo>
                  <a:lnTo>
                    <a:pt x="2520317" y="114517"/>
                  </a:lnTo>
                  <a:lnTo>
                    <a:pt x="2552482" y="146682"/>
                  </a:lnTo>
                  <a:lnTo>
                    <a:pt x="2581237" y="181983"/>
                  </a:lnTo>
                  <a:lnTo>
                    <a:pt x="2606312" y="220152"/>
                  </a:lnTo>
                  <a:lnTo>
                    <a:pt x="2627437" y="260915"/>
                  </a:lnTo>
                  <a:lnTo>
                    <a:pt x="2644339" y="304003"/>
                  </a:lnTo>
                  <a:lnTo>
                    <a:pt x="2656747" y="349144"/>
                  </a:lnTo>
                  <a:lnTo>
                    <a:pt x="2664391" y="396066"/>
                  </a:lnTo>
                  <a:lnTo>
                    <a:pt x="2667000" y="444500"/>
                  </a:lnTo>
                  <a:lnTo>
                    <a:pt x="2667000" y="3213100"/>
                  </a:lnTo>
                  <a:lnTo>
                    <a:pt x="2664391" y="3261533"/>
                  </a:lnTo>
                  <a:lnTo>
                    <a:pt x="2656747" y="3308455"/>
                  </a:lnTo>
                  <a:lnTo>
                    <a:pt x="2644339" y="3353596"/>
                  </a:lnTo>
                  <a:lnTo>
                    <a:pt x="2627437" y="3396684"/>
                  </a:lnTo>
                  <a:lnTo>
                    <a:pt x="2606312" y="3437447"/>
                  </a:lnTo>
                  <a:lnTo>
                    <a:pt x="2581237" y="3475616"/>
                  </a:lnTo>
                  <a:lnTo>
                    <a:pt x="2552482" y="3510917"/>
                  </a:lnTo>
                  <a:lnTo>
                    <a:pt x="2520317" y="3543082"/>
                  </a:lnTo>
                  <a:lnTo>
                    <a:pt x="2485016" y="3571837"/>
                  </a:lnTo>
                  <a:lnTo>
                    <a:pt x="2446847" y="3596912"/>
                  </a:lnTo>
                  <a:lnTo>
                    <a:pt x="2406084" y="3618037"/>
                  </a:lnTo>
                  <a:lnTo>
                    <a:pt x="2362996" y="3634939"/>
                  </a:lnTo>
                  <a:lnTo>
                    <a:pt x="2317855" y="3647347"/>
                  </a:lnTo>
                  <a:lnTo>
                    <a:pt x="2270933" y="3654991"/>
                  </a:lnTo>
                  <a:lnTo>
                    <a:pt x="2222500" y="3657600"/>
                  </a:lnTo>
                  <a:lnTo>
                    <a:pt x="444500" y="3657600"/>
                  </a:lnTo>
                  <a:lnTo>
                    <a:pt x="396066" y="3654991"/>
                  </a:lnTo>
                  <a:lnTo>
                    <a:pt x="349144" y="3647347"/>
                  </a:lnTo>
                  <a:lnTo>
                    <a:pt x="304003" y="3634939"/>
                  </a:lnTo>
                  <a:lnTo>
                    <a:pt x="260915" y="3618037"/>
                  </a:lnTo>
                  <a:lnTo>
                    <a:pt x="220152" y="3596912"/>
                  </a:lnTo>
                  <a:lnTo>
                    <a:pt x="181983" y="3571837"/>
                  </a:lnTo>
                  <a:lnTo>
                    <a:pt x="146682" y="3543082"/>
                  </a:lnTo>
                  <a:lnTo>
                    <a:pt x="114517" y="3510917"/>
                  </a:lnTo>
                  <a:lnTo>
                    <a:pt x="85762" y="3475616"/>
                  </a:lnTo>
                  <a:lnTo>
                    <a:pt x="60687" y="3437447"/>
                  </a:lnTo>
                  <a:lnTo>
                    <a:pt x="39562" y="3396684"/>
                  </a:lnTo>
                  <a:lnTo>
                    <a:pt x="22660" y="3353596"/>
                  </a:lnTo>
                  <a:lnTo>
                    <a:pt x="10252" y="3308455"/>
                  </a:lnTo>
                  <a:lnTo>
                    <a:pt x="2608" y="3261533"/>
                  </a:lnTo>
                  <a:lnTo>
                    <a:pt x="0" y="3213100"/>
                  </a:lnTo>
                  <a:lnTo>
                    <a:pt x="0" y="4445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417063" y="3352800"/>
              <a:ext cx="1805939" cy="2362200"/>
            </a:xfrm>
            <a:custGeom>
              <a:avLst/>
              <a:gdLst/>
              <a:ahLst/>
              <a:cxnLst/>
              <a:rect l="l" t="t" r="r" b="b"/>
              <a:pathLst>
                <a:path w="1805939" h="2362200">
                  <a:moveTo>
                    <a:pt x="1805939" y="0"/>
                  </a:moveTo>
                  <a:lnTo>
                    <a:pt x="0" y="0"/>
                  </a:lnTo>
                  <a:lnTo>
                    <a:pt x="0" y="2362200"/>
                  </a:lnTo>
                  <a:lnTo>
                    <a:pt x="1805939" y="2362200"/>
                  </a:lnTo>
                  <a:lnTo>
                    <a:pt x="1805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417063" y="3352800"/>
              <a:ext cx="1805939" cy="2362200"/>
            </a:xfrm>
            <a:custGeom>
              <a:avLst/>
              <a:gdLst/>
              <a:ahLst/>
              <a:cxnLst/>
              <a:rect l="l" t="t" r="r" b="b"/>
              <a:pathLst>
                <a:path w="1805939" h="2362200">
                  <a:moveTo>
                    <a:pt x="0" y="2362200"/>
                  </a:moveTo>
                  <a:lnTo>
                    <a:pt x="1805939" y="2362200"/>
                  </a:lnTo>
                  <a:lnTo>
                    <a:pt x="1805939" y="0"/>
                  </a:lnTo>
                  <a:lnTo>
                    <a:pt x="0" y="0"/>
                  </a:lnTo>
                  <a:lnTo>
                    <a:pt x="0" y="2362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2528442" y="4202684"/>
            <a:ext cx="16122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C0504D"/>
                </a:solidFill>
                <a:latin typeface="Courier New"/>
                <a:cs typeface="Courier New"/>
              </a:rPr>
              <a:t>min(1,</a:t>
            </a:r>
            <a:r>
              <a:rPr dirty="0" sz="1600" spc="-4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600" b="1">
                <a:solidFill>
                  <a:srgbClr val="C0504D"/>
                </a:solidFill>
                <a:latin typeface="Courier New"/>
                <a:cs typeface="Courier New"/>
              </a:rPr>
              <a:t>2,</a:t>
            </a:r>
            <a:r>
              <a:rPr dirty="0" sz="1600" spc="-50" b="1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1600" spc="-25" b="1">
                <a:solidFill>
                  <a:srgbClr val="C0504D"/>
                </a:solidFill>
                <a:latin typeface="Courier New"/>
                <a:cs typeface="Courier New"/>
              </a:rPr>
              <a:t>3);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135883" y="2983229"/>
            <a:ext cx="5130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solidFill>
                  <a:srgbClr val="C0504D"/>
                </a:solidFill>
                <a:latin typeface="Courier New"/>
                <a:cs typeface="Courier New"/>
              </a:rPr>
              <a:t>main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3288284" y="3353307"/>
            <a:ext cx="5353685" cy="2362200"/>
          </a:xfrm>
          <a:custGeom>
            <a:avLst/>
            <a:gdLst/>
            <a:ahLst/>
            <a:cxnLst/>
            <a:rect l="l" t="t" r="r" b="b"/>
            <a:pathLst>
              <a:path w="5353684" h="2362200">
                <a:moveTo>
                  <a:pt x="63500" y="2298319"/>
                </a:moveTo>
                <a:lnTo>
                  <a:pt x="47625" y="2298319"/>
                </a:lnTo>
                <a:lnTo>
                  <a:pt x="47625" y="1387094"/>
                </a:lnTo>
                <a:lnTo>
                  <a:pt x="15875" y="1387094"/>
                </a:lnTo>
                <a:lnTo>
                  <a:pt x="15875" y="2298319"/>
                </a:lnTo>
                <a:lnTo>
                  <a:pt x="0" y="2298319"/>
                </a:lnTo>
                <a:lnTo>
                  <a:pt x="31750" y="2361819"/>
                </a:lnTo>
                <a:lnTo>
                  <a:pt x="55562" y="2314194"/>
                </a:lnTo>
                <a:lnTo>
                  <a:pt x="63500" y="2298319"/>
                </a:lnTo>
                <a:close/>
              </a:path>
              <a:path w="5353684" h="2362200">
                <a:moveTo>
                  <a:pt x="78105" y="774319"/>
                </a:moveTo>
                <a:lnTo>
                  <a:pt x="62306" y="774636"/>
                </a:lnTo>
                <a:lnTo>
                  <a:pt x="47625" y="508"/>
                </a:lnTo>
                <a:lnTo>
                  <a:pt x="47625" y="0"/>
                </a:lnTo>
                <a:lnTo>
                  <a:pt x="15875" y="508"/>
                </a:lnTo>
                <a:lnTo>
                  <a:pt x="30530" y="774319"/>
                </a:lnTo>
                <a:lnTo>
                  <a:pt x="30556" y="775284"/>
                </a:lnTo>
                <a:lnTo>
                  <a:pt x="14719" y="775589"/>
                </a:lnTo>
                <a:lnTo>
                  <a:pt x="47625" y="838454"/>
                </a:lnTo>
                <a:lnTo>
                  <a:pt x="70129" y="791083"/>
                </a:lnTo>
                <a:lnTo>
                  <a:pt x="78105" y="774319"/>
                </a:lnTo>
                <a:close/>
              </a:path>
              <a:path w="5353684" h="2362200">
                <a:moveTo>
                  <a:pt x="2993009" y="350774"/>
                </a:moveTo>
                <a:lnTo>
                  <a:pt x="2961259" y="334899"/>
                </a:lnTo>
                <a:lnTo>
                  <a:pt x="2929509" y="319024"/>
                </a:lnTo>
                <a:lnTo>
                  <a:pt x="2929509" y="334899"/>
                </a:lnTo>
                <a:lnTo>
                  <a:pt x="1948307" y="334899"/>
                </a:lnTo>
                <a:lnTo>
                  <a:pt x="1948307" y="990473"/>
                </a:lnTo>
                <a:lnTo>
                  <a:pt x="933958" y="990473"/>
                </a:lnTo>
                <a:lnTo>
                  <a:pt x="933958" y="1022223"/>
                </a:lnTo>
                <a:lnTo>
                  <a:pt x="1980057" y="1022223"/>
                </a:lnTo>
                <a:lnTo>
                  <a:pt x="1980057" y="1006348"/>
                </a:lnTo>
                <a:lnTo>
                  <a:pt x="1980057" y="990473"/>
                </a:lnTo>
                <a:lnTo>
                  <a:pt x="1980057" y="366649"/>
                </a:lnTo>
                <a:lnTo>
                  <a:pt x="2929509" y="366649"/>
                </a:lnTo>
                <a:lnTo>
                  <a:pt x="2929509" y="382524"/>
                </a:lnTo>
                <a:lnTo>
                  <a:pt x="2961259" y="366649"/>
                </a:lnTo>
                <a:lnTo>
                  <a:pt x="2993009" y="350774"/>
                </a:lnTo>
                <a:close/>
              </a:path>
              <a:path w="5353684" h="2362200">
                <a:moveTo>
                  <a:pt x="3008630" y="2239899"/>
                </a:moveTo>
                <a:lnTo>
                  <a:pt x="1590929" y="2239899"/>
                </a:lnTo>
                <a:lnTo>
                  <a:pt x="1590929" y="1281049"/>
                </a:lnTo>
                <a:lnTo>
                  <a:pt x="1590929" y="1265174"/>
                </a:lnTo>
                <a:lnTo>
                  <a:pt x="1590929" y="1249299"/>
                </a:lnTo>
                <a:lnTo>
                  <a:pt x="203454" y="1249299"/>
                </a:lnTo>
                <a:lnTo>
                  <a:pt x="203454" y="1233424"/>
                </a:lnTo>
                <a:lnTo>
                  <a:pt x="139954" y="1265174"/>
                </a:lnTo>
                <a:lnTo>
                  <a:pt x="203454" y="1296924"/>
                </a:lnTo>
                <a:lnTo>
                  <a:pt x="203454" y="1281049"/>
                </a:lnTo>
                <a:lnTo>
                  <a:pt x="1559179" y="1281049"/>
                </a:lnTo>
                <a:lnTo>
                  <a:pt x="1559179" y="2271649"/>
                </a:lnTo>
                <a:lnTo>
                  <a:pt x="3008630" y="2271649"/>
                </a:lnTo>
                <a:lnTo>
                  <a:pt x="3008630" y="2255774"/>
                </a:lnTo>
                <a:lnTo>
                  <a:pt x="3008630" y="2239899"/>
                </a:lnTo>
                <a:close/>
              </a:path>
              <a:path w="5353684" h="2362200">
                <a:moveTo>
                  <a:pt x="3170301" y="925195"/>
                </a:moveTo>
                <a:lnTo>
                  <a:pt x="3154400" y="925995"/>
                </a:lnTo>
                <a:lnTo>
                  <a:pt x="3132264" y="473456"/>
                </a:lnTo>
                <a:lnTo>
                  <a:pt x="3132201" y="471932"/>
                </a:lnTo>
                <a:lnTo>
                  <a:pt x="3100451" y="473456"/>
                </a:lnTo>
                <a:lnTo>
                  <a:pt x="3122663" y="925195"/>
                </a:lnTo>
                <a:lnTo>
                  <a:pt x="3122777" y="927582"/>
                </a:lnTo>
                <a:lnTo>
                  <a:pt x="3106928" y="928370"/>
                </a:lnTo>
                <a:lnTo>
                  <a:pt x="3141726" y="990219"/>
                </a:lnTo>
                <a:lnTo>
                  <a:pt x="3162262" y="943483"/>
                </a:lnTo>
                <a:lnTo>
                  <a:pt x="3170301" y="925195"/>
                </a:lnTo>
                <a:close/>
              </a:path>
              <a:path w="5353684" h="2362200">
                <a:moveTo>
                  <a:pt x="3243072" y="1542415"/>
                </a:moveTo>
                <a:lnTo>
                  <a:pt x="3211830" y="1536573"/>
                </a:lnTo>
                <a:lnTo>
                  <a:pt x="3112363" y="2067941"/>
                </a:lnTo>
                <a:lnTo>
                  <a:pt x="3096768" y="2065020"/>
                </a:lnTo>
                <a:lnTo>
                  <a:pt x="3116326" y="2133219"/>
                </a:lnTo>
                <a:lnTo>
                  <a:pt x="3149701" y="2089277"/>
                </a:lnTo>
                <a:lnTo>
                  <a:pt x="3159252" y="2076704"/>
                </a:lnTo>
                <a:lnTo>
                  <a:pt x="3143605" y="2073783"/>
                </a:lnTo>
                <a:lnTo>
                  <a:pt x="3243072" y="1542415"/>
                </a:lnTo>
                <a:close/>
              </a:path>
              <a:path w="5353684" h="2362200">
                <a:moveTo>
                  <a:pt x="5197983" y="350774"/>
                </a:moveTo>
                <a:lnTo>
                  <a:pt x="5166233" y="334899"/>
                </a:lnTo>
                <a:lnTo>
                  <a:pt x="5134483" y="319024"/>
                </a:lnTo>
                <a:lnTo>
                  <a:pt x="5134483" y="334899"/>
                </a:lnTo>
                <a:lnTo>
                  <a:pt x="4535932" y="334899"/>
                </a:lnTo>
                <a:lnTo>
                  <a:pt x="4535932" y="1142873"/>
                </a:lnTo>
                <a:lnTo>
                  <a:pt x="3905758" y="1142873"/>
                </a:lnTo>
                <a:lnTo>
                  <a:pt x="3905758" y="1174623"/>
                </a:lnTo>
                <a:lnTo>
                  <a:pt x="4567682" y="1174623"/>
                </a:lnTo>
                <a:lnTo>
                  <a:pt x="4567682" y="1158748"/>
                </a:lnTo>
                <a:lnTo>
                  <a:pt x="4567682" y="1142873"/>
                </a:lnTo>
                <a:lnTo>
                  <a:pt x="4567682" y="366649"/>
                </a:lnTo>
                <a:lnTo>
                  <a:pt x="5134483" y="366649"/>
                </a:lnTo>
                <a:lnTo>
                  <a:pt x="5134483" y="382524"/>
                </a:lnTo>
                <a:lnTo>
                  <a:pt x="5166233" y="366649"/>
                </a:lnTo>
                <a:lnTo>
                  <a:pt x="5197983" y="350774"/>
                </a:lnTo>
                <a:close/>
              </a:path>
              <a:path w="5353684" h="2362200">
                <a:moveTo>
                  <a:pt x="5213858" y="1706499"/>
                </a:moveTo>
                <a:lnTo>
                  <a:pt x="4291457" y="1706499"/>
                </a:lnTo>
                <a:lnTo>
                  <a:pt x="4291457" y="1433449"/>
                </a:lnTo>
                <a:lnTo>
                  <a:pt x="4291457" y="1417574"/>
                </a:lnTo>
                <a:lnTo>
                  <a:pt x="4291457" y="1401699"/>
                </a:lnTo>
                <a:lnTo>
                  <a:pt x="3399282" y="1401699"/>
                </a:lnTo>
                <a:lnTo>
                  <a:pt x="3399282" y="1385824"/>
                </a:lnTo>
                <a:lnTo>
                  <a:pt x="3335782" y="1417574"/>
                </a:lnTo>
                <a:lnTo>
                  <a:pt x="3399282" y="1449324"/>
                </a:lnTo>
                <a:lnTo>
                  <a:pt x="3399282" y="1433449"/>
                </a:lnTo>
                <a:lnTo>
                  <a:pt x="4259707" y="1433449"/>
                </a:lnTo>
                <a:lnTo>
                  <a:pt x="4259707" y="1738249"/>
                </a:lnTo>
                <a:lnTo>
                  <a:pt x="5213858" y="1738249"/>
                </a:lnTo>
                <a:lnTo>
                  <a:pt x="5213858" y="1722374"/>
                </a:lnTo>
                <a:lnTo>
                  <a:pt x="5213858" y="1706499"/>
                </a:lnTo>
                <a:close/>
              </a:path>
              <a:path w="5353684" h="2362200">
                <a:moveTo>
                  <a:pt x="5353304" y="1536319"/>
                </a:moveTo>
                <a:lnTo>
                  <a:pt x="5337429" y="1536319"/>
                </a:lnTo>
                <a:lnTo>
                  <a:pt x="5337429" y="472694"/>
                </a:lnTo>
                <a:lnTo>
                  <a:pt x="5305679" y="472694"/>
                </a:lnTo>
                <a:lnTo>
                  <a:pt x="5305679" y="1536319"/>
                </a:lnTo>
                <a:lnTo>
                  <a:pt x="5289804" y="1536319"/>
                </a:lnTo>
                <a:lnTo>
                  <a:pt x="5321554" y="1599819"/>
                </a:lnTo>
                <a:lnTo>
                  <a:pt x="5345366" y="1552194"/>
                </a:lnTo>
                <a:lnTo>
                  <a:pt x="5353304" y="15363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55700">
              <a:lnSpc>
                <a:spcPct val="100000"/>
              </a:lnSpc>
              <a:spcBef>
                <a:spcPts val="95"/>
              </a:spcBef>
            </a:pPr>
            <a:r>
              <a:rPr dirty="0" sz="4000" spc="-95"/>
              <a:t>Method</a:t>
            </a:r>
            <a:r>
              <a:rPr dirty="0" sz="4000" spc="-175"/>
              <a:t> </a:t>
            </a:r>
            <a:r>
              <a:rPr dirty="0" sz="4000" spc="-140"/>
              <a:t>Declarations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2044954" y="1616709"/>
            <a:ext cx="8216265" cy="373316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b="1">
                <a:latin typeface="Times New Roman"/>
                <a:cs typeface="Times New Roman"/>
              </a:rPr>
              <a:t>Instance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methods: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reflect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behaviors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objects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created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from </a:t>
            </a:r>
            <a:r>
              <a:rPr dirty="0" sz="2400" b="1">
                <a:latin typeface="Times New Roman"/>
                <a:cs typeface="Times New Roman"/>
              </a:rPr>
              <a:t>the </a:t>
            </a:r>
            <a:r>
              <a:rPr dirty="0" sz="2400" spc="-10" b="1"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1980"/>
              </a:lnSpc>
            </a:pPr>
            <a:r>
              <a:rPr dirty="0" sz="2000" spc="-10">
                <a:latin typeface="Calibri"/>
                <a:cs typeface="Calibri"/>
              </a:rPr>
              <a:t>invocation:</a:t>
            </a:r>
            <a:endParaRPr sz="2000">
              <a:latin typeface="Calibri"/>
              <a:cs typeface="Calibri"/>
            </a:endParaRPr>
          </a:p>
          <a:p>
            <a:pPr marL="927100" marR="2744470">
              <a:lnSpc>
                <a:spcPts val="1939"/>
              </a:lnSpc>
              <a:spcBef>
                <a:spcPts val="145"/>
              </a:spcBef>
            </a:pPr>
            <a:r>
              <a:rPr dirty="0" sz="1800">
                <a:latin typeface="Calibri"/>
                <a:cs typeface="Calibri"/>
              </a:rPr>
              <a:t>inside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definition: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just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call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name </a:t>
            </a:r>
            <a:r>
              <a:rPr dirty="0" sz="1800">
                <a:latin typeface="Calibri"/>
                <a:cs typeface="Calibri"/>
              </a:rPr>
              <a:t>outside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definition: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C0000"/>
                </a:solidFill>
                <a:latin typeface="Calibri"/>
                <a:cs typeface="Calibri"/>
              </a:rPr>
              <a:t>objVar</a:t>
            </a:r>
            <a:r>
              <a:rPr dirty="0" sz="1800" spc="-10">
                <a:latin typeface="Calibri"/>
                <a:cs typeface="Calibri"/>
              </a:rPr>
              <a:t>.methodName(…)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30"/>
              </a:lnSpc>
            </a:pP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access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both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instance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class/static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740"/>
              </a:lnSpc>
              <a:spcBef>
                <a:spcPts val="1705"/>
              </a:spcBef>
            </a:pPr>
            <a:r>
              <a:rPr dirty="0" sz="2400" b="1">
                <a:latin typeface="Times New Roman"/>
                <a:cs typeface="Times New Roman"/>
              </a:rPr>
              <a:t>Static/class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methods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155"/>
              </a:lnSpc>
            </a:pPr>
            <a:r>
              <a:rPr dirty="0" sz="2000" spc="-10">
                <a:latin typeface="Calibri"/>
                <a:cs typeface="Calibri"/>
              </a:rPr>
              <a:t>invocation:</a:t>
            </a:r>
            <a:endParaRPr sz="2000">
              <a:latin typeface="Calibri"/>
              <a:cs typeface="Calibri"/>
            </a:endParaRPr>
          </a:p>
          <a:p>
            <a:pPr marL="927100" marR="2369185">
              <a:lnSpc>
                <a:spcPts val="211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inside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definition: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just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call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name </a:t>
            </a:r>
            <a:r>
              <a:rPr dirty="0" sz="1800">
                <a:latin typeface="Calibri"/>
                <a:cs typeface="Calibri"/>
              </a:rPr>
              <a:t>outside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definition: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C0000"/>
                </a:solidFill>
                <a:latin typeface="Calibri"/>
                <a:cs typeface="Calibri"/>
              </a:rPr>
              <a:t>ClassName</a:t>
            </a:r>
            <a:r>
              <a:rPr dirty="0" sz="1800" spc="-10">
                <a:latin typeface="Calibri"/>
                <a:cs typeface="Calibri"/>
              </a:rPr>
              <a:t>.methodName(…)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440"/>
              </a:lnSpc>
            </a:pPr>
            <a:r>
              <a:rPr dirty="0" sz="2400">
                <a:latin typeface="Calibri"/>
                <a:cs typeface="Calibri"/>
              </a:rPr>
              <a:t>declare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methods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keyword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static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such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295"/>
              </a:lnSpc>
            </a:pPr>
            <a:r>
              <a:rPr dirty="0" sz="2000">
                <a:solidFill>
                  <a:srgbClr val="CC0000"/>
                </a:solidFill>
                <a:latin typeface="Calibri"/>
                <a:cs typeface="Calibri"/>
              </a:rPr>
              <a:t>can</a:t>
            </a:r>
            <a:r>
              <a:rPr dirty="0" sz="2000" spc="-6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CC0000"/>
                </a:solidFill>
                <a:latin typeface="Calibri"/>
                <a:cs typeface="Calibri"/>
              </a:rPr>
              <a:t>access</a:t>
            </a:r>
            <a:r>
              <a:rPr dirty="0" sz="2000" spc="-5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CC0000"/>
                </a:solidFill>
                <a:latin typeface="Calibri"/>
                <a:cs typeface="Calibri"/>
              </a:rPr>
              <a:t>only</a:t>
            </a:r>
            <a:r>
              <a:rPr dirty="0" sz="2000" spc="-8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CC0000"/>
                </a:solidFill>
                <a:latin typeface="Calibri"/>
                <a:cs typeface="Calibri"/>
              </a:rPr>
              <a:t>class/static</a:t>
            </a:r>
            <a:r>
              <a:rPr dirty="0" sz="2000" spc="-2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CC0000"/>
                </a:solidFill>
                <a:latin typeface="Calibri"/>
                <a:cs typeface="Calibri"/>
              </a:rPr>
              <a:t>variables</a:t>
            </a:r>
            <a:r>
              <a:rPr dirty="0" sz="2000" spc="-6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CC0000"/>
                </a:solidFill>
                <a:latin typeface="Calibri"/>
                <a:cs typeface="Calibri"/>
              </a:rPr>
              <a:t>(why?)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84285" y="6273495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Arial MT"/>
                <a:cs typeface="Arial MT"/>
              </a:rPr>
              <a:t>35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042" rIns="0" bIns="0" rtlCol="0" vert="horz">
            <a:spAutoFit/>
          </a:bodyPr>
          <a:lstStyle/>
          <a:p>
            <a:pPr marL="2872105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Method</a:t>
            </a:r>
            <a:r>
              <a:rPr dirty="0" spc="-120"/>
              <a:t> </a:t>
            </a:r>
            <a:r>
              <a:rPr dirty="0" spc="-90"/>
              <a:t>Overloading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137029" y="1586610"/>
            <a:ext cx="7538084" cy="412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define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multiple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methods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with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same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name-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10"/>
              </a:lnSpc>
            </a:pPr>
            <a:r>
              <a:rPr dirty="0" sz="2400" spc="-10" b="1">
                <a:latin typeface="Times New Roman"/>
                <a:cs typeface="Times New Roman"/>
              </a:rPr>
              <a:t>--</a:t>
            </a:r>
            <a:r>
              <a:rPr dirty="0" sz="2400" b="1">
                <a:latin typeface="Times New Roman"/>
                <a:cs typeface="Times New Roman"/>
              </a:rPr>
              <a:t>this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called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method</a:t>
            </a:r>
            <a:r>
              <a:rPr dirty="0" sz="2400" spc="-2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3300"/>
                </a:solidFill>
                <a:latin typeface="Times New Roman"/>
                <a:cs typeface="Times New Roman"/>
              </a:rPr>
              <a:t>overloading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035"/>
              </a:lnSpc>
            </a:pPr>
            <a:r>
              <a:rPr dirty="0" sz="1800">
                <a:latin typeface="Calibri"/>
                <a:cs typeface="Calibri"/>
              </a:rPr>
              <a:t>usually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perform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same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task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different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types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685"/>
              </a:spcBef>
              <a:tabLst>
                <a:tab pos="1695450" algn="l"/>
                <a:tab pos="5970270" algn="l"/>
              </a:tabLst>
            </a:pPr>
            <a:r>
              <a:rPr dirty="0" sz="2000" b="1">
                <a:latin typeface="Times New Roman"/>
                <a:cs typeface="Times New Roman"/>
              </a:rPr>
              <a:t>Example: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The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sz="2000" b="1">
                <a:latin typeface="Courier New"/>
                <a:cs typeface="Courier New"/>
              </a:rPr>
              <a:t>PrintStream</a:t>
            </a:r>
            <a:r>
              <a:rPr dirty="0" sz="2000" spc="-50" b="1">
                <a:latin typeface="Courier New"/>
                <a:cs typeface="Courier New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class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defines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multiple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sz="2000" spc="-10" b="1">
                <a:latin typeface="Courier New"/>
                <a:cs typeface="Courier New"/>
              </a:rPr>
              <a:t>println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65"/>
              </a:lnSpc>
            </a:pPr>
            <a:r>
              <a:rPr dirty="0" sz="2000" b="1">
                <a:latin typeface="Times New Roman"/>
                <a:cs typeface="Times New Roman"/>
              </a:rPr>
              <a:t>methods,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i.e.,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println</a:t>
            </a:r>
            <a:r>
              <a:rPr dirty="0" sz="2000" spc="-690" b="1">
                <a:latin typeface="Courier New"/>
                <a:cs typeface="Courier New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is </a:t>
            </a:r>
            <a:r>
              <a:rPr dirty="0" sz="2000" spc="-10" b="1">
                <a:latin typeface="Times New Roman"/>
                <a:cs typeface="Times New Roman"/>
              </a:rPr>
              <a:t>overloaded:</a:t>
            </a:r>
            <a:endParaRPr sz="2000">
              <a:latin typeface="Times New Roman"/>
              <a:cs typeface="Times New Roman"/>
            </a:endParaRPr>
          </a:p>
          <a:p>
            <a:pPr marL="1651000" marR="3420745">
              <a:lnSpc>
                <a:spcPct val="90100"/>
              </a:lnSpc>
              <a:spcBef>
                <a:spcPts val="95"/>
              </a:spcBef>
            </a:pPr>
            <a:r>
              <a:rPr dirty="0" sz="1800" b="1">
                <a:latin typeface="Courier New"/>
                <a:cs typeface="Courier New"/>
              </a:rPr>
              <a:t>println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(String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s) </a:t>
            </a:r>
            <a:r>
              <a:rPr dirty="0" sz="1800" b="1">
                <a:latin typeface="Courier New"/>
                <a:cs typeface="Courier New"/>
              </a:rPr>
              <a:t>println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(int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i) </a:t>
            </a:r>
            <a:r>
              <a:rPr dirty="0" sz="1800" b="1">
                <a:latin typeface="Courier New"/>
                <a:cs typeface="Courier New"/>
              </a:rPr>
              <a:t>println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(double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d)</a:t>
            </a:r>
            <a:endParaRPr sz="1800">
              <a:latin typeface="Courier New"/>
              <a:cs typeface="Courier New"/>
            </a:endParaRPr>
          </a:p>
          <a:p>
            <a:pPr marL="2362835">
              <a:lnSpc>
                <a:spcPts val="2055"/>
              </a:lnSpc>
            </a:pPr>
            <a:r>
              <a:rPr dirty="0" sz="2000" spc="-50" b="1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12700" marR="706120">
              <a:lnSpc>
                <a:spcPts val="2230"/>
              </a:lnSpc>
              <a:spcBef>
                <a:spcPts val="95"/>
              </a:spcBef>
              <a:tabLst>
                <a:tab pos="3025775" algn="l"/>
              </a:tabLst>
            </a:pPr>
            <a:r>
              <a:rPr dirty="0" sz="2000" b="1">
                <a:latin typeface="Times New Roman"/>
                <a:cs typeface="Times New Roman"/>
              </a:rPr>
              <a:t>The following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lines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use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the</a:t>
            </a:r>
            <a:r>
              <a:rPr dirty="0" sz="2000" b="1">
                <a:latin typeface="Times New Roman"/>
                <a:cs typeface="Times New Roman"/>
              </a:rPr>
              <a:t>	</a:t>
            </a:r>
            <a:r>
              <a:rPr dirty="0" sz="2000" b="1">
                <a:latin typeface="Courier New"/>
                <a:cs typeface="Courier New"/>
              </a:rPr>
              <a:t>System.out.print</a:t>
            </a:r>
            <a:r>
              <a:rPr dirty="0" sz="2000" spc="-60" b="1">
                <a:latin typeface="Courier New"/>
                <a:cs typeface="Courier New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method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for </a:t>
            </a:r>
            <a:r>
              <a:rPr dirty="0" sz="2000" b="1">
                <a:latin typeface="Times New Roman"/>
                <a:cs typeface="Times New Roman"/>
              </a:rPr>
              <a:t>different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-10" b="1">
                <a:latin typeface="Times New Roman"/>
                <a:cs typeface="Times New Roman"/>
              </a:rPr>
              <a:t> types:</a:t>
            </a:r>
            <a:endParaRPr sz="2000">
              <a:latin typeface="Times New Roman"/>
              <a:cs typeface="Times New Roman"/>
            </a:endParaRPr>
          </a:p>
          <a:p>
            <a:pPr marL="559435">
              <a:lnSpc>
                <a:spcPts val="2055"/>
              </a:lnSpc>
              <a:spcBef>
                <a:spcPts val="195"/>
              </a:spcBef>
            </a:pPr>
            <a:r>
              <a:rPr dirty="0" sz="1800" b="1">
                <a:latin typeface="Courier New"/>
                <a:cs typeface="Courier New"/>
              </a:rPr>
              <a:t>System.out.println</a:t>
            </a:r>
            <a:r>
              <a:rPr dirty="0" sz="1800" spc="-1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("The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total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is:");</a:t>
            </a:r>
            <a:endParaRPr sz="1800">
              <a:latin typeface="Courier New"/>
              <a:cs typeface="Courier New"/>
            </a:endParaRPr>
          </a:p>
          <a:p>
            <a:pPr marL="559435" marR="3285490">
              <a:lnSpc>
                <a:spcPts val="1939"/>
              </a:lnSpc>
              <a:spcBef>
                <a:spcPts val="140"/>
              </a:spcBef>
            </a:pPr>
            <a:r>
              <a:rPr dirty="0" sz="1800" b="1">
                <a:latin typeface="Courier New"/>
                <a:cs typeface="Courier New"/>
              </a:rPr>
              <a:t>double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total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0; </a:t>
            </a:r>
            <a:r>
              <a:rPr dirty="0" sz="1800" b="1">
                <a:latin typeface="Courier New"/>
                <a:cs typeface="Courier New"/>
              </a:rPr>
              <a:t>System.out.println</a:t>
            </a:r>
            <a:r>
              <a:rPr dirty="0" sz="1800" spc="-18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(total);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84285" y="6273495"/>
            <a:ext cx="2235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Arial MT"/>
                <a:cs typeface="Arial MT"/>
              </a:rPr>
              <a:t>36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758" rIns="0" bIns="0" rtlCol="0" vert="horz">
            <a:spAutoFit/>
          </a:bodyPr>
          <a:lstStyle/>
          <a:p>
            <a:pPr marL="249047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Method</a:t>
            </a:r>
            <a:r>
              <a:rPr dirty="0" spc="-65"/>
              <a:t> </a:t>
            </a:r>
            <a:r>
              <a:rPr dirty="0" spc="-130"/>
              <a:t>Overloading:</a:t>
            </a:r>
            <a:r>
              <a:rPr dirty="0" spc="-50"/>
              <a:t> </a:t>
            </a:r>
            <a:r>
              <a:rPr dirty="0" spc="-140"/>
              <a:t>Signature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84629" y="1621358"/>
            <a:ext cx="7588884" cy="4347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3149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compiler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must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be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able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to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determine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which </a:t>
            </a:r>
            <a:r>
              <a:rPr dirty="0" sz="2800" b="1">
                <a:latin typeface="Times New Roman"/>
                <a:cs typeface="Times New Roman"/>
              </a:rPr>
              <a:t>version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method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being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invoked</a:t>
            </a:r>
            <a:endParaRPr sz="2800">
              <a:latin typeface="Times New Roman"/>
              <a:cs typeface="Times New Roman"/>
            </a:endParaRPr>
          </a:p>
          <a:p>
            <a:pPr marL="12700" marR="241935">
              <a:lnSpc>
                <a:spcPct val="100000"/>
              </a:lnSpc>
              <a:spcBef>
                <a:spcPts val="5"/>
              </a:spcBef>
            </a:pPr>
            <a:r>
              <a:rPr dirty="0" sz="2800" b="1">
                <a:latin typeface="Times New Roman"/>
                <a:cs typeface="Times New Roman"/>
              </a:rPr>
              <a:t>This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by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analyzing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parameters,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which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form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CC0000"/>
                </a:solidFill>
                <a:latin typeface="Times New Roman"/>
                <a:cs typeface="Times New Roman"/>
              </a:rPr>
              <a:t>signature</a:t>
            </a:r>
            <a:r>
              <a:rPr dirty="0" sz="2800" spc="-50" b="1" i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method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2825"/>
              </a:lnSpc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signature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includes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order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parameters</a:t>
            </a:r>
            <a:endParaRPr sz="2400">
              <a:latin typeface="Calibri"/>
              <a:cs typeface="Calibri"/>
            </a:endParaRPr>
          </a:p>
          <a:p>
            <a:pPr marL="927100" marR="50800">
              <a:lnSpc>
                <a:spcPct val="100000"/>
              </a:lnSpc>
              <a:spcBef>
                <a:spcPts val="30"/>
              </a:spcBef>
            </a:pP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multiple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match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call,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compiler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picks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best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match</a:t>
            </a:r>
            <a:endParaRPr sz="2000">
              <a:latin typeface="Calibri"/>
              <a:cs typeface="Calibri"/>
            </a:endParaRPr>
          </a:p>
          <a:p>
            <a:pPr marL="927100" marR="437515">
              <a:lnSpc>
                <a:spcPct val="100000"/>
              </a:lnSpc>
            </a:pP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none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matches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exactly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but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some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implicit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conversion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be </a:t>
            </a:r>
            <a:r>
              <a:rPr dirty="0" sz="2000">
                <a:latin typeface="Calibri"/>
                <a:cs typeface="Calibri"/>
              </a:rPr>
              <a:t>done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match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method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invoke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with </a:t>
            </a:r>
            <a:r>
              <a:rPr dirty="0" sz="2000">
                <a:latin typeface="Calibri"/>
                <a:cs typeface="Calibri"/>
              </a:rPr>
              <a:t>implicit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conversion.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855"/>
              </a:lnSpc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return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method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C0000"/>
                </a:solidFill>
                <a:latin typeface="Calibri"/>
                <a:cs typeface="Calibri"/>
              </a:rPr>
              <a:t>not</a:t>
            </a:r>
            <a:r>
              <a:rPr dirty="0" sz="2400" spc="-3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signature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8003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Method</a:t>
            </a:r>
            <a:r>
              <a:rPr dirty="0" spc="-120"/>
              <a:t> </a:t>
            </a:r>
            <a:r>
              <a:rPr dirty="0" spc="-90"/>
              <a:t>Overloading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64994" y="2137029"/>
            <a:ext cx="3073400" cy="1245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ourier New"/>
                <a:cs typeface="Courier New"/>
              </a:rPr>
              <a:t>double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tryMe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(int</a:t>
            </a:r>
            <a:r>
              <a:rPr dirty="0" sz="2000" spc="-25" b="1">
                <a:latin typeface="Courier New"/>
                <a:cs typeface="Courier New"/>
              </a:rPr>
              <a:t> x)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return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x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+</a:t>
            </a:r>
            <a:r>
              <a:rPr dirty="0" sz="2000" spc="-10" b="1">
                <a:latin typeface="Courier New"/>
                <a:cs typeface="Courier New"/>
              </a:rPr>
              <a:t> .375;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2583" y="1644853"/>
            <a:ext cx="1012136" cy="19528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909697" y="1548511"/>
            <a:ext cx="10414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150479"/>
                </a:solidFill>
                <a:latin typeface="Times New Roman"/>
                <a:cs typeface="Times New Roman"/>
              </a:rPr>
              <a:t>Version</a:t>
            </a:r>
            <a:r>
              <a:rPr dirty="0" sz="2000" spc="-60" b="1">
                <a:solidFill>
                  <a:srgbClr val="150479"/>
                </a:solidFill>
                <a:latin typeface="Times New Roman"/>
                <a:cs typeface="Times New Roman"/>
              </a:rPr>
              <a:t> </a:t>
            </a:r>
            <a:r>
              <a:rPr dirty="0" sz="2000" spc="-50" b="1">
                <a:solidFill>
                  <a:srgbClr val="150479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023228" y="2121154"/>
            <a:ext cx="4597400" cy="1245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ourier New"/>
                <a:cs typeface="Courier New"/>
              </a:rPr>
              <a:t>double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tryMe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(int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x,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double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y)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return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x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*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y;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5982" y="1644853"/>
            <a:ext cx="1021254" cy="19528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253731" y="1548511"/>
            <a:ext cx="10401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150479"/>
                </a:solidFill>
                <a:latin typeface="Times New Roman"/>
                <a:cs typeface="Times New Roman"/>
              </a:rPr>
              <a:t>Version</a:t>
            </a:r>
            <a:r>
              <a:rPr dirty="0" sz="2000" spc="-75" b="1">
                <a:solidFill>
                  <a:srgbClr val="150479"/>
                </a:solidFill>
                <a:latin typeface="Times New Roman"/>
                <a:cs typeface="Times New Roman"/>
              </a:rPr>
              <a:t> </a:t>
            </a:r>
            <a:r>
              <a:rPr dirty="0" sz="2000" spc="-50" b="1">
                <a:solidFill>
                  <a:srgbClr val="150479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5816" y="4692853"/>
            <a:ext cx="1169837" cy="19528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4194175" y="4597146"/>
            <a:ext cx="3835400" cy="919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728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150479"/>
                </a:solidFill>
                <a:latin typeface="Times New Roman"/>
                <a:cs typeface="Times New Roman"/>
              </a:rPr>
              <a:t>Invocation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dirty="0" sz="2000" b="1">
                <a:latin typeface="Courier New"/>
                <a:cs typeface="Courier New"/>
              </a:rPr>
              <a:t>result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tryMe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(25,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4.32)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218935" y="3581400"/>
            <a:ext cx="715645" cy="862330"/>
          </a:xfrm>
          <a:custGeom>
            <a:avLst/>
            <a:gdLst/>
            <a:ahLst/>
            <a:cxnLst/>
            <a:rect l="l" t="t" r="r" b="b"/>
            <a:pathLst>
              <a:path w="715645" h="862329">
                <a:moveTo>
                  <a:pt x="589293" y="93863"/>
                </a:moveTo>
                <a:lnTo>
                  <a:pt x="0" y="814069"/>
                </a:lnTo>
                <a:lnTo>
                  <a:pt x="58927" y="862330"/>
                </a:lnTo>
                <a:lnTo>
                  <a:pt x="648221" y="142123"/>
                </a:lnTo>
                <a:lnTo>
                  <a:pt x="589293" y="93863"/>
                </a:lnTo>
                <a:close/>
              </a:path>
              <a:path w="715645" h="862329">
                <a:moveTo>
                  <a:pt x="700703" y="64388"/>
                </a:moveTo>
                <a:lnTo>
                  <a:pt x="613410" y="64388"/>
                </a:lnTo>
                <a:lnTo>
                  <a:pt x="672338" y="112649"/>
                </a:lnTo>
                <a:lnTo>
                  <a:pt x="648221" y="142123"/>
                </a:lnTo>
                <a:lnTo>
                  <a:pt x="677671" y="166243"/>
                </a:lnTo>
                <a:lnTo>
                  <a:pt x="700703" y="64388"/>
                </a:lnTo>
                <a:close/>
              </a:path>
              <a:path w="715645" h="862329">
                <a:moveTo>
                  <a:pt x="613410" y="64388"/>
                </a:moveTo>
                <a:lnTo>
                  <a:pt x="589293" y="93863"/>
                </a:lnTo>
                <a:lnTo>
                  <a:pt x="648221" y="142123"/>
                </a:lnTo>
                <a:lnTo>
                  <a:pt x="672338" y="112649"/>
                </a:lnTo>
                <a:lnTo>
                  <a:pt x="613410" y="64388"/>
                </a:lnTo>
                <a:close/>
              </a:path>
              <a:path w="715645" h="862329">
                <a:moveTo>
                  <a:pt x="715263" y="0"/>
                </a:moveTo>
                <a:lnTo>
                  <a:pt x="559815" y="69723"/>
                </a:lnTo>
                <a:lnTo>
                  <a:pt x="589293" y="93863"/>
                </a:lnTo>
                <a:lnTo>
                  <a:pt x="613410" y="64388"/>
                </a:lnTo>
                <a:lnTo>
                  <a:pt x="700703" y="64388"/>
                </a:lnTo>
                <a:lnTo>
                  <a:pt x="7152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146" y="437133"/>
            <a:ext cx="391096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1F487C"/>
                </a:solidFill>
                <a:latin typeface="Arial MT"/>
                <a:cs typeface="Arial MT"/>
              </a:rPr>
              <a:t>More</a:t>
            </a:r>
            <a:r>
              <a:rPr dirty="0" sz="4400" spc="-15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4400" spc="-10">
                <a:solidFill>
                  <a:srgbClr val="1F487C"/>
                </a:solidFill>
                <a:latin typeface="Arial MT"/>
                <a:cs typeface="Arial MT"/>
              </a:rPr>
              <a:t>Examples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05000" y="1524000"/>
            <a:ext cx="4616450" cy="132461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Courier New"/>
                <a:cs typeface="Courier New"/>
              </a:rPr>
              <a:t>double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tryMe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(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x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60" b="1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return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x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+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5;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05000" y="3048000"/>
            <a:ext cx="4616450" cy="132461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Courier New"/>
                <a:cs typeface="Courier New"/>
              </a:rPr>
              <a:t>double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tryMe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(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double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x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50" b="1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return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x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*</a:t>
            </a:r>
            <a:r>
              <a:rPr dirty="0" sz="2000" spc="-10" b="1">
                <a:latin typeface="Courier New"/>
                <a:cs typeface="Courier New"/>
              </a:rPr>
              <a:t> .375;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28800" y="4876800"/>
            <a:ext cx="4768850" cy="132461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Courier New"/>
                <a:cs typeface="Courier New"/>
              </a:rPr>
              <a:t>double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tryMe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(double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x,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y)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54864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ourier New"/>
                <a:cs typeface="Courier New"/>
              </a:rPr>
              <a:t>return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x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+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y;</a:t>
            </a:r>
            <a:endParaRPr sz="20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934200" y="2714244"/>
            <a:ext cx="3429000" cy="284861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Courier New"/>
                <a:cs typeface="Courier New"/>
              </a:rPr>
              <a:t>tryMe(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1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tryMe(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1.0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ourier New"/>
                <a:cs typeface="Courier New"/>
              </a:rPr>
              <a:t>tryMe(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1.0,</a:t>
            </a:r>
            <a:r>
              <a:rPr dirty="0" sz="2000" spc="-25" b="1">
                <a:latin typeface="Courier New"/>
                <a:cs typeface="Courier New"/>
              </a:rPr>
              <a:t> 2);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ourier New"/>
                <a:cs typeface="Courier New"/>
              </a:rPr>
              <a:t>tryMe(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1,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2);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tryMe(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1.0,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2.0);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317740" y="2326385"/>
            <a:ext cx="2642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tryMe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will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called?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9297" y="101295"/>
            <a:ext cx="33121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>
                <a:solidFill>
                  <a:srgbClr val="1F487C"/>
                </a:solidFill>
                <a:latin typeface="Arial MT"/>
                <a:cs typeface="Arial MT"/>
              </a:rPr>
              <a:t>Two</a:t>
            </a:r>
            <a:r>
              <a:rPr dirty="0" sz="4400" spc="-29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4400">
                <a:solidFill>
                  <a:srgbClr val="1F487C"/>
                </a:solidFill>
                <a:latin typeface="Arial MT"/>
                <a:cs typeface="Arial MT"/>
              </a:rPr>
              <a:t>Types</a:t>
            </a:r>
            <a:r>
              <a:rPr dirty="0" sz="4400" spc="-235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4400" spc="-25">
                <a:solidFill>
                  <a:srgbClr val="1F487C"/>
                </a:solidFill>
                <a:latin typeface="Arial MT"/>
                <a:cs typeface="Arial MT"/>
              </a:rPr>
              <a:t>of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36394" y="772413"/>
            <a:ext cx="7407275" cy="4883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206375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1F487C"/>
                </a:solidFill>
                <a:latin typeface="Arial MT"/>
                <a:cs typeface="Arial MT"/>
              </a:rPr>
              <a:t>Parameter </a:t>
            </a:r>
            <a:r>
              <a:rPr dirty="0" sz="4400" spc="-10">
                <a:solidFill>
                  <a:srgbClr val="1F487C"/>
                </a:solidFill>
                <a:latin typeface="Arial MT"/>
                <a:cs typeface="Arial MT"/>
              </a:rPr>
              <a:t>Passing</a:t>
            </a:r>
            <a:endParaRPr sz="4400">
              <a:latin typeface="Arial MT"/>
              <a:cs typeface="Arial MT"/>
            </a:endParaRPr>
          </a:p>
          <a:p>
            <a:pPr marL="354965" indent="-342265">
              <a:lnSpc>
                <a:spcPts val="3650"/>
              </a:lnSpc>
              <a:spcBef>
                <a:spcPts val="3415"/>
              </a:spcBef>
              <a:buChar char="•"/>
              <a:tabLst>
                <a:tab pos="354965" algn="l"/>
              </a:tabLst>
            </a:pPr>
            <a:r>
              <a:rPr dirty="0" sz="3200">
                <a:latin typeface="Arial MT"/>
                <a:cs typeface="Arial MT"/>
              </a:rPr>
              <a:t>If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modification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of</a:t>
            </a:r>
            <a:r>
              <a:rPr dirty="0" sz="3200" spc="-5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the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 i="1">
                <a:latin typeface="Arial"/>
                <a:cs typeface="Arial"/>
              </a:rPr>
              <a:t>formal</a:t>
            </a:r>
            <a:r>
              <a:rPr dirty="0" sz="3200" spc="-25" i="1">
                <a:latin typeface="Arial"/>
                <a:cs typeface="Arial"/>
              </a:rPr>
              <a:t> </a:t>
            </a:r>
            <a:r>
              <a:rPr dirty="0" sz="3200" spc="-10" i="1">
                <a:latin typeface="Arial"/>
                <a:cs typeface="Arial"/>
              </a:rPr>
              <a:t>argument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ts val="3650"/>
              </a:lnSpc>
              <a:spcBef>
                <a:spcPts val="5"/>
              </a:spcBef>
            </a:pPr>
            <a:r>
              <a:rPr dirty="0" sz="3200">
                <a:latin typeface="Arial MT"/>
                <a:cs typeface="Arial MT"/>
              </a:rPr>
              <a:t>has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CC0000"/>
                </a:solidFill>
                <a:latin typeface="Arial MT"/>
                <a:cs typeface="Arial MT"/>
              </a:rPr>
              <a:t>no</a:t>
            </a:r>
            <a:r>
              <a:rPr dirty="0" sz="3200" spc="-35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effect</a:t>
            </a:r>
            <a:r>
              <a:rPr dirty="0" sz="3200" spc="-4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on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the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 i="1">
                <a:latin typeface="Arial"/>
                <a:cs typeface="Arial"/>
              </a:rPr>
              <a:t>actual</a:t>
            </a:r>
            <a:r>
              <a:rPr dirty="0" sz="3200" spc="-50" i="1">
                <a:latin typeface="Arial"/>
                <a:cs typeface="Arial"/>
              </a:rPr>
              <a:t> </a:t>
            </a:r>
            <a:r>
              <a:rPr dirty="0" sz="3200" spc="-10" i="1">
                <a:latin typeface="Arial"/>
                <a:cs typeface="Arial"/>
              </a:rPr>
              <a:t>argument</a:t>
            </a:r>
            <a:r>
              <a:rPr dirty="0" sz="3200" spc="-10">
                <a:latin typeface="Arial MT"/>
                <a:cs typeface="Arial MT"/>
              </a:rPr>
              <a:t>,</a:t>
            </a:r>
            <a:endParaRPr sz="32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35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 MT"/>
                <a:cs typeface="Arial MT"/>
              </a:rPr>
              <a:t>it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is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CC0000"/>
                </a:solidFill>
                <a:latin typeface="Arial MT"/>
                <a:cs typeface="Arial MT"/>
              </a:rPr>
              <a:t>call</a:t>
            </a:r>
            <a:r>
              <a:rPr dirty="0" sz="2800" spc="-3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CC0000"/>
                </a:solidFill>
                <a:latin typeface="Arial MT"/>
                <a:cs typeface="Arial MT"/>
              </a:rPr>
              <a:t>by</a:t>
            </a:r>
            <a:r>
              <a:rPr dirty="0" sz="2800" spc="-25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CC0000"/>
                </a:solidFill>
                <a:latin typeface="Arial MT"/>
                <a:cs typeface="Arial MT"/>
              </a:rPr>
              <a:t>value</a:t>
            </a:r>
            <a:endParaRPr sz="2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275"/>
              </a:spcBef>
              <a:buFont typeface="Arial MT"/>
              <a:buChar char="–"/>
            </a:pPr>
            <a:endParaRPr sz="2800">
              <a:latin typeface="Arial MT"/>
              <a:cs typeface="Arial MT"/>
            </a:endParaRPr>
          </a:p>
          <a:p>
            <a:pPr marL="355600" marR="5715" indent="-342900">
              <a:lnSpc>
                <a:spcPts val="346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dirty="0" sz="3200">
                <a:latin typeface="Arial MT"/>
                <a:cs typeface="Arial MT"/>
              </a:rPr>
              <a:t>If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modification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of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the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 i="1">
                <a:latin typeface="Arial"/>
                <a:cs typeface="Arial"/>
              </a:rPr>
              <a:t>formal</a:t>
            </a:r>
            <a:r>
              <a:rPr dirty="0" sz="3200" spc="-30" i="1">
                <a:latin typeface="Arial"/>
                <a:cs typeface="Arial"/>
              </a:rPr>
              <a:t> </a:t>
            </a:r>
            <a:r>
              <a:rPr dirty="0" sz="3200" spc="-10" i="1">
                <a:latin typeface="Arial"/>
                <a:cs typeface="Arial"/>
              </a:rPr>
              <a:t>argument </a:t>
            </a:r>
            <a:r>
              <a:rPr dirty="0" sz="3200">
                <a:latin typeface="Arial MT"/>
                <a:cs typeface="Arial MT"/>
              </a:rPr>
              <a:t>can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change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the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value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of</a:t>
            </a:r>
            <a:r>
              <a:rPr dirty="0" sz="3200" spc="-2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the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 spc="-10" i="1">
                <a:latin typeface="Arial"/>
                <a:cs typeface="Arial"/>
              </a:rPr>
              <a:t>actual argument</a:t>
            </a:r>
            <a:r>
              <a:rPr dirty="0" sz="3200" spc="-10">
                <a:latin typeface="Arial MT"/>
                <a:cs typeface="Arial MT"/>
              </a:rPr>
              <a:t>,</a:t>
            </a:r>
            <a:endParaRPr sz="32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295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 MT"/>
                <a:cs typeface="Arial MT"/>
              </a:rPr>
              <a:t>it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is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CC0000"/>
                </a:solidFill>
                <a:latin typeface="Arial MT"/>
                <a:cs typeface="Arial MT"/>
              </a:rPr>
              <a:t>call</a:t>
            </a:r>
            <a:r>
              <a:rPr dirty="0" sz="2800" spc="-3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CC0000"/>
                </a:solidFill>
                <a:latin typeface="Arial MT"/>
                <a:cs typeface="Arial MT"/>
              </a:rPr>
              <a:t>by</a:t>
            </a:r>
            <a:r>
              <a:rPr dirty="0" sz="2800" spc="-25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CC0000"/>
                </a:solidFill>
                <a:latin typeface="Arial MT"/>
                <a:cs typeface="Arial MT"/>
              </a:rPr>
              <a:t>reference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92874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CLASS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854" y="1414652"/>
            <a:ext cx="11221720" cy="4408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7500"/>
              <a:buFont typeface="Wingdings"/>
              <a:buChar char=""/>
              <a:tabLst>
                <a:tab pos="46926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group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objects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have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common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properties.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template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blueprint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which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objects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created.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logical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entity.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can't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physical.</a:t>
            </a:r>
            <a:endParaRPr sz="20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7500"/>
              <a:buFont typeface="Wingdings"/>
              <a:buChar char=""/>
              <a:tabLst>
                <a:tab pos="469265" algn="l"/>
              </a:tabLst>
            </a:pP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 spc="-2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Java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contain:</a:t>
            </a:r>
            <a:endParaRPr sz="2000">
              <a:latin typeface="Times New Roman"/>
              <a:cs typeface="Times New Roman"/>
            </a:endParaRPr>
          </a:p>
          <a:p>
            <a:pPr lvl="1" marL="1177925" indent="-708025">
              <a:lnSpc>
                <a:spcPct val="100000"/>
              </a:lnSpc>
              <a:spcBef>
                <a:spcPts val="110"/>
              </a:spcBef>
              <a:buClr>
                <a:srgbClr val="3891A7"/>
              </a:buClr>
              <a:buSzPct val="77500"/>
              <a:buFont typeface="Wingdings"/>
              <a:buChar char=""/>
              <a:tabLst>
                <a:tab pos="1177925" algn="l"/>
              </a:tabLst>
            </a:pPr>
            <a:r>
              <a:rPr dirty="0" sz="2000" spc="-10">
                <a:latin typeface="Times New Roman"/>
                <a:cs typeface="Times New Roman"/>
              </a:rPr>
              <a:t>Fields</a:t>
            </a:r>
            <a:endParaRPr sz="2000">
              <a:latin typeface="Times New Roman"/>
              <a:cs typeface="Times New Roman"/>
            </a:endParaRPr>
          </a:p>
          <a:p>
            <a:pPr lvl="1" marL="1177925" indent="-70802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7500"/>
              <a:buFont typeface="Wingdings"/>
              <a:buChar char=""/>
              <a:tabLst>
                <a:tab pos="1177925" algn="l"/>
              </a:tabLst>
            </a:pPr>
            <a:r>
              <a:rPr dirty="0" sz="2000" spc="-10">
                <a:latin typeface="Times New Roman"/>
                <a:cs typeface="Times New Roman"/>
              </a:rPr>
              <a:t>Methods</a:t>
            </a:r>
            <a:endParaRPr sz="2000">
              <a:latin typeface="Times New Roman"/>
              <a:cs typeface="Times New Roman"/>
            </a:endParaRPr>
          </a:p>
          <a:p>
            <a:pPr lvl="1" marL="1177925" indent="-70802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7500"/>
              <a:buFont typeface="Wingdings"/>
              <a:buChar char=""/>
              <a:tabLst>
                <a:tab pos="1177925" algn="l"/>
              </a:tabLst>
            </a:pPr>
            <a:r>
              <a:rPr dirty="0" sz="2000" spc="-10">
                <a:latin typeface="Times New Roman"/>
                <a:cs typeface="Times New Roman"/>
              </a:rPr>
              <a:t>Constructors</a:t>
            </a:r>
            <a:endParaRPr sz="2000">
              <a:latin typeface="Times New Roman"/>
              <a:cs typeface="Times New Roman"/>
            </a:endParaRPr>
          </a:p>
          <a:p>
            <a:pPr lvl="1" marL="1177925" indent="-708025">
              <a:lnSpc>
                <a:spcPct val="100000"/>
              </a:lnSpc>
              <a:spcBef>
                <a:spcPts val="110"/>
              </a:spcBef>
              <a:buClr>
                <a:srgbClr val="3891A7"/>
              </a:buClr>
              <a:buSzPct val="77500"/>
              <a:buFont typeface="Wingdings"/>
              <a:buChar char=""/>
              <a:tabLst>
                <a:tab pos="1177925" algn="l"/>
              </a:tabLst>
            </a:pPr>
            <a:r>
              <a:rPr dirty="0" sz="2000" spc="-10">
                <a:latin typeface="Times New Roman"/>
                <a:cs typeface="Times New Roman"/>
              </a:rPr>
              <a:t>Blocks</a:t>
            </a:r>
            <a:endParaRPr sz="2000">
              <a:latin typeface="Times New Roman"/>
              <a:cs typeface="Times New Roman"/>
            </a:endParaRPr>
          </a:p>
          <a:p>
            <a:pPr lvl="1" marL="1177925" indent="-70802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7500"/>
              <a:buFont typeface="Wingdings"/>
              <a:buChar char=""/>
              <a:tabLst>
                <a:tab pos="1177925" algn="l"/>
              </a:tabLst>
            </a:pPr>
            <a:r>
              <a:rPr dirty="0" sz="2000" spc="-10">
                <a:latin typeface="Times New Roman"/>
                <a:cs typeface="Times New Roman"/>
              </a:rPr>
              <a:t>Nested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interface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2000">
              <a:latin typeface="Times New Roman"/>
              <a:cs typeface="Times New Roman"/>
            </a:endParaRPr>
          </a:p>
          <a:p>
            <a:pPr marL="911225" marR="8072120" indent="-441959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Times New Roman"/>
                <a:cs typeface="Times New Roman"/>
              </a:rPr>
              <a:t>Syntax</a:t>
            </a:r>
            <a:r>
              <a:rPr dirty="0" sz="2000" spc="-10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to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20" b="1">
                <a:latin typeface="Times New Roman"/>
                <a:cs typeface="Times New Roman"/>
              </a:rPr>
              <a:t>declare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class: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&lt;class_name&gt;{ field;</a:t>
            </a:r>
            <a:endParaRPr sz="2000">
              <a:latin typeface="Times New Roman"/>
              <a:cs typeface="Times New Roman"/>
            </a:endParaRPr>
          </a:p>
          <a:p>
            <a:pPr marL="911225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method;</a:t>
            </a:r>
            <a:endParaRPr sz="2000">
              <a:latin typeface="Times New Roman"/>
              <a:cs typeface="Times New Roman"/>
            </a:endParaRPr>
          </a:p>
          <a:p>
            <a:pPr marL="911225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1810" rIns="0" bIns="0" rtlCol="0" vert="horz">
            <a:spAutoFit/>
          </a:bodyPr>
          <a:lstStyle/>
          <a:p>
            <a:pPr marL="1777364">
              <a:lnSpc>
                <a:spcPct val="100000"/>
              </a:lnSpc>
              <a:spcBef>
                <a:spcPts val="105"/>
              </a:spcBef>
            </a:pPr>
            <a:r>
              <a:rPr dirty="0" sz="3200" spc="-135"/>
              <a:t>Call-</a:t>
            </a:r>
            <a:r>
              <a:rPr dirty="0" sz="3200" spc="-125"/>
              <a:t>By-</a:t>
            </a:r>
            <a:r>
              <a:rPr dirty="0" sz="3200" spc="-185"/>
              <a:t>Value</a:t>
            </a:r>
            <a:r>
              <a:rPr dirty="0" sz="3200" spc="-30"/>
              <a:t> </a:t>
            </a:r>
            <a:r>
              <a:rPr dirty="0" sz="3200" spc="-215"/>
              <a:t>and</a:t>
            </a:r>
            <a:r>
              <a:rPr dirty="0" sz="3200"/>
              <a:t> </a:t>
            </a:r>
            <a:r>
              <a:rPr dirty="0" sz="3200" spc="-135"/>
              <a:t>Call-</a:t>
            </a:r>
            <a:r>
              <a:rPr dirty="0" sz="3200" spc="-125"/>
              <a:t>By-</a:t>
            </a:r>
            <a:r>
              <a:rPr dirty="0" sz="3200" spc="-145"/>
              <a:t>Reference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2044954" y="1464309"/>
            <a:ext cx="7932420" cy="2526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Depend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type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formal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argument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5"/>
              </a:lnSpc>
            </a:pPr>
            <a:r>
              <a:rPr dirty="0" sz="2400" b="1">
                <a:latin typeface="Times New Roman"/>
                <a:cs typeface="Times New Roman"/>
              </a:rPr>
              <a:t>If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 formal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argument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 a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C0000"/>
                </a:solidFill>
                <a:latin typeface="Times New Roman"/>
                <a:cs typeface="Times New Roman"/>
              </a:rPr>
              <a:t>primitive</a:t>
            </a:r>
            <a:r>
              <a:rPr dirty="0" sz="2400" spc="-5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C0000"/>
                </a:solidFill>
                <a:latin typeface="Times New Roman"/>
                <a:cs typeface="Times New Roman"/>
              </a:rPr>
              <a:t>data type</a:t>
            </a:r>
            <a:r>
              <a:rPr dirty="0" sz="2400" b="1">
                <a:latin typeface="Times New Roman"/>
                <a:cs typeface="Times New Roman"/>
              </a:rPr>
              <a:t>, a </a:t>
            </a:r>
            <a:r>
              <a:rPr dirty="0" sz="2400" spc="-10" b="1">
                <a:latin typeface="Times New Roman"/>
                <a:cs typeface="Times New Roman"/>
              </a:rPr>
              <a:t>modification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85"/>
              </a:lnSpc>
            </a:pPr>
            <a:r>
              <a:rPr dirty="0" sz="2400" b="1">
                <a:latin typeface="Times New Roman"/>
                <a:cs typeface="Times New Roman"/>
              </a:rPr>
              <a:t>on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formal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argument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has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C0000"/>
                </a:solidFill>
                <a:latin typeface="Times New Roman"/>
                <a:cs typeface="Times New Roman"/>
              </a:rPr>
              <a:t>no</a:t>
            </a:r>
            <a:r>
              <a:rPr dirty="0" sz="2400" spc="-1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effect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actual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argument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115"/>
              </a:lnSpc>
              <a:tabLst>
                <a:tab pos="3670300" algn="l"/>
              </a:tabLst>
            </a:pP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CC0000"/>
                </a:solidFill>
                <a:latin typeface="Calibri"/>
                <a:cs typeface="Calibri"/>
              </a:rPr>
              <a:t>call</a:t>
            </a:r>
            <a:r>
              <a:rPr dirty="0" sz="2000" spc="-1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CC0000"/>
                </a:solidFill>
                <a:latin typeface="Calibri"/>
                <a:cs typeface="Calibri"/>
              </a:rPr>
              <a:t>by</a:t>
            </a:r>
            <a:r>
              <a:rPr dirty="0" sz="2000" spc="-3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CC0000"/>
                </a:solidFill>
                <a:latin typeface="Calibri"/>
                <a:cs typeface="Calibri"/>
              </a:rPr>
              <a:t>value</a:t>
            </a:r>
            <a:r>
              <a:rPr dirty="0" sz="2000">
                <a:latin typeface="Calibri"/>
                <a:cs typeface="Calibri"/>
              </a:rPr>
              <a:t>,</a:t>
            </a:r>
            <a:r>
              <a:rPr dirty="0" sz="2000" spc="-20">
                <a:latin typeface="Calibri"/>
                <a:cs typeface="Calibri"/>
              </a:rPr>
              <a:t> e.g.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b="1">
                <a:latin typeface="Courier New"/>
                <a:cs typeface="Courier New"/>
              </a:rPr>
              <a:t>num1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min(2,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3);</a:t>
            </a:r>
            <a:endParaRPr sz="2000">
              <a:latin typeface="Courier New"/>
              <a:cs typeface="Courier New"/>
            </a:endParaRPr>
          </a:p>
          <a:p>
            <a:pPr marL="12700" marR="325120" indent="4572635">
              <a:lnSpc>
                <a:spcPct val="91500"/>
              </a:lnSpc>
              <a:spcBef>
                <a:spcPts val="70"/>
              </a:spcBef>
            </a:pPr>
            <a:r>
              <a:rPr dirty="0" sz="2000" b="1">
                <a:latin typeface="Courier New"/>
                <a:cs typeface="Courier New"/>
              </a:rPr>
              <a:t>num2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min(x,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y); </a:t>
            </a:r>
            <a:r>
              <a:rPr dirty="0" sz="2400" b="1">
                <a:latin typeface="Times New Roman"/>
                <a:cs typeface="Times New Roman"/>
              </a:rPr>
              <a:t>This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because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primitive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types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variables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contain</a:t>
            </a:r>
            <a:r>
              <a:rPr dirty="0" sz="2400" spc="-35" b="1" i="1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their </a:t>
            </a:r>
            <a:r>
              <a:rPr dirty="0" sz="2400" b="1" i="1">
                <a:latin typeface="Times New Roman"/>
                <a:cs typeface="Times New Roman"/>
              </a:rPr>
              <a:t>values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procedure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call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trigger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assignment: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ts val="2120"/>
              </a:lnSpc>
            </a:pPr>
            <a:r>
              <a:rPr dirty="0" sz="2000">
                <a:latin typeface="Calibri"/>
                <a:cs typeface="Calibri"/>
              </a:rPr>
              <a:t>&lt;formal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argument&gt;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&lt;actual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argument&gt;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17394" y="4956124"/>
            <a:ext cx="5359400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x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2;</a:t>
            </a:r>
            <a:r>
              <a:rPr dirty="0" sz="2000" spc="-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y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5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3;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num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min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(x,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y);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static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num(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num1,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num2)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{</a:t>
            </a:r>
            <a:r>
              <a:rPr dirty="0" sz="2000" spc="-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…</a:t>
            </a:r>
            <a:r>
              <a:rPr dirty="0" sz="2000" spc="-5" b="1">
                <a:latin typeface="Courier New"/>
                <a:cs typeface="Courier New"/>
              </a:rPr>
              <a:t> </a:t>
            </a:r>
            <a:r>
              <a:rPr dirty="0" sz="2000" spc="-6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29600" y="4924044"/>
            <a:ext cx="2178050" cy="1629410"/>
          </a:xfrm>
          <a:prstGeom prst="rect">
            <a:avLst/>
          </a:prstGeom>
          <a:solidFill>
            <a:srgbClr val="4F81BC"/>
          </a:solidFill>
          <a:ln w="12700">
            <a:solidFill>
              <a:srgbClr val="000000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92075" marR="95885">
              <a:lnSpc>
                <a:spcPct val="100000"/>
              </a:lnSpc>
              <a:spcBef>
                <a:spcPts val="135"/>
              </a:spcBef>
            </a:pP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x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5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2; </a:t>
            </a: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y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5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3; </a:t>
            </a: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num1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x; </a:t>
            </a: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num2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y;</a:t>
            </a:r>
            <a:endParaRPr sz="20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{</a:t>
            </a:r>
            <a:r>
              <a:rPr dirty="0" sz="2000" spc="-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…</a:t>
            </a:r>
            <a:r>
              <a:rPr dirty="0" sz="2000" spc="-5" b="1">
                <a:latin typeface="Courier New"/>
                <a:cs typeface="Courier New"/>
              </a:rPr>
              <a:t> </a:t>
            </a:r>
            <a:r>
              <a:rPr dirty="0" sz="2000" spc="-6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994" rIns="0" bIns="0" rtlCol="0" vert="horz">
            <a:spAutoFit/>
          </a:bodyPr>
          <a:lstStyle/>
          <a:p>
            <a:pPr marL="1586865">
              <a:lnSpc>
                <a:spcPct val="100000"/>
              </a:lnSpc>
              <a:spcBef>
                <a:spcPts val="105"/>
              </a:spcBef>
            </a:pPr>
            <a:r>
              <a:rPr dirty="0" sz="3200" spc="-135"/>
              <a:t>Call-</a:t>
            </a:r>
            <a:r>
              <a:rPr dirty="0" sz="3200" spc="-125"/>
              <a:t>By-</a:t>
            </a:r>
            <a:r>
              <a:rPr dirty="0" sz="3200" spc="-185"/>
              <a:t>Value</a:t>
            </a:r>
            <a:r>
              <a:rPr dirty="0" sz="3200" spc="-30"/>
              <a:t> </a:t>
            </a:r>
            <a:r>
              <a:rPr dirty="0" sz="3200" spc="-215"/>
              <a:t>and</a:t>
            </a:r>
            <a:r>
              <a:rPr dirty="0" sz="3200"/>
              <a:t> </a:t>
            </a:r>
            <a:r>
              <a:rPr dirty="0" sz="3200" spc="-135"/>
              <a:t>Call-</a:t>
            </a:r>
            <a:r>
              <a:rPr dirty="0" sz="3200" spc="-125"/>
              <a:t>By-</a:t>
            </a:r>
            <a:r>
              <a:rPr dirty="0" sz="3200" spc="-145"/>
              <a:t>Reference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2044954" y="1464309"/>
            <a:ext cx="8001634" cy="290639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665480">
              <a:lnSpc>
                <a:spcPct val="90100"/>
              </a:lnSpc>
              <a:spcBef>
                <a:spcPts val="385"/>
              </a:spcBef>
            </a:pPr>
            <a:r>
              <a:rPr dirty="0" sz="2400" b="1">
                <a:latin typeface="Times New Roman"/>
                <a:cs typeface="Times New Roman"/>
              </a:rPr>
              <a:t>If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formal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argument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C0000"/>
                </a:solidFill>
                <a:latin typeface="Times New Roman"/>
                <a:cs typeface="Times New Roman"/>
              </a:rPr>
              <a:t>not</a:t>
            </a:r>
            <a:r>
              <a:rPr dirty="0" sz="2400" spc="-1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dirty="0" sz="2400" spc="-1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C0000"/>
                </a:solidFill>
                <a:latin typeface="Times New Roman"/>
                <a:cs typeface="Times New Roman"/>
              </a:rPr>
              <a:t>primitive</a:t>
            </a:r>
            <a:r>
              <a:rPr dirty="0" sz="2400" spc="-6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C0000"/>
                </a:solidFill>
                <a:latin typeface="Times New Roman"/>
                <a:cs typeface="Times New Roman"/>
              </a:rPr>
              <a:t>data</a:t>
            </a:r>
            <a:r>
              <a:rPr dirty="0" sz="2400" spc="-10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C0000"/>
                </a:solidFill>
                <a:latin typeface="Times New Roman"/>
                <a:cs typeface="Times New Roman"/>
              </a:rPr>
              <a:t>type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an </a:t>
            </a:r>
            <a:r>
              <a:rPr dirty="0" sz="2400" b="1">
                <a:latin typeface="Times New Roman"/>
                <a:cs typeface="Times New Roman"/>
              </a:rPr>
              <a:t>operation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on the formal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argument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can change the </a:t>
            </a:r>
            <a:r>
              <a:rPr dirty="0" sz="2400" spc="-10" b="1">
                <a:latin typeface="Times New Roman"/>
                <a:cs typeface="Times New Roman"/>
              </a:rPr>
              <a:t>actual argument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1995"/>
              </a:lnSpc>
            </a:pP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CC0000"/>
                </a:solidFill>
                <a:latin typeface="Calibri"/>
                <a:cs typeface="Calibri"/>
              </a:rPr>
              <a:t>call</a:t>
            </a:r>
            <a:r>
              <a:rPr dirty="0" sz="2000" spc="-1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CC0000"/>
                </a:solidFill>
                <a:latin typeface="Calibri"/>
                <a:cs typeface="Calibri"/>
              </a:rPr>
              <a:t>by</a:t>
            </a:r>
            <a:r>
              <a:rPr dirty="0" sz="2000" spc="-3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CC0000"/>
                </a:solidFill>
                <a:latin typeface="Calibri"/>
                <a:cs typeface="Calibri"/>
              </a:rPr>
              <a:t>reference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590"/>
              </a:lnSpc>
              <a:spcBef>
                <a:spcPts val="204"/>
              </a:spcBef>
            </a:pPr>
            <a:r>
              <a:rPr dirty="0" sz="2400" b="1">
                <a:latin typeface="Times New Roman"/>
                <a:cs typeface="Times New Roman"/>
              </a:rPr>
              <a:t>This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because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variables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object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type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contain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pointers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the </a:t>
            </a:r>
            <a:r>
              <a:rPr dirty="0" sz="2400" b="1">
                <a:latin typeface="Times New Roman"/>
                <a:cs typeface="Times New Roman"/>
              </a:rPr>
              <a:t>data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that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represents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object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15"/>
              </a:lnSpc>
            </a:pPr>
            <a:r>
              <a:rPr dirty="0" sz="2400" b="1">
                <a:latin typeface="Times New Roman"/>
                <a:cs typeface="Times New Roman"/>
              </a:rPr>
              <a:t>Since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procedure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call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triggers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 </a:t>
            </a:r>
            <a:r>
              <a:rPr dirty="0" sz="2400" spc="-10" b="1">
                <a:latin typeface="Times New Roman"/>
                <a:cs typeface="Times New Roman"/>
              </a:rPr>
              <a:t>assignment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ts val="2100"/>
              </a:lnSpc>
            </a:pPr>
            <a:r>
              <a:rPr dirty="0" sz="2000">
                <a:latin typeface="Calibri"/>
                <a:cs typeface="Calibri"/>
              </a:rPr>
              <a:t>&lt;formal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argument&gt;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=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&lt;actual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argument&gt;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720"/>
              </a:lnSpc>
            </a:pP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pointer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copied,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object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itself!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64994" y="4896104"/>
            <a:ext cx="562229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205232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MyClass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x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new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MyClass(); </a:t>
            </a:r>
            <a:r>
              <a:rPr dirty="0" sz="1800" b="1">
                <a:latin typeface="Courier New"/>
                <a:cs typeface="Courier New"/>
              </a:rPr>
              <a:t>MyClass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y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new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MyClass(); </a:t>
            </a:r>
            <a:r>
              <a:rPr dirty="0" sz="1800" b="1">
                <a:latin typeface="Courier New"/>
                <a:cs typeface="Courier New"/>
              </a:rPr>
              <a:t>MyClass.swap(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x,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y);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0" b="1">
                <a:latin typeface="Courier New"/>
                <a:cs typeface="Courier New"/>
              </a:rPr>
              <a:t>…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static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void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swap(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MyClass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x1,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MyClass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25" b="1">
                <a:latin typeface="Courier New"/>
                <a:cs typeface="Courier New"/>
              </a:rPr>
              <a:t>x2)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{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…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5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29600" y="4924044"/>
            <a:ext cx="2178050" cy="1629410"/>
          </a:xfrm>
          <a:prstGeom prst="rect">
            <a:avLst/>
          </a:prstGeom>
          <a:solidFill>
            <a:srgbClr val="4F81BC"/>
          </a:solidFill>
          <a:ln w="12700">
            <a:solidFill>
              <a:srgbClr val="000000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algn="just" marL="92075" marR="95885">
              <a:lnSpc>
                <a:spcPct val="100000"/>
              </a:lnSpc>
              <a:spcBef>
                <a:spcPts val="135"/>
              </a:spcBef>
            </a:pPr>
            <a:r>
              <a:rPr dirty="0" sz="2000" b="1">
                <a:latin typeface="Courier New"/>
                <a:cs typeface="Courier New"/>
              </a:rPr>
              <a:t>x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new</a:t>
            </a:r>
            <a:r>
              <a:rPr dirty="0" sz="2000" spc="-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MC(); </a:t>
            </a:r>
            <a:r>
              <a:rPr dirty="0" sz="2000" b="1">
                <a:latin typeface="Courier New"/>
                <a:cs typeface="Courier New"/>
              </a:rPr>
              <a:t>y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new</a:t>
            </a:r>
            <a:r>
              <a:rPr dirty="0" sz="2000" spc="-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MC(); </a:t>
            </a:r>
            <a:r>
              <a:rPr dirty="0" sz="2000" b="1">
                <a:latin typeface="Courier New"/>
                <a:cs typeface="Courier New"/>
              </a:rPr>
              <a:t>x1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5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x;</a:t>
            </a:r>
            <a:endParaRPr sz="2000">
              <a:latin typeface="Courier New"/>
              <a:cs typeface="Courier New"/>
            </a:endParaRPr>
          </a:p>
          <a:p>
            <a:pPr algn="just" marL="92075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x2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5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y;</a:t>
            </a:r>
            <a:endParaRPr sz="2000">
              <a:latin typeface="Courier New"/>
              <a:cs typeface="Courier New"/>
            </a:endParaRPr>
          </a:p>
          <a:p>
            <a:pPr algn="just" marL="92075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{</a:t>
            </a:r>
            <a:r>
              <a:rPr dirty="0" sz="2000" spc="-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…</a:t>
            </a:r>
            <a:r>
              <a:rPr dirty="0" sz="2000" spc="-5" b="1">
                <a:latin typeface="Courier New"/>
                <a:cs typeface="Courier New"/>
              </a:rPr>
              <a:t> </a:t>
            </a:r>
            <a:r>
              <a:rPr dirty="0" sz="2000" spc="-6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938" y="687069"/>
            <a:ext cx="34328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35"/>
              <a:t>Calling</a:t>
            </a:r>
            <a:r>
              <a:rPr dirty="0" spc="-50"/>
              <a:t> </a:t>
            </a:r>
            <a:r>
              <a:rPr dirty="0" spc="-295"/>
              <a:t>a</a:t>
            </a:r>
            <a:r>
              <a:rPr dirty="0" spc="-60"/>
              <a:t> </a:t>
            </a:r>
            <a:r>
              <a:rPr dirty="0" spc="-120"/>
              <a:t>Method:</a:t>
            </a:r>
            <a:r>
              <a:rPr dirty="0" spc="-65"/>
              <a:t> </a:t>
            </a:r>
            <a:r>
              <a:rPr dirty="0" spc="-130"/>
              <a:t>Value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775194" y="4994224"/>
            <a:ext cx="13970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num2)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88794" y="4895996"/>
            <a:ext cx="4749800" cy="174752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2000" b="1">
                <a:latin typeface="Courier New"/>
                <a:cs typeface="Courier New"/>
              </a:rPr>
              <a:t>public</a:t>
            </a:r>
            <a:r>
              <a:rPr dirty="0" sz="2000" spc="-4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SquareSum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(int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num1,</a:t>
            </a:r>
            <a:endParaRPr sz="2000">
              <a:latin typeface="Courier New"/>
              <a:cs typeface="Courier New"/>
            </a:endParaRPr>
          </a:p>
          <a:p>
            <a:pPr marL="34925">
              <a:lnSpc>
                <a:spcPct val="100000"/>
              </a:lnSpc>
              <a:spcBef>
                <a:spcPts val="775"/>
              </a:spcBef>
            </a:pPr>
            <a:r>
              <a:rPr dirty="0" sz="2000" spc="-5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92125" marR="135382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num1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num1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+</a:t>
            </a:r>
            <a:r>
              <a:rPr dirty="0" sz="2000" spc="-10" b="1">
                <a:latin typeface="Courier New"/>
                <a:cs typeface="Courier New"/>
              </a:rPr>
              <a:t> num2; </a:t>
            </a:r>
            <a:r>
              <a:rPr dirty="0" sz="2000" b="1">
                <a:latin typeface="Courier New"/>
                <a:cs typeface="Courier New"/>
              </a:rPr>
              <a:t>return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num1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*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num1;</a:t>
            </a:r>
            <a:endParaRPr sz="2000">
              <a:latin typeface="Courier New"/>
              <a:cs typeface="Courier New"/>
            </a:endParaRPr>
          </a:p>
          <a:p>
            <a:pPr marL="34925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346575" y="4026153"/>
            <a:ext cx="44450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ourier New"/>
                <a:cs typeface="Courier New"/>
              </a:rPr>
              <a:t>num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SquareSum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(num1,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num2);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591561" y="4344161"/>
            <a:ext cx="8001000" cy="762000"/>
            <a:chOff x="2591561" y="4344161"/>
            <a:chExt cx="8001000" cy="762000"/>
          </a:xfrm>
        </p:grpSpPr>
        <p:sp>
          <p:nvSpPr>
            <p:cNvPr id="7" name="object 7" descr=""/>
            <p:cNvSpPr/>
            <p:nvPr/>
          </p:nvSpPr>
          <p:spPr>
            <a:xfrm>
              <a:off x="2591561" y="4557521"/>
              <a:ext cx="8001000" cy="0"/>
            </a:xfrm>
            <a:custGeom>
              <a:avLst/>
              <a:gdLst/>
              <a:ahLst/>
              <a:cxnLst/>
              <a:rect l="l" t="t" r="r" b="b"/>
              <a:pathLst>
                <a:path w="8001000" h="0">
                  <a:moveTo>
                    <a:pt x="0" y="0"/>
                  </a:moveTo>
                  <a:lnTo>
                    <a:pt x="8001000" y="0"/>
                  </a:lnTo>
                </a:path>
              </a:pathLst>
            </a:custGeom>
            <a:ln w="3175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674611" y="4344161"/>
              <a:ext cx="625475" cy="762000"/>
            </a:xfrm>
            <a:custGeom>
              <a:avLst/>
              <a:gdLst/>
              <a:ahLst/>
              <a:cxnLst/>
              <a:rect l="l" t="t" r="r" b="b"/>
              <a:pathLst>
                <a:path w="625475" h="762000">
                  <a:moveTo>
                    <a:pt x="15875" y="698500"/>
                  </a:moveTo>
                  <a:lnTo>
                    <a:pt x="0" y="698500"/>
                  </a:lnTo>
                  <a:lnTo>
                    <a:pt x="31750" y="762000"/>
                  </a:lnTo>
                  <a:lnTo>
                    <a:pt x="55562" y="714375"/>
                  </a:lnTo>
                  <a:lnTo>
                    <a:pt x="15875" y="714375"/>
                  </a:lnTo>
                  <a:lnTo>
                    <a:pt x="15875" y="698500"/>
                  </a:lnTo>
                  <a:close/>
                </a:path>
                <a:path w="625475" h="762000">
                  <a:moveTo>
                    <a:pt x="593344" y="141224"/>
                  </a:moveTo>
                  <a:lnTo>
                    <a:pt x="15875" y="141224"/>
                  </a:lnTo>
                  <a:lnTo>
                    <a:pt x="15875" y="714375"/>
                  </a:lnTo>
                  <a:lnTo>
                    <a:pt x="47625" y="714375"/>
                  </a:lnTo>
                  <a:lnTo>
                    <a:pt x="47625" y="172974"/>
                  </a:lnTo>
                  <a:lnTo>
                    <a:pt x="31750" y="172974"/>
                  </a:lnTo>
                  <a:lnTo>
                    <a:pt x="47625" y="157099"/>
                  </a:lnTo>
                  <a:lnTo>
                    <a:pt x="593344" y="157099"/>
                  </a:lnTo>
                  <a:lnTo>
                    <a:pt x="593344" y="141224"/>
                  </a:lnTo>
                  <a:close/>
                </a:path>
                <a:path w="625475" h="762000">
                  <a:moveTo>
                    <a:pt x="63500" y="698500"/>
                  </a:moveTo>
                  <a:lnTo>
                    <a:pt x="47625" y="698500"/>
                  </a:lnTo>
                  <a:lnTo>
                    <a:pt x="47625" y="714375"/>
                  </a:lnTo>
                  <a:lnTo>
                    <a:pt x="55562" y="714375"/>
                  </a:lnTo>
                  <a:lnTo>
                    <a:pt x="63500" y="698500"/>
                  </a:lnTo>
                  <a:close/>
                </a:path>
                <a:path w="625475" h="762000">
                  <a:moveTo>
                    <a:pt x="47625" y="157099"/>
                  </a:moveTo>
                  <a:lnTo>
                    <a:pt x="31750" y="172974"/>
                  </a:lnTo>
                  <a:lnTo>
                    <a:pt x="47625" y="172974"/>
                  </a:lnTo>
                  <a:lnTo>
                    <a:pt x="47625" y="157099"/>
                  </a:lnTo>
                  <a:close/>
                </a:path>
                <a:path w="625475" h="762000">
                  <a:moveTo>
                    <a:pt x="625094" y="141224"/>
                  </a:moveTo>
                  <a:lnTo>
                    <a:pt x="609219" y="141224"/>
                  </a:lnTo>
                  <a:lnTo>
                    <a:pt x="593344" y="157099"/>
                  </a:lnTo>
                  <a:lnTo>
                    <a:pt x="47625" y="157099"/>
                  </a:lnTo>
                  <a:lnTo>
                    <a:pt x="47625" y="172974"/>
                  </a:lnTo>
                  <a:lnTo>
                    <a:pt x="625094" y="172974"/>
                  </a:lnTo>
                  <a:lnTo>
                    <a:pt x="625094" y="141224"/>
                  </a:lnTo>
                  <a:close/>
                </a:path>
                <a:path w="625475" h="762000">
                  <a:moveTo>
                    <a:pt x="625094" y="0"/>
                  </a:moveTo>
                  <a:lnTo>
                    <a:pt x="593344" y="0"/>
                  </a:lnTo>
                  <a:lnTo>
                    <a:pt x="593344" y="157099"/>
                  </a:lnTo>
                  <a:lnTo>
                    <a:pt x="609219" y="141224"/>
                  </a:lnTo>
                  <a:lnTo>
                    <a:pt x="625094" y="141224"/>
                  </a:lnTo>
                  <a:lnTo>
                    <a:pt x="6250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957565" y="4344161"/>
              <a:ext cx="577850" cy="152400"/>
            </a:xfrm>
            <a:custGeom>
              <a:avLst/>
              <a:gdLst/>
              <a:ahLst/>
              <a:cxnLst/>
              <a:rect l="l" t="t" r="r" b="b"/>
              <a:pathLst>
                <a:path w="577850" h="152400">
                  <a:moveTo>
                    <a:pt x="0" y="0"/>
                  </a:moveTo>
                  <a:lnTo>
                    <a:pt x="0" y="152400"/>
                  </a:lnTo>
                </a:path>
                <a:path w="577850" h="152400">
                  <a:moveTo>
                    <a:pt x="577595" y="152400"/>
                  </a:moveTo>
                  <a:lnTo>
                    <a:pt x="0" y="152400"/>
                  </a:lnTo>
                </a:path>
              </a:pathLst>
            </a:custGeom>
            <a:ln w="317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503411" y="4496561"/>
              <a:ext cx="63500" cy="609600"/>
            </a:xfrm>
            <a:custGeom>
              <a:avLst/>
              <a:gdLst/>
              <a:ahLst/>
              <a:cxnLst/>
              <a:rect l="l" t="t" r="r" b="b"/>
              <a:pathLst>
                <a:path w="63500" h="609600">
                  <a:moveTo>
                    <a:pt x="15875" y="546100"/>
                  </a:moveTo>
                  <a:lnTo>
                    <a:pt x="0" y="546100"/>
                  </a:lnTo>
                  <a:lnTo>
                    <a:pt x="31750" y="609600"/>
                  </a:lnTo>
                  <a:lnTo>
                    <a:pt x="55562" y="561975"/>
                  </a:lnTo>
                  <a:lnTo>
                    <a:pt x="15875" y="561975"/>
                  </a:lnTo>
                  <a:lnTo>
                    <a:pt x="15875" y="546100"/>
                  </a:lnTo>
                  <a:close/>
                </a:path>
                <a:path w="63500" h="609600">
                  <a:moveTo>
                    <a:pt x="47625" y="0"/>
                  </a:moveTo>
                  <a:lnTo>
                    <a:pt x="15875" y="0"/>
                  </a:lnTo>
                  <a:lnTo>
                    <a:pt x="15875" y="561975"/>
                  </a:lnTo>
                  <a:lnTo>
                    <a:pt x="47625" y="561975"/>
                  </a:lnTo>
                  <a:lnTo>
                    <a:pt x="47625" y="0"/>
                  </a:lnTo>
                  <a:close/>
                </a:path>
                <a:path w="63500" h="609600">
                  <a:moveTo>
                    <a:pt x="63500" y="546100"/>
                  </a:moveTo>
                  <a:lnTo>
                    <a:pt x="47625" y="546100"/>
                  </a:lnTo>
                  <a:lnTo>
                    <a:pt x="47625" y="561975"/>
                  </a:lnTo>
                  <a:lnTo>
                    <a:pt x="55562" y="561975"/>
                  </a:lnTo>
                  <a:lnTo>
                    <a:pt x="63500" y="546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552571" y="2943580"/>
            <a:ext cx="2191385" cy="141351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just" marL="44450" marR="5080" indent="-32384">
              <a:lnSpc>
                <a:spcPct val="150000"/>
              </a:lnSpc>
              <a:spcBef>
                <a:spcPts val="225"/>
              </a:spcBef>
            </a:pP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20" b="1">
                <a:latin typeface="Courier New"/>
                <a:cs typeface="Courier New"/>
              </a:rPr>
              <a:t>  </a:t>
            </a:r>
            <a:r>
              <a:rPr dirty="0" sz="2000" b="1">
                <a:latin typeface="Courier New"/>
                <a:cs typeface="Courier New"/>
              </a:rPr>
              <a:t>num1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2; </a:t>
            </a: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20" b="1">
                <a:latin typeface="Courier New"/>
                <a:cs typeface="Courier New"/>
              </a:rPr>
              <a:t>  </a:t>
            </a:r>
            <a:r>
              <a:rPr dirty="0" sz="2000" b="1">
                <a:latin typeface="Courier New"/>
                <a:cs typeface="Courier New"/>
              </a:rPr>
              <a:t>num2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3; int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372600" y="2667000"/>
            <a:ext cx="990600" cy="381000"/>
          </a:xfrm>
          <a:prstGeom prst="rect">
            <a:avLst/>
          </a:prstGeom>
          <a:solidFill>
            <a:srgbClr val="4F81BC"/>
          </a:solidFill>
          <a:ln w="12700">
            <a:solidFill>
              <a:srgbClr val="000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dirty="0" sz="2000" spc="-5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372600" y="3200400"/>
            <a:ext cx="990600" cy="381000"/>
          </a:xfrm>
          <a:prstGeom prst="rect">
            <a:avLst/>
          </a:prstGeom>
          <a:solidFill>
            <a:srgbClr val="4F81BC"/>
          </a:solidFill>
          <a:ln w="12700">
            <a:solidFill>
              <a:srgbClr val="000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dirty="0" sz="2000" spc="-5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538718" y="2691511"/>
            <a:ext cx="6038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latin typeface="Times New Roman"/>
                <a:cs typeface="Times New Roman"/>
              </a:rPr>
              <a:t>num1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538718" y="3089462"/>
            <a:ext cx="603885" cy="908050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2000" spc="-20">
                <a:latin typeface="Times New Roman"/>
                <a:cs typeface="Times New Roman"/>
              </a:rPr>
              <a:t>num2</a:t>
            </a: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075"/>
              </a:spcBef>
            </a:pPr>
            <a:r>
              <a:rPr dirty="0" sz="2000" spc="-25">
                <a:latin typeface="Times New Roman"/>
                <a:cs typeface="Times New Roman"/>
              </a:rPr>
              <a:t>num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270745" y="5772887"/>
            <a:ext cx="127635" cy="281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85"/>
              </a:lnSpc>
            </a:pPr>
            <a:r>
              <a:rPr dirty="0" sz="2000" spc="-5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839200" y="6324600"/>
            <a:ext cx="990600" cy="381000"/>
          </a:xfrm>
          <a:prstGeom prst="rect">
            <a:avLst/>
          </a:prstGeom>
          <a:solidFill>
            <a:srgbClr val="4F81BC"/>
          </a:solidFill>
          <a:ln w="12700">
            <a:solidFill>
              <a:srgbClr val="00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2000" spc="-50"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005064" y="5740095"/>
            <a:ext cx="6045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Times New Roman"/>
                <a:cs typeface="Times New Roman"/>
              </a:rPr>
              <a:t>num1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005064" y="6333845"/>
            <a:ext cx="6045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Times New Roman"/>
                <a:cs typeface="Times New Roman"/>
              </a:rPr>
              <a:t>num2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839200" y="5715000"/>
            <a:ext cx="990600" cy="3810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2000" spc="-50">
                <a:solidFill>
                  <a:srgbClr val="CC0000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804145" y="3791357"/>
            <a:ext cx="127635" cy="281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85"/>
              </a:lnSpc>
            </a:pPr>
            <a:r>
              <a:rPr dirty="0" sz="2000" spc="-5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372600" y="3733800"/>
            <a:ext cx="990600" cy="38100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dirty="0" sz="2000" spc="-25">
                <a:solidFill>
                  <a:srgbClr val="CC0000"/>
                </a:solidFill>
                <a:latin typeface="Times New Roman"/>
                <a:cs typeface="Times New Roman"/>
              </a:rPr>
              <a:t>25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80030">
              <a:lnSpc>
                <a:spcPct val="100000"/>
              </a:lnSpc>
              <a:spcBef>
                <a:spcPts val="95"/>
              </a:spcBef>
            </a:pPr>
            <a:r>
              <a:rPr dirty="0" spc="-135"/>
              <a:t>Calling</a:t>
            </a:r>
            <a:r>
              <a:rPr dirty="0" spc="-50"/>
              <a:t> </a:t>
            </a:r>
            <a:r>
              <a:rPr dirty="0" spc="-295"/>
              <a:t>a</a:t>
            </a:r>
            <a:r>
              <a:rPr dirty="0" spc="-60"/>
              <a:t> </a:t>
            </a:r>
            <a:r>
              <a:rPr dirty="0" spc="-120"/>
              <a:t>Method:</a:t>
            </a:r>
            <a:r>
              <a:rPr dirty="0" spc="-65"/>
              <a:t> </a:t>
            </a:r>
            <a:r>
              <a:rPr dirty="0" spc="-130"/>
              <a:t>Reference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01545" y="5626709"/>
            <a:ext cx="490220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ourier New"/>
                <a:cs typeface="Courier New"/>
              </a:rPr>
              <a:t>act.setBalance(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balance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*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2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07794" y="2654300"/>
            <a:ext cx="36830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ourier New"/>
                <a:cs typeface="Courier New"/>
              </a:rPr>
              <a:t>doubleBalance</a:t>
            </a:r>
            <a:r>
              <a:rPr dirty="0" sz="2000" spc="-6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(bobAcct);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737486" y="2819400"/>
            <a:ext cx="8854440" cy="1905000"/>
            <a:chOff x="1737486" y="2819400"/>
            <a:chExt cx="8854440" cy="1905000"/>
          </a:xfrm>
        </p:grpSpPr>
        <p:sp>
          <p:nvSpPr>
            <p:cNvPr id="6" name="object 6" descr=""/>
            <p:cNvSpPr/>
            <p:nvPr/>
          </p:nvSpPr>
          <p:spPr>
            <a:xfrm>
              <a:off x="1753361" y="4176522"/>
              <a:ext cx="8001000" cy="0"/>
            </a:xfrm>
            <a:custGeom>
              <a:avLst/>
              <a:gdLst/>
              <a:ahLst/>
              <a:cxnLst/>
              <a:rect l="l" t="t" r="r" b="b"/>
              <a:pathLst>
                <a:path w="8001000" h="0">
                  <a:moveTo>
                    <a:pt x="0" y="0"/>
                  </a:moveTo>
                  <a:lnTo>
                    <a:pt x="8001000" y="0"/>
                  </a:lnTo>
                </a:path>
              </a:pathLst>
            </a:custGeom>
            <a:ln w="31750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101335" y="3043174"/>
              <a:ext cx="1985645" cy="1681480"/>
            </a:xfrm>
            <a:custGeom>
              <a:avLst/>
              <a:gdLst/>
              <a:ahLst/>
              <a:cxnLst/>
              <a:rect l="l" t="t" r="r" b="b"/>
              <a:pathLst>
                <a:path w="1985645" h="1681479">
                  <a:moveTo>
                    <a:pt x="1922976" y="1636815"/>
                  </a:moveTo>
                  <a:lnTo>
                    <a:pt x="1902460" y="1661033"/>
                  </a:lnTo>
                  <a:lnTo>
                    <a:pt x="1985264" y="1681226"/>
                  </a:lnTo>
                  <a:lnTo>
                    <a:pt x="1969776" y="1645031"/>
                  </a:lnTo>
                  <a:lnTo>
                    <a:pt x="1932686" y="1645031"/>
                  </a:lnTo>
                  <a:lnTo>
                    <a:pt x="1922976" y="1636815"/>
                  </a:lnTo>
                  <a:close/>
                </a:path>
                <a:path w="1985645" h="1681479">
                  <a:moveTo>
                    <a:pt x="1931185" y="1627124"/>
                  </a:moveTo>
                  <a:lnTo>
                    <a:pt x="1922976" y="1636815"/>
                  </a:lnTo>
                  <a:lnTo>
                    <a:pt x="1932686" y="1645031"/>
                  </a:lnTo>
                  <a:lnTo>
                    <a:pt x="1940940" y="1635378"/>
                  </a:lnTo>
                  <a:lnTo>
                    <a:pt x="1931185" y="1627124"/>
                  </a:lnTo>
                  <a:close/>
                </a:path>
                <a:path w="1985645" h="1681479">
                  <a:moveTo>
                    <a:pt x="1951736" y="1602867"/>
                  </a:moveTo>
                  <a:lnTo>
                    <a:pt x="1931185" y="1627124"/>
                  </a:lnTo>
                  <a:lnTo>
                    <a:pt x="1940940" y="1635378"/>
                  </a:lnTo>
                  <a:lnTo>
                    <a:pt x="1932686" y="1645031"/>
                  </a:lnTo>
                  <a:lnTo>
                    <a:pt x="1969776" y="1645031"/>
                  </a:lnTo>
                  <a:lnTo>
                    <a:pt x="1951736" y="1602867"/>
                  </a:lnTo>
                  <a:close/>
                </a:path>
                <a:path w="1985645" h="1681479">
                  <a:moveTo>
                    <a:pt x="8127" y="0"/>
                  </a:moveTo>
                  <a:lnTo>
                    <a:pt x="0" y="9651"/>
                  </a:lnTo>
                  <a:lnTo>
                    <a:pt x="1922976" y="1636815"/>
                  </a:lnTo>
                  <a:lnTo>
                    <a:pt x="1931185" y="1627124"/>
                  </a:lnTo>
                  <a:lnTo>
                    <a:pt x="81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686800" y="2819400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19050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905000" y="99060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907794" y="1678996"/>
            <a:ext cx="7797800" cy="941069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2000" b="1">
                <a:latin typeface="Courier New"/>
                <a:cs typeface="Courier New"/>
              </a:rPr>
              <a:t>Account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bobAcct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new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Account(“Bob”,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22222,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200.0);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b="1">
                <a:latin typeface="Courier New"/>
                <a:cs typeface="Courier New"/>
              </a:rPr>
              <a:t>double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balance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617709" y="3453229"/>
            <a:ext cx="55943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600" spc="-10" b="1">
                <a:latin typeface="Times New Roman"/>
                <a:cs typeface="Times New Roman"/>
              </a:rPr>
              <a:t>200.00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461250" y="2965450"/>
            <a:ext cx="774700" cy="469900"/>
            <a:chOff x="7461250" y="2965450"/>
            <a:chExt cx="774700" cy="469900"/>
          </a:xfrm>
        </p:grpSpPr>
        <p:sp>
          <p:nvSpPr>
            <p:cNvPr id="12" name="object 12" descr=""/>
            <p:cNvSpPr/>
            <p:nvPr/>
          </p:nvSpPr>
          <p:spPr>
            <a:xfrm>
              <a:off x="7467600" y="2971800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76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62000" y="4572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467600" y="2971800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0" y="457200"/>
                  </a:moveTo>
                  <a:lnTo>
                    <a:pt x="762000" y="4572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633464" y="2997834"/>
            <a:ext cx="800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bobAcct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613650" y="2889757"/>
            <a:ext cx="1073150" cy="2755900"/>
            <a:chOff x="7613650" y="2889757"/>
            <a:chExt cx="1073150" cy="2755900"/>
          </a:xfrm>
        </p:grpSpPr>
        <p:sp>
          <p:nvSpPr>
            <p:cNvPr id="16" name="object 16" descr=""/>
            <p:cNvSpPr/>
            <p:nvPr/>
          </p:nvSpPr>
          <p:spPr>
            <a:xfrm>
              <a:off x="7769987" y="2889757"/>
              <a:ext cx="916940" cy="393065"/>
            </a:xfrm>
            <a:custGeom>
              <a:avLst/>
              <a:gdLst/>
              <a:ahLst/>
              <a:cxnLst/>
              <a:rect l="l" t="t" r="r" b="b"/>
              <a:pathLst>
                <a:path w="916940" h="393064">
                  <a:moveTo>
                    <a:pt x="844046" y="29251"/>
                  </a:moveTo>
                  <a:lnTo>
                    <a:pt x="0" y="381000"/>
                  </a:lnTo>
                  <a:lnTo>
                    <a:pt x="4826" y="392683"/>
                  </a:lnTo>
                  <a:lnTo>
                    <a:pt x="848930" y="40963"/>
                  </a:lnTo>
                  <a:lnTo>
                    <a:pt x="844046" y="29251"/>
                  </a:lnTo>
                  <a:close/>
                </a:path>
                <a:path w="916940" h="393064">
                  <a:moveTo>
                    <a:pt x="900826" y="24383"/>
                  </a:moveTo>
                  <a:lnTo>
                    <a:pt x="855726" y="24383"/>
                  </a:lnTo>
                  <a:lnTo>
                    <a:pt x="860679" y="36067"/>
                  </a:lnTo>
                  <a:lnTo>
                    <a:pt x="848930" y="40963"/>
                  </a:lnTo>
                  <a:lnTo>
                    <a:pt x="861187" y="70357"/>
                  </a:lnTo>
                  <a:lnTo>
                    <a:pt x="900826" y="24383"/>
                  </a:lnTo>
                  <a:close/>
                </a:path>
                <a:path w="916940" h="393064">
                  <a:moveTo>
                    <a:pt x="855726" y="24383"/>
                  </a:moveTo>
                  <a:lnTo>
                    <a:pt x="844046" y="29251"/>
                  </a:lnTo>
                  <a:lnTo>
                    <a:pt x="848930" y="40963"/>
                  </a:lnTo>
                  <a:lnTo>
                    <a:pt x="860679" y="36067"/>
                  </a:lnTo>
                  <a:lnTo>
                    <a:pt x="855726" y="24383"/>
                  </a:lnTo>
                  <a:close/>
                </a:path>
                <a:path w="916940" h="393064">
                  <a:moveTo>
                    <a:pt x="831850" y="0"/>
                  </a:moveTo>
                  <a:lnTo>
                    <a:pt x="844046" y="29251"/>
                  </a:lnTo>
                  <a:lnTo>
                    <a:pt x="855726" y="24383"/>
                  </a:lnTo>
                  <a:lnTo>
                    <a:pt x="900826" y="24383"/>
                  </a:lnTo>
                  <a:lnTo>
                    <a:pt x="916813" y="5841"/>
                  </a:lnTo>
                  <a:lnTo>
                    <a:pt x="831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620000" y="5181600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76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62000" y="4572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620000" y="5181600"/>
              <a:ext cx="762000" cy="457200"/>
            </a:xfrm>
            <a:custGeom>
              <a:avLst/>
              <a:gdLst/>
              <a:ahLst/>
              <a:cxnLst/>
              <a:rect l="l" t="t" r="r" b="b"/>
              <a:pathLst>
                <a:path w="762000" h="457200">
                  <a:moveTo>
                    <a:pt x="0" y="457200"/>
                  </a:moveTo>
                  <a:lnTo>
                    <a:pt x="762000" y="45720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994904" y="3047999"/>
              <a:ext cx="633730" cy="2364105"/>
            </a:xfrm>
            <a:custGeom>
              <a:avLst/>
              <a:gdLst/>
              <a:ahLst/>
              <a:cxnLst/>
              <a:rect l="l" t="t" r="r" b="b"/>
              <a:pathLst>
                <a:path w="633729" h="2364104">
                  <a:moveTo>
                    <a:pt x="590562" y="72199"/>
                  </a:moveTo>
                  <a:lnTo>
                    <a:pt x="0" y="2360676"/>
                  </a:lnTo>
                  <a:lnTo>
                    <a:pt x="12192" y="2363724"/>
                  </a:lnTo>
                  <a:lnTo>
                    <a:pt x="602760" y="75349"/>
                  </a:lnTo>
                  <a:lnTo>
                    <a:pt x="590562" y="72199"/>
                  </a:lnTo>
                  <a:close/>
                </a:path>
                <a:path w="633729" h="2364104">
                  <a:moveTo>
                    <a:pt x="628580" y="59944"/>
                  </a:moveTo>
                  <a:lnTo>
                    <a:pt x="593725" y="59944"/>
                  </a:lnTo>
                  <a:lnTo>
                    <a:pt x="605917" y="63119"/>
                  </a:lnTo>
                  <a:lnTo>
                    <a:pt x="602760" y="75349"/>
                  </a:lnTo>
                  <a:lnTo>
                    <a:pt x="633602" y="83312"/>
                  </a:lnTo>
                  <a:lnTo>
                    <a:pt x="628580" y="59944"/>
                  </a:lnTo>
                  <a:close/>
                </a:path>
                <a:path w="633729" h="2364104">
                  <a:moveTo>
                    <a:pt x="593725" y="59944"/>
                  </a:moveTo>
                  <a:lnTo>
                    <a:pt x="590562" y="72199"/>
                  </a:lnTo>
                  <a:lnTo>
                    <a:pt x="602760" y="75349"/>
                  </a:lnTo>
                  <a:lnTo>
                    <a:pt x="605917" y="63119"/>
                  </a:lnTo>
                  <a:lnTo>
                    <a:pt x="593725" y="59944"/>
                  </a:lnTo>
                  <a:close/>
                </a:path>
                <a:path w="633729" h="2364104">
                  <a:moveTo>
                    <a:pt x="615696" y="0"/>
                  </a:moveTo>
                  <a:lnTo>
                    <a:pt x="559816" y="64262"/>
                  </a:lnTo>
                  <a:lnTo>
                    <a:pt x="590562" y="72199"/>
                  </a:lnTo>
                  <a:lnTo>
                    <a:pt x="593725" y="59944"/>
                  </a:lnTo>
                  <a:lnTo>
                    <a:pt x="628580" y="59944"/>
                  </a:lnTo>
                  <a:lnTo>
                    <a:pt x="6156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653794" y="4516135"/>
            <a:ext cx="5883275" cy="113665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69"/>
              </a:spcBef>
            </a:pPr>
            <a:r>
              <a:rPr dirty="0" sz="2000" b="1">
                <a:latin typeface="Courier New"/>
                <a:cs typeface="Courier New"/>
              </a:rPr>
              <a:t>static</a:t>
            </a:r>
            <a:r>
              <a:rPr dirty="0" sz="2000" spc="-6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void</a:t>
            </a:r>
            <a:r>
              <a:rPr dirty="0" sz="2000" spc="-5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doubleBalance(Account</a:t>
            </a:r>
            <a:r>
              <a:rPr dirty="0" sz="2000" spc="-50" b="1">
                <a:latin typeface="Courier New"/>
                <a:cs typeface="Courier New"/>
              </a:rPr>
              <a:t> </a:t>
            </a:r>
            <a:r>
              <a:rPr dirty="0" sz="2000" spc="-20" b="1">
                <a:latin typeface="Courier New"/>
                <a:cs typeface="Courier New"/>
              </a:rPr>
              <a:t>act)</a:t>
            </a:r>
            <a:endParaRPr sz="2000">
              <a:latin typeface="Courier New"/>
              <a:cs typeface="Courier New"/>
            </a:endParaRPr>
          </a:p>
          <a:p>
            <a:pPr marL="60325">
              <a:lnSpc>
                <a:spcPct val="100000"/>
              </a:lnSpc>
              <a:spcBef>
                <a:spcPts val="775"/>
              </a:spcBef>
            </a:pPr>
            <a:r>
              <a:rPr dirty="0" sz="2000" spc="-5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65125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double</a:t>
            </a:r>
            <a:r>
              <a:rPr dirty="0" sz="2000" spc="-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balance</a:t>
            </a:r>
            <a:r>
              <a:rPr dirty="0" sz="2000" spc="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act.getBalance();</a:t>
            </a:r>
            <a:r>
              <a:rPr dirty="0" sz="2000" spc="-965" b="1">
                <a:latin typeface="Courier New"/>
                <a:cs typeface="Courier New"/>
              </a:rPr>
              <a:t> </a:t>
            </a:r>
            <a:r>
              <a:rPr dirty="0" baseline="30864" sz="2700" spc="-37">
                <a:latin typeface="Times New Roman"/>
                <a:cs typeface="Times New Roman"/>
              </a:rPr>
              <a:t>act</a:t>
            </a:r>
            <a:endParaRPr baseline="30864" sz="27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860540" y="5817819"/>
            <a:ext cx="725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balance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587490" y="3607689"/>
            <a:ext cx="725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balance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467600" y="3581400"/>
            <a:ext cx="762000" cy="4572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280"/>
              </a:spcBef>
            </a:pPr>
            <a:r>
              <a:rPr dirty="0" sz="2400" spc="-5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620000" y="5791200"/>
            <a:ext cx="762000" cy="457200"/>
          </a:xfrm>
          <a:prstGeom prst="rect">
            <a:avLst/>
          </a:prstGeom>
          <a:solidFill>
            <a:srgbClr val="0000FF"/>
          </a:solidFill>
          <a:ln w="12700">
            <a:solidFill>
              <a:srgbClr val="00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168910">
              <a:lnSpc>
                <a:spcPct val="100000"/>
              </a:lnSpc>
              <a:spcBef>
                <a:spcPts val="285"/>
              </a:spcBef>
            </a:pPr>
            <a:r>
              <a:rPr dirty="0" sz="2400" spc="-25">
                <a:latin typeface="Times New Roman"/>
                <a:cs typeface="Times New Roman"/>
              </a:rPr>
              <a:t>200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9544811" y="3429000"/>
            <a:ext cx="742315" cy="337185"/>
          </a:xfrm>
          <a:custGeom>
            <a:avLst/>
            <a:gdLst/>
            <a:ahLst/>
            <a:cxnLst/>
            <a:rect l="l" t="t" r="r" b="b"/>
            <a:pathLst>
              <a:path w="742315" h="337185">
                <a:moveTo>
                  <a:pt x="742188" y="0"/>
                </a:moveTo>
                <a:lnTo>
                  <a:pt x="0" y="0"/>
                </a:lnTo>
                <a:lnTo>
                  <a:pt x="0" y="336804"/>
                </a:lnTo>
                <a:lnTo>
                  <a:pt x="742188" y="336804"/>
                </a:lnTo>
                <a:lnTo>
                  <a:pt x="7421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8686800" y="2819400"/>
            <a:ext cx="1905000" cy="990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23189" rIns="0" bIns="0" rtlCol="0" vert="horz">
            <a:spAutoFit/>
          </a:bodyPr>
          <a:lstStyle/>
          <a:p>
            <a:pPr marL="92075" marR="84455">
              <a:lnSpc>
                <a:spcPct val="100000"/>
              </a:lnSpc>
              <a:spcBef>
                <a:spcPts val="969"/>
              </a:spcBef>
            </a:pPr>
            <a:r>
              <a:rPr dirty="0" sz="1600">
                <a:latin typeface="Times New Roman"/>
                <a:cs typeface="Times New Roman"/>
              </a:rPr>
              <a:t>acctNumber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22222 </a:t>
            </a:r>
            <a:r>
              <a:rPr dirty="0" sz="1600">
                <a:latin typeface="Times New Roman"/>
                <a:cs typeface="Times New Roman"/>
              </a:rPr>
              <a:t>acctName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“Bob” </a:t>
            </a:r>
            <a:r>
              <a:rPr dirty="0" sz="1600">
                <a:latin typeface="Times New Roman"/>
                <a:cs typeface="Times New Roman"/>
              </a:rPr>
              <a:t>balance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=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baseline="-10416" sz="2400" spc="-15" b="1">
                <a:latin typeface="Times New Roman"/>
                <a:cs typeface="Times New Roman"/>
              </a:rPr>
              <a:t>400.00</a:t>
            </a:r>
            <a:endParaRPr baseline="-10416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938" y="687069"/>
            <a:ext cx="40208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10"/>
              <a:t>Example:</a:t>
            </a:r>
            <a:r>
              <a:rPr dirty="0" spc="-20"/>
              <a:t> </a:t>
            </a:r>
            <a:r>
              <a:rPr dirty="0" spc="-170"/>
              <a:t>Parameter</a:t>
            </a:r>
            <a:r>
              <a:rPr dirty="0" spc="15"/>
              <a:t> </a:t>
            </a:r>
            <a:r>
              <a:rPr dirty="0" spc="-120"/>
              <a:t>Passing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736850" y="1441450"/>
            <a:ext cx="7251700" cy="4965700"/>
            <a:chOff x="2736850" y="1441450"/>
            <a:chExt cx="7251700" cy="4965700"/>
          </a:xfrm>
        </p:grpSpPr>
        <p:sp>
          <p:nvSpPr>
            <p:cNvPr id="4" name="object 4" descr=""/>
            <p:cNvSpPr/>
            <p:nvPr/>
          </p:nvSpPr>
          <p:spPr>
            <a:xfrm>
              <a:off x="2743200" y="1447800"/>
              <a:ext cx="7239000" cy="4953000"/>
            </a:xfrm>
            <a:custGeom>
              <a:avLst/>
              <a:gdLst/>
              <a:ahLst/>
              <a:cxnLst/>
              <a:rect l="l" t="t" r="r" b="b"/>
              <a:pathLst>
                <a:path w="7239000" h="4953000">
                  <a:moveTo>
                    <a:pt x="6413500" y="0"/>
                  </a:moveTo>
                  <a:lnTo>
                    <a:pt x="825500" y="0"/>
                  </a:lnTo>
                  <a:lnTo>
                    <a:pt x="776993" y="1401"/>
                  </a:lnTo>
                  <a:lnTo>
                    <a:pt x="729225" y="5553"/>
                  </a:lnTo>
                  <a:lnTo>
                    <a:pt x="682273" y="12379"/>
                  </a:lnTo>
                  <a:lnTo>
                    <a:pt x="636214" y="21801"/>
                  </a:lnTo>
                  <a:lnTo>
                    <a:pt x="591125" y="33741"/>
                  </a:lnTo>
                  <a:lnTo>
                    <a:pt x="547085" y="48123"/>
                  </a:lnTo>
                  <a:lnTo>
                    <a:pt x="504170" y="64869"/>
                  </a:lnTo>
                  <a:lnTo>
                    <a:pt x="462457" y="83901"/>
                  </a:lnTo>
                  <a:lnTo>
                    <a:pt x="422025" y="105142"/>
                  </a:lnTo>
                  <a:lnTo>
                    <a:pt x="382950" y="128515"/>
                  </a:lnTo>
                  <a:lnTo>
                    <a:pt x="345311" y="153943"/>
                  </a:lnTo>
                  <a:lnTo>
                    <a:pt x="309183" y="181347"/>
                  </a:lnTo>
                  <a:lnTo>
                    <a:pt x="274646" y="210650"/>
                  </a:lnTo>
                  <a:lnTo>
                    <a:pt x="241776" y="241776"/>
                  </a:lnTo>
                  <a:lnTo>
                    <a:pt x="210650" y="274646"/>
                  </a:lnTo>
                  <a:lnTo>
                    <a:pt x="181347" y="309183"/>
                  </a:lnTo>
                  <a:lnTo>
                    <a:pt x="153943" y="345311"/>
                  </a:lnTo>
                  <a:lnTo>
                    <a:pt x="128515" y="382950"/>
                  </a:lnTo>
                  <a:lnTo>
                    <a:pt x="105142" y="422025"/>
                  </a:lnTo>
                  <a:lnTo>
                    <a:pt x="83901" y="462457"/>
                  </a:lnTo>
                  <a:lnTo>
                    <a:pt x="64869" y="504170"/>
                  </a:lnTo>
                  <a:lnTo>
                    <a:pt x="48123" y="547085"/>
                  </a:lnTo>
                  <a:lnTo>
                    <a:pt x="33741" y="591125"/>
                  </a:lnTo>
                  <a:lnTo>
                    <a:pt x="21801" y="636214"/>
                  </a:lnTo>
                  <a:lnTo>
                    <a:pt x="12379" y="682273"/>
                  </a:lnTo>
                  <a:lnTo>
                    <a:pt x="5553" y="729225"/>
                  </a:lnTo>
                  <a:lnTo>
                    <a:pt x="1401" y="776993"/>
                  </a:lnTo>
                  <a:lnTo>
                    <a:pt x="0" y="825500"/>
                  </a:lnTo>
                  <a:lnTo>
                    <a:pt x="0" y="4127500"/>
                  </a:lnTo>
                  <a:lnTo>
                    <a:pt x="1401" y="4176003"/>
                  </a:lnTo>
                  <a:lnTo>
                    <a:pt x="5553" y="4223769"/>
                  </a:lnTo>
                  <a:lnTo>
                    <a:pt x="12379" y="4270719"/>
                  </a:lnTo>
                  <a:lnTo>
                    <a:pt x="21801" y="4316777"/>
                  </a:lnTo>
                  <a:lnTo>
                    <a:pt x="33741" y="4361864"/>
                  </a:lnTo>
                  <a:lnTo>
                    <a:pt x="48123" y="4405904"/>
                  </a:lnTo>
                  <a:lnTo>
                    <a:pt x="64869" y="4448819"/>
                  </a:lnTo>
                  <a:lnTo>
                    <a:pt x="83901" y="4490531"/>
                  </a:lnTo>
                  <a:lnTo>
                    <a:pt x="105142" y="4530963"/>
                  </a:lnTo>
                  <a:lnTo>
                    <a:pt x="128515" y="4570037"/>
                  </a:lnTo>
                  <a:lnTo>
                    <a:pt x="153943" y="4607677"/>
                  </a:lnTo>
                  <a:lnTo>
                    <a:pt x="181347" y="4643805"/>
                  </a:lnTo>
                  <a:lnTo>
                    <a:pt x="210650" y="4678343"/>
                  </a:lnTo>
                  <a:lnTo>
                    <a:pt x="241776" y="4711214"/>
                  </a:lnTo>
                  <a:lnTo>
                    <a:pt x="274646" y="4742340"/>
                  </a:lnTo>
                  <a:lnTo>
                    <a:pt x="309183" y="4771644"/>
                  </a:lnTo>
                  <a:lnTo>
                    <a:pt x="345311" y="4799049"/>
                  </a:lnTo>
                  <a:lnTo>
                    <a:pt x="382950" y="4824477"/>
                  </a:lnTo>
                  <a:lnTo>
                    <a:pt x="422025" y="4847851"/>
                  </a:lnTo>
                  <a:lnTo>
                    <a:pt x="462457" y="4869094"/>
                  </a:lnTo>
                  <a:lnTo>
                    <a:pt x="504170" y="4888127"/>
                  </a:lnTo>
                  <a:lnTo>
                    <a:pt x="547085" y="4904873"/>
                  </a:lnTo>
                  <a:lnTo>
                    <a:pt x="591125" y="4919256"/>
                  </a:lnTo>
                  <a:lnTo>
                    <a:pt x="636214" y="4931197"/>
                  </a:lnTo>
                  <a:lnTo>
                    <a:pt x="682273" y="4940620"/>
                  </a:lnTo>
                  <a:lnTo>
                    <a:pt x="729225" y="4947446"/>
                  </a:lnTo>
                  <a:lnTo>
                    <a:pt x="776993" y="4951598"/>
                  </a:lnTo>
                  <a:lnTo>
                    <a:pt x="825500" y="4953000"/>
                  </a:lnTo>
                  <a:lnTo>
                    <a:pt x="6413500" y="4953000"/>
                  </a:lnTo>
                  <a:lnTo>
                    <a:pt x="6462006" y="4951598"/>
                  </a:lnTo>
                  <a:lnTo>
                    <a:pt x="6509774" y="4947446"/>
                  </a:lnTo>
                  <a:lnTo>
                    <a:pt x="6556726" y="4940620"/>
                  </a:lnTo>
                  <a:lnTo>
                    <a:pt x="6602785" y="4931197"/>
                  </a:lnTo>
                  <a:lnTo>
                    <a:pt x="6647874" y="4919256"/>
                  </a:lnTo>
                  <a:lnTo>
                    <a:pt x="6691914" y="4904873"/>
                  </a:lnTo>
                  <a:lnTo>
                    <a:pt x="6734829" y="4888127"/>
                  </a:lnTo>
                  <a:lnTo>
                    <a:pt x="6776542" y="4869094"/>
                  </a:lnTo>
                  <a:lnTo>
                    <a:pt x="6816974" y="4847851"/>
                  </a:lnTo>
                  <a:lnTo>
                    <a:pt x="6856049" y="4824477"/>
                  </a:lnTo>
                  <a:lnTo>
                    <a:pt x="6893688" y="4799049"/>
                  </a:lnTo>
                  <a:lnTo>
                    <a:pt x="6929816" y="4771644"/>
                  </a:lnTo>
                  <a:lnTo>
                    <a:pt x="6964353" y="4742340"/>
                  </a:lnTo>
                  <a:lnTo>
                    <a:pt x="6997223" y="4711214"/>
                  </a:lnTo>
                  <a:lnTo>
                    <a:pt x="7028349" y="4678343"/>
                  </a:lnTo>
                  <a:lnTo>
                    <a:pt x="7057652" y="4643805"/>
                  </a:lnTo>
                  <a:lnTo>
                    <a:pt x="7085056" y="4607677"/>
                  </a:lnTo>
                  <a:lnTo>
                    <a:pt x="7110484" y="4570037"/>
                  </a:lnTo>
                  <a:lnTo>
                    <a:pt x="7133857" y="4530963"/>
                  </a:lnTo>
                  <a:lnTo>
                    <a:pt x="7155098" y="4490531"/>
                  </a:lnTo>
                  <a:lnTo>
                    <a:pt x="7174130" y="4448819"/>
                  </a:lnTo>
                  <a:lnTo>
                    <a:pt x="7190876" y="4405904"/>
                  </a:lnTo>
                  <a:lnTo>
                    <a:pt x="7205258" y="4361864"/>
                  </a:lnTo>
                  <a:lnTo>
                    <a:pt x="7217198" y="4316777"/>
                  </a:lnTo>
                  <a:lnTo>
                    <a:pt x="7226620" y="4270719"/>
                  </a:lnTo>
                  <a:lnTo>
                    <a:pt x="7233446" y="4223769"/>
                  </a:lnTo>
                  <a:lnTo>
                    <a:pt x="7237598" y="4176003"/>
                  </a:lnTo>
                  <a:lnTo>
                    <a:pt x="7239000" y="4127500"/>
                  </a:lnTo>
                  <a:lnTo>
                    <a:pt x="7239000" y="825500"/>
                  </a:lnTo>
                  <a:lnTo>
                    <a:pt x="7237598" y="776993"/>
                  </a:lnTo>
                  <a:lnTo>
                    <a:pt x="7233446" y="729225"/>
                  </a:lnTo>
                  <a:lnTo>
                    <a:pt x="7226620" y="682273"/>
                  </a:lnTo>
                  <a:lnTo>
                    <a:pt x="7217198" y="636214"/>
                  </a:lnTo>
                  <a:lnTo>
                    <a:pt x="7205258" y="591125"/>
                  </a:lnTo>
                  <a:lnTo>
                    <a:pt x="7190876" y="547085"/>
                  </a:lnTo>
                  <a:lnTo>
                    <a:pt x="7174130" y="504170"/>
                  </a:lnTo>
                  <a:lnTo>
                    <a:pt x="7155098" y="462457"/>
                  </a:lnTo>
                  <a:lnTo>
                    <a:pt x="7133857" y="422025"/>
                  </a:lnTo>
                  <a:lnTo>
                    <a:pt x="7110484" y="382950"/>
                  </a:lnTo>
                  <a:lnTo>
                    <a:pt x="7085056" y="345311"/>
                  </a:lnTo>
                  <a:lnTo>
                    <a:pt x="7057652" y="309183"/>
                  </a:lnTo>
                  <a:lnTo>
                    <a:pt x="7028349" y="274646"/>
                  </a:lnTo>
                  <a:lnTo>
                    <a:pt x="6997223" y="241776"/>
                  </a:lnTo>
                  <a:lnTo>
                    <a:pt x="6964353" y="210650"/>
                  </a:lnTo>
                  <a:lnTo>
                    <a:pt x="6929816" y="181347"/>
                  </a:lnTo>
                  <a:lnTo>
                    <a:pt x="6893688" y="153943"/>
                  </a:lnTo>
                  <a:lnTo>
                    <a:pt x="6856049" y="128515"/>
                  </a:lnTo>
                  <a:lnTo>
                    <a:pt x="6816974" y="105142"/>
                  </a:lnTo>
                  <a:lnTo>
                    <a:pt x="6776542" y="83901"/>
                  </a:lnTo>
                  <a:lnTo>
                    <a:pt x="6734829" y="64869"/>
                  </a:lnTo>
                  <a:lnTo>
                    <a:pt x="6691914" y="48123"/>
                  </a:lnTo>
                  <a:lnTo>
                    <a:pt x="6647874" y="33741"/>
                  </a:lnTo>
                  <a:lnTo>
                    <a:pt x="6602785" y="21801"/>
                  </a:lnTo>
                  <a:lnTo>
                    <a:pt x="6556726" y="12379"/>
                  </a:lnTo>
                  <a:lnTo>
                    <a:pt x="6509774" y="5553"/>
                  </a:lnTo>
                  <a:lnTo>
                    <a:pt x="6462006" y="1401"/>
                  </a:lnTo>
                  <a:lnTo>
                    <a:pt x="64135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743200" y="1447800"/>
              <a:ext cx="7239000" cy="4953000"/>
            </a:xfrm>
            <a:custGeom>
              <a:avLst/>
              <a:gdLst/>
              <a:ahLst/>
              <a:cxnLst/>
              <a:rect l="l" t="t" r="r" b="b"/>
              <a:pathLst>
                <a:path w="7239000" h="4953000">
                  <a:moveTo>
                    <a:pt x="0" y="825500"/>
                  </a:moveTo>
                  <a:lnTo>
                    <a:pt x="1401" y="776993"/>
                  </a:lnTo>
                  <a:lnTo>
                    <a:pt x="5553" y="729225"/>
                  </a:lnTo>
                  <a:lnTo>
                    <a:pt x="12379" y="682273"/>
                  </a:lnTo>
                  <a:lnTo>
                    <a:pt x="21801" y="636214"/>
                  </a:lnTo>
                  <a:lnTo>
                    <a:pt x="33741" y="591125"/>
                  </a:lnTo>
                  <a:lnTo>
                    <a:pt x="48123" y="547085"/>
                  </a:lnTo>
                  <a:lnTo>
                    <a:pt x="64869" y="504170"/>
                  </a:lnTo>
                  <a:lnTo>
                    <a:pt x="83901" y="462457"/>
                  </a:lnTo>
                  <a:lnTo>
                    <a:pt x="105142" y="422025"/>
                  </a:lnTo>
                  <a:lnTo>
                    <a:pt x="128515" y="382950"/>
                  </a:lnTo>
                  <a:lnTo>
                    <a:pt x="153943" y="345311"/>
                  </a:lnTo>
                  <a:lnTo>
                    <a:pt x="181347" y="309183"/>
                  </a:lnTo>
                  <a:lnTo>
                    <a:pt x="210650" y="274646"/>
                  </a:lnTo>
                  <a:lnTo>
                    <a:pt x="241776" y="241776"/>
                  </a:lnTo>
                  <a:lnTo>
                    <a:pt x="274646" y="210650"/>
                  </a:lnTo>
                  <a:lnTo>
                    <a:pt x="309183" y="181347"/>
                  </a:lnTo>
                  <a:lnTo>
                    <a:pt x="345311" y="153943"/>
                  </a:lnTo>
                  <a:lnTo>
                    <a:pt x="382950" y="128515"/>
                  </a:lnTo>
                  <a:lnTo>
                    <a:pt x="422025" y="105142"/>
                  </a:lnTo>
                  <a:lnTo>
                    <a:pt x="462457" y="83901"/>
                  </a:lnTo>
                  <a:lnTo>
                    <a:pt x="504170" y="64869"/>
                  </a:lnTo>
                  <a:lnTo>
                    <a:pt x="547085" y="48123"/>
                  </a:lnTo>
                  <a:lnTo>
                    <a:pt x="591125" y="33741"/>
                  </a:lnTo>
                  <a:lnTo>
                    <a:pt x="636214" y="21801"/>
                  </a:lnTo>
                  <a:lnTo>
                    <a:pt x="682273" y="12379"/>
                  </a:lnTo>
                  <a:lnTo>
                    <a:pt x="729225" y="5553"/>
                  </a:lnTo>
                  <a:lnTo>
                    <a:pt x="776993" y="1401"/>
                  </a:lnTo>
                  <a:lnTo>
                    <a:pt x="825500" y="0"/>
                  </a:lnTo>
                  <a:lnTo>
                    <a:pt x="6413500" y="0"/>
                  </a:lnTo>
                  <a:lnTo>
                    <a:pt x="6462006" y="1401"/>
                  </a:lnTo>
                  <a:lnTo>
                    <a:pt x="6509774" y="5553"/>
                  </a:lnTo>
                  <a:lnTo>
                    <a:pt x="6556726" y="12379"/>
                  </a:lnTo>
                  <a:lnTo>
                    <a:pt x="6602785" y="21801"/>
                  </a:lnTo>
                  <a:lnTo>
                    <a:pt x="6647874" y="33741"/>
                  </a:lnTo>
                  <a:lnTo>
                    <a:pt x="6691914" y="48123"/>
                  </a:lnTo>
                  <a:lnTo>
                    <a:pt x="6734829" y="64869"/>
                  </a:lnTo>
                  <a:lnTo>
                    <a:pt x="6776542" y="83901"/>
                  </a:lnTo>
                  <a:lnTo>
                    <a:pt x="6816974" y="105142"/>
                  </a:lnTo>
                  <a:lnTo>
                    <a:pt x="6856049" y="128515"/>
                  </a:lnTo>
                  <a:lnTo>
                    <a:pt x="6893688" y="153943"/>
                  </a:lnTo>
                  <a:lnTo>
                    <a:pt x="6929816" y="181347"/>
                  </a:lnTo>
                  <a:lnTo>
                    <a:pt x="6964353" y="210650"/>
                  </a:lnTo>
                  <a:lnTo>
                    <a:pt x="6997223" y="241776"/>
                  </a:lnTo>
                  <a:lnTo>
                    <a:pt x="7028349" y="274646"/>
                  </a:lnTo>
                  <a:lnTo>
                    <a:pt x="7057652" y="309183"/>
                  </a:lnTo>
                  <a:lnTo>
                    <a:pt x="7085056" y="345311"/>
                  </a:lnTo>
                  <a:lnTo>
                    <a:pt x="7110484" y="382950"/>
                  </a:lnTo>
                  <a:lnTo>
                    <a:pt x="7133857" y="422025"/>
                  </a:lnTo>
                  <a:lnTo>
                    <a:pt x="7155098" y="462457"/>
                  </a:lnTo>
                  <a:lnTo>
                    <a:pt x="7174130" y="504170"/>
                  </a:lnTo>
                  <a:lnTo>
                    <a:pt x="7190876" y="547085"/>
                  </a:lnTo>
                  <a:lnTo>
                    <a:pt x="7205258" y="591125"/>
                  </a:lnTo>
                  <a:lnTo>
                    <a:pt x="7217198" y="636214"/>
                  </a:lnTo>
                  <a:lnTo>
                    <a:pt x="7226620" y="682273"/>
                  </a:lnTo>
                  <a:lnTo>
                    <a:pt x="7233446" y="729225"/>
                  </a:lnTo>
                  <a:lnTo>
                    <a:pt x="7237598" y="776993"/>
                  </a:lnTo>
                  <a:lnTo>
                    <a:pt x="7239000" y="825500"/>
                  </a:lnTo>
                  <a:lnTo>
                    <a:pt x="7239000" y="4127500"/>
                  </a:lnTo>
                  <a:lnTo>
                    <a:pt x="7237598" y="4176003"/>
                  </a:lnTo>
                  <a:lnTo>
                    <a:pt x="7233446" y="4223769"/>
                  </a:lnTo>
                  <a:lnTo>
                    <a:pt x="7226620" y="4270719"/>
                  </a:lnTo>
                  <a:lnTo>
                    <a:pt x="7217198" y="4316777"/>
                  </a:lnTo>
                  <a:lnTo>
                    <a:pt x="7205258" y="4361864"/>
                  </a:lnTo>
                  <a:lnTo>
                    <a:pt x="7190876" y="4405904"/>
                  </a:lnTo>
                  <a:lnTo>
                    <a:pt x="7174130" y="4448819"/>
                  </a:lnTo>
                  <a:lnTo>
                    <a:pt x="7155098" y="4490531"/>
                  </a:lnTo>
                  <a:lnTo>
                    <a:pt x="7133857" y="4530963"/>
                  </a:lnTo>
                  <a:lnTo>
                    <a:pt x="7110484" y="4570037"/>
                  </a:lnTo>
                  <a:lnTo>
                    <a:pt x="7085056" y="4607677"/>
                  </a:lnTo>
                  <a:lnTo>
                    <a:pt x="7057652" y="4643805"/>
                  </a:lnTo>
                  <a:lnTo>
                    <a:pt x="7028349" y="4678343"/>
                  </a:lnTo>
                  <a:lnTo>
                    <a:pt x="6997223" y="4711214"/>
                  </a:lnTo>
                  <a:lnTo>
                    <a:pt x="6964353" y="4742340"/>
                  </a:lnTo>
                  <a:lnTo>
                    <a:pt x="6929816" y="4771644"/>
                  </a:lnTo>
                  <a:lnTo>
                    <a:pt x="6893688" y="4799049"/>
                  </a:lnTo>
                  <a:lnTo>
                    <a:pt x="6856049" y="4824477"/>
                  </a:lnTo>
                  <a:lnTo>
                    <a:pt x="6816974" y="4847851"/>
                  </a:lnTo>
                  <a:lnTo>
                    <a:pt x="6776542" y="4869094"/>
                  </a:lnTo>
                  <a:lnTo>
                    <a:pt x="6734829" y="4888127"/>
                  </a:lnTo>
                  <a:lnTo>
                    <a:pt x="6691914" y="4904873"/>
                  </a:lnTo>
                  <a:lnTo>
                    <a:pt x="6647874" y="4919256"/>
                  </a:lnTo>
                  <a:lnTo>
                    <a:pt x="6602785" y="4931197"/>
                  </a:lnTo>
                  <a:lnTo>
                    <a:pt x="6556726" y="4940620"/>
                  </a:lnTo>
                  <a:lnTo>
                    <a:pt x="6509774" y="4947446"/>
                  </a:lnTo>
                  <a:lnTo>
                    <a:pt x="6462006" y="4951598"/>
                  </a:lnTo>
                  <a:lnTo>
                    <a:pt x="6413500" y="4953000"/>
                  </a:lnTo>
                  <a:lnTo>
                    <a:pt x="825500" y="4953000"/>
                  </a:lnTo>
                  <a:lnTo>
                    <a:pt x="776993" y="4951598"/>
                  </a:lnTo>
                  <a:lnTo>
                    <a:pt x="729225" y="4947446"/>
                  </a:lnTo>
                  <a:lnTo>
                    <a:pt x="682273" y="4940620"/>
                  </a:lnTo>
                  <a:lnTo>
                    <a:pt x="636214" y="4931197"/>
                  </a:lnTo>
                  <a:lnTo>
                    <a:pt x="591125" y="4919256"/>
                  </a:lnTo>
                  <a:lnTo>
                    <a:pt x="547085" y="4904873"/>
                  </a:lnTo>
                  <a:lnTo>
                    <a:pt x="504170" y="4888127"/>
                  </a:lnTo>
                  <a:lnTo>
                    <a:pt x="462457" y="4869094"/>
                  </a:lnTo>
                  <a:lnTo>
                    <a:pt x="422025" y="4847851"/>
                  </a:lnTo>
                  <a:lnTo>
                    <a:pt x="382950" y="4824477"/>
                  </a:lnTo>
                  <a:lnTo>
                    <a:pt x="345311" y="4799049"/>
                  </a:lnTo>
                  <a:lnTo>
                    <a:pt x="309183" y="4771644"/>
                  </a:lnTo>
                  <a:lnTo>
                    <a:pt x="274646" y="4742340"/>
                  </a:lnTo>
                  <a:lnTo>
                    <a:pt x="241776" y="4711214"/>
                  </a:lnTo>
                  <a:lnTo>
                    <a:pt x="210650" y="4678343"/>
                  </a:lnTo>
                  <a:lnTo>
                    <a:pt x="181347" y="4643805"/>
                  </a:lnTo>
                  <a:lnTo>
                    <a:pt x="153943" y="4607677"/>
                  </a:lnTo>
                  <a:lnTo>
                    <a:pt x="128515" y="4570037"/>
                  </a:lnTo>
                  <a:lnTo>
                    <a:pt x="105142" y="4530963"/>
                  </a:lnTo>
                  <a:lnTo>
                    <a:pt x="83901" y="4490531"/>
                  </a:lnTo>
                  <a:lnTo>
                    <a:pt x="64869" y="4448819"/>
                  </a:lnTo>
                  <a:lnTo>
                    <a:pt x="48123" y="4405904"/>
                  </a:lnTo>
                  <a:lnTo>
                    <a:pt x="33741" y="4361864"/>
                  </a:lnTo>
                  <a:lnTo>
                    <a:pt x="21801" y="4316777"/>
                  </a:lnTo>
                  <a:lnTo>
                    <a:pt x="12379" y="4270719"/>
                  </a:lnTo>
                  <a:lnTo>
                    <a:pt x="5553" y="4223769"/>
                  </a:lnTo>
                  <a:lnTo>
                    <a:pt x="1401" y="4176003"/>
                  </a:lnTo>
                  <a:lnTo>
                    <a:pt x="0" y="4127500"/>
                  </a:lnTo>
                  <a:lnTo>
                    <a:pt x="0" y="825500"/>
                  </a:lnTo>
                  <a:close/>
                </a:path>
              </a:pathLst>
            </a:custGeom>
            <a:ln w="127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279394" y="1435100"/>
            <a:ext cx="5360035" cy="4904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ourier New"/>
                <a:cs typeface="Courier New"/>
              </a:rPr>
              <a:t>public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class</a:t>
            </a:r>
            <a:r>
              <a:rPr dirty="0" sz="2000" spc="-25" b="1">
                <a:latin typeface="Courier New"/>
                <a:cs typeface="Courier New"/>
              </a:rPr>
              <a:t> Num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private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int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value;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public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Num(int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update)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value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update;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public</a:t>
            </a:r>
            <a:r>
              <a:rPr dirty="0" sz="2000" spc="-4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void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setValue(int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update)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value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update;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000" b="1">
                <a:latin typeface="Courier New"/>
                <a:cs typeface="Courier New"/>
              </a:rPr>
              <a:t>public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String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toString()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Courier New"/>
                <a:cs typeface="Courier New"/>
              </a:rPr>
              <a:t>return</a:t>
            </a:r>
            <a:r>
              <a:rPr dirty="0" sz="2000" spc="-3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value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+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25" b="1">
                <a:latin typeface="Courier New"/>
                <a:cs typeface="Courier New"/>
              </a:rPr>
              <a:t>“”;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50" b="1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754" y="637793"/>
            <a:ext cx="4075429" cy="1089025"/>
          </a:xfrm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3190"/>
              </a:lnSpc>
              <a:spcBef>
                <a:spcPts val="340"/>
              </a:spcBef>
            </a:pPr>
            <a:r>
              <a:rPr dirty="0" spc="-135"/>
              <a:t>Tracing</a:t>
            </a:r>
            <a:r>
              <a:rPr dirty="0" spc="-45"/>
              <a:t> </a:t>
            </a:r>
            <a:r>
              <a:rPr dirty="0" spc="-170"/>
              <a:t>the</a:t>
            </a:r>
            <a:r>
              <a:rPr dirty="0" spc="-60"/>
              <a:t> </a:t>
            </a:r>
            <a:r>
              <a:rPr dirty="0" spc="-85"/>
              <a:t>Parameters: </a:t>
            </a:r>
            <a:r>
              <a:rPr dirty="0" spc="-105"/>
              <a:t>Before</a:t>
            </a:r>
            <a:r>
              <a:rPr dirty="0" spc="-95"/>
              <a:t> </a:t>
            </a:r>
            <a:r>
              <a:rPr dirty="0" spc="-10">
                <a:latin typeface="Courier New"/>
                <a:cs typeface="Courier New"/>
              </a:rPr>
              <a:t>changeValues()</a:t>
            </a:r>
          </a:p>
          <a:p>
            <a:pPr marL="1019175">
              <a:lnSpc>
                <a:spcPts val="1750"/>
              </a:lnSpc>
              <a:spcBef>
                <a:spcPts val="5"/>
              </a:spcBef>
              <a:tabLst>
                <a:tab pos="2390775" algn="l"/>
              </a:tabLst>
            </a:pPr>
            <a:r>
              <a:rPr dirty="0" sz="2000" spc="-25">
                <a:solidFill>
                  <a:srgbClr val="000000"/>
                </a:solidFill>
                <a:latin typeface="Times New Roman"/>
                <a:cs typeface="Times New Roman"/>
              </a:rPr>
              <a:t>a1</a:t>
            </a:r>
            <a:r>
              <a:rPr dirty="0" sz="200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2000" spc="-25">
                <a:solidFill>
                  <a:srgbClr val="000000"/>
                </a:solidFill>
                <a:latin typeface="Times New Roman"/>
                <a:cs typeface="Times New Roman"/>
              </a:rPr>
              <a:t>a2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158745" y="4749165"/>
            <a:ext cx="377825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main(String[]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args)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a1 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111;</a:t>
            </a:r>
            <a:endParaRPr sz="2000">
              <a:latin typeface="Times New Roman"/>
              <a:cs typeface="Times New Roman"/>
            </a:endParaRPr>
          </a:p>
          <a:p>
            <a:pPr marL="203200" marR="3606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a2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</a:t>
            </a:r>
            <a:r>
              <a:rPr dirty="0" sz="2000" spc="-10">
                <a:latin typeface="Times New Roman"/>
                <a:cs typeface="Times New Roman"/>
              </a:rPr>
              <a:t>Num(222); </a:t>
            </a: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a3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</a:t>
            </a:r>
            <a:r>
              <a:rPr dirty="0" sz="2000" spc="-10">
                <a:latin typeface="Times New Roman"/>
                <a:cs typeface="Times New Roman"/>
              </a:rPr>
              <a:t>Num(333); </a:t>
            </a:r>
            <a:r>
              <a:rPr dirty="0" sz="2000" spc="-20">
                <a:latin typeface="Times New Roman"/>
                <a:cs typeface="Times New Roman"/>
              </a:rPr>
              <a:t>tester.changeValues(a1,</a:t>
            </a:r>
            <a:r>
              <a:rPr dirty="0" sz="2000">
                <a:latin typeface="Times New Roman"/>
                <a:cs typeface="Times New Roman"/>
              </a:rPr>
              <a:t> a2,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a3);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38600" y="1752600"/>
            <a:ext cx="990600" cy="838200"/>
          </a:xfrm>
          <a:custGeom>
            <a:avLst/>
            <a:gdLst/>
            <a:ahLst/>
            <a:cxnLst/>
            <a:rect l="l" t="t" r="r" b="b"/>
            <a:pathLst>
              <a:path w="990600" h="838200">
                <a:moveTo>
                  <a:pt x="0" y="838200"/>
                </a:moveTo>
                <a:lnTo>
                  <a:pt x="990600" y="838200"/>
                </a:lnTo>
                <a:lnTo>
                  <a:pt x="99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127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239000" y="1752600"/>
            <a:ext cx="990600" cy="838200"/>
          </a:xfrm>
          <a:custGeom>
            <a:avLst/>
            <a:gdLst/>
            <a:ahLst/>
            <a:cxnLst/>
            <a:rect l="l" t="t" r="r" b="b"/>
            <a:pathLst>
              <a:path w="990600" h="838200">
                <a:moveTo>
                  <a:pt x="0" y="838200"/>
                </a:moveTo>
                <a:lnTo>
                  <a:pt x="990600" y="838200"/>
                </a:lnTo>
                <a:lnTo>
                  <a:pt x="99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127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989579" y="3453206"/>
            <a:ext cx="2387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Times New Roman"/>
                <a:cs typeface="Times New Roman"/>
              </a:rPr>
              <a:t>f1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09059" y="3453206"/>
            <a:ext cx="2387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Times New Roman"/>
                <a:cs typeface="Times New Roman"/>
              </a:rPr>
              <a:t>f2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685913" y="3453206"/>
            <a:ext cx="2393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Times New Roman"/>
                <a:cs typeface="Times New Roman"/>
              </a:rPr>
              <a:t>f3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581392" y="1395730"/>
            <a:ext cx="2654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Times New Roman"/>
                <a:cs typeface="Times New Roman"/>
              </a:rPr>
              <a:t>a3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590800" y="17526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80035" rIns="0" bIns="0" rtlCol="0" vert="horz">
            <a:spAutoFit/>
          </a:bodyPr>
          <a:lstStyle/>
          <a:p>
            <a:pPr marL="296545">
              <a:lnSpc>
                <a:spcPct val="100000"/>
              </a:lnSpc>
              <a:spcBef>
                <a:spcPts val="2205"/>
              </a:spcBef>
            </a:pPr>
            <a:r>
              <a:rPr dirty="0" sz="2000" spc="-25">
                <a:latin typeface="Times New Roman"/>
                <a:cs typeface="Times New Roman"/>
              </a:rPr>
              <a:t>111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638800" y="17526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66065" rIns="0" bIns="0" rtlCol="0" vert="horz">
            <a:spAutoFit/>
          </a:bodyPr>
          <a:lstStyle/>
          <a:p>
            <a:pPr marL="319405">
              <a:lnSpc>
                <a:spcPct val="100000"/>
              </a:lnSpc>
              <a:spcBef>
                <a:spcPts val="2095"/>
              </a:spcBef>
            </a:pPr>
            <a:r>
              <a:rPr dirty="0" sz="2000" spc="-25">
                <a:latin typeface="Times New Roman"/>
                <a:cs typeface="Times New Roman"/>
              </a:rPr>
              <a:t>222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839200" y="17526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66065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2095"/>
              </a:spcBef>
            </a:pPr>
            <a:r>
              <a:rPr dirty="0" sz="2000" spc="-25">
                <a:latin typeface="Times New Roman"/>
                <a:cs typeface="Times New Roman"/>
              </a:rPr>
              <a:t>333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495800" y="21717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76200"/>
                </a:lnTo>
                <a:lnTo>
                  <a:pt x="1130300" y="44450"/>
                </a:lnTo>
                <a:lnTo>
                  <a:pt x="1079500" y="44450"/>
                </a:lnTo>
                <a:lnTo>
                  <a:pt x="1079500" y="31750"/>
                </a:lnTo>
                <a:lnTo>
                  <a:pt x="1130300" y="31750"/>
                </a:lnTo>
                <a:lnTo>
                  <a:pt x="1066800" y="0"/>
                </a:lnTo>
                <a:close/>
              </a:path>
              <a:path w="1143000" h="76200">
                <a:moveTo>
                  <a:pt x="1066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1143000" h="76200">
                <a:moveTo>
                  <a:pt x="11303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130300" y="44450"/>
                </a:lnTo>
                <a:lnTo>
                  <a:pt x="1143000" y="38100"/>
                </a:lnTo>
                <a:lnTo>
                  <a:pt x="1130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7772400" y="2171700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990600" y="0"/>
                </a:moveTo>
                <a:lnTo>
                  <a:pt x="990600" y="76200"/>
                </a:lnTo>
                <a:lnTo>
                  <a:pt x="1054100" y="44450"/>
                </a:lnTo>
                <a:lnTo>
                  <a:pt x="1003300" y="44450"/>
                </a:lnTo>
                <a:lnTo>
                  <a:pt x="1003300" y="31750"/>
                </a:lnTo>
                <a:lnTo>
                  <a:pt x="1054100" y="31750"/>
                </a:lnTo>
                <a:lnTo>
                  <a:pt x="990600" y="0"/>
                </a:lnTo>
                <a:close/>
              </a:path>
              <a:path w="1066800" h="76200">
                <a:moveTo>
                  <a:pt x="990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90600" y="44450"/>
                </a:lnTo>
                <a:lnTo>
                  <a:pt x="990600" y="31750"/>
                </a:lnTo>
                <a:close/>
              </a:path>
              <a:path w="10668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66800" y="38100"/>
                </a:lnTo>
                <a:lnTo>
                  <a:pt x="1054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2584450" y="3803650"/>
            <a:ext cx="1003300" cy="850900"/>
            <a:chOff x="2584450" y="3803650"/>
            <a:chExt cx="1003300" cy="850900"/>
          </a:xfrm>
        </p:grpSpPr>
        <p:sp>
          <p:nvSpPr>
            <p:cNvPr id="16" name="object 16" descr=""/>
            <p:cNvSpPr/>
            <p:nvPr/>
          </p:nvSpPr>
          <p:spPr>
            <a:xfrm>
              <a:off x="2590800" y="38100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590800" y="38100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0"/>
                  </a:moveTo>
                  <a:lnTo>
                    <a:pt x="990600" y="838200"/>
                  </a:lnTo>
                </a:path>
                <a:path w="990600" h="838200">
                  <a:moveTo>
                    <a:pt x="990600" y="0"/>
                  </a:moveTo>
                  <a:lnTo>
                    <a:pt x="0" y="838200"/>
                  </a:lnTo>
                </a:path>
              </a:pathLst>
            </a:custGeom>
            <a:ln w="12700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3956050" y="3803650"/>
            <a:ext cx="1003300" cy="850900"/>
            <a:chOff x="3956050" y="3803650"/>
            <a:chExt cx="1003300" cy="850900"/>
          </a:xfrm>
        </p:grpSpPr>
        <p:sp>
          <p:nvSpPr>
            <p:cNvPr id="19" name="object 19" descr=""/>
            <p:cNvSpPr/>
            <p:nvPr/>
          </p:nvSpPr>
          <p:spPr>
            <a:xfrm>
              <a:off x="3962400" y="38100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962400" y="38100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0"/>
                  </a:moveTo>
                  <a:lnTo>
                    <a:pt x="990600" y="838200"/>
                  </a:lnTo>
                </a:path>
                <a:path w="990600" h="838200">
                  <a:moveTo>
                    <a:pt x="990600" y="0"/>
                  </a:moveTo>
                  <a:lnTo>
                    <a:pt x="0" y="838200"/>
                  </a:lnTo>
                </a:path>
              </a:pathLst>
            </a:custGeom>
            <a:ln w="12700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7232650" y="3803650"/>
            <a:ext cx="1003300" cy="850900"/>
            <a:chOff x="7232650" y="3803650"/>
            <a:chExt cx="1003300" cy="850900"/>
          </a:xfrm>
        </p:grpSpPr>
        <p:sp>
          <p:nvSpPr>
            <p:cNvPr id="22" name="object 22" descr=""/>
            <p:cNvSpPr/>
            <p:nvPr/>
          </p:nvSpPr>
          <p:spPr>
            <a:xfrm>
              <a:off x="7239000" y="38100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239000" y="38100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0"/>
                  </a:moveTo>
                  <a:lnTo>
                    <a:pt x="990600" y="838200"/>
                  </a:lnTo>
                </a:path>
                <a:path w="990600" h="838200">
                  <a:moveTo>
                    <a:pt x="990600" y="0"/>
                  </a:moveTo>
                  <a:lnTo>
                    <a:pt x="0" y="838200"/>
                  </a:lnTo>
                </a:path>
              </a:pathLst>
            </a:custGeom>
            <a:ln w="12700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6577330" y="4749165"/>
            <a:ext cx="3708400" cy="216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changeValue(int</a:t>
            </a:r>
            <a:r>
              <a:rPr dirty="0" sz="2000" spc="-25">
                <a:latin typeface="Times New Roman"/>
                <a:cs typeface="Times New Roman"/>
              </a:rPr>
              <a:t> f1,</a:t>
            </a:r>
            <a:endParaRPr sz="2000">
              <a:latin typeface="Times New Roman"/>
              <a:cs typeface="Times New Roman"/>
            </a:endParaRPr>
          </a:p>
          <a:p>
            <a:pPr marL="1917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f2,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f3)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f1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 </a:t>
            </a:r>
            <a:r>
              <a:rPr dirty="0" sz="2000" spc="-20">
                <a:latin typeface="Times New Roman"/>
                <a:cs typeface="Times New Roman"/>
              </a:rPr>
              <a:t>999;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f2.setValue(888);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f3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Num(777);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1600961" y="6268211"/>
            <a:ext cx="838200" cy="114300"/>
          </a:xfrm>
          <a:custGeom>
            <a:avLst/>
            <a:gdLst/>
            <a:ahLst/>
            <a:cxnLst/>
            <a:rect l="l" t="t" r="r" b="b"/>
            <a:pathLst>
              <a:path w="838200" h="114300">
                <a:moveTo>
                  <a:pt x="723900" y="0"/>
                </a:moveTo>
                <a:lnTo>
                  <a:pt x="723900" y="114300"/>
                </a:lnTo>
                <a:lnTo>
                  <a:pt x="800100" y="76200"/>
                </a:lnTo>
                <a:lnTo>
                  <a:pt x="742950" y="76200"/>
                </a:lnTo>
                <a:lnTo>
                  <a:pt x="742950" y="38100"/>
                </a:lnTo>
                <a:lnTo>
                  <a:pt x="800100" y="38100"/>
                </a:lnTo>
                <a:lnTo>
                  <a:pt x="723900" y="0"/>
                </a:lnTo>
                <a:close/>
              </a:path>
              <a:path w="838200" h="114300">
                <a:moveTo>
                  <a:pt x="7239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23900" y="76200"/>
                </a:lnTo>
                <a:lnTo>
                  <a:pt x="723900" y="38100"/>
                </a:lnTo>
                <a:close/>
              </a:path>
              <a:path w="838200" h="114300">
                <a:moveTo>
                  <a:pt x="800100" y="38100"/>
                </a:moveTo>
                <a:lnTo>
                  <a:pt x="742950" y="38100"/>
                </a:lnTo>
                <a:lnTo>
                  <a:pt x="742950" y="76200"/>
                </a:lnTo>
                <a:lnTo>
                  <a:pt x="800100" y="76200"/>
                </a:lnTo>
                <a:lnTo>
                  <a:pt x="838200" y="57150"/>
                </a:lnTo>
                <a:lnTo>
                  <a:pt x="800100" y="381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854" y="594105"/>
            <a:ext cx="6986905" cy="8572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275"/>
              </a:lnSpc>
              <a:spcBef>
                <a:spcPts val="95"/>
              </a:spcBef>
            </a:pPr>
            <a:r>
              <a:rPr dirty="0" spc="-135"/>
              <a:t>Tracing</a:t>
            </a:r>
            <a:r>
              <a:rPr dirty="0" spc="-45"/>
              <a:t> </a:t>
            </a:r>
            <a:r>
              <a:rPr dirty="0" spc="-170"/>
              <a:t>the</a:t>
            </a:r>
            <a:r>
              <a:rPr dirty="0" spc="-60"/>
              <a:t> </a:t>
            </a:r>
            <a:r>
              <a:rPr dirty="0" spc="-85"/>
              <a:t>Parameters:</a:t>
            </a:r>
          </a:p>
          <a:p>
            <a:pPr marL="12700">
              <a:lnSpc>
                <a:spcPts val="3275"/>
              </a:lnSpc>
            </a:pPr>
            <a:r>
              <a:rPr dirty="0" spc="-65"/>
              <a:t>In</a:t>
            </a:r>
            <a:r>
              <a:rPr dirty="0" spc="-95"/>
              <a:t> </a:t>
            </a:r>
            <a:r>
              <a:rPr dirty="0">
                <a:latin typeface="Courier New"/>
                <a:cs typeface="Courier New"/>
              </a:rPr>
              <a:t>tester.changeValues(a1,</a:t>
            </a:r>
            <a:r>
              <a:rPr dirty="0" spc="-11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a2,</a:t>
            </a:r>
            <a:r>
              <a:rPr dirty="0" spc="-85">
                <a:latin typeface="Courier New"/>
                <a:cs typeface="Courier New"/>
              </a:rPr>
              <a:t> </a:t>
            </a:r>
            <a:r>
              <a:rPr dirty="0" spc="-25">
                <a:latin typeface="Courier New"/>
                <a:cs typeface="Courier New"/>
              </a:rPr>
              <a:t>a3)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75229" y="1395730"/>
            <a:ext cx="48717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4300" algn="l"/>
                <a:tab pos="4618355" algn="l"/>
              </a:tabLst>
            </a:pPr>
            <a:r>
              <a:rPr dirty="0" sz="2000" spc="-25">
                <a:latin typeface="Times New Roman"/>
                <a:cs typeface="Times New Roman"/>
              </a:rPr>
              <a:t>a1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a2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a3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38600" y="1752600"/>
            <a:ext cx="990600" cy="838200"/>
          </a:xfrm>
          <a:custGeom>
            <a:avLst/>
            <a:gdLst/>
            <a:ahLst/>
            <a:cxnLst/>
            <a:rect l="l" t="t" r="r" b="b"/>
            <a:pathLst>
              <a:path w="990600" h="838200">
                <a:moveTo>
                  <a:pt x="0" y="838200"/>
                </a:moveTo>
                <a:lnTo>
                  <a:pt x="990600" y="838200"/>
                </a:lnTo>
                <a:lnTo>
                  <a:pt x="99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127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239000" y="1752600"/>
            <a:ext cx="990600" cy="838200"/>
          </a:xfrm>
          <a:custGeom>
            <a:avLst/>
            <a:gdLst/>
            <a:ahLst/>
            <a:cxnLst/>
            <a:rect l="l" t="t" r="r" b="b"/>
            <a:pathLst>
              <a:path w="990600" h="838200">
                <a:moveTo>
                  <a:pt x="0" y="838200"/>
                </a:moveTo>
                <a:lnTo>
                  <a:pt x="990600" y="838200"/>
                </a:lnTo>
                <a:lnTo>
                  <a:pt x="99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127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989579" y="3453206"/>
            <a:ext cx="2387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Times New Roman"/>
                <a:cs typeface="Times New Roman"/>
              </a:rPr>
              <a:t>f1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09059" y="3453206"/>
            <a:ext cx="2387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Times New Roman"/>
                <a:cs typeface="Times New Roman"/>
              </a:rPr>
              <a:t>f2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685913" y="3453206"/>
            <a:ext cx="2393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Times New Roman"/>
                <a:cs typeface="Times New Roman"/>
              </a:rPr>
              <a:t>f3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90800" y="17526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80035" rIns="0" bIns="0" rtlCol="0" vert="horz">
            <a:spAutoFit/>
          </a:bodyPr>
          <a:lstStyle/>
          <a:p>
            <a:pPr marL="296545">
              <a:lnSpc>
                <a:spcPct val="100000"/>
              </a:lnSpc>
              <a:spcBef>
                <a:spcPts val="2205"/>
              </a:spcBef>
            </a:pPr>
            <a:r>
              <a:rPr dirty="0" sz="2000" spc="-25">
                <a:latin typeface="Times New Roman"/>
                <a:cs typeface="Times New Roman"/>
              </a:rPr>
              <a:t>111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38800" y="17526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66065" rIns="0" bIns="0" rtlCol="0" vert="horz">
            <a:spAutoFit/>
          </a:bodyPr>
          <a:lstStyle/>
          <a:p>
            <a:pPr marL="319405">
              <a:lnSpc>
                <a:spcPct val="100000"/>
              </a:lnSpc>
              <a:spcBef>
                <a:spcPts val="2095"/>
              </a:spcBef>
            </a:pPr>
            <a:r>
              <a:rPr dirty="0" sz="2000" spc="-25">
                <a:latin typeface="Times New Roman"/>
                <a:cs typeface="Times New Roman"/>
              </a:rPr>
              <a:t>222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839200" y="17526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66065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2095"/>
              </a:spcBef>
            </a:pPr>
            <a:r>
              <a:rPr dirty="0" sz="2000" spc="-25">
                <a:latin typeface="Times New Roman"/>
                <a:cs typeface="Times New Roman"/>
              </a:rPr>
              <a:t>333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956050" y="2171700"/>
            <a:ext cx="2139950" cy="2482850"/>
            <a:chOff x="3956050" y="2171700"/>
            <a:chExt cx="2139950" cy="2482850"/>
          </a:xfrm>
        </p:grpSpPr>
        <p:sp>
          <p:nvSpPr>
            <p:cNvPr id="13" name="object 13" descr=""/>
            <p:cNvSpPr/>
            <p:nvPr/>
          </p:nvSpPr>
          <p:spPr>
            <a:xfrm>
              <a:off x="4495800" y="2171700"/>
              <a:ext cx="1143000" cy="76200"/>
            </a:xfrm>
            <a:custGeom>
              <a:avLst/>
              <a:gdLst/>
              <a:ahLst/>
              <a:cxnLst/>
              <a:rect l="l" t="t" r="r" b="b"/>
              <a:pathLst>
                <a:path w="1143000" h="76200">
                  <a:moveTo>
                    <a:pt x="1066800" y="0"/>
                  </a:moveTo>
                  <a:lnTo>
                    <a:pt x="1066800" y="76200"/>
                  </a:lnTo>
                  <a:lnTo>
                    <a:pt x="1130300" y="44450"/>
                  </a:lnTo>
                  <a:lnTo>
                    <a:pt x="1079500" y="44450"/>
                  </a:lnTo>
                  <a:lnTo>
                    <a:pt x="1079500" y="31750"/>
                  </a:lnTo>
                  <a:lnTo>
                    <a:pt x="1130300" y="31750"/>
                  </a:lnTo>
                  <a:lnTo>
                    <a:pt x="1066800" y="0"/>
                  </a:lnTo>
                  <a:close/>
                </a:path>
                <a:path w="1143000" h="76200">
                  <a:moveTo>
                    <a:pt x="10668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066800" y="44450"/>
                  </a:lnTo>
                  <a:lnTo>
                    <a:pt x="1066800" y="31750"/>
                  </a:lnTo>
                  <a:close/>
                </a:path>
                <a:path w="1143000" h="76200">
                  <a:moveTo>
                    <a:pt x="1130300" y="31750"/>
                  </a:moveTo>
                  <a:lnTo>
                    <a:pt x="1079500" y="31750"/>
                  </a:lnTo>
                  <a:lnTo>
                    <a:pt x="1079500" y="44450"/>
                  </a:lnTo>
                  <a:lnTo>
                    <a:pt x="1130300" y="44450"/>
                  </a:lnTo>
                  <a:lnTo>
                    <a:pt x="1143000" y="38100"/>
                  </a:lnTo>
                  <a:lnTo>
                    <a:pt x="11303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962400" y="38100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415155" y="2590800"/>
              <a:ext cx="1680845" cy="1680845"/>
            </a:xfrm>
            <a:custGeom>
              <a:avLst/>
              <a:gdLst/>
              <a:ahLst/>
              <a:cxnLst/>
              <a:rect l="l" t="t" r="r" b="b"/>
              <a:pathLst>
                <a:path w="1680845" h="1680845">
                  <a:moveTo>
                    <a:pt x="1622552" y="49402"/>
                  </a:moveTo>
                  <a:lnTo>
                    <a:pt x="1613473" y="58356"/>
                  </a:lnTo>
                  <a:lnTo>
                    <a:pt x="0" y="1671955"/>
                  </a:lnTo>
                  <a:lnTo>
                    <a:pt x="8890" y="1680845"/>
                  </a:lnTo>
                  <a:lnTo>
                    <a:pt x="1631505" y="58356"/>
                  </a:lnTo>
                  <a:lnTo>
                    <a:pt x="1622552" y="49402"/>
                  </a:lnTo>
                  <a:close/>
                </a:path>
                <a:path w="1680845" h="1680845">
                  <a:moveTo>
                    <a:pt x="1667383" y="40386"/>
                  </a:moveTo>
                  <a:lnTo>
                    <a:pt x="1631442" y="40386"/>
                  </a:lnTo>
                  <a:lnTo>
                    <a:pt x="1640459" y="49402"/>
                  </a:lnTo>
                  <a:lnTo>
                    <a:pt x="1631505" y="58356"/>
                  </a:lnTo>
                  <a:lnTo>
                    <a:pt x="1653921" y="80772"/>
                  </a:lnTo>
                  <a:lnTo>
                    <a:pt x="1667383" y="40386"/>
                  </a:lnTo>
                  <a:close/>
                </a:path>
                <a:path w="1680845" h="1680845">
                  <a:moveTo>
                    <a:pt x="1631442" y="40386"/>
                  </a:moveTo>
                  <a:lnTo>
                    <a:pt x="1622552" y="49402"/>
                  </a:lnTo>
                  <a:lnTo>
                    <a:pt x="1631505" y="58356"/>
                  </a:lnTo>
                  <a:lnTo>
                    <a:pt x="1640459" y="49402"/>
                  </a:lnTo>
                  <a:lnTo>
                    <a:pt x="1631442" y="40386"/>
                  </a:lnTo>
                  <a:close/>
                </a:path>
                <a:path w="1680845" h="1680845">
                  <a:moveTo>
                    <a:pt x="1680845" y="0"/>
                  </a:moveTo>
                  <a:lnTo>
                    <a:pt x="1600073" y="26924"/>
                  </a:lnTo>
                  <a:lnTo>
                    <a:pt x="1622552" y="49402"/>
                  </a:lnTo>
                  <a:lnTo>
                    <a:pt x="1631442" y="40386"/>
                  </a:lnTo>
                  <a:lnTo>
                    <a:pt x="1667383" y="40386"/>
                  </a:lnTo>
                  <a:lnTo>
                    <a:pt x="16808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7232650" y="2171700"/>
            <a:ext cx="1987550" cy="2482850"/>
            <a:chOff x="7232650" y="2171700"/>
            <a:chExt cx="1987550" cy="2482850"/>
          </a:xfrm>
        </p:grpSpPr>
        <p:sp>
          <p:nvSpPr>
            <p:cNvPr id="17" name="object 17" descr=""/>
            <p:cNvSpPr/>
            <p:nvPr/>
          </p:nvSpPr>
          <p:spPr>
            <a:xfrm>
              <a:off x="7772400" y="2171700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990600" y="0"/>
                  </a:moveTo>
                  <a:lnTo>
                    <a:pt x="990600" y="76200"/>
                  </a:lnTo>
                  <a:lnTo>
                    <a:pt x="1054100" y="44450"/>
                  </a:lnTo>
                  <a:lnTo>
                    <a:pt x="1003300" y="44450"/>
                  </a:lnTo>
                  <a:lnTo>
                    <a:pt x="1003300" y="31750"/>
                  </a:lnTo>
                  <a:lnTo>
                    <a:pt x="1054100" y="31750"/>
                  </a:lnTo>
                  <a:lnTo>
                    <a:pt x="990600" y="0"/>
                  </a:lnTo>
                  <a:close/>
                </a:path>
                <a:path w="1066800" h="76200">
                  <a:moveTo>
                    <a:pt x="9906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990600" y="44450"/>
                  </a:lnTo>
                  <a:lnTo>
                    <a:pt x="990600" y="31750"/>
                  </a:lnTo>
                  <a:close/>
                </a:path>
                <a:path w="1066800" h="76200">
                  <a:moveTo>
                    <a:pt x="1054100" y="31750"/>
                  </a:moveTo>
                  <a:lnTo>
                    <a:pt x="1003300" y="31750"/>
                  </a:lnTo>
                  <a:lnTo>
                    <a:pt x="1003300" y="44450"/>
                  </a:lnTo>
                  <a:lnTo>
                    <a:pt x="1054100" y="44450"/>
                  </a:lnTo>
                  <a:lnTo>
                    <a:pt x="1066800" y="38100"/>
                  </a:lnTo>
                  <a:lnTo>
                    <a:pt x="10541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239000" y="38100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767573" y="2590800"/>
              <a:ext cx="1452880" cy="1680845"/>
            </a:xfrm>
            <a:custGeom>
              <a:avLst/>
              <a:gdLst/>
              <a:ahLst/>
              <a:cxnLst/>
              <a:rect l="l" t="t" r="r" b="b"/>
              <a:pathLst>
                <a:path w="1452879" h="1680845">
                  <a:moveTo>
                    <a:pt x="1398020" y="53494"/>
                  </a:moveTo>
                  <a:lnTo>
                    <a:pt x="0" y="1672208"/>
                  </a:lnTo>
                  <a:lnTo>
                    <a:pt x="9651" y="1680591"/>
                  </a:lnTo>
                  <a:lnTo>
                    <a:pt x="1407633" y="61795"/>
                  </a:lnTo>
                  <a:lnTo>
                    <a:pt x="1398020" y="53494"/>
                  </a:lnTo>
                  <a:close/>
                </a:path>
                <a:path w="1452879" h="1680845">
                  <a:moveTo>
                    <a:pt x="1441471" y="43941"/>
                  </a:moveTo>
                  <a:lnTo>
                    <a:pt x="1406271" y="43941"/>
                  </a:lnTo>
                  <a:lnTo>
                    <a:pt x="1415923" y="52197"/>
                  </a:lnTo>
                  <a:lnTo>
                    <a:pt x="1407633" y="61795"/>
                  </a:lnTo>
                  <a:lnTo>
                    <a:pt x="1431671" y="82550"/>
                  </a:lnTo>
                  <a:lnTo>
                    <a:pt x="1441471" y="43941"/>
                  </a:lnTo>
                  <a:close/>
                </a:path>
                <a:path w="1452879" h="1680845">
                  <a:moveTo>
                    <a:pt x="1406271" y="43941"/>
                  </a:moveTo>
                  <a:lnTo>
                    <a:pt x="1398020" y="53494"/>
                  </a:lnTo>
                  <a:lnTo>
                    <a:pt x="1407633" y="61795"/>
                  </a:lnTo>
                  <a:lnTo>
                    <a:pt x="1415923" y="52197"/>
                  </a:lnTo>
                  <a:lnTo>
                    <a:pt x="1406271" y="43941"/>
                  </a:lnTo>
                  <a:close/>
                </a:path>
                <a:path w="1452879" h="1680845">
                  <a:moveTo>
                    <a:pt x="1452626" y="0"/>
                  </a:moveTo>
                  <a:lnTo>
                    <a:pt x="1374012" y="32765"/>
                  </a:lnTo>
                  <a:lnTo>
                    <a:pt x="1398020" y="53494"/>
                  </a:lnTo>
                  <a:lnTo>
                    <a:pt x="1406271" y="43941"/>
                  </a:lnTo>
                  <a:lnTo>
                    <a:pt x="1441471" y="43941"/>
                  </a:lnTo>
                  <a:lnTo>
                    <a:pt x="14526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2590800" y="38100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50825" rIns="0" bIns="0" rtlCol="0" vert="horz">
            <a:spAutoFit/>
          </a:bodyPr>
          <a:lstStyle/>
          <a:p>
            <a:pPr marL="296545">
              <a:lnSpc>
                <a:spcPct val="100000"/>
              </a:lnSpc>
              <a:spcBef>
                <a:spcPts val="1975"/>
              </a:spcBef>
            </a:pPr>
            <a:r>
              <a:rPr dirty="0" sz="2000" spc="-25">
                <a:latin typeface="Times New Roman"/>
                <a:cs typeface="Times New Roman"/>
              </a:rPr>
              <a:t>111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5944361" y="5658611"/>
            <a:ext cx="838200" cy="114300"/>
          </a:xfrm>
          <a:custGeom>
            <a:avLst/>
            <a:gdLst/>
            <a:ahLst/>
            <a:cxnLst/>
            <a:rect l="l" t="t" r="r" b="b"/>
            <a:pathLst>
              <a:path w="838200" h="114300">
                <a:moveTo>
                  <a:pt x="723899" y="0"/>
                </a:moveTo>
                <a:lnTo>
                  <a:pt x="723899" y="114300"/>
                </a:lnTo>
                <a:lnTo>
                  <a:pt x="800099" y="76200"/>
                </a:lnTo>
                <a:lnTo>
                  <a:pt x="742949" y="76200"/>
                </a:lnTo>
                <a:lnTo>
                  <a:pt x="742949" y="38100"/>
                </a:lnTo>
                <a:lnTo>
                  <a:pt x="800099" y="38100"/>
                </a:lnTo>
                <a:lnTo>
                  <a:pt x="723899" y="0"/>
                </a:lnTo>
                <a:close/>
              </a:path>
              <a:path w="838200" h="114300">
                <a:moveTo>
                  <a:pt x="72389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23899" y="76200"/>
                </a:lnTo>
                <a:lnTo>
                  <a:pt x="723899" y="38100"/>
                </a:lnTo>
                <a:close/>
              </a:path>
              <a:path w="838200" h="114300">
                <a:moveTo>
                  <a:pt x="800099" y="38100"/>
                </a:moveTo>
                <a:lnTo>
                  <a:pt x="742949" y="38100"/>
                </a:lnTo>
                <a:lnTo>
                  <a:pt x="742949" y="76200"/>
                </a:lnTo>
                <a:lnTo>
                  <a:pt x="800099" y="76200"/>
                </a:lnTo>
                <a:lnTo>
                  <a:pt x="838199" y="57150"/>
                </a:lnTo>
                <a:lnTo>
                  <a:pt x="800099" y="381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600961" y="6435852"/>
            <a:ext cx="838200" cy="114300"/>
          </a:xfrm>
          <a:custGeom>
            <a:avLst/>
            <a:gdLst/>
            <a:ahLst/>
            <a:cxnLst/>
            <a:rect l="l" t="t" r="r" b="b"/>
            <a:pathLst>
              <a:path w="838200" h="114300">
                <a:moveTo>
                  <a:pt x="723900" y="0"/>
                </a:moveTo>
                <a:lnTo>
                  <a:pt x="723900" y="114300"/>
                </a:lnTo>
                <a:lnTo>
                  <a:pt x="800100" y="76200"/>
                </a:lnTo>
                <a:lnTo>
                  <a:pt x="742950" y="76200"/>
                </a:lnTo>
                <a:lnTo>
                  <a:pt x="742950" y="38100"/>
                </a:lnTo>
                <a:lnTo>
                  <a:pt x="800100" y="38100"/>
                </a:lnTo>
                <a:lnTo>
                  <a:pt x="723900" y="0"/>
                </a:lnTo>
                <a:close/>
              </a:path>
              <a:path w="838200" h="114300">
                <a:moveTo>
                  <a:pt x="7239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23900" y="76200"/>
                </a:lnTo>
                <a:lnTo>
                  <a:pt x="723900" y="38100"/>
                </a:lnTo>
                <a:close/>
              </a:path>
              <a:path w="838200" h="114300">
                <a:moveTo>
                  <a:pt x="800100" y="38100"/>
                </a:moveTo>
                <a:lnTo>
                  <a:pt x="742950" y="38100"/>
                </a:lnTo>
                <a:lnTo>
                  <a:pt x="742950" y="76200"/>
                </a:lnTo>
                <a:lnTo>
                  <a:pt x="800100" y="76200"/>
                </a:lnTo>
                <a:lnTo>
                  <a:pt x="838200" y="57150"/>
                </a:lnTo>
                <a:lnTo>
                  <a:pt x="800100" y="381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2158745" y="4749165"/>
            <a:ext cx="377825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main(String[]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args)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a1 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111;</a:t>
            </a:r>
            <a:endParaRPr sz="2000">
              <a:latin typeface="Times New Roman"/>
              <a:cs typeface="Times New Roman"/>
            </a:endParaRPr>
          </a:p>
          <a:p>
            <a:pPr marL="203200" marR="3606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a2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</a:t>
            </a:r>
            <a:r>
              <a:rPr dirty="0" sz="2000" spc="-10">
                <a:latin typeface="Times New Roman"/>
                <a:cs typeface="Times New Roman"/>
              </a:rPr>
              <a:t>Num(222); </a:t>
            </a: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a3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</a:t>
            </a:r>
            <a:r>
              <a:rPr dirty="0" sz="2000" spc="-10">
                <a:latin typeface="Times New Roman"/>
                <a:cs typeface="Times New Roman"/>
              </a:rPr>
              <a:t>Num(333); </a:t>
            </a:r>
            <a:r>
              <a:rPr dirty="0" sz="2000" spc="-20">
                <a:latin typeface="Times New Roman"/>
                <a:cs typeface="Times New Roman"/>
              </a:rPr>
              <a:t>tester.changeValues(a1,</a:t>
            </a:r>
            <a:r>
              <a:rPr dirty="0" sz="2000">
                <a:latin typeface="Times New Roman"/>
                <a:cs typeface="Times New Roman"/>
              </a:rPr>
              <a:t> a2,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a3);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577330" y="4749165"/>
            <a:ext cx="3708400" cy="216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changeValue(int</a:t>
            </a:r>
            <a:r>
              <a:rPr dirty="0" sz="2000" spc="-25">
                <a:latin typeface="Times New Roman"/>
                <a:cs typeface="Times New Roman"/>
              </a:rPr>
              <a:t> f1,</a:t>
            </a:r>
            <a:endParaRPr sz="2000">
              <a:latin typeface="Times New Roman"/>
              <a:cs typeface="Times New Roman"/>
            </a:endParaRPr>
          </a:p>
          <a:p>
            <a:pPr marL="1917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f2,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f3)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f1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 </a:t>
            </a:r>
            <a:r>
              <a:rPr dirty="0" sz="2000" spc="-20">
                <a:latin typeface="Times New Roman"/>
                <a:cs typeface="Times New Roman"/>
              </a:rPr>
              <a:t>999;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f2.setValue(888);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f3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Num(777);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69644">
              <a:lnSpc>
                <a:spcPct val="100000"/>
              </a:lnSpc>
              <a:spcBef>
                <a:spcPts val="95"/>
              </a:spcBef>
            </a:pPr>
            <a:r>
              <a:rPr dirty="0" sz="4000" spc="-190"/>
              <a:t>Tracing</a:t>
            </a:r>
            <a:r>
              <a:rPr dirty="0" sz="4000" spc="-75"/>
              <a:t> </a:t>
            </a:r>
            <a:r>
              <a:rPr dirty="0" sz="4000" spc="-260"/>
              <a:t>the</a:t>
            </a:r>
            <a:r>
              <a:rPr dirty="0" sz="4000" spc="-85"/>
              <a:t> </a:t>
            </a:r>
            <a:r>
              <a:rPr dirty="0" sz="4000" spc="-265"/>
              <a:t>Parameters:</a:t>
            </a:r>
            <a:r>
              <a:rPr dirty="0" sz="4000" spc="-40"/>
              <a:t> </a:t>
            </a:r>
            <a:r>
              <a:rPr dirty="0" sz="4000" spc="-10">
                <a:latin typeface="Courier New"/>
                <a:cs typeface="Courier New"/>
              </a:rPr>
              <a:t>f1=999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75229" y="1395730"/>
            <a:ext cx="48717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4300" algn="l"/>
                <a:tab pos="4618355" algn="l"/>
              </a:tabLst>
            </a:pPr>
            <a:r>
              <a:rPr dirty="0" sz="2000" spc="-25">
                <a:latin typeface="Times New Roman"/>
                <a:cs typeface="Times New Roman"/>
              </a:rPr>
              <a:t>a1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a2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a3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38600" y="1752600"/>
            <a:ext cx="990600" cy="838200"/>
          </a:xfrm>
          <a:custGeom>
            <a:avLst/>
            <a:gdLst/>
            <a:ahLst/>
            <a:cxnLst/>
            <a:rect l="l" t="t" r="r" b="b"/>
            <a:pathLst>
              <a:path w="990600" h="838200">
                <a:moveTo>
                  <a:pt x="0" y="838200"/>
                </a:moveTo>
                <a:lnTo>
                  <a:pt x="990600" y="838200"/>
                </a:lnTo>
                <a:lnTo>
                  <a:pt x="99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127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239000" y="1752600"/>
            <a:ext cx="990600" cy="838200"/>
          </a:xfrm>
          <a:custGeom>
            <a:avLst/>
            <a:gdLst/>
            <a:ahLst/>
            <a:cxnLst/>
            <a:rect l="l" t="t" r="r" b="b"/>
            <a:pathLst>
              <a:path w="990600" h="838200">
                <a:moveTo>
                  <a:pt x="0" y="838200"/>
                </a:moveTo>
                <a:lnTo>
                  <a:pt x="990600" y="838200"/>
                </a:lnTo>
                <a:lnTo>
                  <a:pt x="99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127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989579" y="3453206"/>
            <a:ext cx="2387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Times New Roman"/>
                <a:cs typeface="Times New Roman"/>
              </a:rPr>
              <a:t>f1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09059" y="3453206"/>
            <a:ext cx="2387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Times New Roman"/>
                <a:cs typeface="Times New Roman"/>
              </a:rPr>
              <a:t>f2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685913" y="3453206"/>
            <a:ext cx="2393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Times New Roman"/>
                <a:cs typeface="Times New Roman"/>
              </a:rPr>
              <a:t>f3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90800" y="17526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80035" rIns="0" bIns="0" rtlCol="0" vert="horz">
            <a:spAutoFit/>
          </a:bodyPr>
          <a:lstStyle/>
          <a:p>
            <a:pPr marL="296545">
              <a:lnSpc>
                <a:spcPct val="100000"/>
              </a:lnSpc>
              <a:spcBef>
                <a:spcPts val="2205"/>
              </a:spcBef>
            </a:pPr>
            <a:r>
              <a:rPr dirty="0" sz="2000" spc="-25">
                <a:latin typeface="Times New Roman"/>
                <a:cs typeface="Times New Roman"/>
              </a:rPr>
              <a:t>111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38800" y="17526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66065" rIns="0" bIns="0" rtlCol="0" vert="horz">
            <a:spAutoFit/>
          </a:bodyPr>
          <a:lstStyle/>
          <a:p>
            <a:pPr marL="319405">
              <a:lnSpc>
                <a:spcPct val="100000"/>
              </a:lnSpc>
              <a:spcBef>
                <a:spcPts val="2095"/>
              </a:spcBef>
            </a:pPr>
            <a:r>
              <a:rPr dirty="0" sz="2000" spc="-25">
                <a:latin typeface="Times New Roman"/>
                <a:cs typeface="Times New Roman"/>
              </a:rPr>
              <a:t>222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839200" y="17526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66065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2095"/>
              </a:spcBef>
            </a:pPr>
            <a:r>
              <a:rPr dirty="0" sz="2000" spc="-25">
                <a:latin typeface="Times New Roman"/>
                <a:cs typeface="Times New Roman"/>
              </a:rPr>
              <a:t>333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956050" y="2171700"/>
            <a:ext cx="2139950" cy="2482850"/>
            <a:chOff x="3956050" y="2171700"/>
            <a:chExt cx="2139950" cy="2482850"/>
          </a:xfrm>
        </p:grpSpPr>
        <p:sp>
          <p:nvSpPr>
            <p:cNvPr id="13" name="object 13" descr=""/>
            <p:cNvSpPr/>
            <p:nvPr/>
          </p:nvSpPr>
          <p:spPr>
            <a:xfrm>
              <a:off x="4495800" y="2171700"/>
              <a:ext cx="1143000" cy="76200"/>
            </a:xfrm>
            <a:custGeom>
              <a:avLst/>
              <a:gdLst/>
              <a:ahLst/>
              <a:cxnLst/>
              <a:rect l="l" t="t" r="r" b="b"/>
              <a:pathLst>
                <a:path w="1143000" h="76200">
                  <a:moveTo>
                    <a:pt x="1066800" y="0"/>
                  </a:moveTo>
                  <a:lnTo>
                    <a:pt x="1066800" y="76200"/>
                  </a:lnTo>
                  <a:lnTo>
                    <a:pt x="1130300" y="44450"/>
                  </a:lnTo>
                  <a:lnTo>
                    <a:pt x="1079500" y="44450"/>
                  </a:lnTo>
                  <a:lnTo>
                    <a:pt x="1079500" y="31750"/>
                  </a:lnTo>
                  <a:lnTo>
                    <a:pt x="1130300" y="31750"/>
                  </a:lnTo>
                  <a:lnTo>
                    <a:pt x="1066800" y="0"/>
                  </a:lnTo>
                  <a:close/>
                </a:path>
                <a:path w="1143000" h="76200">
                  <a:moveTo>
                    <a:pt x="10668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066800" y="44450"/>
                  </a:lnTo>
                  <a:lnTo>
                    <a:pt x="1066800" y="31750"/>
                  </a:lnTo>
                  <a:close/>
                </a:path>
                <a:path w="1143000" h="76200">
                  <a:moveTo>
                    <a:pt x="1130300" y="31750"/>
                  </a:moveTo>
                  <a:lnTo>
                    <a:pt x="1079500" y="31750"/>
                  </a:lnTo>
                  <a:lnTo>
                    <a:pt x="1079500" y="44450"/>
                  </a:lnTo>
                  <a:lnTo>
                    <a:pt x="1130300" y="44450"/>
                  </a:lnTo>
                  <a:lnTo>
                    <a:pt x="1143000" y="38100"/>
                  </a:lnTo>
                  <a:lnTo>
                    <a:pt x="11303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962400" y="38100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415155" y="2590800"/>
              <a:ext cx="1680845" cy="1680845"/>
            </a:xfrm>
            <a:custGeom>
              <a:avLst/>
              <a:gdLst/>
              <a:ahLst/>
              <a:cxnLst/>
              <a:rect l="l" t="t" r="r" b="b"/>
              <a:pathLst>
                <a:path w="1680845" h="1680845">
                  <a:moveTo>
                    <a:pt x="1622552" y="49402"/>
                  </a:moveTo>
                  <a:lnTo>
                    <a:pt x="1613473" y="58356"/>
                  </a:lnTo>
                  <a:lnTo>
                    <a:pt x="0" y="1671955"/>
                  </a:lnTo>
                  <a:lnTo>
                    <a:pt x="8890" y="1680845"/>
                  </a:lnTo>
                  <a:lnTo>
                    <a:pt x="1631505" y="58356"/>
                  </a:lnTo>
                  <a:lnTo>
                    <a:pt x="1622552" y="49402"/>
                  </a:lnTo>
                  <a:close/>
                </a:path>
                <a:path w="1680845" h="1680845">
                  <a:moveTo>
                    <a:pt x="1667383" y="40386"/>
                  </a:moveTo>
                  <a:lnTo>
                    <a:pt x="1631442" y="40386"/>
                  </a:lnTo>
                  <a:lnTo>
                    <a:pt x="1640459" y="49402"/>
                  </a:lnTo>
                  <a:lnTo>
                    <a:pt x="1631505" y="58356"/>
                  </a:lnTo>
                  <a:lnTo>
                    <a:pt x="1653921" y="80772"/>
                  </a:lnTo>
                  <a:lnTo>
                    <a:pt x="1667383" y="40386"/>
                  </a:lnTo>
                  <a:close/>
                </a:path>
                <a:path w="1680845" h="1680845">
                  <a:moveTo>
                    <a:pt x="1631442" y="40386"/>
                  </a:moveTo>
                  <a:lnTo>
                    <a:pt x="1622552" y="49402"/>
                  </a:lnTo>
                  <a:lnTo>
                    <a:pt x="1631505" y="58356"/>
                  </a:lnTo>
                  <a:lnTo>
                    <a:pt x="1640459" y="49402"/>
                  </a:lnTo>
                  <a:lnTo>
                    <a:pt x="1631442" y="40386"/>
                  </a:lnTo>
                  <a:close/>
                </a:path>
                <a:path w="1680845" h="1680845">
                  <a:moveTo>
                    <a:pt x="1680845" y="0"/>
                  </a:moveTo>
                  <a:lnTo>
                    <a:pt x="1600073" y="26924"/>
                  </a:lnTo>
                  <a:lnTo>
                    <a:pt x="1622552" y="49402"/>
                  </a:lnTo>
                  <a:lnTo>
                    <a:pt x="1631442" y="40386"/>
                  </a:lnTo>
                  <a:lnTo>
                    <a:pt x="1667383" y="40386"/>
                  </a:lnTo>
                  <a:lnTo>
                    <a:pt x="16808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7232650" y="2171700"/>
            <a:ext cx="1987550" cy="2482850"/>
            <a:chOff x="7232650" y="2171700"/>
            <a:chExt cx="1987550" cy="2482850"/>
          </a:xfrm>
        </p:grpSpPr>
        <p:sp>
          <p:nvSpPr>
            <p:cNvPr id="17" name="object 17" descr=""/>
            <p:cNvSpPr/>
            <p:nvPr/>
          </p:nvSpPr>
          <p:spPr>
            <a:xfrm>
              <a:off x="7772400" y="2171700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990600" y="0"/>
                  </a:moveTo>
                  <a:lnTo>
                    <a:pt x="990600" y="76200"/>
                  </a:lnTo>
                  <a:lnTo>
                    <a:pt x="1054100" y="44450"/>
                  </a:lnTo>
                  <a:lnTo>
                    <a:pt x="1003300" y="44450"/>
                  </a:lnTo>
                  <a:lnTo>
                    <a:pt x="1003300" y="31750"/>
                  </a:lnTo>
                  <a:lnTo>
                    <a:pt x="1054100" y="31750"/>
                  </a:lnTo>
                  <a:lnTo>
                    <a:pt x="990600" y="0"/>
                  </a:lnTo>
                  <a:close/>
                </a:path>
                <a:path w="1066800" h="76200">
                  <a:moveTo>
                    <a:pt x="9906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990600" y="44450"/>
                  </a:lnTo>
                  <a:lnTo>
                    <a:pt x="990600" y="31750"/>
                  </a:lnTo>
                  <a:close/>
                </a:path>
                <a:path w="1066800" h="76200">
                  <a:moveTo>
                    <a:pt x="1054100" y="31750"/>
                  </a:moveTo>
                  <a:lnTo>
                    <a:pt x="1003300" y="31750"/>
                  </a:lnTo>
                  <a:lnTo>
                    <a:pt x="1003300" y="44450"/>
                  </a:lnTo>
                  <a:lnTo>
                    <a:pt x="1054100" y="44450"/>
                  </a:lnTo>
                  <a:lnTo>
                    <a:pt x="1066800" y="38100"/>
                  </a:lnTo>
                  <a:lnTo>
                    <a:pt x="10541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239000" y="38100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767573" y="2590800"/>
              <a:ext cx="1452880" cy="1680845"/>
            </a:xfrm>
            <a:custGeom>
              <a:avLst/>
              <a:gdLst/>
              <a:ahLst/>
              <a:cxnLst/>
              <a:rect l="l" t="t" r="r" b="b"/>
              <a:pathLst>
                <a:path w="1452879" h="1680845">
                  <a:moveTo>
                    <a:pt x="1398020" y="53494"/>
                  </a:moveTo>
                  <a:lnTo>
                    <a:pt x="0" y="1672208"/>
                  </a:lnTo>
                  <a:lnTo>
                    <a:pt x="9651" y="1680591"/>
                  </a:lnTo>
                  <a:lnTo>
                    <a:pt x="1407633" y="61795"/>
                  </a:lnTo>
                  <a:lnTo>
                    <a:pt x="1398020" y="53494"/>
                  </a:lnTo>
                  <a:close/>
                </a:path>
                <a:path w="1452879" h="1680845">
                  <a:moveTo>
                    <a:pt x="1441471" y="43941"/>
                  </a:moveTo>
                  <a:lnTo>
                    <a:pt x="1406271" y="43941"/>
                  </a:lnTo>
                  <a:lnTo>
                    <a:pt x="1415923" y="52197"/>
                  </a:lnTo>
                  <a:lnTo>
                    <a:pt x="1407633" y="61795"/>
                  </a:lnTo>
                  <a:lnTo>
                    <a:pt x="1431671" y="82550"/>
                  </a:lnTo>
                  <a:lnTo>
                    <a:pt x="1441471" y="43941"/>
                  </a:lnTo>
                  <a:close/>
                </a:path>
                <a:path w="1452879" h="1680845">
                  <a:moveTo>
                    <a:pt x="1406271" y="43941"/>
                  </a:moveTo>
                  <a:lnTo>
                    <a:pt x="1398020" y="53494"/>
                  </a:lnTo>
                  <a:lnTo>
                    <a:pt x="1407633" y="61795"/>
                  </a:lnTo>
                  <a:lnTo>
                    <a:pt x="1415923" y="52197"/>
                  </a:lnTo>
                  <a:lnTo>
                    <a:pt x="1406271" y="43941"/>
                  </a:lnTo>
                  <a:close/>
                </a:path>
                <a:path w="1452879" h="1680845">
                  <a:moveTo>
                    <a:pt x="1452626" y="0"/>
                  </a:moveTo>
                  <a:lnTo>
                    <a:pt x="1374012" y="32765"/>
                  </a:lnTo>
                  <a:lnTo>
                    <a:pt x="1398020" y="53494"/>
                  </a:lnTo>
                  <a:lnTo>
                    <a:pt x="1406271" y="43941"/>
                  </a:lnTo>
                  <a:lnTo>
                    <a:pt x="1441471" y="43941"/>
                  </a:lnTo>
                  <a:lnTo>
                    <a:pt x="14526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2590800" y="38100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50825" rIns="0" bIns="0" rtlCol="0" vert="horz">
            <a:spAutoFit/>
          </a:bodyPr>
          <a:lstStyle/>
          <a:p>
            <a:pPr marL="287655">
              <a:lnSpc>
                <a:spcPct val="100000"/>
              </a:lnSpc>
              <a:spcBef>
                <a:spcPts val="1975"/>
              </a:spcBef>
            </a:pPr>
            <a:r>
              <a:rPr dirty="0" sz="2000" spc="-25">
                <a:solidFill>
                  <a:srgbClr val="CC0000"/>
                </a:solidFill>
                <a:latin typeface="Times New Roman"/>
                <a:cs typeface="Times New Roman"/>
              </a:rPr>
              <a:t>999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6020561" y="5963411"/>
            <a:ext cx="838200" cy="114300"/>
          </a:xfrm>
          <a:custGeom>
            <a:avLst/>
            <a:gdLst/>
            <a:ahLst/>
            <a:cxnLst/>
            <a:rect l="l" t="t" r="r" b="b"/>
            <a:pathLst>
              <a:path w="838200" h="114300">
                <a:moveTo>
                  <a:pt x="723899" y="0"/>
                </a:moveTo>
                <a:lnTo>
                  <a:pt x="723899" y="114300"/>
                </a:lnTo>
                <a:lnTo>
                  <a:pt x="800099" y="76200"/>
                </a:lnTo>
                <a:lnTo>
                  <a:pt x="742949" y="76200"/>
                </a:lnTo>
                <a:lnTo>
                  <a:pt x="742949" y="38100"/>
                </a:lnTo>
                <a:lnTo>
                  <a:pt x="800099" y="38100"/>
                </a:lnTo>
                <a:lnTo>
                  <a:pt x="723899" y="0"/>
                </a:lnTo>
                <a:close/>
              </a:path>
              <a:path w="838200" h="114300">
                <a:moveTo>
                  <a:pt x="72389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23899" y="76200"/>
                </a:lnTo>
                <a:lnTo>
                  <a:pt x="723899" y="38100"/>
                </a:lnTo>
                <a:close/>
              </a:path>
              <a:path w="838200" h="114300">
                <a:moveTo>
                  <a:pt x="800099" y="38100"/>
                </a:moveTo>
                <a:lnTo>
                  <a:pt x="742949" y="38100"/>
                </a:lnTo>
                <a:lnTo>
                  <a:pt x="742949" y="76200"/>
                </a:lnTo>
                <a:lnTo>
                  <a:pt x="800099" y="76200"/>
                </a:lnTo>
                <a:lnTo>
                  <a:pt x="838199" y="57150"/>
                </a:lnTo>
                <a:lnTo>
                  <a:pt x="800099" y="381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600961" y="6420611"/>
            <a:ext cx="838200" cy="114300"/>
          </a:xfrm>
          <a:custGeom>
            <a:avLst/>
            <a:gdLst/>
            <a:ahLst/>
            <a:cxnLst/>
            <a:rect l="l" t="t" r="r" b="b"/>
            <a:pathLst>
              <a:path w="838200" h="114300">
                <a:moveTo>
                  <a:pt x="723900" y="0"/>
                </a:moveTo>
                <a:lnTo>
                  <a:pt x="723900" y="114299"/>
                </a:lnTo>
                <a:lnTo>
                  <a:pt x="800100" y="76199"/>
                </a:lnTo>
                <a:lnTo>
                  <a:pt x="742950" y="76199"/>
                </a:lnTo>
                <a:lnTo>
                  <a:pt x="742950" y="38099"/>
                </a:lnTo>
                <a:lnTo>
                  <a:pt x="800100" y="38099"/>
                </a:lnTo>
                <a:lnTo>
                  <a:pt x="723900" y="0"/>
                </a:lnTo>
                <a:close/>
              </a:path>
              <a:path w="838200" h="114300">
                <a:moveTo>
                  <a:pt x="723900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723900" y="76199"/>
                </a:lnTo>
                <a:lnTo>
                  <a:pt x="723900" y="38099"/>
                </a:lnTo>
                <a:close/>
              </a:path>
              <a:path w="838200" h="114300">
                <a:moveTo>
                  <a:pt x="800100" y="38099"/>
                </a:moveTo>
                <a:lnTo>
                  <a:pt x="742950" y="38099"/>
                </a:lnTo>
                <a:lnTo>
                  <a:pt x="742950" y="76199"/>
                </a:lnTo>
                <a:lnTo>
                  <a:pt x="800100" y="76199"/>
                </a:lnTo>
                <a:lnTo>
                  <a:pt x="838200" y="57149"/>
                </a:lnTo>
                <a:lnTo>
                  <a:pt x="800100" y="3809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2158745" y="4749165"/>
            <a:ext cx="377825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main(String[]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args)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a1 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111;</a:t>
            </a:r>
            <a:endParaRPr sz="2000">
              <a:latin typeface="Times New Roman"/>
              <a:cs typeface="Times New Roman"/>
            </a:endParaRPr>
          </a:p>
          <a:p>
            <a:pPr marL="203200" marR="3606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a2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</a:t>
            </a:r>
            <a:r>
              <a:rPr dirty="0" sz="2000" spc="-10">
                <a:latin typeface="Times New Roman"/>
                <a:cs typeface="Times New Roman"/>
              </a:rPr>
              <a:t>Num(222); </a:t>
            </a: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a3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</a:t>
            </a:r>
            <a:r>
              <a:rPr dirty="0" sz="2000" spc="-10">
                <a:latin typeface="Times New Roman"/>
                <a:cs typeface="Times New Roman"/>
              </a:rPr>
              <a:t>Num(333); </a:t>
            </a:r>
            <a:r>
              <a:rPr dirty="0" sz="2000" spc="-20">
                <a:latin typeface="Times New Roman"/>
                <a:cs typeface="Times New Roman"/>
              </a:rPr>
              <a:t>tester.changeValues(a1,</a:t>
            </a:r>
            <a:r>
              <a:rPr dirty="0" sz="2000">
                <a:latin typeface="Times New Roman"/>
                <a:cs typeface="Times New Roman"/>
              </a:rPr>
              <a:t> a2,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a3);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577330" y="4749165"/>
            <a:ext cx="3708400" cy="216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changeValue(int</a:t>
            </a:r>
            <a:r>
              <a:rPr dirty="0" sz="2000" spc="-25">
                <a:latin typeface="Times New Roman"/>
                <a:cs typeface="Times New Roman"/>
              </a:rPr>
              <a:t> f1,</a:t>
            </a:r>
            <a:endParaRPr sz="2000">
              <a:latin typeface="Times New Roman"/>
              <a:cs typeface="Times New Roman"/>
            </a:endParaRPr>
          </a:p>
          <a:p>
            <a:pPr marL="1917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f2,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f3)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f1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 </a:t>
            </a:r>
            <a:r>
              <a:rPr dirty="0" sz="2000" spc="-20">
                <a:latin typeface="Times New Roman"/>
                <a:cs typeface="Times New Roman"/>
              </a:rPr>
              <a:t>999;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f2.setValue(888);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f3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Num(777);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3593" rIns="0" bIns="0" rtlCol="0" vert="horz">
            <a:spAutoFit/>
          </a:bodyPr>
          <a:lstStyle/>
          <a:p>
            <a:pPr marL="970915">
              <a:lnSpc>
                <a:spcPct val="100000"/>
              </a:lnSpc>
              <a:spcBef>
                <a:spcPts val="95"/>
              </a:spcBef>
            </a:pPr>
            <a:r>
              <a:rPr dirty="0" spc="-135"/>
              <a:t>Tracing</a:t>
            </a:r>
            <a:r>
              <a:rPr dirty="0" spc="-15"/>
              <a:t> </a:t>
            </a:r>
            <a:r>
              <a:rPr dirty="0" spc="-170"/>
              <a:t>the</a:t>
            </a:r>
            <a:r>
              <a:rPr dirty="0" spc="-30"/>
              <a:t> </a:t>
            </a:r>
            <a:r>
              <a:rPr dirty="0" spc="-185"/>
              <a:t>Parameters:</a:t>
            </a:r>
            <a:r>
              <a:rPr dirty="0" spc="-10"/>
              <a:t> </a:t>
            </a:r>
            <a:r>
              <a:rPr dirty="0" spc="-10">
                <a:latin typeface="Courier New"/>
                <a:cs typeface="Courier New"/>
              </a:rPr>
              <a:t>f2.setValue(888)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75229" y="1548130"/>
            <a:ext cx="48717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4300" algn="l"/>
                <a:tab pos="4618355" algn="l"/>
              </a:tabLst>
            </a:pPr>
            <a:r>
              <a:rPr dirty="0" sz="2000" spc="-25">
                <a:latin typeface="Times New Roman"/>
                <a:cs typeface="Times New Roman"/>
              </a:rPr>
              <a:t>a1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a2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a3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38600" y="1905000"/>
            <a:ext cx="990600" cy="838200"/>
          </a:xfrm>
          <a:custGeom>
            <a:avLst/>
            <a:gdLst/>
            <a:ahLst/>
            <a:cxnLst/>
            <a:rect l="l" t="t" r="r" b="b"/>
            <a:pathLst>
              <a:path w="990600" h="838200">
                <a:moveTo>
                  <a:pt x="0" y="838200"/>
                </a:moveTo>
                <a:lnTo>
                  <a:pt x="990600" y="838200"/>
                </a:lnTo>
                <a:lnTo>
                  <a:pt x="99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127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239000" y="1905000"/>
            <a:ext cx="990600" cy="838200"/>
          </a:xfrm>
          <a:custGeom>
            <a:avLst/>
            <a:gdLst/>
            <a:ahLst/>
            <a:cxnLst/>
            <a:rect l="l" t="t" r="r" b="b"/>
            <a:pathLst>
              <a:path w="990600" h="838200">
                <a:moveTo>
                  <a:pt x="0" y="838200"/>
                </a:moveTo>
                <a:lnTo>
                  <a:pt x="990600" y="838200"/>
                </a:lnTo>
                <a:lnTo>
                  <a:pt x="99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127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989579" y="3606165"/>
            <a:ext cx="2387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Times New Roman"/>
                <a:cs typeface="Times New Roman"/>
              </a:rPr>
              <a:t>f1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09059" y="3606165"/>
            <a:ext cx="2387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Times New Roman"/>
                <a:cs typeface="Times New Roman"/>
              </a:rPr>
              <a:t>f2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685913" y="3606165"/>
            <a:ext cx="2393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Times New Roman"/>
                <a:cs typeface="Times New Roman"/>
              </a:rPr>
              <a:t>f3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90800" y="19050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80035" rIns="0" bIns="0" rtlCol="0" vert="horz">
            <a:spAutoFit/>
          </a:bodyPr>
          <a:lstStyle/>
          <a:p>
            <a:pPr marL="296545">
              <a:lnSpc>
                <a:spcPct val="100000"/>
              </a:lnSpc>
              <a:spcBef>
                <a:spcPts val="2205"/>
              </a:spcBef>
            </a:pPr>
            <a:r>
              <a:rPr dirty="0" sz="2000" spc="-25">
                <a:latin typeface="Times New Roman"/>
                <a:cs typeface="Times New Roman"/>
              </a:rPr>
              <a:t>111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38800" y="19050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66065" rIns="0" bIns="0" rtlCol="0" vert="horz">
            <a:spAutoFit/>
          </a:bodyPr>
          <a:lstStyle/>
          <a:p>
            <a:pPr marL="319405">
              <a:lnSpc>
                <a:spcPct val="100000"/>
              </a:lnSpc>
              <a:spcBef>
                <a:spcPts val="2095"/>
              </a:spcBef>
            </a:pPr>
            <a:r>
              <a:rPr dirty="0" sz="2000" spc="-25">
                <a:solidFill>
                  <a:srgbClr val="CC0000"/>
                </a:solidFill>
                <a:latin typeface="Times New Roman"/>
                <a:cs typeface="Times New Roman"/>
              </a:rPr>
              <a:t>888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839200" y="19050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66065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2095"/>
              </a:spcBef>
            </a:pPr>
            <a:r>
              <a:rPr dirty="0" sz="2000" spc="-25">
                <a:latin typeface="Times New Roman"/>
                <a:cs typeface="Times New Roman"/>
              </a:rPr>
              <a:t>333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956050" y="2324100"/>
            <a:ext cx="2139950" cy="2482850"/>
            <a:chOff x="3956050" y="2324100"/>
            <a:chExt cx="2139950" cy="2482850"/>
          </a:xfrm>
        </p:grpSpPr>
        <p:sp>
          <p:nvSpPr>
            <p:cNvPr id="13" name="object 13" descr=""/>
            <p:cNvSpPr/>
            <p:nvPr/>
          </p:nvSpPr>
          <p:spPr>
            <a:xfrm>
              <a:off x="4495800" y="2324100"/>
              <a:ext cx="1143000" cy="76200"/>
            </a:xfrm>
            <a:custGeom>
              <a:avLst/>
              <a:gdLst/>
              <a:ahLst/>
              <a:cxnLst/>
              <a:rect l="l" t="t" r="r" b="b"/>
              <a:pathLst>
                <a:path w="1143000" h="76200">
                  <a:moveTo>
                    <a:pt x="1066800" y="0"/>
                  </a:moveTo>
                  <a:lnTo>
                    <a:pt x="1066800" y="76200"/>
                  </a:lnTo>
                  <a:lnTo>
                    <a:pt x="1130300" y="44450"/>
                  </a:lnTo>
                  <a:lnTo>
                    <a:pt x="1079500" y="44450"/>
                  </a:lnTo>
                  <a:lnTo>
                    <a:pt x="1079500" y="31750"/>
                  </a:lnTo>
                  <a:lnTo>
                    <a:pt x="1130300" y="31750"/>
                  </a:lnTo>
                  <a:lnTo>
                    <a:pt x="1066800" y="0"/>
                  </a:lnTo>
                  <a:close/>
                </a:path>
                <a:path w="1143000" h="76200">
                  <a:moveTo>
                    <a:pt x="10668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066800" y="44450"/>
                  </a:lnTo>
                  <a:lnTo>
                    <a:pt x="1066800" y="31750"/>
                  </a:lnTo>
                  <a:close/>
                </a:path>
                <a:path w="1143000" h="76200">
                  <a:moveTo>
                    <a:pt x="1130300" y="31750"/>
                  </a:moveTo>
                  <a:lnTo>
                    <a:pt x="1079500" y="31750"/>
                  </a:lnTo>
                  <a:lnTo>
                    <a:pt x="1079500" y="44450"/>
                  </a:lnTo>
                  <a:lnTo>
                    <a:pt x="1130300" y="44450"/>
                  </a:lnTo>
                  <a:lnTo>
                    <a:pt x="1143000" y="38100"/>
                  </a:lnTo>
                  <a:lnTo>
                    <a:pt x="11303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962400" y="39624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415155" y="2743200"/>
              <a:ext cx="1680845" cy="1680845"/>
            </a:xfrm>
            <a:custGeom>
              <a:avLst/>
              <a:gdLst/>
              <a:ahLst/>
              <a:cxnLst/>
              <a:rect l="l" t="t" r="r" b="b"/>
              <a:pathLst>
                <a:path w="1680845" h="1680845">
                  <a:moveTo>
                    <a:pt x="1622552" y="49402"/>
                  </a:moveTo>
                  <a:lnTo>
                    <a:pt x="1613473" y="58356"/>
                  </a:lnTo>
                  <a:lnTo>
                    <a:pt x="0" y="1671955"/>
                  </a:lnTo>
                  <a:lnTo>
                    <a:pt x="8890" y="1680845"/>
                  </a:lnTo>
                  <a:lnTo>
                    <a:pt x="1631505" y="58356"/>
                  </a:lnTo>
                  <a:lnTo>
                    <a:pt x="1622552" y="49402"/>
                  </a:lnTo>
                  <a:close/>
                </a:path>
                <a:path w="1680845" h="1680845">
                  <a:moveTo>
                    <a:pt x="1667383" y="40386"/>
                  </a:moveTo>
                  <a:lnTo>
                    <a:pt x="1631442" y="40386"/>
                  </a:lnTo>
                  <a:lnTo>
                    <a:pt x="1640459" y="49402"/>
                  </a:lnTo>
                  <a:lnTo>
                    <a:pt x="1631505" y="58356"/>
                  </a:lnTo>
                  <a:lnTo>
                    <a:pt x="1653921" y="80772"/>
                  </a:lnTo>
                  <a:lnTo>
                    <a:pt x="1667383" y="40386"/>
                  </a:lnTo>
                  <a:close/>
                </a:path>
                <a:path w="1680845" h="1680845">
                  <a:moveTo>
                    <a:pt x="1631442" y="40386"/>
                  </a:moveTo>
                  <a:lnTo>
                    <a:pt x="1622552" y="49402"/>
                  </a:lnTo>
                  <a:lnTo>
                    <a:pt x="1631505" y="58356"/>
                  </a:lnTo>
                  <a:lnTo>
                    <a:pt x="1640459" y="49402"/>
                  </a:lnTo>
                  <a:lnTo>
                    <a:pt x="1631442" y="40386"/>
                  </a:lnTo>
                  <a:close/>
                </a:path>
                <a:path w="1680845" h="1680845">
                  <a:moveTo>
                    <a:pt x="1680845" y="0"/>
                  </a:moveTo>
                  <a:lnTo>
                    <a:pt x="1600073" y="26924"/>
                  </a:lnTo>
                  <a:lnTo>
                    <a:pt x="1622552" y="49402"/>
                  </a:lnTo>
                  <a:lnTo>
                    <a:pt x="1631442" y="40386"/>
                  </a:lnTo>
                  <a:lnTo>
                    <a:pt x="1667383" y="40386"/>
                  </a:lnTo>
                  <a:lnTo>
                    <a:pt x="16808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7232650" y="2324100"/>
            <a:ext cx="1987550" cy="2482850"/>
            <a:chOff x="7232650" y="2324100"/>
            <a:chExt cx="1987550" cy="2482850"/>
          </a:xfrm>
        </p:grpSpPr>
        <p:sp>
          <p:nvSpPr>
            <p:cNvPr id="17" name="object 17" descr=""/>
            <p:cNvSpPr/>
            <p:nvPr/>
          </p:nvSpPr>
          <p:spPr>
            <a:xfrm>
              <a:off x="7772400" y="2324100"/>
              <a:ext cx="1066800" cy="76200"/>
            </a:xfrm>
            <a:custGeom>
              <a:avLst/>
              <a:gdLst/>
              <a:ahLst/>
              <a:cxnLst/>
              <a:rect l="l" t="t" r="r" b="b"/>
              <a:pathLst>
                <a:path w="1066800" h="76200">
                  <a:moveTo>
                    <a:pt x="990600" y="0"/>
                  </a:moveTo>
                  <a:lnTo>
                    <a:pt x="990600" y="76200"/>
                  </a:lnTo>
                  <a:lnTo>
                    <a:pt x="1054100" y="44450"/>
                  </a:lnTo>
                  <a:lnTo>
                    <a:pt x="1003300" y="44450"/>
                  </a:lnTo>
                  <a:lnTo>
                    <a:pt x="1003300" y="31750"/>
                  </a:lnTo>
                  <a:lnTo>
                    <a:pt x="1054100" y="31750"/>
                  </a:lnTo>
                  <a:lnTo>
                    <a:pt x="990600" y="0"/>
                  </a:lnTo>
                  <a:close/>
                </a:path>
                <a:path w="1066800" h="76200">
                  <a:moveTo>
                    <a:pt x="9906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990600" y="44450"/>
                  </a:lnTo>
                  <a:lnTo>
                    <a:pt x="990600" y="31750"/>
                  </a:lnTo>
                  <a:close/>
                </a:path>
                <a:path w="1066800" h="76200">
                  <a:moveTo>
                    <a:pt x="1054100" y="31750"/>
                  </a:moveTo>
                  <a:lnTo>
                    <a:pt x="1003300" y="31750"/>
                  </a:lnTo>
                  <a:lnTo>
                    <a:pt x="1003300" y="44450"/>
                  </a:lnTo>
                  <a:lnTo>
                    <a:pt x="1054100" y="44450"/>
                  </a:lnTo>
                  <a:lnTo>
                    <a:pt x="1066800" y="38100"/>
                  </a:lnTo>
                  <a:lnTo>
                    <a:pt x="10541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239000" y="39624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767573" y="2743200"/>
              <a:ext cx="1452880" cy="1680845"/>
            </a:xfrm>
            <a:custGeom>
              <a:avLst/>
              <a:gdLst/>
              <a:ahLst/>
              <a:cxnLst/>
              <a:rect l="l" t="t" r="r" b="b"/>
              <a:pathLst>
                <a:path w="1452879" h="1680845">
                  <a:moveTo>
                    <a:pt x="1398020" y="53494"/>
                  </a:moveTo>
                  <a:lnTo>
                    <a:pt x="0" y="1672208"/>
                  </a:lnTo>
                  <a:lnTo>
                    <a:pt x="9651" y="1680591"/>
                  </a:lnTo>
                  <a:lnTo>
                    <a:pt x="1407633" y="61795"/>
                  </a:lnTo>
                  <a:lnTo>
                    <a:pt x="1398020" y="53494"/>
                  </a:lnTo>
                  <a:close/>
                </a:path>
                <a:path w="1452879" h="1680845">
                  <a:moveTo>
                    <a:pt x="1441471" y="43941"/>
                  </a:moveTo>
                  <a:lnTo>
                    <a:pt x="1406271" y="43941"/>
                  </a:lnTo>
                  <a:lnTo>
                    <a:pt x="1415923" y="52197"/>
                  </a:lnTo>
                  <a:lnTo>
                    <a:pt x="1407633" y="61795"/>
                  </a:lnTo>
                  <a:lnTo>
                    <a:pt x="1431671" y="82550"/>
                  </a:lnTo>
                  <a:lnTo>
                    <a:pt x="1441471" y="43941"/>
                  </a:lnTo>
                  <a:close/>
                </a:path>
                <a:path w="1452879" h="1680845">
                  <a:moveTo>
                    <a:pt x="1406271" y="43941"/>
                  </a:moveTo>
                  <a:lnTo>
                    <a:pt x="1398020" y="53494"/>
                  </a:lnTo>
                  <a:lnTo>
                    <a:pt x="1407633" y="61795"/>
                  </a:lnTo>
                  <a:lnTo>
                    <a:pt x="1415923" y="52197"/>
                  </a:lnTo>
                  <a:lnTo>
                    <a:pt x="1406271" y="43941"/>
                  </a:lnTo>
                  <a:close/>
                </a:path>
                <a:path w="1452879" h="1680845">
                  <a:moveTo>
                    <a:pt x="1452626" y="0"/>
                  </a:moveTo>
                  <a:lnTo>
                    <a:pt x="1374012" y="32765"/>
                  </a:lnTo>
                  <a:lnTo>
                    <a:pt x="1398020" y="53494"/>
                  </a:lnTo>
                  <a:lnTo>
                    <a:pt x="1406271" y="43941"/>
                  </a:lnTo>
                  <a:lnTo>
                    <a:pt x="1441471" y="43941"/>
                  </a:lnTo>
                  <a:lnTo>
                    <a:pt x="14526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2590800" y="39624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50825" rIns="0" bIns="0" rtlCol="0" vert="horz">
            <a:spAutoFit/>
          </a:bodyPr>
          <a:lstStyle/>
          <a:p>
            <a:pPr marL="287655">
              <a:lnSpc>
                <a:spcPct val="100000"/>
              </a:lnSpc>
              <a:spcBef>
                <a:spcPts val="1975"/>
              </a:spcBef>
            </a:pPr>
            <a:r>
              <a:rPr dirty="0" sz="2000" spc="-25">
                <a:latin typeface="Times New Roman"/>
                <a:cs typeface="Times New Roman"/>
              </a:rPr>
              <a:t>999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6096761" y="6268211"/>
            <a:ext cx="838200" cy="114300"/>
          </a:xfrm>
          <a:custGeom>
            <a:avLst/>
            <a:gdLst/>
            <a:ahLst/>
            <a:cxnLst/>
            <a:rect l="l" t="t" r="r" b="b"/>
            <a:pathLst>
              <a:path w="838200" h="114300">
                <a:moveTo>
                  <a:pt x="723899" y="0"/>
                </a:moveTo>
                <a:lnTo>
                  <a:pt x="723899" y="114300"/>
                </a:lnTo>
                <a:lnTo>
                  <a:pt x="800099" y="76200"/>
                </a:lnTo>
                <a:lnTo>
                  <a:pt x="742949" y="76200"/>
                </a:lnTo>
                <a:lnTo>
                  <a:pt x="742949" y="38100"/>
                </a:lnTo>
                <a:lnTo>
                  <a:pt x="800099" y="38100"/>
                </a:lnTo>
                <a:lnTo>
                  <a:pt x="723899" y="0"/>
                </a:lnTo>
                <a:close/>
              </a:path>
              <a:path w="838200" h="114300">
                <a:moveTo>
                  <a:pt x="72389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23899" y="76200"/>
                </a:lnTo>
                <a:lnTo>
                  <a:pt x="723899" y="38100"/>
                </a:lnTo>
                <a:close/>
              </a:path>
              <a:path w="838200" h="114300">
                <a:moveTo>
                  <a:pt x="800099" y="38100"/>
                </a:moveTo>
                <a:lnTo>
                  <a:pt x="742949" y="38100"/>
                </a:lnTo>
                <a:lnTo>
                  <a:pt x="742949" y="76200"/>
                </a:lnTo>
                <a:lnTo>
                  <a:pt x="800099" y="76200"/>
                </a:lnTo>
                <a:lnTo>
                  <a:pt x="838199" y="57150"/>
                </a:lnTo>
                <a:lnTo>
                  <a:pt x="800099" y="381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600961" y="6420611"/>
            <a:ext cx="838200" cy="114300"/>
          </a:xfrm>
          <a:custGeom>
            <a:avLst/>
            <a:gdLst/>
            <a:ahLst/>
            <a:cxnLst/>
            <a:rect l="l" t="t" r="r" b="b"/>
            <a:pathLst>
              <a:path w="838200" h="114300">
                <a:moveTo>
                  <a:pt x="723900" y="0"/>
                </a:moveTo>
                <a:lnTo>
                  <a:pt x="723900" y="114299"/>
                </a:lnTo>
                <a:lnTo>
                  <a:pt x="800100" y="76199"/>
                </a:lnTo>
                <a:lnTo>
                  <a:pt x="742950" y="76199"/>
                </a:lnTo>
                <a:lnTo>
                  <a:pt x="742950" y="38099"/>
                </a:lnTo>
                <a:lnTo>
                  <a:pt x="800100" y="38099"/>
                </a:lnTo>
                <a:lnTo>
                  <a:pt x="723900" y="0"/>
                </a:lnTo>
                <a:close/>
              </a:path>
              <a:path w="838200" h="114300">
                <a:moveTo>
                  <a:pt x="723900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723900" y="76199"/>
                </a:lnTo>
                <a:lnTo>
                  <a:pt x="723900" y="38099"/>
                </a:lnTo>
                <a:close/>
              </a:path>
              <a:path w="838200" h="114300">
                <a:moveTo>
                  <a:pt x="800100" y="38099"/>
                </a:moveTo>
                <a:lnTo>
                  <a:pt x="742950" y="38099"/>
                </a:lnTo>
                <a:lnTo>
                  <a:pt x="742950" y="76199"/>
                </a:lnTo>
                <a:lnTo>
                  <a:pt x="800100" y="76199"/>
                </a:lnTo>
                <a:lnTo>
                  <a:pt x="838200" y="57149"/>
                </a:lnTo>
                <a:lnTo>
                  <a:pt x="800100" y="3809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2158745" y="4749165"/>
            <a:ext cx="377825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main(String[]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args)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a1 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111;</a:t>
            </a:r>
            <a:endParaRPr sz="2000">
              <a:latin typeface="Times New Roman"/>
              <a:cs typeface="Times New Roman"/>
            </a:endParaRPr>
          </a:p>
          <a:p>
            <a:pPr marL="203200" marR="3606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a2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</a:t>
            </a:r>
            <a:r>
              <a:rPr dirty="0" sz="2000" spc="-10">
                <a:latin typeface="Times New Roman"/>
                <a:cs typeface="Times New Roman"/>
              </a:rPr>
              <a:t>Num(222); </a:t>
            </a: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a3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</a:t>
            </a:r>
            <a:r>
              <a:rPr dirty="0" sz="2000" spc="-10">
                <a:latin typeface="Times New Roman"/>
                <a:cs typeface="Times New Roman"/>
              </a:rPr>
              <a:t>Num(333); </a:t>
            </a:r>
            <a:r>
              <a:rPr dirty="0" sz="2000" spc="-20">
                <a:latin typeface="Times New Roman"/>
                <a:cs typeface="Times New Roman"/>
              </a:rPr>
              <a:t>tester.changeValues(a1,</a:t>
            </a:r>
            <a:r>
              <a:rPr dirty="0" sz="2000">
                <a:latin typeface="Times New Roman"/>
                <a:cs typeface="Times New Roman"/>
              </a:rPr>
              <a:t> a2,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a3);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577330" y="4749165"/>
            <a:ext cx="3708400" cy="2160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changeValue(int</a:t>
            </a:r>
            <a:r>
              <a:rPr dirty="0" sz="2000" spc="-25">
                <a:latin typeface="Times New Roman"/>
                <a:cs typeface="Times New Roman"/>
              </a:rPr>
              <a:t> f1,</a:t>
            </a:r>
            <a:endParaRPr sz="2000">
              <a:latin typeface="Times New Roman"/>
              <a:cs typeface="Times New Roman"/>
            </a:endParaRPr>
          </a:p>
          <a:p>
            <a:pPr marL="19177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f2,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f3)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f1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 </a:t>
            </a:r>
            <a:r>
              <a:rPr dirty="0" sz="2000" spc="-20">
                <a:latin typeface="Times New Roman"/>
                <a:cs typeface="Times New Roman"/>
              </a:rPr>
              <a:t>999;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f2.setValue(888);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f3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Num(777);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754" y="711784"/>
            <a:ext cx="3642995" cy="85153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254"/>
              </a:lnSpc>
              <a:spcBef>
                <a:spcPts val="95"/>
              </a:spcBef>
            </a:pPr>
            <a:r>
              <a:rPr dirty="0" spc="-135"/>
              <a:t>Tracing</a:t>
            </a:r>
            <a:r>
              <a:rPr dirty="0" spc="-45"/>
              <a:t> </a:t>
            </a:r>
            <a:r>
              <a:rPr dirty="0" spc="-170"/>
              <a:t>the</a:t>
            </a:r>
            <a:r>
              <a:rPr dirty="0" spc="-65"/>
              <a:t> </a:t>
            </a:r>
            <a:r>
              <a:rPr dirty="0" spc="-85"/>
              <a:t>Parameters:</a:t>
            </a:r>
          </a:p>
          <a:p>
            <a:pPr marL="12700">
              <a:lnSpc>
                <a:spcPts val="3254"/>
              </a:lnSpc>
            </a:pPr>
            <a:r>
              <a:rPr dirty="0">
                <a:latin typeface="Courier New"/>
                <a:cs typeface="Courier New"/>
              </a:rPr>
              <a:t>f3</a:t>
            </a:r>
            <a:r>
              <a:rPr dirty="0" spc="-1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dirty="0" spc="-2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new</a:t>
            </a:r>
            <a:r>
              <a:rPr dirty="0" spc="-10">
                <a:latin typeface="Courier New"/>
                <a:cs typeface="Courier New"/>
              </a:rPr>
              <a:t> Num(777)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75229" y="1548130"/>
            <a:ext cx="163766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4300" algn="l"/>
              </a:tabLst>
            </a:pPr>
            <a:r>
              <a:rPr dirty="0" sz="2000" spc="-25">
                <a:latin typeface="Times New Roman"/>
                <a:cs typeface="Times New Roman"/>
              </a:rPr>
              <a:t>a1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a2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38600" y="1905000"/>
            <a:ext cx="990600" cy="838200"/>
          </a:xfrm>
          <a:custGeom>
            <a:avLst/>
            <a:gdLst/>
            <a:ahLst/>
            <a:cxnLst/>
            <a:rect l="l" t="t" r="r" b="b"/>
            <a:pathLst>
              <a:path w="990600" h="838200">
                <a:moveTo>
                  <a:pt x="0" y="838200"/>
                </a:moveTo>
                <a:lnTo>
                  <a:pt x="990600" y="838200"/>
                </a:lnTo>
                <a:lnTo>
                  <a:pt x="99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127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239000" y="1905000"/>
            <a:ext cx="990600" cy="838200"/>
          </a:xfrm>
          <a:custGeom>
            <a:avLst/>
            <a:gdLst/>
            <a:ahLst/>
            <a:cxnLst/>
            <a:rect l="l" t="t" r="r" b="b"/>
            <a:pathLst>
              <a:path w="990600" h="838200">
                <a:moveTo>
                  <a:pt x="0" y="838200"/>
                </a:moveTo>
                <a:lnTo>
                  <a:pt x="990600" y="838200"/>
                </a:lnTo>
                <a:lnTo>
                  <a:pt x="99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127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989579" y="3606165"/>
            <a:ext cx="2387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Times New Roman"/>
                <a:cs typeface="Times New Roman"/>
              </a:rPr>
              <a:t>f1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09059" y="3606165"/>
            <a:ext cx="2387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Times New Roman"/>
                <a:cs typeface="Times New Roman"/>
              </a:rPr>
              <a:t>f2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685913" y="3606165"/>
            <a:ext cx="2393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Times New Roman"/>
                <a:cs typeface="Times New Roman"/>
              </a:rPr>
              <a:t>f3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581392" y="1548130"/>
            <a:ext cx="2654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Times New Roman"/>
                <a:cs typeface="Times New Roman"/>
              </a:rPr>
              <a:t>a3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590800" y="19050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80035" rIns="0" bIns="0" rtlCol="0" vert="horz">
            <a:spAutoFit/>
          </a:bodyPr>
          <a:lstStyle/>
          <a:p>
            <a:pPr marL="296545">
              <a:lnSpc>
                <a:spcPct val="100000"/>
              </a:lnSpc>
              <a:spcBef>
                <a:spcPts val="2205"/>
              </a:spcBef>
            </a:pPr>
            <a:r>
              <a:rPr dirty="0" sz="2000" spc="-25">
                <a:latin typeface="Times New Roman"/>
                <a:cs typeface="Times New Roman"/>
              </a:rPr>
              <a:t>111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638800" y="19050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66065" rIns="0" bIns="0" rtlCol="0" vert="horz">
            <a:spAutoFit/>
          </a:bodyPr>
          <a:lstStyle/>
          <a:p>
            <a:pPr marL="319405">
              <a:lnSpc>
                <a:spcPct val="100000"/>
              </a:lnSpc>
              <a:spcBef>
                <a:spcPts val="2095"/>
              </a:spcBef>
            </a:pPr>
            <a:r>
              <a:rPr dirty="0" sz="2000" spc="-25">
                <a:latin typeface="Times New Roman"/>
                <a:cs typeface="Times New Roman"/>
              </a:rPr>
              <a:t>888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839200" y="19050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66065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2095"/>
              </a:spcBef>
            </a:pPr>
            <a:r>
              <a:rPr dirty="0" sz="2000" spc="-25">
                <a:latin typeface="Times New Roman"/>
                <a:cs typeface="Times New Roman"/>
              </a:rPr>
              <a:t>333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956050" y="2324100"/>
            <a:ext cx="2139950" cy="2482850"/>
            <a:chOff x="3956050" y="2324100"/>
            <a:chExt cx="2139950" cy="2482850"/>
          </a:xfrm>
        </p:grpSpPr>
        <p:sp>
          <p:nvSpPr>
            <p:cNvPr id="14" name="object 14" descr=""/>
            <p:cNvSpPr/>
            <p:nvPr/>
          </p:nvSpPr>
          <p:spPr>
            <a:xfrm>
              <a:off x="4495800" y="2324100"/>
              <a:ext cx="1143000" cy="76200"/>
            </a:xfrm>
            <a:custGeom>
              <a:avLst/>
              <a:gdLst/>
              <a:ahLst/>
              <a:cxnLst/>
              <a:rect l="l" t="t" r="r" b="b"/>
              <a:pathLst>
                <a:path w="1143000" h="76200">
                  <a:moveTo>
                    <a:pt x="1066800" y="0"/>
                  </a:moveTo>
                  <a:lnTo>
                    <a:pt x="1066800" y="76200"/>
                  </a:lnTo>
                  <a:lnTo>
                    <a:pt x="1130300" y="44450"/>
                  </a:lnTo>
                  <a:lnTo>
                    <a:pt x="1079500" y="44450"/>
                  </a:lnTo>
                  <a:lnTo>
                    <a:pt x="1079500" y="31750"/>
                  </a:lnTo>
                  <a:lnTo>
                    <a:pt x="1130300" y="31750"/>
                  </a:lnTo>
                  <a:lnTo>
                    <a:pt x="1066800" y="0"/>
                  </a:lnTo>
                  <a:close/>
                </a:path>
                <a:path w="1143000" h="76200">
                  <a:moveTo>
                    <a:pt x="10668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066800" y="44450"/>
                  </a:lnTo>
                  <a:lnTo>
                    <a:pt x="1066800" y="31750"/>
                  </a:lnTo>
                  <a:close/>
                </a:path>
                <a:path w="1143000" h="76200">
                  <a:moveTo>
                    <a:pt x="1130300" y="31750"/>
                  </a:moveTo>
                  <a:lnTo>
                    <a:pt x="1079500" y="31750"/>
                  </a:lnTo>
                  <a:lnTo>
                    <a:pt x="1079500" y="44450"/>
                  </a:lnTo>
                  <a:lnTo>
                    <a:pt x="1130300" y="44450"/>
                  </a:lnTo>
                  <a:lnTo>
                    <a:pt x="1143000" y="38100"/>
                  </a:lnTo>
                  <a:lnTo>
                    <a:pt x="11303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962400" y="39624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415155" y="2743200"/>
              <a:ext cx="1680845" cy="1680845"/>
            </a:xfrm>
            <a:custGeom>
              <a:avLst/>
              <a:gdLst/>
              <a:ahLst/>
              <a:cxnLst/>
              <a:rect l="l" t="t" r="r" b="b"/>
              <a:pathLst>
                <a:path w="1680845" h="1680845">
                  <a:moveTo>
                    <a:pt x="1622552" y="49402"/>
                  </a:moveTo>
                  <a:lnTo>
                    <a:pt x="1613473" y="58356"/>
                  </a:lnTo>
                  <a:lnTo>
                    <a:pt x="0" y="1671955"/>
                  </a:lnTo>
                  <a:lnTo>
                    <a:pt x="8890" y="1680845"/>
                  </a:lnTo>
                  <a:lnTo>
                    <a:pt x="1631505" y="58356"/>
                  </a:lnTo>
                  <a:lnTo>
                    <a:pt x="1622552" y="49402"/>
                  </a:lnTo>
                  <a:close/>
                </a:path>
                <a:path w="1680845" h="1680845">
                  <a:moveTo>
                    <a:pt x="1667383" y="40386"/>
                  </a:moveTo>
                  <a:lnTo>
                    <a:pt x="1631442" y="40386"/>
                  </a:lnTo>
                  <a:lnTo>
                    <a:pt x="1640459" y="49402"/>
                  </a:lnTo>
                  <a:lnTo>
                    <a:pt x="1631505" y="58356"/>
                  </a:lnTo>
                  <a:lnTo>
                    <a:pt x="1653921" y="80772"/>
                  </a:lnTo>
                  <a:lnTo>
                    <a:pt x="1667383" y="40386"/>
                  </a:lnTo>
                  <a:close/>
                </a:path>
                <a:path w="1680845" h="1680845">
                  <a:moveTo>
                    <a:pt x="1631442" y="40386"/>
                  </a:moveTo>
                  <a:lnTo>
                    <a:pt x="1622552" y="49402"/>
                  </a:lnTo>
                  <a:lnTo>
                    <a:pt x="1631505" y="58356"/>
                  </a:lnTo>
                  <a:lnTo>
                    <a:pt x="1640459" y="49402"/>
                  </a:lnTo>
                  <a:lnTo>
                    <a:pt x="1631442" y="40386"/>
                  </a:lnTo>
                  <a:close/>
                </a:path>
                <a:path w="1680845" h="1680845">
                  <a:moveTo>
                    <a:pt x="1680845" y="0"/>
                  </a:moveTo>
                  <a:lnTo>
                    <a:pt x="1600073" y="26924"/>
                  </a:lnTo>
                  <a:lnTo>
                    <a:pt x="1622552" y="49402"/>
                  </a:lnTo>
                  <a:lnTo>
                    <a:pt x="1631442" y="40386"/>
                  </a:lnTo>
                  <a:lnTo>
                    <a:pt x="1667383" y="40386"/>
                  </a:lnTo>
                  <a:lnTo>
                    <a:pt x="16808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/>
          <p:nvPr/>
        </p:nvSpPr>
        <p:spPr>
          <a:xfrm>
            <a:off x="7772400" y="2324100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990600" y="0"/>
                </a:moveTo>
                <a:lnTo>
                  <a:pt x="990600" y="76200"/>
                </a:lnTo>
                <a:lnTo>
                  <a:pt x="1054100" y="44450"/>
                </a:lnTo>
                <a:lnTo>
                  <a:pt x="1003300" y="44450"/>
                </a:lnTo>
                <a:lnTo>
                  <a:pt x="1003300" y="31750"/>
                </a:lnTo>
                <a:lnTo>
                  <a:pt x="1054100" y="31750"/>
                </a:lnTo>
                <a:lnTo>
                  <a:pt x="990600" y="0"/>
                </a:lnTo>
                <a:close/>
              </a:path>
              <a:path w="1066800" h="76200">
                <a:moveTo>
                  <a:pt x="990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90600" y="44450"/>
                </a:lnTo>
                <a:lnTo>
                  <a:pt x="990600" y="31750"/>
                </a:lnTo>
                <a:close/>
              </a:path>
              <a:path w="10668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66800" y="38100"/>
                </a:lnTo>
                <a:lnTo>
                  <a:pt x="1054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7232650" y="3956050"/>
            <a:ext cx="1682750" cy="850900"/>
            <a:chOff x="7232650" y="3956050"/>
            <a:chExt cx="1682750" cy="850900"/>
          </a:xfrm>
        </p:grpSpPr>
        <p:sp>
          <p:nvSpPr>
            <p:cNvPr id="19" name="object 19" descr=""/>
            <p:cNvSpPr/>
            <p:nvPr/>
          </p:nvSpPr>
          <p:spPr>
            <a:xfrm>
              <a:off x="7239000" y="39624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772400" y="4381500"/>
              <a:ext cx="1143000" cy="76200"/>
            </a:xfrm>
            <a:custGeom>
              <a:avLst/>
              <a:gdLst/>
              <a:ahLst/>
              <a:cxnLst/>
              <a:rect l="l" t="t" r="r" b="b"/>
              <a:pathLst>
                <a:path w="1143000" h="76200">
                  <a:moveTo>
                    <a:pt x="1066800" y="0"/>
                  </a:moveTo>
                  <a:lnTo>
                    <a:pt x="1066800" y="76200"/>
                  </a:lnTo>
                  <a:lnTo>
                    <a:pt x="1130300" y="44450"/>
                  </a:lnTo>
                  <a:lnTo>
                    <a:pt x="1079500" y="44450"/>
                  </a:lnTo>
                  <a:lnTo>
                    <a:pt x="1079500" y="31750"/>
                  </a:lnTo>
                  <a:lnTo>
                    <a:pt x="1130300" y="31750"/>
                  </a:lnTo>
                  <a:lnTo>
                    <a:pt x="1066800" y="0"/>
                  </a:lnTo>
                  <a:close/>
                </a:path>
                <a:path w="1143000" h="76200">
                  <a:moveTo>
                    <a:pt x="10668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066800" y="44450"/>
                  </a:lnTo>
                  <a:lnTo>
                    <a:pt x="1066800" y="31750"/>
                  </a:lnTo>
                  <a:close/>
                </a:path>
                <a:path w="1143000" h="76200">
                  <a:moveTo>
                    <a:pt x="1130300" y="31750"/>
                  </a:moveTo>
                  <a:lnTo>
                    <a:pt x="1079500" y="31750"/>
                  </a:lnTo>
                  <a:lnTo>
                    <a:pt x="1079500" y="44450"/>
                  </a:lnTo>
                  <a:lnTo>
                    <a:pt x="1130300" y="44450"/>
                  </a:lnTo>
                  <a:lnTo>
                    <a:pt x="1143000" y="38100"/>
                  </a:lnTo>
                  <a:lnTo>
                    <a:pt x="11303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590800" y="39624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50825" rIns="0" bIns="0" rtlCol="0" vert="horz">
            <a:spAutoFit/>
          </a:bodyPr>
          <a:lstStyle/>
          <a:p>
            <a:pPr marL="287655">
              <a:lnSpc>
                <a:spcPct val="100000"/>
              </a:lnSpc>
              <a:spcBef>
                <a:spcPts val="1975"/>
              </a:spcBef>
            </a:pPr>
            <a:r>
              <a:rPr dirty="0" sz="2000" spc="-25">
                <a:latin typeface="Times New Roman"/>
                <a:cs typeface="Times New Roman"/>
              </a:rPr>
              <a:t>999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6096761" y="6573011"/>
            <a:ext cx="838200" cy="114300"/>
          </a:xfrm>
          <a:custGeom>
            <a:avLst/>
            <a:gdLst/>
            <a:ahLst/>
            <a:cxnLst/>
            <a:rect l="l" t="t" r="r" b="b"/>
            <a:pathLst>
              <a:path w="838200" h="114300">
                <a:moveTo>
                  <a:pt x="723899" y="0"/>
                </a:moveTo>
                <a:lnTo>
                  <a:pt x="723899" y="114300"/>
                </a:lnTo>
                <a:lnTo>
                  <a:pt x="800099" y="76200"/>
                </a:lnTo>
                <a:lnTo>
                  <a:pt x="742949" y="76200"/>
                </a:lnTo>
                <a:lnTo>
                  <a:pt x="742949" y="38100"/>
                </a:lnTo>
                <a:lnTo>
                  <a:pt x="800099" y="38100"/>
                </a:lnTo>
                <a:lnTo>
                  <a:pt x="723899" y="0"/>
                </a:lnTo>
                <a:close/>
              </a:path>
              <a:path w="838200" h="114300">
                <a:moveTo>
                  <a:pt x="72389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23899" y="76200"/>
                </a:lnTo>
                <a:lnTo>
                  <a:pt x="723899" y="38100"/>
                </a:lnTo>
                <a:close/>
              </a:path>
              <a:path w="838200" h="114300">
                <a:moveTo>
                  <a:pt x="800099" y="38100"/>
                </a:moveTo>
                <a:lnTo>
                  <a:pt x="742949" y="38100"/>
                </a:lnTo>
                <a:lnTo>
                  <a:pt x="742949" y="76200"/>
                </a:lnTo>
                <a:lnTo>
                  <a:pt x="800099" y="76200"/>
                </a:lnTo>
                <a:lnTo>
                  <a:pt x="838199" y="57150"/>
                </a:lnTo>
                <a:lnTo>
                  <a:pt x="800099" y="381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753361" y="6268211"/>
            <a:ext cx="838200" cy="114300"/>
          </a:xfrm>
          <a:custGeom>
            <a:avLst/>
            <a:gdLst/>
            <a:ahLst/>
            <a:cxnLst/>
            <a:rect l="l" t="t" r="r" b="b"/>
            <a:pathLst>
              <a:path w="838200" h="114300">
                <a:moveTo>
                  <a:pt x="723900" y="0"/>
                </a:moveTo>
                <a:lnTo>
                  <a:pt x="723900" y="114300"/>
                </a:lnTo>
                <a:lnTo>
                  <a:pt x="800100" y="76200"/>
                </a:lnTo>
                <a:lnTo>
                  <a:pt x="742950" y="76200"/>
                </a:lnTo>
                <a:lnTo>
                  <a:pt x="742950" y="38100"/>
                </a:lnTo>
                <a:lnTo>
                  <a:pt x="800100" y="38100"/>
                </a:lnTo>
                <a:lnTo>
                  <a:pt x="723900" y="0"/>
                </a:lnTo>
                <a:close/>
              </a:path>
              <a:path w="838200" h="114300">
                <a:moveTo>
                  <a:pt x="7239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23900" y="76200"/>
                </a:lnTo>
                <a:lnTo>
                  <a:pt x="723900" y="38100"/>
                </a:lnTo>
                <a:close/>
              </a:path>
              <a:path w="838200" h="114300">
                <a:moveTo>
                  <a:pt x="800100" y="38100"/>
                </a:moveTo>
                <a:lnTo>
                  <a:pt x="742950" y="38100"/>
                </a:lnTo>
                <a:lnTo>
                  <a:pt x="742950" y="76200"/>
                </a:lnTo>
                <a:lnTo>
                  <a:pt x="800100" y="76200"/>
                </a:lnTo>
                <a:lnTo>
                  <a:pt x="838200" y="57150"/>
                </a:lnTo>
                <a:lnTo>
                  <a:pt x="800100" y="381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8915400" y="39624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66700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2100"/>
              </a:spcBef>
            </a:pPr>
            <a:r>
              <a:rPr dirty="0" sz="2000" spc="-25">
                <a:solidFill>
                  <a:srgbClr val="CC0000"/>
                </a:solidFill>
                <a:latin typeface="Times New Roman"/>
                <a:cs typeface="Times New Roman"/>
              </a:rPr>
              <a:t>777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158745" y="4749165"/>
            <a:ext cx="377825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main(String[]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args)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a1 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111;</a:t>
            </a:r>
            <a:endParaRPr sz="2000">
              <a:latin typeface="Times New Roman"/>
              <a:cs typeface="Times New Roman"/>
            </a:endParaRPr>
          </a:p>
          <a:p>
            <a:pPr marL="203200" marR="3606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a2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</a:t>
            </a:r>
            <a:r>
              <a:rPr dirty="0" sz="2000" spc="-10">
                <a:latin typeface="Times New Roman"/>
                <a:cs typeface="Times New Roman"/>
              </a:rPr>
              <a:t>Num(222); </a:t>
            </a: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a3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</a:t>
            </a:r>
            <a:r>
              <a:rPr dirty="0" sz="2000" spc="-10">
                <a:latin typeface="Times New Roman"/>
                <a:cs typeface="Times New Roman"/>
              </a:rPr>
              <a:t>Num(333); </a:t>
            </a:r>
            <a:r>
              <a:rPr dirty="0" sz="2000" spc="-20">
                <a:latin typeface="Times New Roman"/>
                <a:cs typeface="Times New Roman"/>
              </a:rPr>
              <a:t>tester.changeValues(a1,</a:t>
            </a:r>
            <a:r>
              <a:rPr dirty="0" sz="2000">
                <a:latin typeface="Times New Roman"/>
                <a:cs typeface="Times New Roman"/>
              </a:rPr>
              <a:t> a2,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a3);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577330" y="4749165"/>
            <a:ext cx="32245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changeValue(int</a:t>
            </a:r>
            <a:r>
              <a:rPr dirty="0" sz="2000" spc="-25">
                <a:latin typeface="Times New Roman"/>
                <a:cs typeface="Times New Roman"/>
              </a:rPr>
              <a:t> f1,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482330" y="5053660"/>
            <a:ext cx="18034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f2,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f3)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577330" y="5359095"/>
            <a:ext cx="1479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767830" y="5663895"/>
            <a:ext cx="212407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f1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 </a:t>
            </a:r>
            <a:r>
              <a:rPr dirty="0" sz="2000" spc="-20">
                <a:latin typeface="Times New Roman"/>
                <a:cs typeface="Times New Roman"/>
              </a:rPr>
              <a:t>999;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f2.setValue(888);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f3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Num(777);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577330" y="6577989"/>
            <a:ext cx="1479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113915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OBJECT</a:t>
            </a:r>
            <a:r>
              <a:rPr dirty="0" spc="-290"/>
              <a:t> </a:t>
            </a:r>
            <a:r>
              <a:rPr dirty="0" spc="305"/>
              <a:t>AND</a:t>
            </a:r>
            <a:r>
              <a:rPr dirty="0" spc="55"/>
              <a:t> </a:t>
            </a:r>
            <a:r>
              <a:rPr dirty="0"/>
              <a:t>CLASS</a:t>
            </a:r>
            <a:r>
              <a:rPr dirty="0" spc="85"/>
              <a:t> </a:t>
            </a:r>
            <a:r>
              <a:rPr dirty="0" spc="-10"/>
              <a:t>EXAMPLE: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632" y="1165860"/>
            <a:ext cx="6923532" cy="5466588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854" y="912113"/>
            <a:ext cx="52203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60"/>
              <a:t>Tracing</a:t>
            </a:r>
            <a:r>
              <a:rPr dirty="0" sz="3200" spc="-65"/>
              <a:t> </a:t>
            </a:r>
            <a:r>
              <a:rPr dirty="0" sz="3200" spc="-200"/>
              <a:t>the</a:t>
            </a:r>
            <a:r>
              <a:rPr dirty="0" sz="3200" spc="-15"/>
              <a:t> </a:t>
            </a:r>
            <a:r>
              <a:rPr dirty="0" sz="3200" spc="-220"/>
              <a:t>Parameters:</a:t>
            </a:r>
            <a:r>
              <a:rPr dirty="0" sz="3200" spc="-65"/>
              <a:t> </a:t>
            </a:r>
            <a:r>
              <a:rPr dirty="0" sz="3200" spc="-60"/>
              <a:t>Return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2975229" y="1548130"/>
            <a:ext cx="163766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4300" algn="l"/>
              </a:tabLst>
            </a:pPr>
            <a:r>
              <a:rPr dirty="0" sz="2000" spc="-25">
                <a:latin typeface="Times New Roman"/>
                <a:cs typeface="Times New Roman"/>
              </a:rPr>
              <a:t>a1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a2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38600" y="1905000"/>
            <a:ext cx="990600" cy="838200"/>
          </a:xfrm>
          <a:custGeom>
            <a:avLst/>
            <a:gdLst/>
            <a:ahLst/>
            <a:cxnLst/>
            <a:rect l="l" t="t" r="r" b="b"/>
            <a:pathLst>
              <a:path w="990600" h="838200">
                <a:moveTo>
                  <a:pt x="0" y="838200"/>
                </a:moveTo>
                <a:lnTo>
                  <a:pt x="990600" y="838200"/>
                </a:lnTo>
                <a:lnTo>
                  <a:pt x="99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127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239000" y="1905000"/>
            <a:ext cx="990600" cy="838200"/>
          </a:xfrm>
          <a:custGeom>
            <a:avLst/>
            <a:gdLst/>
            <a:ahLst/>
            <a:cxnLst/>
            <a:rect l="l" t="t" r="r" b="b"/>
            <a:pathLst>
              <a:path w="990600" h="838200">
                <a:moveTo>
                  <a:pt x="0" y="838200"/>
                </a:moveTo>
                <a:lnTo>
                  <a:pt x="990600" y="838200"/>
                </a:lnTo>
                <a:lnTo>
                  <a:pt x="990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12700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989579" y="3606165"/>
            <a:ext cx="2387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Times New Roman"/>
                <a:cs typeface="Times New Roman"/>
              </a:rPr>
              <a:t>f1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09059" y="3606165"/>
            <a:ext cx="2387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Times New Roman"/>
                <a:cs typeface="Times New Roman"/>
              </a:rPr>
              <a:t>f2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685913" y="3606165"/>
            <a:ext cx="2393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Times New Roman"/>
                <a:cs typeface="Times New Roman"/>
              </a:rPr>
              <a:t>f3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581392" y="1548130"/>
            <a:ext cx="2654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latin typeface="Times New Roman"/>
                <a:cs typeface="Times New Roman"/>
              </a:rPr>
              <a:t>a3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590800" y="19050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80035" rIns="0" bIns="0" rtlCol="0" vert="horz">
            <a:spAutoFit/>
          </a:bodyPr>
          <a:lstStyle/>
          <a:p>
            <a:pPr marL="296545">
              <a:lnSpc>
                <a:spcPct val="100000"/>
              </a:lnSpc>
              <a:spcBef>
                <a:spcPts val="2205"/>
              </a:spcBef>
            </a:pPr>
            <a:r>
              <a:rPr dirty="0" sz="2000" spc="-25">
                <a:latin typeface="Times New Roman"/>
                <a:cs typeface="Times New Roman"/>
              </a:rPr>
              <a:t>111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638800" y="19050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66065" rIns="0" bIns="0" rtlCol="0" vert="horz">
            <a:spAutoFit/>
          </a:bodyPr>
          <a:lstStyle/>
          <a:p>
            <a:pPr marL="319405">
              <a:lnSpc>
                <a:spcPct val="100000"/>
              </a:lnSpc>
              <a:spcBef>
                <a:spcPts val="2095"/>
              </a:spcBef>
            </a:pPr>
            <a:r>
              <a:rPr dirty="0" sz="2000" spc="-25">
                <a:latin typeface="Times New Roman"/>
                <a:cs typeface="Times New Roman"/>
              </a:rPr>
              <a:t>888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839200" y="19050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66065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2095"/>
              </a:spcBef>
            </a:pPr>
            <a:r>
              <a:rPr dirty="0" sz="2000" spc="-25">
                <a:latin typeface="Times New Roman"/>
                <a:cs typeface="Times New Roman"/>
              </a:rPr>
              <a:t>333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495800" y="23241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0"/>
                </a:moveTo>
                <a:lnTo>
                  <a:pt x="1066800" y="76200"/>
                </a:lnTo>
                <a:lnTo>
                  <a:pt x="1130300" y="44450"/>
                </a:lnTo>
                <a:lnTo>
                  <a:pt x="1079500" y="44450"/>
                </a:lnTo>
                <a:lnTo>
                  <a:pt x="1079500" y="31750"/>
                </a:lnTo>
                <a:lnTo>
                  <a:pt x="1130300" y="31750"/>
                </a:lnTo>
                <a:lnTo>
                  <a:pt x="1066800" y="0"/>
                </a:lnTo>
                <a:close/>
              </a:path>
              <a:path w="1143000" h="76200">
                <a:moveTo>
                  <a:pt x="1066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  <a:path w="1143000" h="76200">
                <a:moveTo>
                  <a:pt x="1130300" y="31750"/>
                </a:moveTo>
                <a:lnTo>
                  <a:pt x="1079500" y="31750"/>
                </a:lnTo>
                <a:lnTo>
                  <a:pt x="1079500" y="44450"/>
                </a:lnTo>
                <a:lnTo>
                  <a:pt x="1130300" y="44450"/>
                </a:lnTo>
                <a:lnTo>
                  <a:pt x="1143000" y="38100"/>
                </a:lnTo>
                <a:lnTo>
                  <a:pt x="11303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7772400" y="2324100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990600" y="0"/>
                </a:moveTo>
                <a:lnTo>
                  <a:pt x="990600" y="76200"/>
                </a:lnTo>
                <a:lnTo>
                  <a:pt x="1054100" y="44450"/>
                </a:lnTo>
                <a:lnTo>
                  <a:pt x="1003300" y="44450"/>
                </a:lnTo>
                <a:lnTo>
                  <a:pt x="1003300" y="31750"/>
                </a:lnTo>
                <a:lnTo>
                  <a:pt x="1054100" y="31750"/>
                </a:lnTo>
                <a:lnTo>
                  <a:pt x="990600" y="0"/>
                </a:lnTo>
                <a:close/>
              </a:path>
              <a:path w="1066800" h="76200">
                <a:moveTo>
                  <a:pt x="990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90600" y="44450"/>
                </a:lnTo>
                <a:lnTo>
                  <a:pt x="990600" y="31750"/>
                </a:lnTo>
                <a:close/>
              </a:path>
              <a:path w="1066800" h="76200">
                <a:moveTo>
                  <a:pt x="1054100" y="31750"/>
                </a:moveTo>
                <a:lnTo>
                  <a:pt x="1003300" y="31750"/>
                </a:lnTo>
                <a:lnTo>
                  <a:pt x="1003300" y="44450"/>
                </a:lnTo>
                <a:lnTo>
                  <a:pt x="1054100" y="44450"/>
                </a:lnTo>
                <a:lnTo>
                  <a:pt x="1066800" y="38100"/>
                </a:lnTo>
                <a:lnTo>
                  <a:pt x="1054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2584450" y="3956050"/>
            <a:ext cx="1003300" cy="850900"/>
            <a:chOff x="2584450" y="3956050"/>
            <a:chExt cx="1003300" cy="850900"/>
          </a:xfrm>
        </p:grpSpPr>
        <p:sp>
          <p:nvSpPr>
            <p:cNvPr id="16" name="object 16" descr=""/>
            <p:cNvSpPr/>
            <p:nvPr/>
          </p:nvSpPr>
          <p:spPr>
            <a:xfrm>
              <a:off x="2590800" y="39624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590800" y="39624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0"/>
                  </a:moveTo>
                  <a:lnTo>
                    <a:pt x="990600" y="838200"/>
                  </a:lnTo>
                </a:path>
                <a:path w="990600" h="838200">
                  <a:moveTo>
                    <a:pt x="990600" y="0"/>
                  </a:moveTo>
                  <a:lnTo>
                    <a:pt x="0" y="838200"/>
                  </a:lnTo>
                </a:path>
              </a:pathLst>
            </a:custGeom>
            <a:ln w="12700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3956050" y="3956050"/>
            <a:ext cx="1003300" cy="850900"/>
            <a:chOff x="3956050" y="3956050"/>
            <a:chExt cx="1003300" cy="850900"/>
          </a:xfrm>
        </p:grpSpPr>
        <p:sp>
          <p:nvSpPr>
            <p:cNvPr id="19" name="object 19" descr=""/>
            <p:cNvSpPr/>
            <p:nvPr/>
          </p:nvSpPr>
          <p:spPr>
            <a:xfrm>
              <a:off x="3962400" y="39624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962400" y="39624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962400" y="39624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0"/>
                  </a:moveTo>
                  <a:lnTo>
                    <a:pt x="990600" y="838200"/>
                  </a:lnTo>
                </a:path>
                <a:path w="990600" h="838200">
                  <a:moveTo>
                    <a:pt x="990600" y="0"/>
                  </a:moveTo>
                  <a:lnTo>
                    <a:pt x="0" y="838200"/>
                  </a:lnTo>
                </a:path>
              </a:pathLst>
            </a:custGeom>
            <a:ln w="12700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7232650" y="3956050"/>
            <a:ext cx="1003300" cy="850900"/>
            <a:chOff x="7232650" y="3956050"/>
            <a:chExt cx="1003300" cy="850900"/>
          </a:xfrm>
        </p:grpSpPr>
        <p:sp>
          <p:nvSpPr>
            <p:cNvPr id="23" name="object 23" descr=""/>
            <p:cNvSpPr/>
            <p:nvPr/>
          </p:nvSpPr>
          <p:spPr>
            <a:xfrm>
              <a:off x="7239000" y="39624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239000" y="39624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838200"/>
                  </a:moveTo>
                  <a:lnTo>
                    <a:pt x="990600" y="838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12700">
              <a:solidFill>
                <a:srgbClr val="3366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239000" y="3962400"/>
              <a:ext cx="990600" cy="838200"/>
            </a:xfrm>
            <a:custGeom>
              <a:avLst/>
              <a:gdLst/>
              <a:ahLst/>
              <a:cxnLst/>
              <a:rect l="l" t="t" r="r" b="b"/>
              <a:pathLst>
                <a:path w="990600" h="838200">
                  <a:moveTo>
                    <a:pt x="0" y="0"/>
                  </a:moveTo>
                  <a:lnTo>
                    <a:pt x="990600" y="838200"/>
                  </a:lnTo>
                </a:path>
                <a:path w="990600" h="838200">
                  <a:moveTo>
                    <a:pt x="990600" y="0"/>
                  </a:moveTo>
                  <a:lnTo>
                    <a:pt x="0" y="838200"/>
                  </a:lnTo>
                </a:path>
              </a:pathLst>
            </a:custGeom>
            <a:ln w="12700">
              <a:solidFill>
                <a:srgbClr val="6666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/>
          <p:nvPr/>
        </p:nvSpPr>
        <p:spPr>
          <a:xfrm>
            <a:off x="1600961" y="6573011"/>
            <a:ext cx="838200" cy="114300"/>
          </a:xfrm>
          <a:custGeom>
            <a:avLst/>
            <a:gdLst/>
            <a:ahLst/>
            <a:cxnLst/>
            <a:rect l="l" t="t" r="r" b="b"/>
            <a:pathLst>
              <a:path w="838200" h="114300">
                <a:moveTo>
                  <a:pt x="723900" y="0"/>
                </a:moveTo>
                <a:lnTo>
                  <a:pt x="723900" y="114300"/>
                </a:lnTo>
                <a:lnTo>
                  <a:pt x="800100" y="76200"/>
                </a:lnTo>
                <a:lnTo>
                  <a:pt x="742950" y="76200"/>
                </a:lnTo>
                <a:lnTo>
                  <a:pt x="742950" y="38100"/>
                </a:lnTo>
                <a:lnTo>
                  <a:pt x="800100" y="38100"/>
                </a:lnTo>
                <a:lnTo>
                  <a:pt x="723900" y="0"/>
                </a:lnTo>
                <a:close/>
              </a:path>
              <a:path w="838200" h="114300">
                <a:moveTo>
                  <a:pt x="7239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723900" y="76200"/>
                </a:lnTo>
                <a:lnTo>
                  <a:pt x="723900" y="38100"/>
                </a:lnTo>
                <a:close/>
              </a:path>
              <a:path w="838200" h="114300">
                <a:moveTo>
                  <a:pt x="800100" y="38100"/>
                </a:moveTo>
                <a:lnTo>
                  <a:pt x="742950" y="38100"/>
                </a:lnTo>
                <a:lnTo>
                  <a:pt x="742950" y="76200"/>
                </a:lnTo>
                <a:lnTo>
                  <a:pt x="800100" y="76200"/>
                </a:lnTo>
                <a:lnTo>
                  <a:pt x="838200" y="57150"/>
                </a:lnTo>
                <a:lnTo>
                  <a:pt x="800100" y="381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8915400" y="3962400"/>
            <a:ext cx="990600" cy="838200"/>
          </a:xfrm>
          <a:prstGeom prst="rect">
            <a:avLst/>
          </a:prstGeom>
          <a:ln w="12700">
            <a:solidFill>
              <a:srgbClr val="3366FF"/>
            </a:solidFill>
          </a:ln>
        </p:spPr>
        <p:txBody>
          <a:bodyPr wrap="square" lIns="0" tIns="266700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2100"/>
              </a:spcBef>
            </a:pPr>
            <a:r>
              <a:rPr dirty="0" sz="2000" spc="-25">
                <a:solidFill>
                  <a:srgbClr val="CC0000"/>
                </a:solidFill>
                <a:latin typeface="Times New Roman"/>
                <a:cs typeface="Times New Roman"/>
              </a:rPr>
              <a:t>777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158745" y="4749165"/>
            <a:ext cx="377825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main(String[]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args)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int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a1 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111;</a:t>
            </a:r>
            <a:endParaRPr sz="2000">
              <a:latin typeface="Times New Roman"/>
              <a:cs typeface="Times New Roman"/>
            </a:endParaRPr>
          </a:p>
          <a:p>
            <a:pPr marL="203200" marR="3606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a2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</a:t>
            </a:r>
            <a:r>
              <a:rPr dirty="0" sz="2000" spc="-10">
                <a:latin typeface="Times New Roman"/>
                <a:cs typeface="Times New Roman"/>
              </a:rPr>
              <a:t>Num(222); </a:t>
            </a: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a3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 </a:t>
            </a:r>
            <a:r>
              <a:rPr dirty="0" sz="2000" spc="-10">
                <a:latin typeface="Times New Roman"/>
                <a:cs typeface="Times New Roman"/>
              </a:rPr>
              <a:t>Num(333); </a:t>
            </a:r>
            <a:r>
              <a:rPr dirty="0" sz="2000" spc="-20">
                <a:latin typeface="Times New Roman"/>
                <a:cs typeface="Times New Roman"/>
              </a:rPr>
              <a:t>tester.changeValues(a1,</a:t>
            </a:r>
            <a:r>
              <a:rPr dirty="0" sz="2000">
                <a:latin typeface="Times New Roman"/>
                <a:cs typeface="Times New Roman"/>
              </a:rPr>
              <a:t> a2,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a3);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577330" y="4749165"/>
            <a:ext cx="32245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changeValue(int</a:t>
            </a:r>
            <a:r>
              <a:rPr dirty="0" sz="2000" spc="-25">
                <a:latin typeface="Times New Roman"/>
                <a:cs typeface="Times New Roman"/>
              </a:rPr>
              <a:t> f1,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482330" y="5053660"/>
            <a:ext cx="18034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f2,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f3)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577330" y="5359095"/>
            <a:ext cx="1479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767830" y="5663895"/>
            <a:ext cx="212407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f1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 </a:t>
            </a:r>
            <a:r>
              <a:rPr dirty="0" sz="2000" spc="-20">
                <a:latin typeface="Times New Roman"/>
                <a:cs typeface="Times New Roman"/>
              </a:rPr>
              <a:t>999;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f2.setValue(888);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f3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Num(777);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577330" y="6577989"/>
            <a:ext cx="1479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62839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TYPES</a:t>
            </a:r>
            <a:r>
              <a:rPr dirty="0" spc="-125"/>
              <a:t> </a:t>
            </a:r>
            <a:r>
              <a:rPr dirty="0" spc="100"/>
              <a:t>OF</a:t>
            </a:r>
            <a:r>
              <a:rPr dirty="0" spc="-515"/>
              <a:t> </a:t>
            </a:r>
            <a:r>
              <a:rPr dirty="0" spc="-1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39723" y="1873757"/>
            <a:ext cx="627380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There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three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types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variables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Java:</a:t>
            </a:r>
            <a:endParaRPr sz="2800">
              <a:latin typeface="Times New Roman"/>
              <a:cs typeface="Times New Roman"/>
            </a:endParaRPr>
          </a:p>
          <a:p>
            <a:pPr lvl="1" marL="984885" indent="-514984">
              <a:lnSpc>
                <a:spcPct val="100000"/>
              </a:lnSpc>
              <a:buAutoNum type="arabicPeriod"/>
              <a:tabLst>
                <a:tab pos="984885" algn="l"/>
              </a:tabLst>
            </a:pPr>
            <a:r>
              <a:rPr dirty="0" sz="2800">
                <a:latin typeface="Times New Roman"/>
                <a:cs typeface="Times New Roman"/>
              </a:rPr>
              <a:t>Local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Variables</a:t>
            </a:r>
            <a:endParaRPr sz="2800">
              <a:latin typeface="Times New Roman"/>
              <a:cs typeface="Times New Roman"/>
            </a:endParaRPr>
          </a:p>
          <a:p>
            <a:pPr lvl="1" marL="984885" indent="-514984">
              <a:lnSpc>
                <a:spcPct val="100000"/>
              </a:lnSpc>
              <a:buAutoNum type="arabicPeriod"/>
              <a:tabLst>
                <a:tab pos="984885" algn="l"/>
              </a:tabLst>
            </a:pPr>
            <a:r>
              <a:rPr dirty="0" sz="2800" spc="-10">
                <a:latin typeface="Times New Roman"/>
                <a:cs typeface="Times New Roman"/>
              </a:rPr>
              <a:t>Instance</a:t>
            </a:r>
            <a:r>
              <a:rPr dirty="0" sz="2800" spc="-1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Variables</a:t>
            </a:r>
            <a:endParaRPr sz="2800">
              <a:latin typeface="Times New Roman"/>
              <a:cs typeface="Times New Roman"/>
            </a:endParaRPr>
          </a:p>
          <a:p>
            <a:pPr lvl="1" marL="984885" indent="-514984">
              <a:lnSpc>
                <a:spcPct val="100000"/>
              </a:lnSpc>
              <a:buAutoNum type="arabicPeriod"/>
              <a:tabLst>
                <a:tab pos="984885" algn="l"/>
              </a:tabLst>
            </a:pP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18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Variable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01745">
              <a:lnSpc>
                <a:spcPct val="100000"/>
              </a:lnSpc>
              <a:spcBef>
                <a:spcPts val="95"/>
              </a:spcBef>
            </a:pPr>
            <a:r>
              <a:rPr dirty="0" spc="175"/>
              <a:t>LOCAL</a:t>
            </a:r>
            <a:r>
              <a:rPr dirty="0" spc="-70"/>
              <a:t> </a:t>
            </a:r>
            <a:r>
              <a:rPr dirty="0" spc="-40"/>
              <a:t>VARIABLES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26388" y="1470405"/>
            <a:ext cx="993965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 spc="-30">
                <a:latin typeface="Times New Roman"/>
                <a:cs typeface="Times New Roman"/>
              </a:rPr>
              <a:t>A</a:t>
            </a:r>
            <a:r>
              <a:rPr dirty="0" sz="2800" spc="-3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variable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defined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within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block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constructor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called </a:t>
            </a:r>
            <a:r>
              <a:rPr dirty="0" sz="2800">
                <a:latin typeface="Times New Roman"/>
                <a:cs typeface="Times New Roman"/>
              </a:rPr>
              <a:t>local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variable.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26388" y="3731132"/>
            <a:ext cx="106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26388" y="2324226"/>
            <a:ext cx="10115550" cy="3012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4381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437515" algn="l"/>
              </a:tabLst>
            </a:pPr>
            <a:r>
              <a:rPr dirty="0" sz="1800">
                <a:latin typeface="Arial MT"/>
                <a:cs typeface="Arial MT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These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variable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created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when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block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entered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function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called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destroyed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after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exiting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block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when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call </a:t>
            </a:r>
            <a:r>
              <a:rPr dirty="0" sz="2800">
                <a:latin typeface="Times New Roman"/>
                <a:cs typeface="Times New Roman"/>
              </a:rPr>
              <a:t>returns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function.</a:t>
            </a:r>
            <a:endParaRPr sz="2800">
              <a:latin typeface="Times New Roman"/>
              <a:cs typeface="Times New Roman"/>
            </a:endParaRPr>
          </a:p>
          <a:p>
            <a:pPr algn="just" marL="354965" marR="5080" indent="350520">
              <a:lnSpc>
                <a:spcPct val="100000"/>
              </a:lnSpc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scope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these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variables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exists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block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which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variable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declared.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i.e.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access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these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variable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only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within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block.</a:t>
            </a:r>
            <a:endParaRPr sz="2800">
              <a:latin typeface="Times New Roman"/>
              <a:cs typeface="Times New Roman"/>
            </a:endParaRPr>
          </a:p>
          <a:p>
            <a:pPr algn="just" marL="707390" indent="-694690">
              <a:lnSpc>
                <a:spcPct val="100000"/>
              </a:lnSpc>
              <a:buFont typeface="Arial MT"/>
              <a:buChar char="•"/>
              <a:tabLst>
                <a:tab pos="707390" algn="l"/>
              </a:tabLst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Initialisation</a:t>
            </a:r>
            <a:r>
              <a:rPr dirty="0" sz="2800" spc="-8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dirty="0" sz="2800" spc="-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Local</a:t>
            </a:r>
            <a:r>
              <a:rPr dirty="0" sz="2800" spc="-17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65" b="1">
                <a:solidFill>
                  <a:srgbClr val="FF0000"/>
                </a:solidFill>
                <a:latin typeface="Times New Roman"/>
                <a:cs typeface="Times New Roman"/>
              </a:rPr>
              <a:t>Variable</a:t>
            </a:r>
            <a:r>
              <a:rPr dirty="0" sz="2800" spc="-1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8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Mandatory.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2" y="699261"/>
            <a:ext cx="28606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0"/>
              <a:t>LOCAL</a:t>
            </a:r>
            <a:r>
              <a:rPr dirty="0" spc="-455"/>
              <a:t> </a:t>
            </a:r>
            <a:r>
              <a:rPr dirty="0" spc="-10"/>
              <a:t>VARIABLES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56" y="1219200"/>
            <a:ext cx="5838444" cy="22098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79" y="4149852"/>
            <a:ext cx="5724144" cy="2046732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2" y="699261"/>
            <a:ext cx="28606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0"/>
              <a:t>LOCAL</a:t>
            </a:r>
            <a:r>
              <a:rPr dirty="0" spc="-455"/>
              <a:t> </a:t>
            </a:r>
            <a:r>
              <a:rPr dirty="0" spc="-10"/>
              <a:t>VARIABLES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56" y="1219200"/>
            <a:ext cx="5838444" cy="22098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1055" y="3508247"/>
            <a:ext cx="6790944" cy="5044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79" y="4149852"/>
            <a:ext cx="5724144" cy="204673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54267" y="6164579"/>
            <a:ext cx="647699" cy="409956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2" y="699261"/>
            <a:ext cx="28606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0"/>
              <a:t>LOCAL</a:t>
            </a:r>
            <a:r>
              <a:rPr dirty="0" spc="-455"/>
              <a:t> </a:t>
            </a:r>
            <a:r>
              <a:rPr dirty="0" spc="-10"/>
              <a:t>VARIABLES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1" y="1234439"/>
            <a:ext cx="5620512" cy="2763012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2" y="699261"/>
            <a:ext cx="28606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0"/>
              <a:t>LOCAL</a:t>
            </a:r>
            <a:r>
              <a:rPr dirty="0" spc="-455"/>
              <a:t> </a:t>
            </a:r>
            <a:r>
              <a:rPr dirty="0" spc="-10"/>
              <a:t>VARIABLES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1" y="1234439"/>
            <a:ext cx="5620512" cy="276301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2348483"/>
            <a:ext cx="4390644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9934" y="699261"/>
            <a:ext cx="34588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14195" algn="l"/>
              </a:tabLst>
            </a:pPr>
            <a:r>
              <a:rPr dirty="0" spc="90"/>
              <a:t>I</a:t>
            </a:r>
            <a:r>
              <a:rPr dirty="0" spc="110"/>
              <a:t>N</a:t>
            </a:r>
            <a:r>
              <a:rPr dirty="0" spc="130"/>
              <a:t>S</a:t>
            </a:r>
            <a:r>
              <a:rPr dirty="0" spc="-434"/>
              <a:t>T</a:t>
            </a:r>
            <a:r>
              <a:rPr dirty="0" spc="95"/>
              <a:t>A</a:t>
            </a:r>
            <a:r>
              <a:rPr dirty="0" spc="110"/>
              <a:t>NC</a:t>
            </a:r>
            <a:r>
              <a:rPr dirty="0" spc="125"/>
              <a:t>E</a:t>
            </a:r>
            <a:r>
              <a:rPr dirty="0"/>
              <a:t>	</a:t>
            </a:r>
            <a:r>
              <a:rPr dirty="0" spc="-40"/>
              <a:t>VARIABLES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26388" y="3731132"/>
            <a:ext cx="106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26388" y="1470405"/>
            <a:ext cx="10172065" cy="4719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127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443865" algn="l"/>
              </a:tabLst>
            </a:pPr>
            <a:r>
              <a:rPr dirty="0" sz="1800">
                <a:latin typeface="Arial MT"/>
                <a:cs typeface="Arial MT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Instance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variables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non-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variables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declared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 </a:t>
            </a:r>
            <a:r>
              <a:rPr dirty="0" sz="2800">
                <a:latin typeface="Times New Roman"/>
                <a:cs typeface="Times New Roman"/>
              </a:rPr>
              <a:t>outside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any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method,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constructor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block.</a:t>
            </a:r>
            <a:endParaRPr sz="2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443865" algn="l"/>
              </a:tabLst>
            </a:pP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instance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variables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declared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class,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these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variables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are </a:t>
            </a:r>
            <a:r>
              <a:rPr dirty="0" sz="2800">
                <a:latin typeface="Times New Roman"/>
                <a:cs typeface="Times New Roman"/>
              </a:rPr>
              <a:t>created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when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object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created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destroyed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when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object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destroyed.</a:t>
            </a:r>
            <a:endParaRPr sz="2800">
              <a:latin typeface="Times New Roman"/>
              <a:cs typeface="Times New Roman"/>
            </a:endParaRPr>
          </a:p>
          <a:p>
            <a:pPr algn="just" marL="354965" marR="276225" indent="356235">
              <a:lnSpc>
                <a:spcPct val="100000"/>
              </a:lnSpc>
            </a:pPr>
            <a:r>
              <a:rPr dirty="0" sz="2800">
                <a:latin typeface="Times New Roman"/>
                <a:cs typeface="Times New Roman"/>
              </a:rPr>
              <a:t>Unlike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local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variables,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may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access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specifiers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instance </a:t>
            </a:r>
            <a:r>
              <a:rPr dirty="0" sz="2800">
                <a:latin typeface="Times New Roman"/>
                <a:cs typeface="Times New Roman"/>
              </a:rPr>
              <a:t>variables.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do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 specify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any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access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specifier then 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default </a:t>
            </a:r>
            <a:r>
              <a:rPr dirty="0" sz="2800">
                <a:latin typeface="Times New Roman"/>
                <a:cs typeface="Times New Roman"/>
              </a:rPr>
              <a:t>access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specifier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will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used.</a:t>
            </a:r>
            <a:endParaRPr sz="2800">
              <a:latin typeface="Times New Roman"/>
              <a:cs typeface="Times New Roman"/>
            </a:endParaRPr>
          </a:p>
          <a:p>
            <a:pPr algn="just" marL="354965" marR="682625" indent="-342900">
              <a:lnSpc>
                <a:spcPct val="100000"/>
              </a:lnSpc>
              <a:buSzPct val="64285"/>
              <a:buFont typeface="Arial MT"/>
              <a:buChar char="•"/>
              <a:tabLst>
                <a:tab pos="354965" algn="l"/>
                <a:tab pos="532765" algn="l"/>
              </a:tabLst>
            </a:pPr>
            <a:r>
              <a:rPr dirty="0" sz="2800">
                <a:latin typeface="Times New Roman"/>
                <a:cs typeface="Times New Roman"/>
              </a:rPr>
              <a:t>	Initialisation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Instance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70">
                <a:latin typeface="Times New Roman"/>
                <a:cs typeface="Times New Roman"/>
              </a:rPr>
              <a:t>Variable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Mandatory.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Its</a:t>
            </a:r>
            <a:r>
              <a:rPr dirty="0" sz="2800" spc="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default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value</a:t>
            </a:r>
            <a:r>
              <a:rPr dirty="0" sz="28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8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algn="just" marL="707390" indent="-69469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707390" algn="l"/>
              </a:tabLst>
            </a:pP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Instance</a:t>
            </a:r>
            <a:r>
              <a:rPr dirty="0" sz="2800" spc="-1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85">
                <a:solidFill>
                  <a:srgbClr val="FF0000"/>
                </a:solidFill>
                <a:latin typeface="Times New Roman"/>
                <a:cs typeface="Times New Roman"/>
              </a:rPr>
              <a:t>Variable</a:t>
            </a:r>
            <a:r>
              <a:rPr dirty="0" sz="28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dirty="0" sz="28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dirty="0" sz="28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accessed</a:t>
            </a:r>
            <a:r>
              <a:rPr dirty="0" sz="28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only</a:t>
            </a:r>
            <a:r>
              <a:rPr dirty="0" sz="28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dirty="0" sz="28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creating</a:t>
            </a:r>
            <a:r>
              <a:rPr dirty="0" sz="28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objects.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179445">
              <a:lnSpc>
                <a:spcPct val="100000"/>
              </a:lnSpc>
              <a:spcBef>
                <a:spcPts val="95"/>
              </a:spcBef>
            </a:pPr>
            <a:r>
              <a:rPr dirty="0" spc="85"/>
              <a:t>INSTANCE</a:t>
            </a:r>
            <a:r>
              <a:rPr dirty="0" spc="-440"/>
              <a:t> </a:t>
            </a:r>
            <a:r>
              <a:rPr dirty="0" spc="-10"/>
              <a:t>VARIABLES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47" y="1165860"/>
            <a:ext cx="7344156" cy="2828544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179445">
              <a:lnSpc>
                <a:spcPct val="100000"/>
              </a:lnSpc>
              <a:spcBef>
                <a:spcPts val="95"/>
              </a:spcBef>
            </a:pPr>
            <a:r>
              <a:rPr dirty="0" spc="85"/>
              <a:t>INSTANCE</a:t>
            </a:r>
            <a:r>
              <a:rPr dirty="0" spc="-440"/>
              <a:t> </a:t>
            </a:r>
            <a:r>
              <a:rPr dirty="0" spc="-10"/>
              <a:t>VARIABLES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47" y="1165860"/>
            <a:ext cx="7344156" cy="282854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0944" y="4066032"/>
            <a:ext cx="9096756" cy="6659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113915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OBJECT</a:t>
            </a:r>
            <a:r>
              <a:rPr dirty="0" spc="-290"/>
              <a:t> </a:t>
            </a:r>
            <a:r>
              <a:rPr dirty="0" spc="305"/>
              <a:t>AND</a:t>
            </a:r>
            <a:r>
              <a:rPr dirty="0" spc="55"/>
              <a:t> </a:t>
            </a:r>
            <a:r>
              <a:rPr dirty="0"/>
              <a:t>CLASS</a:t>
            </a:r>
            <a:r>
              <a:rPr dirty="0" spc="85"/>
              <a:t> </a:t>
            </a:r>
            <a:r>
              <a:rPr dirty="0" spc="-10"/>
              <a:t>EXAMPLE: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632" y="1165860"/>
            <a:ext cx="6923532" cy="546658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742423" y="3315157"/>
            <a:ext cx="868044" cy="1130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rebuchet MS"/>
                <a:cs typeface="Trebuchet MS"/>
              </a:rPr>
              <a:t>Output: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0" b="1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20" b="1">
                <a:latin typeface="Trebuchet MS"/>
                <a:cs typeface="Trebuchet MS"/>
              </a:rPr>
              <a:t>null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179445">
              <a:lnSpc>
                <a:spcPct val="100000"/>
              </a:lnSpc>
              <a:spcBef>
                <a:spcPts val="95"/>
              </a:spcBef>
            </a:pPr>
            <a:r>
              <a:rPr dirty="0" spc="85"/>
              <a:t>INSTANCE</a:t>
            </a:r>
            <a:r>
              <a:rPr dirty="0" spc="-440"/>
              <a:t> </a:t>
            </a:r>
            <a:r>
              <a:rPr dirty="0" spc="-10"/>
              <a:t>VARIABLES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923" y="1427988"/>
            <a:ext cx="8857488" cy="3037332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179445">
              <a:lnSpc>
                <a:spcPct val="100000"/>
              </a:lnSpc>
              <a:spcBef>
                <a:spcPts val="95"/>
              </a:spcBef>
            </a:pPr>
            <a:r>
              <a:rPr dirty="0" spc="85"/>
              <a:t>INSTANCE</a:t>
            </a:r>
            <a:r>
              <a:rPr dirty="0" spc="-440"/>
              <a:t> </a:t>
            </a:r>
            <a:r>
              <a:rPr dirty="0" spc="-10"/>
              <a:t>VARIABLES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923" y="1427988"/>
            <a:ext cx="8857488" cy="303733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0076" y="5015484"/>
            <a:ext cx="2909316" cy="83058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3286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STATIC</a:t>
            </a:r>
            <a:r>
              <a:rPr dirty="0" spc="-445"/>
              <a:t> </a:t>
            </a:r>
            <a:r>
              <a:rPr dirty="0" spc="-1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26388" y="3743959"/>
            <a:ext cx="106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26388" y="5938824"/>
            <a:ext cx="106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26388" y="1472565"/>
            <a:ext cx="10233660" cy="5147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31165" algn="l"/>
              </a:tabLst>
            </a:pP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variables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also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known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Char char="•"/>
              <a:tabLst>
                <a:tab pos="354965" algn="l"/>
                <a:tab pos="425450" algn="l"/>
              </a:tabLst>
            </a:pPr>
            <a:r>
              <a:rPr dirty="0" sz="1800">
                <a:latin typeface="Arial MT"/>
                <a:cs typeface="Arial MT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These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variables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declared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similarly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instance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variables,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difference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that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declared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keyword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within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outside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any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constructor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10">
                <a:latin typeface="Times New Roman"/>
                <a:cs typeface="Times New Roman"/>
              </a:rPr>
              <a:t> block.</a:t>
            </a:r>
            <a:endParaRPr sz="2400">
              <a:latin typeface="Times New Roman"/>
              <a:cs typeface="Times New Roman"/>
            </a:endParaRPr>
          </a:p>
          <a:p>
            <a:pPr marL="354965" marR="260350" indent="-342900">
              <a:lnSpc>
                <a:spcPct val="100000"/>
              </a:lnSpc>
              <a:buChar char="•"/>
              <a:tabLst>
                <a:tab pos="354965" algn="l"/>
                <a:tab pos="659765" algn="l"/>
              </a:tabLst>
            </a:pP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Unlike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instance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variables,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we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only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have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one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copy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static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variable </a:t>
            </a:r>
            <a:r>
              <a:rPr dirty="0" sz="2400" b="1">
                <a:latin typeface="Times New Roman"/>
                <a:cs typeface="Times New Roman"/>
              </a:rPr>
              <a:t>per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irrespective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how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many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objects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we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create.</a:t>
            </a:r>
            <a:endParaRPr sz="2400">
              <a:latin typeface="Times New Roman"/>
              <a:cs typeface="Times New Roman"/>
            </a:endParaRPr>
          </a:p>
          <a:p>
            <a:pPr marL="354965" marR="512445" indent="3048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variables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created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start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execution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destroyed automatically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execution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ends.</a:t>
            </a:r>
            <a:endParaRPr sz="2400">
              <a:latin typeface="Times New Roman"/>
              <a:cs typeface="Times New Roman"/>
            </a:endParaRPr>
          </a:p>
          <a:p>
            <a:pPr marL="659765" indent="-647065">
              <a:lnSpc>
                <a:spcPct val="100000"/>
              </a:lnSpc>
              <a:buFont typeface="Arial MT"/>
              <a:buChar char="•"/>
              <a:tabLst>
                <a:tab pos="659765" algn="l"/>
              </a:tabLst>
            </a:pPr>
            <a:r>
              <a:rPr dirty="0" sz="2400" b="1">
                <a:latin typeface="Times New Roman"/>
                <a:cs typeface="Times New Roman"/>
              </a:rPr>
              <a:t>Initialisation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Static</a:t>
            </a:r>
            <a:r>
              <a:rPr dirty="0" sz="2400" spc="-140" b="1">
                <a:latin typeface="Times New Roman"/>
                <a:cs typeface="Times New Roman"/>
              </a:rPr>
              <a:t> </a:t>
            </a:r>
            <a:r>
              <a:rPr dirty="0" sz="2400" spc="-55" b="1">
                <a:latin typeface="Times New Roman"/>
                <a:cs typeface="Times New Roman"/>
              </a:rPr>
              <a:t>Variable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not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Mandatory.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Its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default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value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354965" marR="278765" indent="-342900">
              <a:lnSpc>
                <a:spcPct val="100000"/>
              </a:lnSpc>
              <a:buChar char="•"/>
              <a:tabLst>
                <a:tab pos="354965" algn="l"/>
                <a:tab pos="659765" algn="l"/>
              </a:tabLst>
            </a:pPr>
            <a:r>
              <a:rPr dirty="0" sz="1800">
                <a:latin typeface="Arial MT"/>
                <a:cs typeface="Arial MT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 access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like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Instance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(through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object),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compiler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show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warning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message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won’t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halt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program.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compiler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replace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name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name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automatically.</a:t>
            </a:r>
            <a:endParaRPr sz="2400">
              <a:latin typeface="Times New Roman"/>
              <a:cs typeface="Times New Roman"/>
            </a:endParaRPr>
          </a:p>
          <a:p>
            <a:pPr marL="354965" marR="1174115" indent="3048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without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name,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Compiler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will </a:t>
            </a:r>
            <a:r>
              <a:rPr dirty="0" sz="2400" spc="-10">
                <a:latin typeface="Times New Roman"/>
                <a:cs typeface="Times New Roman"/>
              </a:rPr>
              <a:t>automatically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append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10">
                <a:latin typeface="Times New Roman"/>
                <a:cs typeface="Times New Roman"/>
              </a:rPr>
              <a:t> name.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3286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STATIC</a:t>
            </a:r>
            <a:r>
              <a:rPr dirty="0" spc="-445"/>
              <a:t> </a:t>
            </a:r>
            <a:r>
              <a:rPr dirty="0" spc="-10"/>
              <a:t>VARIABLES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136" y="1427988"/>
            <a:ext cx="7400544" cy="33649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3286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STATIC</a:t>
            </a:r>
            <a:r>
              <a:rPr dirty="0" spc="-445"/>
              <a:t> </a:t>
            </a:r>
            <a:r>
              <a:rPr dirty="0" spc="-10"/>
              <a:t>VARIABLES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136" y="1427988"/>
            <a:ext cx="7400544" cy="336499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7407" y="4888991"/>
            <a:ext cx="1940052" cy="108204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411980">
              <a:lnSpc>
                <a:spcPct val="100000"/>
              </a:lnSpc>
              <a:spcBef>
                <a:spcPts val="95"/>
              </a:spcBef>
            </a:pPr>
            <a:r>
              <a:rPr dirty="0" spc="120"/>
              <a:t>METHODS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39723" y="1873757"/>
            <a:ext cx="9654540" cy="3439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800" spc="-175">
                <a:latin typeface="Times New Roman"/>
                <a:cs typeface="Times New Roman"/>
              </a:rPr>
              <a:t>We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have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some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existing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methods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without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fully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understanding </a:t>
            </a:r>
            <a:r>
              <a:rPr dirty="0" sz="2800">
                <a:latin typeface="Times New Roman"/>
                <a:cs typeface="Times New Roman"/>
              </a:rPr>
              <a:t>their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implementation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  <a:tab pos="2359660" algn="l"/>
              </a:tabLst>
            </a:pPr>
            <a:r>
              <a:rPr dirty="0" sz="2800" spc="-10">
                <a:latin typeface="Times New Roman"/>
                <a:cs typeface="Times New Roman"/>
              </a:rPr>
              <a:t>System.out’s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b="1">
                <a:solidFill>
                  <a:srgbClr val="00AEEE"/>
                </a:solidFill>
                <a:latin typeface="Times New Roman"/>
                <a:cs typeface="Times New Roman"/>
              </a:rPr>
              <a:t>print,</a:t>
            </a:r>
            <a:r>
              <a:rPr dirty="0" sz="2800" spc="-105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00AEEE"/>
                </a:solidFill>
                <a:latin typeface="Times New Roman"/>
                <a:cs typeface="Times New Roman"/>
              </a:rPr>
              <a:t>println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String's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AEEE"/>
                </a:solidFill>
                <a:latin typeface="Times New Roman"/>
                <a:cs typeface="Times New Roman"/>
              </a:rPr>
              <a:t>length,</a:t>
            </a:r>
            <a:r>
              <a:rPr dirty="0" sz="2800" spc="-95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AEEE"/>
                </a:solidFill>
                <a:latin typeface="Times New Roman"/>
                <a:cs typeface="Times New Roman"/>
              </a:rPr>
              <a:t>charAt,</a:t>
            </a:r>
            <a:r>
              <a:rPr dirty="0" sz="2800" spc="-75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AEEE"/>
                </a:solidFill>
                <a:latin typeface="Times New Roman"/>
                <a:cs typeface="Times New Roman"/>
              </a:rPr>
              <a:t>indexOf,</a:t>
            </a:r>
            <a:r>
              <a:rPr dirty="0" sz="2800" spc="-95" b="1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00AEEE"/>
                </a:solidFill>
                <a:latin typeface="Times New Roman"/>
                <a:cs typeface="Times New Roman"/>
              </a:rPr>
              <a:t>toUpperCase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Scanner's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AEEE"/>
                </a:solidFill>
                <a:latin typeface="Times New Roman"/>
                <a:cs typeface="Times New Roman"/>
              </a:rPr>
              <a:t>nextDouble,</a:t>
            </a:r>
            <a:r>
              <a:rPr dirty="0" sz="2800" spc="-75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0AEEE"/>
                </a:solidFill>
                <a:latin typeface="Times New Roman"/>
                <a:cs typeface="Times New Roman"/>
              </a:rPr>
              <a:t>nextInt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BankAccount's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00AEEE"/>
                </a:solidFill>
                <a:latin typeface="Times New Roman"/>
                <a:cs typeface="Times New Roman"/>
              </a:rPr>
              <a:t>withdraw,</a:t>
            </a:r>
            <a:r>
              <a:rPr dirty="0" sz="2800" spc="-125">
                <a:solidFill>
                  <a:srgbClr val="00AEEE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0AEEE"/>
                </a:solidFill>
                <a:latin typeface="Times New Roman"/>
                <a:cs typeface="Times New Roman"/>
              </a:rPr>
              <a:t>deposit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Java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has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thousands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methods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800" spc="-175">
                <a:latin typeface="Times New Roman"/>
                <a:cs typeface="Times New Roman"/>
              </a:rPr>
              <a:t>We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often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need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create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our</a:t>
            </a:r>
            <a:r>
              <a:rPr dirty="0" sz="2800" spc="-25">
                <a:latin typeface="Times New Roman"/>
                <a:cs typeface="Times New Roman"/>
              </a:rPr>
              <a:t> own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63265">
              <a:lnSpc>
                <a:spcPct val="100000"/>
              </a:lnSpc>
              <a:spcBef>
                <a:spcPts val="95"/>
              </a:spcBef>
            </a:pPr>
            <a:r>
              <a:rPr dirty="0" spc="130"/>
              <a:t>NEED</a:t>
            </a:r>
            <a:r>
              <a:rPr dirty="0" spc="-105"/>
              <a:t> </a:t>
            </a:r>
            <a:r>
              <a:rPr dirty="0" spc="110"/>
              <a:t>OF</a:t>
            </a:r>
            <a:r>
              <a:rPr dirty="0" spc="-130"/>
              <a:t> </a:t>
            </a:r>
            <a:r>
              <a:rPr dirty="0" spc="120"/>
              <a:t>METHODS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963" y="1431036"/>
            <a:ext cx="6152388" cy="2993136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63265">
              <a:lnSpc>
                <a:spcPct val="100000"/>
              </a:lnSpc>
              <a:spcBef>
                <a:spcPts val="95"/>
              </a:spcBef>
            </a:pPr>
            <a:r>
              <a:rPr dirty="0" spc="130"/>
              <a:t>NEED</a:t>
            </a:r>
            <a:r>
              <a:rPr dirty="0" spc="-105"/>
              <a:t> </a:t>
            </a:r>
            <a:r>
              <a:rPr dirty="0" spc="110"/>
              <a:t>OF</a:t>
            </a:r>
            <a:r>
              <a:rPr dirty="0" spc="-130"/>
              <a:t> </a:t>
            </a:r>
            <a:r>
              <a:rPr dirty="0" spc="120"/>
              <a:t>METHODS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963" y="1431036"/>
            <a:ext cx="6152388" cy="29931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706361" y="3694302"/>
            <a:ext cx="517715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114" b="1">
                <a:solidFill>
                  <a:srgbClr val="FF0000"/>
                </a:solidFill>
                <a:latin typeface="Trebuchet MS"/>
                <a:cs typeface="Trebuchet MS"/>
              </a:rPr>
              <a:t>Compile</a:t>
            </a:r>
            <a:r>
              <a:rPr dirty="0" sz="4400" spc="-11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4400" b="1">
                <a:solidFill>
                  <a:srgbClr val="FF0000"/>
                </a:solidFill>
                <a:latin typeface="Trebuchet MS"/>
                <a:cs typeface="Trebuchet MS"/>
              </a:rPr>
              <a:t>time</a:t>
            </a:r>
            <a:r>
              <a:rPr dirty="0" sz="4400" spc="-7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4400" spc="65" b="1">
                <a:solidFill>
                  <a:srgbClr val="FF0000"/>
                </a:solidFill>
                <a:latin typeface="Trebuchet MS"/>
                <a:cs typeface="Trebuchet MS"/>
              </a:rPr>
              <a:t>Error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85184" y="5120385"/>
            <a:ext cx="5877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Therefore</a:t>
            </a:r>
            <a:r>
              <a:rPr dirty="0" sz="1800" spc="-8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dirty="0" sz="1800" spc="-55" b="1">
                <a:solidFill>
                  <a:srgbClr val="FF0000"/>
                </a:solidFill>
                <a:latin typeface="Trebuchet MS"/>
                <a:cs typeface="Trebuchet MS"/>
              </a:rPr>
              <a:t> JAVA</a:t>
            </a:r>
            <a:r>
              <a:rPr dirty="0" sz="1800" spc="-13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FF0000"/>
                </a:solidFill>
                <a:latin typeface="Trebuchet MS"/>
                <a:cs typeface="Trebuchet MS"/>
              </a:rPr>
              <a:t>direct</a:t>
            </a:r>
            <a:r>
              <a:rPr dirty="0" sz="1800" spc="-4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FF0000"/>
                </a:solidFill>
                <a:latin typeface="Trebuchet MS"/>
                <a:cs typeface="Trebuchet MS"/>
              </a:rPr>
              <a:t>business</a:t>
            </a:r>
            <a:r>
              <a:rPr dirty="0" sz="1800" spc="-10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logics</a:t>
            </a:r>
            <a:r>
              <a:rPr dirty="0" sz="1800" spc="-9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are</a:t>
            </a:r>
            <a:r>
              <a:rPr dirty="0" sz="1800" spc="-7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dirty="0" sz="1800" spc="-6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allowed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dirty="0" spc="130"/>
              <a:t>NEED</a:t>
            </a:r>
            <a:r>
              <a:rPr dirty="0" spc="-105"/>
              <a:t> </a:t>
            </a:r>
            <a:r>
              <a:rPr dirty="0" spc="110"/>
              <a:t>OF</a:t>
            </a:r>
            <a:r>
              <a:rPr dirty="0" spc="-130"/>
              <a:t> </a:t>
            </a:r>
            <a:r>
              <a:rPr dirty="0" spc="120"/>
              <a:t>METHODS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35202" y="1247394"/>
            <a:ext cx="1299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rebuchet MS"/>
                <a:cs typeface="Trebuchet MS"/>
              </a:rPr>
              <a:t>Solution: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903" y="1804416"/>
            <a:ext cx="6505956" cy="387705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5046" y="666749"/>
            <a:ext cx="32048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30"/>
              <a:t>NEED</a:t>
            </a:r>
            <a:r>
              <a:rPr dirty="0" spc="-105"/>
              <a:t> </a:t>
            </a:r>
            <a:r>
              <a:rPr dirty="0" spc="110"/>
              <a:t>OF</a:t>
            </a:r>
            <a:r>
              <a:rPr dirty="0" spc="-130"/>
              <a:t> </a:t>
            </a:r>
            <a:r>
              <a:rPr dirty="0" spc="120"/>
              <a:t>METHODS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35202" y="1247394"/>
            <a:ext cx="1299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rebuchet MS"/>
                <a:cs typeface="Trebuchet MS"/>
              </a:rPr>
              <a:t>Solution: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903" y="1804416"/>
            <a:ext cx="6505956" cy="387705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597023" y="5982106"/>
            <a:ext cx="7672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 b="1">
                <a:solidFill>
                  <a:srgbClr val="FF0000"/>
                </a:solidFill>
                <a:latin typeface="Trebuchet MS"/>
                <a:cs typeface="Trebuchet MS"/>
              </a:rPr>
              <a:t>But</a:t>
            </a:r>
            <a:r>
              <a:rPr dirty="0" sz="1800" spc="-30" b="1">
                <a:solidFill>
                  <a:srgbClr val="FF0000"/>
                </a:solidFill>
                <a:latin typeface="Trebuchet MS"/>
                <a:cs typeface="Trebuchet MS"/>
              </a:rPr>
              <a:t> here</a:t>
            </a:r>
            <a:r>
              <a:rPr dirty="0" sz="1800" spc="-4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FF0000"/>
                </a:solidFill>
                <a:latin typeface="Trebuchet MS"/>
                <a:cs typeface="Trebuchet MS"/>
              </a:rPr>
              <a:t>we</a:t>
            </a:r>
            <a:r>
              <a:rPr dirty="0" sz="1800" spc="-4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FF0000"/>
                </a:solidFill>
                <a:latin typeface="Trebuchet MS"/>
                <a:cs typeface="Trebuchet MS"/>
              </a:rPr>
              <a:t>will</a:t>
            </a:r>
            <a:r>
              <a:rPr dirty="0" sz="1800" spc="-5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get</a:t>
            </a:r>
            <a:r>
              <a:rPr dirty="0" sz="1800" spc="-4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runtime</a:t>
            </a: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 error:</a:t>
            </a:r>
            <a:r>
              <a:rPr dirty="0" sz="1800" spc="-35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Main</a:t>
            </a:r>
            <a:r>
              <a:rPr dirty="0" sz="1800" spc="-7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method</a:t>
            </a:r>
            <a:r>
              <a:rPr dirty="0" sz="1800" spc="-4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not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FF0000"/>
                </a:solidFill>
                <a:latin typeface="Trebuchet MS"/>
                <a:cs typeface="Trebuchet MS"/>
              </a:rPr>
              <a:t>found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r>
              <a:rPr dirty="0" sz="1800" spc="-6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Main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175000">
              <a:lnSpc>
                <a:spcPct val="100000"/>
              </a:lnSpc>
              <a:spcBef>
                <a:spcPts val="95"/>
              </a:spcBef>
            </a:pPr>
            <a:r>
              <a:rPr dirty="0"/>
              <a:t>LIFECYCLE </a:t>
            </a:r>
            <a:r>
              <a:rPr dirty="0" spc="100"/>
              <a:t>OF</a:t>
            </a:r>
            <a:r>
              <a:rPr dirty="0" spc="-395"/>
              <a:t> </a:t>
            </a:r>
            <a:r>
              <a:rPr dirty="0" spc="285"/>
              <a:t>AN</a:t>
            </a:r>
            <a:r>
              <a:rPr dirty="0" spc="-65"/>
              <a:t> </a:t>
            </a:r>
            <a:r>
              <a:rPr dirty="0" spc="-10"/>
              <a:t>OBJECT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39723" y="1873757"/>
            <a:ext cx="6778625" cy="2600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There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four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lifecycle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Object: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  <a:buFont typeface="Arial MT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Wingdings"/>
              <a:buChar char=""/>
              <a:tabLst>
                <a:tab pos="812165" algn="l"/>
              </a:tabLst>
            </a:pPr>
            <a:r>
              <a:rPr dirty="0" sz="2800">
                <a:latin typeface="Times New Roman"/>
                <a:cs typeface="Times New Roman"/>
              </a:rPr>
              <a:t>Object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creation</a:t>
            </a:r>
            <a:endParaRPr sz="28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Wingdings"/>
              <a:buChar char=""/>
              <a:tabLst>
                <a:tab pos="812165" algn="l"/>
              </a:tabLst>
            </a:pPr>
            <a:r>
              <a:rPr dirty="0" sz="2800">
                <a:latin typeface="Times New Roman"/>
                <a:cs typeface="Times New Roman"/>
              </a:rPr>
              <a:t>Object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accessing</a:t>
            </a:r>
            <a:endParaRPr sz="28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Font typeface="Wingdings"/>
              <a:buChar char=""/>
              <a:tabLst>
                <a:tab pos="812165" algn="l"/>
              </a:tabLst>
            </a:pPr>
            <a:r>
              <a:rPr dirty="0" sz="2800">
                <a:latin typeface="Times New Roman"/>
                <a:cs typeface="Times New Roman"/>
              </a:rPr>
              <a:t>Object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accessing</a:t>
            </a:r>
            <a:endParaRPr sz="28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812165" algn="l"/>
              </a:tabLst>
            </a:pPr>
            <a:r>
              <a:rPr dirty="0" sz="2800">
                <a:latin typeface="Times New Roman"/>
                <a:cs typeface="Times New Roman"/>
              </a:rPr>
              <a:t>Garbage</a:t>
            </a:r>
            <a:r>
              <a:rPr dirty="0" sz="2800" spc="-1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collection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5625" rIns="0" bIns="0" rtlCol="0" vert="horz">
            <a:spAutoFit/>
          </a:bodyPr>
          <a:lstStyle/>
          <a:p>
            <a:pPr marL="3034665">
              <a:lnSpc>
                <a:spcPct val="100000"/>
              </a:lnSpc>
              <a:spcBef>
                <a:spcPts val="95"/>
              </a:spcBef>
            </a:pPr>
            <a:r>
              <a:rPr dirty="0" spc="165"/>
              <a:t>METHOD</a:t>
            </a:r>
            <a:r>
              <a:rPr dirty="0" spc="-155"/>
              <a:t> </a:t>
            </a:r>
            <a:r>
              <a:rPr dirty="0" spc="-10"/>
              <a:t>:EXAMPLE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047" y="1836420"/>
            <a:ext cx="4689348" cy="21686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479550" y="1446021"/>
            <a:ext cx="1306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5">
                <a:latin typeface="Trebuchet MS"/>
                <a:cs typeface="Trebuchet MS"/>
              </a:rPr>
              <a:t>Static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Method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836420"/>
            <a:ext cx="5582411" cy="227837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840471" y="1483233"/>
            <a:ext cx="1616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latin typeface="Trebuchet MS"/>
                <a:cs typeface="Trebuchet MS"/>
              </a:rPr>
              <a:t>Instance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Method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5625" rIns="0" bIns="0" rtlCol="0" vert="horz">
            <a:spAutoFit/>
          </a:bodyPr>
          <a:lstStyle/>
          <a:p>
            <a:pPr marL="3034665">
              <a:lnSpc>
                <a:spcPct val="100000"/>
              </a:lnSpc>
              <a:spcBef>
                <a:spcPts val="95"/>
              </a:spcBef>
            </a:pPr>
            <a:r>
              <a:rPr dirty="0" spc="165"/>
              <a:t>METHOD</a:t>
            </a:r>
            <a:r>
              <a:rPr dirty="0" spc="-155"/>
              <a:t> </a:t>
            </a:r>
            <a:r>
              <a:rPr dirty="0" spc="-10"/>
              <a:t>:EXAMPLE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047" y="1836420"/>
            <a:ext cx="4689348" cy="216865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479550" y="1446021"/>
            <a:ext cx="1306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5">
                <a:latin typeface="Trebuchet MS"/>
                <a:cs typeface="Trebuchet MS"/>
              </a:rPr>
              <a:t>Static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Method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4900" y="4559808"/>
            <a:ext cx="2601468" cy="66598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0" y="1836420"/>
            <a:ext cx="5582411" cy="227837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840471" y="1483233"/>
            <a:ext cx="1616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latin typeface="Trebuchet MS"/>
                <a:cs typeface="Trebuchet MS"/>
              </a:rPr>
              <a:t>Instance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Method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82311" y="4483608"/>
            <a:ext cx="7408164" cy="566927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5"/>
              <a:t>METHOD</a:t>
            </a:r>
            <a:r>
              <a:rPr dirty="0" spc="-155"/>
              <a:t> </a:t>
            </a:r>
            <a:r>
              <a:rPr dirty="0" spc="-10"/>
              <a:t>:EXAMPLE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75809" y="1483233"/>
            <a:ext cx="1616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latin typeface="Trebuchet MS"/>
                <a:cs typeface="Trebuchet MS"/>
              </a:rPr>
              <a:t>Instance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Method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9127" y="1924811"/>
            <a:ext cx="6333744" cy="30099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5346191"/>
            <a:ext cx="2601468" cy="667512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80030">
              <a:lnSpc>
                <a:spcPct val="100000"/>
              </a:lnSpc>
              <a:spcBef>
                <a:spcPts val="95"/>
              </a:spcBef>
            </a:pPr>
            <a:r>
              <a:rPr dirty="0" spc="-150"/>
              <a:t>Variables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3048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At</a:t>
            </a:r>
            <a:r>
              <a:rPr dirty="0" sz="2800" spc="-40"/>
              <a:t> </a:t>
            </a:r>
            <a:r>
              <a:rPr dirty="0" sz="2800"/>
              <a:t>a</a:t>
            </a:r>
            <a:r>
              <a:rPr dirty="0" sz="2800" spc="-50"/>
              <a:t> </a:t>
            </a:r>
            <a:r>
              <a:rPr dirty="0" sz="2800"/>
              <a:t>given</a:t>
            </a:r>
            <a:r>
              <a:rPr dirty="0" sz="2800" spc="-45"/>
              <a:t> </a:t>
            </a:r>
            <a:r>
              <a:rPr dirty="0" sz="2800"/>
              <a:t>point,</a:t>
            </a:r>
            <a:r>
              <a:rPr dirty="0" sz="2800" spc="-50"/>
              <a:t> </a:t>
            </a:r>
            <a:r>
              <a:rPr dirty="0" sz="2800"/>
              <a:t>the</a:t>
            </a:r>
            <a:r>
              <a:rPr dirty="0" sz="2800" spc="-50"/>
              <a:t> </a:t>
            </a:r>
            <a:r>
              <a:rPr dirty="0" sz="2800"/>
              <a:t>variables</a:t>
            </a:r>
            <a:r>
              <a:rPr dirty="0" sz="2800" spc="-45"/>
              <a:t> </a:t>
            </a:r>
            <a:r>
              <a:rPr dirty="0" sz="2800"/>
              <a:t>that</a:t>
            </a:r>
            <a:r>
              <a:rPr dirty="0" sz="2800" spc="-50"/>
              <a:t> </a:t>
            </a:r>
            <a:r>
              <a:rPr dirty="0" sz="2800"/>
              <a:t>a</a:t>
            </a:r>
            <a:r>
              <a:rPr dirty="0" sz="2800" spc="-45"/>
              <a:t> </a:t>
            </a:r>
            <a:r>
              <a:rPr dirty="0" sz="2800"/>
              <a:t>statement</a:t>
            </a:r>
            <a:r>
              <a:rPr dirty="0" sz="2800" spc="-40"/>
              <a:t> </a:t>
            </a:r>
            <a:r>
              <a:rPr dirty="0" sz="2800" spc="-25"/>
              <a:t>can </a:t>
            </a:r>
            <a:r>
              <a:rPr dirty="0" sz="2800"/>
              <a:t>access</a:t>
            </a:r>
            <a:r>
              <a:rPr dirty="0" sz="2800" spc="-50"/>
              <a:t> </a:t>
            </a:r>
            <a:r>
              <a:rPr dirty="0" sz="2800"/>
              <a:t>are</a:t>
            </a:r>
            <a:r>
              <a:rPr dirty="0" sz="2800" spc="-50"/>
              <a:t> </a:t>
            </a:r>
            <a:r>
              <a:rPr dirty="0" sz="2800"/>
              <a:t>determined</a:t>
            </a:r>
            <a:r>
              <a:rPr dirty="0" sz="2800" spc="-30"/>
              <a:t> </a:t>
            </a:r>
            <a:r>
              <a:rPr dirty="0" sz="2800"/>
              <a:t>by</a:t>
            </a:r>
            <a:r>
              <a:rPr dirty="0" sz="2800" spc="-35"/>
              <a:t> </a:t>
            </a:r>
            <a:r>
              <a:rPr dirty="0" sz="2800">
                <a:solidFill>
                  <a:srgbClr val="800080"/>
                </a:solidFill>
              </a:rPr>
              <a:t>the</a:t>
            </a:r>
            <a:r>
              <a:rPr dirty="0" sz="2800" spc="-40">
                <a:solidFill>
                  <a:srgbClr val="800080"/>
                </a:solidFill>
              </a:rPr>
              <a:t> </a:t>
            </a:r>
            <a:r>
              <a:rPr dirty="0" sz="2800">
                <a:solidFill>
                  <a:srgbClr val="800080"/>
                </a:solidFill>
              </a:rPr>
              <a:t>scoping</a:t>
            </a:r>
            <a:r>
              <a:rPr dirty="0" sz="2800" spc="-55">
                <a:solidFill>
                  <a:srgbClr val="800080"/>
                </a:solidFill>
              </a:rPr>
              <a:t> </a:t>
            </a:r>
            <a:r>
              <a:rPr dirty="0" sz="2800" spc="-20">
                <a:solidFill>
                  <a:srgbClr val="800080"/>
                </a:solidFill>
              </a:rPr>
              <a:t>rule</a:t>
            </a:r>
            <a:endParaRPr sz="2800"/>
          </a:p>
          <a:p>
            <a:pPr marL="469900" marR="5080">
              <a:lnSpc>
                <a:spcPts val="2880"/>
              </a:lnSpc>
              <a:spcBef>
                <a:spcPts val="45"/>
              </a:spcBef>
            </a:pPr>
            <a:r>
              <a:rPr dirty="0" b="0">
                <a:latin typeface="Calibri"/>
                <a:cs typeface="Calibri"/>
              </a:rPr>
              <a:t>the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scope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of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variable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is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section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of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program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in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which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variable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can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be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accessed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(also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called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800080"/>
                </a:solidFill>
                <a:latin typeface="Calibri"/>
                <a:cs typeface="Calibri"/>
              </a:rPr>
              <a:t>visible</a:t>
            </a:r>
            <a:r>
              <a:rPr dirty="0" spc="-35" b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or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spc="-25" b="0">
                <a:solidFill>
                  <a:srgbClr val="800080"/>
                </a:solidFill>
                <a:latin typeface="Calibri"/>
                <a:cs typeface="Calibri"/>
              </a:rPr>
              <a:t>in</a:t>
            </a:r>
            <a:r>
              <a:rPr dirty="0" spc="600" b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800080"/>
                </a:solidFill>
                <a:latin typeface="Calibri"/>
                <a:cs typeface="Calibri"/>
              </a:rPr>
              <a:t>scope</a:t>
            </a:r>
            <a:r>
              <a:rPr dirty="0" spc="-10" b="0">
                <a:latin typeface="Calibri"/>
                <a:cs typeface="Calibri"/>
              </a:rPr>
              <a:t>)</a:t>
            </a:r>
          </a:p>
          <a:p>
            <a:pPr marL="12700">
              <a:lnSpc>
                <a:spcPts val="3295"/>
              </a:lnSpc>
            </a:pPr>
            <a:r>
              <a:rPr dirty="0" sz="2800"/>
              <a:t>There</a:t>
            </a:r>
            <a:r>
              <a:rPr dirty="0" sz="2800" spc="-45"/>
              <a:t> </a:t>
            </a:r>
            <a:r>
              <a:rPr dirty="0" sz="2800"/>
              <a:t>are</a:t>
            </a:r>
            <a:r>
              <a:rPr dirty="0" sz="2800" spc="-50"/>
              <a:t> </a:t>
            </a:r>
            <a:r>
              <a:rPr dirty="0" sz="2800"/>
              <a:t>two</a:t>
            </a:r>
            <a:r>
              <a:rPr dirty="0" sz="2800" spc="-5"/>
              <a:t> </a:t>
            </a:r>
            <a:r>
              <a:rPr dirty="0" sz="2800"/>
              <a:t>types</a:t>
            </a:r>
            <a:r>
              <a:rPr dirty="0" sz="2800" spc="-45"/>
              <a:t> </a:t>
            </a:r>
            <a:r>
              <a:rPr dirty="0" sz="2800"/>
              <a:t>of</a:t>
            </a:r>
            <a:r>
              <a:rPr dirty="0" sz="2800" spc="-40"/>
              <a:t> </a:t>
            </a:r>
            <a:r>
              <a:rPr dirty="0" sz="2800"/>
              <a:t>scopes</a:t>
            </a:r>
            <a:r>
              <a:rPr dirty="0" sz="2800" spc="-35"/>
              <a:t> </a:t>
            </a:r>
            <a:r>
              <a:rPr dirty="0" sz="2800"/>
              <a:t>in</a:t>
            </a:r>
            <a:r>
              <a:rPr dirty="0" sz="2800" spc="-40"/>
              <a:t> </a:t>
            </a:r>
            <a:r>
              <a:rPr dirty="0" sz="2800" spc="-20"/>
              <a:t>Java</a:t>
            </a:r>
            <a:endParaRPr sz="2800"/>
          </a:p>
          <a:p>
            <a:pPr marL="469900">
              <a:lnSpc>
                <a:spcPts val="2855"/>
              </a:lnSpc>
            </a:pPr>
            <a:r>
              <a:rPr dirty="0" b="0">
                <a:solidFill>
                  <a:srgbClr val="800080"/>
                </a:solidFill>
                <a:latin typeface="Calibri"/>
                <a:cs typeface="Calibri"/>
              </a:rPr>
              <a:t>class</a:t>
            </a:r>
            <a:r>
              <a:rPr dirty="0" spc="-25" b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800080"/>
                </a:solidFill>
                <a:latin typeface="Calibri"/>
                <a:cs typeface="Calibri"/>
              </a:rPr>
              <a:t>scope</a:t>
            </a:r>
          </a:p>
          <a:p>
            <a:pPr marL="927100">
              <a:lnSpc>
                <a:spcPts val="2385"/>
              </a:lnSpc>
              <a:spcBef>
                <a:spcPts val="25"/>
              </a:spcBef>
            </a:pPr>
            <a:r>
              <a:rPr dirty="0" sz="2000" b="0">
                <a:latin typeface="Calibri"/>
                <a:cs typeface="Calibri"/>
              </a:rPr>
              <a:t>a</a:t>
            </a:r>
            <a:r>
              <a:rPr dirty="0" sz="2000" spc="-3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variable</a:t>
            </a:r>
            <a:r>
              <a:rPr dirty="0" sz="2000" spc="-2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defined</a:t>
            </a:r>
            <a:r>
              <a:rPr dirty="0" sz="2000" spc="-3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in</a:t>
            </a:r>
            <a:r>
              <a:rPr dirty="0" sz="2000" spc="-2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a</a:t>
            </a:r>
            <a:r>
              <a:rPr dirty="0" sz="2000" spc="-4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class</a:t>
            </a:r>
            <a:r>
              <a:rPr dirty="0" sz="2000" spc="-1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but</a:t>
            </a:r>
            <a:r>
              <a:rPr dirty="0" sz="2000" spc="-4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not</a:t>
            </a:r>
            <a:r>
              <a:rPr dirty="0" sz="2000" spc="-3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in</a:t>
            </a:r>
            <a:r>
              <a:rPr dirty="0" sz="2000" spc="-2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any</a:t>
            </a:r>
            <a:r>
              <a:rPr dirty="0" sz="2000" spc="-45" b="0">
                <a:latin typeface="Calibri"/>
                <a:cs typeface="Calibri"/>
              </a:rPr>
              <a:t> </a:t>
            </a:r>
            <a:r>
              <a:rPr dirty="0" sz="2000" spc="-10" b="0">
                <a:latin typeface="Calibri"/>
                <a:cs typeface="Calibri"/>
              </a:rPr>
              <a:t>method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865"/>
              </a:lnSpc>
            </a:pPr>
            <a:r>
              <a:rPr dirty="0" b="0">
                <a:solidFill>
                  <a:srgbClr val="800080"/>
                </a:solidFill>
                <a:latin typeface="Calibri"/>
                <a:cs typeface="Calibri"/>
              </a:rPr>
              <a:t>block</a:t>
            </a:r>
            <a:r>
              <a:rPr dirty="0" spc="-15" b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800080"/>
                </a:solidFill>
                <a:latin typeface="Calibri"/>
                <a:cs typeface="Calibri"/>
              </a:rPr>
              <a:t>scope</a:t>
            </a:r>
          </a:p>
          <a:p>
            <a:pPr marL="927100">
              <a:lnSpc>
                <a:spcPct val="100000"/>
              </a:lnSpc>
              <a:spcBef>
                <a:spcPts val="30"/>
              </a:spcBef>
            </a:pPr>
            <a:r>
              <a:rPr dirty="0" sz="2000" b="0">
                <a:latin typeface="Calibri"/>
                <a:cs typeface="Calibri"/>
              </a:rPr>
              <a:t>a</a:t>
            </a:r>
            <a:r>
              <a:rPr dirty="0" sz="2000" spc="-2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variable</a:t>
            </a:r>
            <a:r>
              <a:rPr dirty="0" sz="2000" spc="-1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defined</a:t>
            </a:r>
            <a:r>
              <a:rPr dirty="0" sz="2000" spc="-3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in</a:t>
            </a:r>
            <a:r>
              <a:rPr dirty="0" sz="2000" spc="-1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a</a:t>
            </a:r>
            <a:r>
              <a:rPr dirty="0" sz="2000" spc="-2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block</a:t>
            </a:r>
            <a:r>
              <a:rPr dirty="0" sz="2000" spc="-3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{}</a:t>
            </a:r>
            <a:r>
              <a:rPr dirty="0" sz="2000" spc="-3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of</a:t>
            </a:r>
            <a:r>
              <a:rPr dirty="0" sz="2000" spc="-2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a</a:t>
            </a:r>
            <a:r>
              <a:rPr dirty="0" sz="2000" spc="-2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method;</a:t>
            </a:r>
            <a:r>
              <a:rPr dirty="0" sz="2000" spc="-3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it</a:t>
            </a:r>
            <a:r>
              <a:rPr dirty="0" sz="2000" spc="-1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is</a:t>
            </a:r>
            <a:r>
              <a:rPr dirty="0" sz="2000" spc="-3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also</a:t>
            </a:r>
            <a:r>
              <a:rPr dirty="0" sz="2000" spc="-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called</a:t>
            </a:r>
            <a:r>
              <a:rPr dirty="0" sz="2000" spc="-2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a</a:t>
            </a:r>
            <a:r>
              <a:rPr dirty="0" sz="2000" spc="-5" b="0">
                <a:latin typeface="Calibri"/>
                <a:cs typeface="Calibri"/>
              </a:rPr>
              <a:t> </a:t>
            </a:r>
            <a:r>
              <a:rPr dirty="0" sz="2000" spc="-10" b="0">
                <a:solidFill>
                  <a:srgbClr val="800080"/>
                </a:solidFill>
                <a:latin typeface="Calibri"/>
                <a:cs typeface="Calibri"/>
              </a:rPr>
              <a:t>local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2000" spc="-10" b="0">
                <a:solidFill>
                  <a:srgbClr val="800080"/>
                </a:solidFill>
                <a:latin typeface="Calibri"/>
                <a:cs typeface="Calibri"/>
              </a:rPr>
              <a:t>variable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938" y="687069"/>
            <a:ext cx="25139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0"/>
              <a:t>Java</a:t>
            </a:r>
            <a:r>
              <a:rPr dirty="0" spc="-50"/>
              <a:t> </a:t>
            </a:r>
            <a:r>
              <a:rPr dirty="0" spc="-130"/>
              <a:t>Scoping</a:t>
            </a:r>
            <a:r>
              <a:rPr dirty="0" spc="-60"/>
              <a:t> </a:t>
            </a:r>
            <a:r>
              <a:rPr dirty="0" spc="-85"/>
              <a:t>Rule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68754" y="1411351"/>
            <a:ext cx="8208645" cy="3940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175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variable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with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class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scope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1725"/>
              </a:lnSpc>
            </a:pPr>
            <a:r>
              <a:rPr dirty="0" sz="1800" spc="-10" i="1">
                <a:solidFill>
                  <a:srgbClr val="800080"/>
                </a:solidFill>
                <a:latin typeface="Calibri"/>
                <a:cs typeface="Calibri"/>
              </a:rPr>
              <a:t>class/</a:t>
            </a:r>
            <a:r>
              <a:rPr dirty="0" sz="1800" spc="-10" i="1">
                <a:solidFill>
                  <a:srgbClr val="800080"/>
                </a:solidFill>
                <a:latin typeface="Courier New"/>
                <a:cs typeface="Courier New"/>
              </a:rPr>
              <a:t>static</a:t>
            </a:r>
            <a:r>
              <a:rPr dirty="0" sz="1800" spc="-670" i="1">
                <a:solidFill>
                  <a:srgbClr val="800080"/>
                </a:solidFill>
                <a:latin typeface="Courier New"/>
                <a:cs typeface="Courier New"/>
              </a:rPr>
              <a:t> </a:t>
            </a:r>
            <a:r>
              <a:rPr dirty="0" sz="1800" i="1">
                <a:solidFill>
                  <a:srgbClr val="800080"/>
                </a:solidFill>
                <a:latin typeface="Calibri"/>
                <a:cs typeface="Calibri"/>
              </a:rPr>
              <a:t>variable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variable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defined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scope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static</a:t>
            </a:r>
            <a:endParaRPr sz="1800">
              <a:latin typeface="Courier New"/>
              <a:cs typeface="Courier New"/>
            </a:endParaRPr>
          </a:p>
          <a:p>
            <a:pPr marL="469900">
              <a:lnSpc>
                <a:spcPts val="1764"/>
              </a:lnSpc>
            </a:pPr>
            <a:r>
              <a:rPr dirty="0" sz="1800" spc="-10">
                <a:latin typeface="Calibri"/>
                <a:cs typeface="Calibri"/>
              </a:rPr>
              <a:t>property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1540"/>
              </a:lnSpc>
            </a:pP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associated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class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ts val="1500"/>
              </a:lnSpc>
            </a:pP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thus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accessed (in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scope)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methods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class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ts val="1750"/>
              </a:lnSpc>
            </a:pPr>
            <a:r>
              <a:rPr dirty="0" sz="1800" i="1">
                <a:solidFill>
                  <a:srgbClr val="800080"/>
                </a:solidFill>
                <a:latin typeface="Calibri"/>
                <a:cs typeface="Calibri"/>
              </a:rPr>
              <a:t>instance</a:t>
            </a:r>
            <a:r>
              <a:rPr dirty="0" sz="1800" spc="-10" i="1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800080"/>
                </a:solidFill>
                <a:latin typeface="Calibri"/>
                <a:cs typeface="Calibri"/>
              </a:rPr>
              <a:t>variable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variable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defined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scope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static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1545"/>
              </a:lnSpc>
            </a:pP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associated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instance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object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class,</a:t>
            </a:r>
            <a:endParaRPr sz="1600">
              <a:latin typeface="Calibri"/>
              <a:cs typeface="Calibri"/>
            </a:endParaRPr>
          </a:p>
          <a:p>
            <a:pPr marL="927100" marR="441959">
              <a:lnSpc>
                <a:spcPts val="1540"/>
              </a:lnSpc>
              <a:spcBef>
                <a:spcPts val="175"/>
              </a:spcBef>
            </a:pP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thus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accessed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(in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scope)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only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instance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methods,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i.e.,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those</a:t>
            </a:r>
            <a:r>
              <a:rPr dirty="0" sz="1600" spc="-10">
                <a:latin typeface="Calibri"/>
                <a:cs typeface="Calibri"/>
              </a:rPr>
              <a:t> non-static methods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180"/>
              </a:lnSpc>
              <a:spcBef>
                <a:spcPts val="1255"/>
              </a:spcBef>
            </a:pP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variable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with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block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scope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1725"/>
              </a:lnSpc>
            </a:pP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accessed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enclosing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block;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called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local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1945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local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variable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shadow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variable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scope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same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80"/>
              </a:lnSpc>
              <a:spcBef>
                <a:spcPts val="1250"/>
              </a:spcBef>
            </a:pPr>
            <a:r>
              <a:rPr dirty="0" sz="2000" b="1">
                <a:latin typeface="Times New Roman"/>
                <a:cs typeface="Times New Roman"/>
              </a:rPr>
              <a:t>Do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confuse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800080"/>
                </a:solidFill>
                <a:latin typeface="Times New Roman"/>
                <a:cs typeface="Times New Roman"/>
              </a:rPr>
              <a:t>scope</a:t>
            </a:r>
            <a:r>
              <a:rPr dirty="0" sz="2000" spc="-30" b="1">
                <a:solidFill>
                  <a:srgbClr val="80008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with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800080"/>
                </a:solidFill>
                <a:latin typeface="Times New Roman"/>
                <a:cs typeface="Times New Roman"/>
              </a:rPr>
              <a:t>duration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1755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variable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exist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accessible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method,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1540"/>
              </a:lnSpc>
            </a:pPr>
            <a:r>
              <a:rPr dirty="0" sz="1600">
                <a:latin typeface="Calibri"/>
                <a:cs typeface="Calibri"/>
              </a:rPr>
              <a:t>e.g.,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method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calls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method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variables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declared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method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exist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not</a:t>
            </a:r>
            <a:endParaRPr sz="1600">
              <a:latin typeface="Calibri"/>
              <a:cs typeface="Calibri"/>
            </a:endParaRPr>
          </a:p>
          <a:p>
            <a:pPr marL="927100">
              <a:lnSpc>
                <a:spcPts val="1730"/>
              </a:lnSpc>
            </a:pPr>
            <a:r>
              <a:rPr dirty="0" sz="1600">
                <a:latin typeface="Calibri"/>
                <a:cs typeface="Calibri"/>
              </a:rPr>
              <a:t>accessible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B.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938" y="687069"/>
            <a:ext cx="314833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135"/>
              <a:t>Scoping</a:t>
            </a:r>
            <a:r>
              <a:rPr dirty="0" spc="-60"/>
              <a:t> </a:t>
            </a:r>
            <a:r>
              <a:rPr dirty="0" spc="-114"/>
              <a:t>Rules</a:t>
            </a:r>
            <a:r>
              <a:rPr dirty="0" spc="-70"/>
              <a:t> </a:t>
            </a:r>
            <a:r>
              <a:rPr dirty="0" spc="-165"/>
              <a:t>(cont.): </a:t>
            </a:r>
            <a:r>
              <a:rPr dirty="0" spc="-155"/>
              <a:t>Variables</a:t>
            </a:r>
            <a:r>
              <a:rPr dirty="0" spc="-40"/>
              <a:t> </a:t>
            </a:r>
            <a:r>
              <a:rPr dirty="0" spc="-170"/>
              <a:t>in</a:t>
            </a:r>
            <a:r>
              <a:rPr dirty="0" spc="-55"/>
              <a:t> </a:t>
            </a:r>
            <a:r>
              <a:rPr dirty="0" spc="-295"/>
              <a:t>a</a:t>
            </a:r>
            <a:r>
              <a:rPr dirty="0" spc="-55"/>
              <a:t> </a:t>
            </a:r>
            <a:r>
              <a:rPr dirty="0" spc="-120"/>
              <a:t>method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68754" y="1775282"/>
            <a:ext cx="8227695" cy="2673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There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are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can</a:t>
            </a:r>
            <a:r>
              <a:rPr dirty="0" sz="2400" spc="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be three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types of variables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accessible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 a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0"/>
              </a:lnSpc>
              <a:spcBef>
                <a:spcPts val="5"/>
              </a:spcBef>
            </a:pPr>
            <a:r>
              <a:rPr dirty="0" sz="2400" spc="-50" b="1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140"/>
              </a:lnSpc>
            </a:pP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instance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variables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static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instance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variables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local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variables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those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declared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method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formal </a:t>
            </a:r>
            <a:r>
              <a:rPr dirty="0" sz="1800" spc="-10">
                <a:latin typeface="Calibri"/>
                <a:cs typeface="Calibri"/>
              </a:rPr>
              <a:t>arguments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80030">
              <a:lnSpc>
                <a:spcPct val="100000"/>
              </a:lnSpc>
              <a:spcBef>
                <a:spcPts val="95"/>
              </a:spcBef>
            </a:pPr>
            <a:r>
              <a:rPr dirty="0" spc="-180"/>
              <a:t>Example1: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99970" y="1642059"/>
            <a:ext cx="3564254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ourier New"/>
                <a:cs typeface="Courier New"/>
              </a:rPr>
              <a:t>public</a:t>
            </a:r>
            <a:r>
              <a:rPr dirty="0" sz="1600" spc="-6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class</a:t>
            </a:r>
            <a:r>
              <a:rPr dirty="0" sz="1600" spc="-65" b="1">
                <a:latin typeface="Courier New"/>
                <a:cs typeface="Courier New"/>
              </a:rPr>
              <a:t> </a:t>
            </a:r>
            <a:r>
              <a:rPr dirty="0" sz="1600" spc="-25" b="1">
                <a:latin typeface="Courier New"/>
                <a:cs typeface="Courier New"/>
              </a:rPr>
              <a:t>Box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0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private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int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length,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width;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dirty="0" sz="1600" spc="-50" b="1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65730" y="2861817"/>
            <a:ext cx="4541520" cy="2952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ourier New"/>
                <a:cs typeface="Courier New"/>
              </a:rPr>
              <a:t>public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int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widen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(int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extra_width)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0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private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int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temp1;</a:t>
            </a:r>
            <a:endParaRPr sz="16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latin typeface="Courier New"/>
                <a:cs typeface="Courier New"/>
              </a:rPr>
              <a:t>size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+=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extra_width;</a:t>
            </a:r>
            <a:endParaRPr sz="16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</a:pPr>
            <a:r>
              <a:rPr dirty="0" sz="1600" spc="-50" b="1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public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int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lenghten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(int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extra_lenth)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0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private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int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temp2;</a:t>
            </a:r>
            <a:endParaRPr sz="16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size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+=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extra_length;</a:t>
            </a:r>
            <a:endParaRPr sz="16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</a:pPr>
            <a:r>
              <a:rPr dirty="0" sz="1600" spc="-50" b="1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99970" y="6032398"/>
            <a:ext cx="51308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010400" y="2667000"/>
            <a:ext cx="3048000" cy="11080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algn="just" marL="635" marR="695325">
              <a:lnSpc>
                <a:spcPts val="2880"/>
              </a:lnSpc>
              <a:spcBef>
                <a:spcPts val="15"/>
              </a:spcBef>
            </a:pPr>
            <a:r>
              <a:rPr dirty="0" sz="2400" b="1">
                <a:latin typeface="Times New Roman"/>
                <a:cs typeface="Times New Roman"/>
              </a:rPr>
              <a:t>instance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variables </a:t>
            </a:r>
            <a:r>
              <a:rPr dirty="0" sz="2400" b="1">
                <a:latin typeface="Times New Roman"/>
                <a:cs typeface="Times New Roman"/>
              </a:rPr>
              <a:t>formal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arguments </a:t>
            </a:r>
            <a:r>
              <a:rPr dirty="0" sz="2400" b="1">
                <a:latin typeface="Times New Roman"/>
                <a:cs typeface="Times New Roman"/>
              </a:rPr>
              <a:t>local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variables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80030">
              <a:lnSpc>
                <a:spcPct val="100000"/>
              </a:lnSpc>
              <a:spcBef>
                <a:spcPts val="95"/>
              </a:spcBef>
            </a:pPr>
            <a:r>
              <a:rPr dirty="0" spc="-114"/>
              <a:t>Scope</a:t>
            </a:r>
            <a:r>
              <a:rPr dirty="0" spc="-75"/>
              <a:t> </a:t>
            </a:r>
            <a:r>
              <a:rPr dirty="0" spc="-160"/>
              <a:t>of</a:t>
            </a:r>
            <a:r>
              <a:rPr dirty="0" spc="-70"/>
              <a:t> </a:t>
            </a:r>
            <a:r>
              <a:rPr dirty="0" spc="-140"/>
              <a:t>Variables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5461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dirty="0"/>
              <a:t>Instance</a:t>
            </a:r>
            <a:r>
              <a:rPr dirty="0" spc="-80"/>
              <a:t> </a:t>
            </a:r>
            <a:r>
              <a:rPr dirty="0"/>
              <a:t>variables</a:t>
            </a:r>
            <a:r>
              <a:rPr dirty="0" spc="-80"/>
              <a:t> </a:t>
            </a:r>
            <a:r>
              <a:rPr dirty="0" spc="-25"/>
              <a:t>are </a:t>
            </a:r>
            <a:r>
              <a:rPr dirty="0"/>
              <a:t>accessible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/>
              <a:t>all</a:t>
            </a:r>
            <a:r>
              <a:rPr dirty="0" spc="-25"/>
              <a:t> </a:t>
            </a:r>
            <a:r>
              <a:rPr dirty="0" spc="-10"/>
              <a:t>methods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 spc="-10"/>
              <a:t>class</a:t>
            </a:r>
          </a:p>
          <a:p>
            <a:pPr marL="12700" marR="385445">
              <a:lnSpc>
                <a:spcPts val="3020"/>
              </a:lnSpc>
              <a:spcBef>
                <a:spcPts val="50"/>
              </a:spcBef>
            </a:pPr>
            <a:r>
              <a:rPr dirty="0"/>
              <a:t>formal</a:t>
            </a:r>
            <a:r>
              <a:rPr dirty="0" spc="-105"/>
              <a:t> </a:t>
            </a:r>
            <a:r>
              <a:rPr dirty="0"/>
              <a:t>arguments</a:t>
            </a:r>
            <a:r>
              <a:rPr dirty="0" spc="-90"/>
              <a:t> </a:t>
            </a:r>
            <a:r>
              <a:rPr dirty="0" spc="-25"/>
              <a:t>are </a:t>
            </a:r>
            <a:r>
              <a:rPr dirty="0"/>
              <a:t>valid</a:t>
            </a:r>
            <a:r>
              <a:rPr dirty="0" spc="-85"/>
              <a:t> </a:t>
            </a:r>
            <a:r>
              <a:rPr dirty="0"/>
              <a:t>within</a:t>
            </a:r>
            <a:r>
              <a:rPr dirty="0" spc="-45"/>
              <a:t> </a:t>
            </a:r>
            <a:r>
              <a:rPr dirty="0" spc="-10"/>
              <a:t>their methods</a:t>
            </a:r>
          </a:p>
          <a:p>
            <a:pPr marL="12700" marR="10795">
              <a:lnSpc>
                <a:spcPts val="3020"/>
              </a:lnSpc>
              <a:spcBef>
                <a:spcPts val="10"/>
              </a:spcBef>
            </a:pPr>
            <a:r>
              <a:rPr dirty="0"/>
              <a:t>Local</a:t>
            </a:r>
            <a:r>
              <a:rPr dirty="0" spc="-40"/>
              <a:t> </a:t>
            </a:r>
            <a:r>
              <a:rPr dirty="0"/>
              <a:t>variables</a:t>
            </a:r>
            <a:r>
              <a:rPr dirty="0" spc="-60"/>
              <a:t> </a:t>
            </a:r>
            <a:r>
              <a:rPr dirty="0" spc="-25"/>
              <a:t>are</a:t>
            </a:r>
            <a:r>
              <a:rPr dirty="0" spc="700"/>
              <a:t> </a:t>
            </a:r>
            <a:r>
              <a:rPr dirty="0"/>
              <a:t>valid</a:t>
            </a:r>
            <a:r>
              <a:rPr dirty="0" spc="-60"/>
              <a:t> </a:t>
            </a:r>
            <a:r>
              <a:rPr dirty="0"/>
              <a:t>from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point</a:t>
            </a:r>
            <a:r>
              <a:rPr dirty="0" spc="-45"/>
              <a:t> </a:t>
            </a:r>
            <a:r>
              <a:rPr dirty="0" spc="-35"/>
              <a:t>of </a:t>
            </a:r>
            <a:r>
              <a:rPr dirty="0"/>
              <a:t>declaration</a:t>
            </a:r>
            <a:r>
              <a:rPr dirty="0" spc="-65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/>
              <a:t>end</a:t>
            </a:r>
            <a:r>
              <a:rPr dirty="0" spc="-45"/>
              <a:t> </a:t>
            </a:r>
            <a:r>
              <a:rPr dirty="0" spc="-25"/>
              <a:t>of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enclosing</a:t>
            </a:r>
            <a:r>
              <a:rPr dirty="0" spc="-45"/>
              <a:t> </a:t>
            </a:r>
            <a:r>
              <a:rPr dirty="0" spc="-20"/>
              <a:t>block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99970" y="1348867"/>
            <a:ext cx="4909820" cy="5146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ourier New"/>
                <a:cs typeface="Courier New"/>
              </a:rPr>
              <a:t>public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class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spc="-25" b="1">
                <a:latin typeface="Courier New"/>
                <a:cs typeface="Courier New"/>
              </a:rPr>
              <a:t>Box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0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private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int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length,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width;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dirty="0" sz="1600" spc="-50" b="1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public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int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widen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(int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extra_width)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dirty="0" sz="1600" spc="-50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7100" marR="153416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private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int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temp1; </a:t>
            </a:r>
            <a:r>
              <a:rPr dirty="0" sz="1600" b="1">
                <a:latin typeface="Courier New"/>
                <a:cs typeface="Courier New"/>
              </a:rPr>
              <a:t>size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+=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extra_width;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0" b="1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dirty="0" sz="1600" spc="-5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public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int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lenghten</a:t>
            </a:r>
            <a:r>
              <a:rPr dirty="0" sz="1600" spc="-5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(int</a:t>
            </a:r>
            <a:r>
              <a:rPr dirty="0" sz="1600" spc="-6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extra_lenth)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dirty="0" sz="1600" spc="-50" b="1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7100" marR="1412875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private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int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temp2; </a:t>
            </a:r>
            <a:r>
              <a:rPr dirty="0" sz="1600" b="1">
                <a:latin typeface="Courier New"/>
                <a:cs typeface="Courier New"/>
              </a:rPr>
              <a:t>size</a:t>
            </a:r>
            <a:r>
              <a:rPr dirty="0" sz="1600" spc="-3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+=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extra_length;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0" b="1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dirty="0" sz="1600" spc="-5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dirty="0" sz="1600" spc="-50" b="1"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0" b="1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24000" y="1219200"/>
            <a:ext cx="8839200" cy="507809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dirty="0" sz="1200" b="1">
                <a:latin typeface="Courier New"/>
                <a:cs typeface="Courier New"/>
              </a:rPr>
              <a:t>public</a:t>
            </a:r>
            <a:r>
              <a:rPr dirty="0" sz="1200" spc="-3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class</a:t>
            </a:r>
            <a:r>
              <a:rPr dirty="0" sz="1200" spc="-30" b="1">
                <a:latin typeface="Courier New"/>
                <a:cs typeface="Courier New"/>
              </a:rPr>
              <a:t> </a:t>
            </a:r>
            <a:r>
              <a:rPr dirty="0" sz="1200" spc="-10" b="1">
                <a:latin typeface="Courier New"/>
                <a:cs typeface="Courier New"/>
              </a:rPr>
              <a:t>Test{</a:t>
            </a:r>
            <a:endParaRPr sz="1200">
              <a:latin typeface="Courier New"/>
              <a:cs typeface="Courier New"/>
            </a:endParaRPr>
          </a:p>
          <a:p>
            <a:pPr marL="458470" marR="533527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final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static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int</a:t>
            </a:r>
            <a:r>
              <a:rPr dirty="0" sz="1200" spc="-3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NO_OF_TRIES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3; </a:t>
            </a:r>
            <a:r>
              <a:rPr dirty="0" sz="1200" b="1">
                <a:latin typeface="Courier New"/>
                <a:cs typeface="Courier New"/>
              </a:rPr>
              <a:t>static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int i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spc="-20" b="1">
                <a:latin typeface="Courier New"/>
                <a:cs typeface="Courier New"/>
              </a:rPr>
              <a:t>100;</a:t>
            </a:r>
            <a:endParaRPr sz="1200">
              <a:latin typeface="Courier New"/>
              <a:cs typeface="Courier New"/>
            </a:endParaRPr>
          </a:p>
          <a:p>
            <a:pPr marL="45847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public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static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int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square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(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int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x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)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spc="-50" b="1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734695">
              <a:lnSpc>
                <a:spcPct val="100000"/>
              </a:lnSpc>
            </a:pP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//</a:t>
            </a:r>
            <a:r>
              <a:rPr dirty="0" sz="1200" spc="-25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NO_OF_TRIES,</a:t>
            </a:r>
            <a:r>
              <a:rPr dirty="0" sz="1200" spc="-2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x,</a:t>
            </a:r>
            <a:r>
              <a:rPr dirty="0" sz="1200" spc="-1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i</a:t>
            </a:r>
            <a:r>
              <a:rPr dirty="0" sz="1200" spc="-35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in</a:t>
            </a:r>
            <a:r>
              <a:rPr dirty="0" sz="1200" spc="-20" b="1">
                <a:solidFill>
                  <a:srgbClr val="FF3300"/>
                </a:solidFill>
                <a:latin typeface="Courier New"/>
                <a:cs typeface="Courier New"/>
              </a:rPr>
              <a:t> scope</a:t>
            </a:r>
            <a:endParaRPr sz="1200">
              <a:latin typeface="Courier New"/>
              <a:cs typeface="Courier New"/>
            </a:endParaRPr>
          </a:p>
          <a:p>
            <a:pPr marL="734695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Courier New"/>
                <a:cs typeface="Courier New"/>
              </a:rPr>
              <a:t>int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mySquare =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x *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x;</a:t>
            </a:r>
            <a:endParaRPr sz="1200">
              <a:latin typeface="Courier New"/>
              <a:cs typeface="Courier New"/>
            </a:endParaRPr>
          </a:p>
          <a:p>
            <a:pPr marL="734695" marR="4504690">
              <a:lnSpc>
                <a:spcPct val="100000"/>
              </a:lnSpc>
            </a:pP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//</a:t>
            </a:r>
            <a:r>
              <a:rPr dirty="0" sz="1200" spc="-2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NO_OF_TRIES,</a:t>
            </a:r>
            <a:r>
              <a:rPr dirty="0" sz="1200" spc="-2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x,</a:t>
            </a:r>
            <a:r>
              <a:rPr dirty="0" sz="1200" spc="-1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i,</a:t>
            </a:r>
            <a:r>
              <a:rPr dirty="0" sz="1200" spc="-2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mySquare</a:t>
            </a:r>
            <a:r>
              <a:rPr dirty="0" sz="1200" spc="-15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in</a:t>
            </a:r>
            <a:r>
              <a:rPr dirty="0" sz="1200" spc="-2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3300"/>
                </a:solidFill>
                <a:latin typeface="Courier New"/>
                <a:cs typeface="Courier New"/>
              </a:rPr>
              <a:t>scope </a:t>
            </a:r>
            <a:r>
              <a:rPr dirty="0" sz="1200" b="1">
                <a:latin typeface="Courier New"/>
                <a:cs typeface="Courier New"/>
              </a:rPr>
              <a:t>return</a:t>
            </a:r>
            <a:r>
              <a:rPr dirty="0" sz="1200" spc="-30" b="1">
                <a:latin typeface="Courier New"/>
                <a:cs typeface="Courier New"/>
              </a:rPr>
              <a:t> </a:t>
            </a:r>
            <a:r>
              <a:rPr dirty="0" sz="1200" spc="-10" b="1">
                <a:latin typeface="Courier New"/>
                <a:cs typeface="Courier New"/>
              </a:rPr>
              <a:t>mySquare;</a:t>
            </a:r>
            <a:endParaRPr sz="1200">
              <a:latin typeface="Courier New"/>
              <a:cs typeface="Courier New"/>
            </a:endParaRPr>
          </a:p>
          <a:p>
            <a:pPr marL="458470">
              <a:lnSpc>
                <a:spcPct val="100000"/>
              </a:lnSpc>
            </a:pPr>
            <a:r>
              <a:rPr dirty="0" sz="1200" spc="-50" b="1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45847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public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static</a:t>
            </a:r>
            <a:r>
              <a:rPr dirty="0" sz="1200" spc="-3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int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askForAPositiveNumber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(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int</a:t>
            </a:r>
            <a:r>
              <a:rPr dirty="0" sz="1200" spc="-3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x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){</a:t>
            </a:r>
            <a:endParaRPr sz="1200">
              <a:latin typeface="Courier New"/>
              <a:cs typeface="Courier New"/>
            </a:endParaRPr>
          </a:p>
          <a:p>
            <a:pPr marL="734695">
              <a:lnSpc>
                <a:spcPct val="100000"/>
              </a:lnSpc>
            </a:pP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//</a:t>
            </a:r>
            <a:r>
              <a:rPr dirty="0" sz="1200" spc="-15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NO_OF_TRIES,</a:t>
            </a:r>
            <a:r>
              <a:rPr dirty="0" sz="1200" spc="-1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x, i</a:t>
            </a:r>
            <a:r>
              <a:rPr dirty="0" sz="1200" spc="-25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in</a:t>
            </a:r>
            <a:r>
              <a:rPr dirty="0" sz="1200" spc="-1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spc="-20" b="1">
                <a:solidFill>
                  <a:srgbClr val="FF3300"/>
                </a:solidFill>
                <a:latin typeface="Courier New"/>
                <a:cs typeface="Courier New"/>
              </a:rPr>
              <a:t>scope</a:t>
            </a:r>
            <a:endParaRPr sz="1200">
              <a:latin typeface="Courier New"/>
              <a:cs typeface="Courier New"/>
            </a:endParaRPr>
          </a:p>
          <a:p>
            <a:pPr marL="734695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for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(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int i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0;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i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&lt;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NO_OF_TRIES; i++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){</a:t>
            </a:r>
            <a:endParaRPr sz="12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//</a:t>
            </a:r>
            <a:r>
              <a:rPr dirty="0" sz="1200" spc="-2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NO_OF_TRIES,</a:t>
            </a:r>
            <a:r>
              <a:rPr dirty="0" sz="1200" spc="-5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x,</a:t>
            </a:r>
            <a:r>
              <a:rPr dirty="0" sz="1200" spc="-1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i</a:t>
            </a:r>
            <a:r>
              <a:rPr dirty="0" sz="1200" spc="-3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in</a:t>
            </a:r>
            <a:r>
              <a:rPr dirty="0" sz="1200" spc="-15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scope;</a:t>
            </a:r>
            <a:r>
              <a:rPr dirty="0" sz="1200" spc="-2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local</a:t>
            </a:r>
            <a:r>
              <a:rPr dirty="0" sz="1200" spc="-15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i</a:t>
            </a:r>
            <a:r>
              <a:rPr dirty="0" sz="1200" spc="-15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shadows</a:t>
            </a:r>
            <a:r>
              <a:rPr dirty="0" sz="1200" spc="-2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class</a:t>
            </a:r>
            <a:r>
              <a:rPr dirty="0" sz="1200" spc="-2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FF3300"/>
                </a:solidFill>
                <a:latin typeface="Courier New"/>
                <a:cs typeface="Courier New"/>
              </a:rPr>
              <a:t>i</a:t>
            </a:r>
            <a:endParaRPr sz="1200">
              <a:latin typeface="Courier New"/>
              <a:cs typeface="Courier New"/>
            </a:endParaRPr>
          </a:p>
          <a:p>
            <a:pPr marL="1011555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System.out.print(“Input:</a:t>
            </a:r>
            <a:r>
              <a:rPr dirty="0" sz="1200" spc="-175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“);</a:t>
            </a:r>
            <a:endParaRPr sz="1200">
              <a:latin typeface="Courier New"/>
              <a:cs typeface="Courier New"/>
            </a:endParaRPr>
          </a:p>
          <a:p>
            <a:pPr marL="1011555" marR="4138295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Scanner</a:t>
            </a:r>
            <a:r>
              <a:rPr dirty="0" sz="1200" spc="-4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scan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new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Scanner(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System.in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); </a:t>
            </a:r>
            <a:r>
              <a:rPr dirty="0" sz="1200" b="1">
                <a:latin typeface="Courier New"/>
                <a:cs typeface="Courier New"/>
              </a:rPr>
              <a:t>String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str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spc="-10" b="1">
                <a:latin typeface="Courier New"/>
                <a:cs typeface="Courier New"/>
              </a:rPr>
              <a:t>scan.nextLine();</a:t>
            </a:r>
            <a:endParaRPr sz="1200">
              <a:latin typeface="Courier New"/>
              <a:cs typeface="Courier New"/>
            </a:endParaRPr>
          </a:p>
          <a:p>
            <a:pPr marL="1011555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int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temp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=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Integer.parseInt(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str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 marL="1011555" marR="3585210">
              <a:lnSpc>
                <a:spcPct val="100000"/>
              </a:lnSpc>
            </a:pP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//</a:t>
            </a:r>
            <a:r>
              <a:rPr dirty="0" sz="1200" spc="-25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NO_OF_TRIES,</a:t>
            </a:r>
            <a:r>
              <a:rPr dirty="0" sz="1200" spc="-2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x,</a:t>
            </a:r>
            <a:r>
              <a:rPr dirty="0" sz="1200" spc="-1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i,</a:t>
            </a:r>
            <a:r>
              <a:rPr dirty="0" sz="1200" spc="-1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scan,</a:t>
            </a:r>
            <a:r>
              <a:rPr dirty="0" sz="1200" spc="-2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str,</a:t>
            </a:r>
            <a:r>
              <a:rPr dirty="0" sz="1200" spc="-2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temp</a:t>
            </a:r>
            <a:r>
              <a:rPr dirty="0" sz="1200" spc="-1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in</a:t>
            </a:r>
            <a:r>
              <a:rPr dirty="0" sz="1200" spc="-2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3300"/>
                </a:solidFill>
                <a:latin typeface="Courier New"/>
                <a:cs typeface="Courier New"/>
              </a:rPr>
              <a:t>scope </a:t>
            </a:r>
            <a:r>
              <a:rPr dirty="0" sz="1200" b="1">
                <a:latin typeface="Courier New"/>
                <a:cs typeface="Courier New"/>
              </a:rPr>
              <a:t>if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(temp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&gt;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0)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return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spc="-20" b="1">
                <a:latin typeface="Courier New"/>
                <a:cs typeface="Courier New"/>
              </a:rPr>
              <a:t>temp;</a:t>
            </a:r>
            <a:endParaRPr sz="1200">
              <a:latin typeface="Courier New"/>
              <a:cs typeface="Courier New"/>
            </a:endParaRPr>
          </a:p>
          <a:p>
            <a:pPr marL="734695">
              <a:lnSpc>
                <a:spcPct val="100000"/>
              </a:lnSpc>
            </a:pPr>
            <a:r>
              <a:rPr dirty="0" sz="1200" spc="-50" b="1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734695">
              <a:lnSpc>
                <a:spcPct val="100000"/>
              </a:lnSpc>
            </a:pP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//</a:t>
            </a:r>
            <a:r>
              <a:rPr dirty="0" sz="1200" spc="-15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NO_OF_TRIES,</a:t>
            </a:r>
            <a:r>
              <a:rPr dirty="0" sz="1200" spc="-1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x, i</a:t>
            </a:r>
            <a:r>
              <a:rPr dirty="0" sz="1200" spc="-25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FF3300"/>
                </a:solidFill>
                <a:latin typeface="Courier New"/>
                <a:cs typeface="Courier New"/>
              </a:rPr>
              <a:t>in</a:t>
            </a:r>
            <a:r>
              <a:rPr dirty="0" sz="1200" spc="-10" b="1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dirty="0" sz="1200" spc="-20" b="1">
                <a:solidFill>
                  <a:srgbClr val="FF3300"/>
                </a:solidFill>
                <a:latin typeface="Courier New"/>
                <a:cs typeface="Courier New"/>
              </a:rPr>
              <a:t>scope</a:t>
            </a:r>
            <a:endParaRPr sz="1200">
              <a:latin typeface="Courier New"/>
              <a:cs typeface="Courier New"/>
            </a:endParaRPr>
          </a:p>
          <a:p>
            <a:pPr marL="734695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return</a:t>
            </a:r>
            <a:r>
              <a:rPr dirty="0" sz="1200" spc="-45" b="1">
                <a:latin typeface="Courier New"/>
                <a:cs typeface="Courier New"/>
              </a:rPr>
              <a:t> </a:t>
            </a:r>
            <a:r>
              <a:rPr dirty="0" sz="1200" spc="-25" b="1"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 marL="45847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Courier New"/>
                <a:cs typeface="Courier New"/>
              </a:rPr>
              <a:t>}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//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spc="-10" b="1">
                <a:latin typeface="Courier New"/>
                <a:cs typeface="Courier New"/>
              </a:rPr>
              <a:t>askForPositiveNumber</a:t>
            </a:r>
            <a:endParaRPr sz="1200">
              <a:latin typeface="Courier New"/>
              <a:cs typeface="Courier New"/>
            </a:endParaRPr>
          </a:p>
          <a:p>
            <a:pPr marL="458470">
              <a:lnSpc>
                <a:spcPct val="100000"/>
              </a:lnSpc>
            </a:pPr>
            <a:r>
              <a:rPr dirty="0" sz="1200" b="1">
                <a:latin typeface="Courier New"/>
                <a:cs typeface="Courier New"/>
              </a:rPr>
              <a:t>public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static</a:t>
            </a:r>
            <a:r>
              <a:rPr dirty="0" sz="1200" spc="-3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void</a:t>
            </a:r>
            <a:r>
              <a:rPr dirty="0" sz="1200" spc="-2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main(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String[]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args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spc="-50" b="1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458470">
              <a:lnSpc>
                <a:spcPct val="100000"/>
              </a:lnSpc>
            </a:pPr>
            <a:r>
              <a:rPr dirty="0" sz="1200" spc="-25" b="1">
                <a:latin typeface="Courier New"/>
                <a:cs typeface="Courier New"/>
              </a:rPr>
              <a:t>{…}</a:t>
            </a:r>
            <a:endParaRPr sz="12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200" spc="-50" b="1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9447" y="632206"/>
            <a:ext cx="7826375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790700" marR="5080" indent="-1778635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1F487C"/>
                </a:solidFill>
                <a:latin typeface="Arial MT"/>
                <a:cs typeface="Arial MT"/>
              </a:rPr>
              <a:t>Class-Scope</a:t>
            </a:r>
            <a:r>
              <a:rPr dirty="0" sz="3200" spc="-10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3200" spc="-20">
                <a:solidFill>
                  <a:srgbClr val="1F487C"/>
                </a:solidFill>
                <a:latin typeface="Arial MT"/>
                <a:cs typeface="Arial MT"/>
              </a:rPr>
              <a:t>Variables</a:t>
            </a:r>
            <a:r>
              <a:rPr dirty="0" sz="3200" spc="-45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F487C"/>
                </a:solidFill>
                <a:latin typeface="Arial MT"/>
                <a:cs typeface="Arial MT"/>
              </a:rPr>
              <a:t>(class</a:t>
            </a:r>
            <a:r>
              <a:rPr dirty="0" sz="3200" spc="-65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F487C"/>
                </a:solidFill>
                <a:latin typeface="Arial MT"/>
                <a:cs typeface="Arial MT"/>
              </a:rPr>
              <a:t>and</a:t>
            </a:r>
            <a:r>
              <a:rPr dirty="0" sz="3200" spc="-65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1F487C"/>
                </a:solidFill>
                <a:latin typeface="Arial MT"/>
                <a:cs typeface="Arial MT"/>
              </a:rPr>
              <a:t>instance) </a:t>
            </a:r>
            <a:r>
              <a:rPr dirty="0" sz="3200">
                <a:solidFill>
                  <a:srgbClr val="1F487C"/>
                </a:solidFill>
                <a:latin typeface="Arial MT"/>
                <a:cs typeface="Arial MT"/>
              </a:rPr>
              <a:t>and</a:t>
            </a:r>
            <a:r>
              <a:rPr dirty="0" sz="3200" spc="-45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F487C"/>
                </a:solidFill>
                <a:latin typeface="Arial MT"/>
                <a:cs typeface="Arial MT"/>
              </a:rPr>
              <a:t>Methods</a:t>
            </a:r>
            <a:r>
              <a:rPr dirty="0" sz="3200" spc="-3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F487C"/>
                </a:solidFill>
                <a:latin typeface="Arial MT"/>
                <a:cs typeface="Arial MT"/>
              </a:rPr>
              <a:t>in</a:t>
            </a:r>
            <a:r>
              <a:rPr dirty="0" sz="3200" spc="-3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1F487C"/>
                </a:solidFill>
                <a:latin typeface="Arial MT"/>
                <a:cs typeface="Arial MT"/>
              </a:rPr>
              <a:t>a</a:t>
            </a:r>
            <a:r>
              <a:rPr dirty="0" sz="3200" spc="-30">
                <a:solidFill>
                  <a:srgbClr val="1F487C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1F487C"/>
                </a:solidFill>
                <a:latin typeface="Arial MT"/>
                <a:cs typeface="Arial MT"/>
              </a:rPr>
              <a:t>Class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727450" y="2573782"/>
          <a:ext cx="4660900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2286000"/>
              </a:tblGrid>
              <a:tr h="137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dirty="0" sz="2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access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dirty="0" sz="2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access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cannot</a:t>
                      </a:r>
                      <a:r>
                        <a:rPr dirty="0" sz="28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access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80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dirty="0" sz="2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00" spc="-10">
                          <a:latin typeface="Times New Roman"/>
                          <a:cs typeface="Times New Roman"/>
                        </a:rPr>
                        <a:t>access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4309617" y="1714576"/>
            <a:ext cx="134620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static/class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37664" y="2994786"/>
            <a:ext cx="1345565" cy="2297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static/class variable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2400">
              <a:latin typeface="Times New Roman"/>
              <a:cs typeface="Times New Roman"/>
            </a:endParaRPr>
          </a:p>
          <a:p>
            <a:pPr marL="223520" marR="121285" indent="-762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instance variable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624573" y="1714576"/>
            <a:ext cx="102616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imes New Roman"/>
                <a:cs typeface="Times New Roman"/>
              </a:rPr>
              <a:t>instance</a:t>
            </a:r>
            <a:endParaRPr sz="24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77845" y="6059220"/>
            <a:ext cx="63804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Accessibility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variables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defined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same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class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37360">
              <a:lnSpc>
                <a:spcPct val="100000"/>
              </a:lnSpc>
              <a:spcBef>
                <a:spcPts val="95"/>
              </a:spcBef>
            </a:pPr>
            <a:r>
              <a:rPr dirty="0"/>
              <a:t>LIFECYCLE</a:t>
            </a:r>
            <a:r>
              <a:rPr dirty="0" spc="-55"/>
              <a:t> </a:t>
            </a:r>
            <a:r>
              <a:rPr dirty="0" spc="100"/>
              <a:t>OF</a:t>
            </a:r>
            <a:r>
              <a:rPr dirty="0" spc="-390"/>
              <a:t> </a:t>
            </a:r>
            <a:r>
              <a:rPr dirty="0" spc="285"/>
              <a:t>AN</a:t>
            </a:r>
            <a:r>
              <a:rPr dirty="0" spc="-95"/>
              <a:t> </a:t>
            </a:r>
            <a:r>
              <a:rPr dirty="0"/>
              <a:t>OBJECT</a:t>
            </a:r>
            <a:r>
              <a:rPr dirty="0" spc="-110"/>
              <a:t> </a:t>
            </a:r>
            <a:r>
              <a:rPr dirty="0" spc="-25"/>
              <a:t>(CONT..)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854" y="1410715"/>
            <a:ext cx="7681595" cy="4586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469265" algn="l"/>
              </a:tabLst>
            </a:pPr>
            <a:r>
              <a:rPr dirty="0" sz="2400" b="1">
                <a:latin typeface="Times New Roman"/>
                <a:cs typeface="Times New Roman"/>
              </a:rPr>
              <a:t>Object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Creation:</a:t>
            </a:r>
            <a:endParaRPr sz="2400">
              <a:latin typeface="Times New Roman"/>
              <a:cs typeface="Times New Roman"/>
            </a:endParaRPr>
          </a:p>
          <a:p>
            <a:pPr lvl="1" marL="882650" indent="-41275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9166"/>
              <a:buFont typeface="Wingdings"/>
              <a:buChar char=""/>
              <a:tabLst>
                <a:tab pos="882650" algn="l"/>
              </a:tabLst>
            </a:pPr>
            <a:r>
              <a:rPr dirty="0" sz="2400" spc="-105" b="1">
                <a:latin typeface="Times New Roman"/>
                <a:cs typeface="Times New Roman"/>
              </a:rPr>
              <a:t>We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create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object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by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using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new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keyword.</a:t>
            </a:r>
            <a:endParaRPr sz="24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spcBef>
                <a:spcPts val="110"/>
              </a:spcBef>
              <a:buClr>
                <a:srgbClr val="3891A7"/>
              </a:buClr>
              <a:buSzPct val="79166"/>
              <a:buFont typeface="Wingdings"/>
              <a:buChar char=""/>
              <a:tabLst>
                <a:tab pos="812165" algn="l"/>
              </a:tabLst>
            </a:pPr>
            <a:r>
              <a:rPr dirty="0" sz="2400" spc="-110" b="1">
                <a:latin typeface="Times New Roman"/>
                <a:cs typeface="Times New Roman"/>
              </a:rPr>
              <a:t>We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can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initialize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reference</a:t>
            </a:r>
            <a:r>
              <a:rPr dirty="0" sz="2400" spc="-1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variable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within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object.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Creation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void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main(string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args[])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10"/>
              </a:spcBef>
            </a:pPr>
            <a:r>
              <a:rPr dirty="0" sz="2400" spc="-5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dirty="0" sz="2400">
                <a:latin typeface="Times New Roman"/>
                <a:cs typeface="Times New Roman"/>
              </a:rPr>
              <a:t>Creation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abc=new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Creation();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dirty="0" sz="2400" spc="-5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10"/>
              </a:spcBef>
            </a:pPr>
            <a:r>
              <a:rPr dirty="0" sz="2400" spc="-5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1998" rIns="0" bIns="0" rtlCol="0" vert="horz">
            <a:spAutoFit/>
          </a:bodyPr>
          <a:lstStyle/>
          <a:p>
            <a:pPr marL="1003300">
              <a:lnSpc>
                <a:spcPct val="100000"/>
              </a:lnSpc>
              <a:spcBef>
                <a:spcPts val="95"/>
              </a:spcBef>
            </a:pPr>
            <a:r>
              <a:rPr dirty="0" spc="-114"/>
              <a:t>Recursive</a:t>
            </a:r>
            <a:r>
              <a:rPr dirty="0" spc="-60"/>
              <a:t> </a:t>
            </a:r>
            <a:r>
              <a:rPr dirty="0" spc="-90"/>
              <a:t>Procedures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49754" y="1532890"/>
            <a:ext cx="7606030" cy="200088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372745">
              <a:lnSpc>
                <a:spcPct val="80000"/>
              </a:lnSpc>
              <a:spcBef>
                <a:spcPts val="480"/>
              </a:spcBef>
            </a:pPr>
            <a:r>
              <a:rPr dirty="0" sz="1600" b="1">
                <a:latin typeface="Times New Roman"/>
                <a:cs typeface="Times New Roman"/>
              </a:rPr>
              <a:t>Recursion: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way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of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defining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concept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where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the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text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of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the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definition refers to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25" b="1">
                <a:latin typeface="Times New Roman"/>
                <a:cs typeface="Times New Roman"/>
              </a:rPr>
              <a:t>the </a:t>
            </a:r>
            <a:r>
              <a:rPr dirty="0" sz="1600" b="1">
                <a:latin typeface="Times New Roman"/>
                <a:cs typeface="Times New Roman"/>
              </a:rPr>
              <a:t>concept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that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is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being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defined.</a:t>
            </a:r>
            <a:endParaRPr sz="1600">
              <a:latin typeface="Times New Roman"/>
              <a:cs typeface="Times New Roman"/>
            </a:endParaRPr>
          </a:p>
          <a:p>
            <a:pPr marL="926465">
              <a:lnSpc>
                <a:spcPts val="1345"/>
              </a:lnSpc>
            </a:pPr>
            <a:r>
              <a:rPr dirty="0" sz="1600" b="1">
                <a:latin typeface="Times New Roman"/>
                <a:cs typeface="Times New Roman"/>
              </a:rPr>
              <a:t>(Sounds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like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buttery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butter,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but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read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on…)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540"/>
              </a:lnSpc>
            </a:pPr>
            <a:r>
              <a:rPr dirty="0" sz="1600" b="1">
                <a:latin typeface="Times New Roman"/>
                <a:cs typeface="Times New Roman"/>
              </a:rPr>
              <a:t>In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programming:</a:t>
            </a:r>
            <a:r>
              <a:rPr dirty="0" sz="1600" spc="37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recursive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procedure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is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procedure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which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calls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itself.</a:t>
            </a:r>
            <a:endParaRPr sz="160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80000"/>
              </a:lnSpc>
              <a:spcBef>
                <a:spcPts val="190"/>
              </a:spcBef>
            </a:pPr>
            <a:r>
              <a:rPr dirty="0" sz="1600" b="1">
                <a:latin typeface="Times New Roman"/>
                <a:cs typeface="Times New Roman"/>
              </a:rPr>
              <a:t>Caveat:</a:t>
            </a:r>
            <a:r>
              <a:rPr dirty="0" sz="1600" spc="3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The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recursive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procedure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call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must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use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different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argument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that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25" b="1">
                <a:latin typeface="Times New Roman"/>
                <a:cs typeface="Times New Roman"/>
              </a:rPr>
              <a:t>the </a:t>
            </a:r>
            <a:r>
              <a:rPr dirty="0" sz="1600" b="1">
                <a:latin typeface="Times New Roman"/>
                <a:cs typeface="Times New Roman"/>
              </a:rPr>
              <a:t>original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one: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otherwise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the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procedure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would</a:t>
            </a:r>
            <a:r>
              <a:rPr dirty="0" sz="1600" spc="-6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always</a:t>
            </a:r>
            <a:r>
              <a:rPr dirty="0" sz="1600" spc="-6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get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into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infinite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loop…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365"/>
              </a:lnSpc>
            </a:pPr>
            <a:r>
              <a:rPr dirty="0" sz="1600" b="1">
                <a:latin typeface="Times New Roman"/>
                <a:cs typeface="Times New Roman"/>
              </a:rPr>
              <a:t>Classic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example:</a:t>
            </a:r>
            <a:r>
              <a:rPr dirty="0" sz="1600" spc="37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Here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is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the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non-</a:t>
            </a:r>
            <a:r>
              <a:rPr dirty="0" sz="1600" b="1">
                <a:latin typeface="Times New Roman"/>
                <a:cs typeface="Times New Roman"/>
              </a:rPr>
              <a:t>recursive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definition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of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fhe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factorial</a:t>
            </a:r>
            <a:r>
              <a:rPr dirty="0" sz="1600" spc="-10" b="1">
                <a:latin typeface="Times New Roman"/>
                <a:cs typeface="Times New Roman"/>
              </a:rPr>
              <a:t> function: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ts val="1320"/>
              </a:lnSpc>
            </a:pPr>
            <a:r>
              <a:rPr dirty="0" sz="1400">
                <a:latin typeface="Calibri"/>
                <a:cs typeface="Calibri"/>
              </a:rPr>
              <a:t>n!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=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1</a:t>
            </a:r>
            <a:r>
              <a:rPr dirty="0" sz="1400" spc="-10">
                <a:latin typeface="Tahoma"/>
                <a:cs typeface="Tahoma"/>
              </a:rPr>
              <a:t>·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 spc="-10">
                <a:latin typeface="Calibri"/>
                <a:cs typeface="Calibri"/>
              </a:rPr>
              <a:t>2</a:t>
            </a:r>
            <a:r>
              <a:rPr dirty="0" sz="1400" spc="-10">
                <a:latin typeface="Tahoma"/>
                <a:cs typeface="Tahoma"/>
              </a:rPr>
              <a:t>·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 spc="-10">
                <a:latin typeface="Calibri"/>
                <a:cs typeface="Calibri"/>
              </a:rPr>
              <a:t>3</a:t>
            </a:r>
            <a:r>
              <a:rPr dirty="0" sz="1400" spc="-10">
                <a:latin typeface="Tahoma"/>
                <a:cs typeface="Tahoma"/>
              </a:rPr>
              <a:t>·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···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·</a:t>
            </a:r>
            <a:r>
              <a:rPr dirty="0" sz="1400" spc="-125">
                <a:latin typeface="Tahoma"/>
                <a:cs typeface="Tahoma"/>
              </a:rPr>
              <a:t> </a:t>
            </a:r>
            <a:r>
              <a:rPr dirty="0" sz="1400" spc="-10">
                <a:latin typeface="Calibri"/>
                <a:cs typeface="Calibri"/>
              </a:rPr>
              <a:t>(n-</a:t>
            </a:r>
            <a:r>
              <a:rPr dirty="0" sz="1400" spc="-20">
                <a:latin typeface="Calibri"/>
                <a:cs typeface="Calibri"/>
              </a:rPr>
              <a:t>1)</a:t>
            </a:r>
            <a:r>
              <a:rPr dirty="0" sz="1400" spc="-20">
                <a:latin typeface="Tahoma"/>
                <a:cs typeface="Tahoma"/>
              </a:rPr>
              <a:t>·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 spc="-50"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  <a:p>
            <a:pPr marL="926465" marR="3679825" indent="-914400">
              <a:lnSpc>
                <a:spcPts val="1540"/>
              </a:lnSpc>
              <a:spcBef>
                <a:spcPts val="180"/>
              </a:spcBef>
            </a:pPr>
            <a:r>
              <a:rPr dirty="0" sz="1600" b="1">
                <a:latin typeface="Times New Roman"/>
                <a:cs typeface="Times New Roman"/>
              </a:rPr>
              <a:t>Here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is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the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recursive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definition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of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factorial: </a:t>
            </a:r>
            <a:r>
              <a:rPr dirty="0" sz="1600" b="1">
                <a:latin typeface="Times New Roman"/>
                <a:cs typeface="Times New Roman"/>
              </a:rPr>
              <a:t>(here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f(n)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=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25" b="1">
                <a:latin typeface="Times New Roman"/>
                <a:cs typeface="Times New Roman"/>
              </a:rPr>
              <a:t>n!)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49754" y="4045077"/>
            <a:ext cx="451739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dirty="0" sz="1600" b="1">
                <a:latin typeface="Times New Roman"/>
                <a:cs typeface="Times New Roman"/>
              </a:rPr>
              <a:t>identical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to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recursive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definition!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560"/>
              </a:lnSpc>
            </a:pPr>
            <a:r>
              <a:rPr dirty="0" sz="1600" b="1">
                <a:latin typeface="Times New Roman"/>
                <a:cs typeface="Times New Roman"/>
              </a:rPr>
              <a:t>Example:</a:t>
            </a:r>
            <a:r>
              <a:rPr dirty="0" sz="1600" spc="36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The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Java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code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for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the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Factorial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function: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ts val="1510"/>
              </a:lnSpc>
            </a:pPr>
            <a:r>
              <a:rPr dirty="0" sz="1400">
                <a:latin typeface="Calibri"/>
                <a:cs typeface="Calibri"/>
              </a:rPr>
              <a:t>//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recursive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procedure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computing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factorial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06954" y="4610480"/>
            <a:ext cx="2486660" cy="751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1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public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static</a:t>
            </a:r>
            <a:r>
              <a:rPr dirty="0" sz="1400" spc="-5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int</a:t>
            </a:r>
            <a:r>
              <a:rPr dirty="0" sz="1400" spc="27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Factorial(</a:t>
            </a:r>
            <a:r>
              <a:rPr dirty="0" sz="1400" b="1">
                <a:latin typeface="Calibri"/>
                <a:cs typeface="Calibri"/>
              </a:rPr>
              <a:t>int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n)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ts val="1345"/>
              </a:lnSpc>
            </a:pPr>
            <a:r>
              <a:rPr dirty="0" sz="1400" b="1">
                <a:latin typeface="Calibri"/>
                <a:cs typeface="Calibri"/>
              </a:rPr>
              <a:t>if</a:t>
            </a:r>
            <a:r>
              <a:rPr dirty="0" sz="1400" spc="295" b="1">
                <a:latin typeface="Calibri"/>
                <a:cs typeface="Calibri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 spc="295">
                <a:latin typeface="Calibri"/>
                <a:cs typeface="Calibri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==</a:t>
            </a:r>
            <a:r>
              <a:rPr dirty="0" sz="1400" spc="345">
                <a:latin typeface="Times New Roman"/>
                <a:cs typeface="Times New Roman"/>
              </a:rPr>
              <a:t> </a:t>
            </a:r>
            <a:r>
              <a:rPr dirty="0" sz="1400">
                <a:latin typeface="Calibri"/>
                <a:cs typeface="Calibri"/>
              </a:rPr>
              <a:t>0</a:t>
            </a:r>
            <a:r>
              <a:rPr dirty="0" sz="1400">
                <a:latin typeface="Times New Roman"/>
                <a:cs typeface="Times New Roman"/>
              </a:rPr>
              <a:t>)</a:t>
            </a:r>
            <a:r>
              <a:rPr dirty="0" sz="1400" spc="340">
                <a:latin typeface="Times New Roman"/>
                <a:cs typeface="Times New Roman"/>
              </a:rPr>
              <a:t> </a:t>
            </a:r>
            <a:r>
              <a:rPr dirty="0" sz="1400" b="1">
                <a:latin typeface="Calibri"/>
                <a:cs typeface="Calibri"/>
              </a:rPr>
              <a:t>return</a:t>
            </a:r>
            <a:r>
              <a:rPr dirty="0" sz="1400" spc="270" b="1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1</a:t>
            </a:r>
            <a:r>
              <a:rPr dirty="0" sz="1400" spc="-25">
                <a:latin typeface="Times New Roman"/>
                <a:cs typeface="Times New Roman"/>
              </a:rPr>
              <a:t>;</a:t>
            </a:r>
            <a:endParaRPr sz="1400">
              <a:latin typeface="Times New Roman"/>
              <a:cs typeface="Times New Roman"/>
            </a:endParaRPr>
          </a:p>
          <a:p>
            <a:pPr marL="170815">
              <a:lnSpc>
                <a:spcPts val="1345"/>
              </a:lnSpc>
            </a:pPr>
            <a:r>
              <a:rPr dirty="0" sz="1400" b="1">
                <a:latin typeface="Calibri"/>
                <a:cs typeface="Calibri"/>
              </a:rPr>
              <a:t>else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return</a:t>
            </a:r>
            <a:r>
              <a:rPr dirty="0" sz="1400" spc="265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 spc="300">
                <a:latin typeface="Calibri"/>
                <a:cs typeface="Calibri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*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Calibri"/>
                <a:cs typeface="Calibri"/>
              </a:rPr>
              <a:t>Factorial</a:t>
            </a:r>
            <a:r>
              <a:rPr dirty="0" sz="1400">
                <a:latin typeface="Times New Roman"/>
                <a:cs typeface="Times New Roman"/>
              </a:rPr>
              <a:t>(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 i="1">
                <a:latin typeface="Calibri"/>
                <a:cs typeface="Calibri"/>
              </a:rPr>
              <a:t>-</a:t>
            </a:r>
            <a:r>
              <a:rPr dirty="0" sz="1400" spc="-15" i="1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1</a:t>
            </a:r>
            <a:r>
              <a:rPr dirty="0" sz="1400" spc="-25">
                <a:latin typeface="Times New Roman"/>
                <a:cs typeface="Times New Roman"/>
              </a:rPr>
              <a:t>);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510"/>
              </a:lnSpc>
            </a:pPr>
            <a:r>
              <a:rPr dirty="0" sz="1400" spc="-5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007989" y="4781169"/>
            <a:ext cx="1221740" cy="4102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1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//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base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case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10"/>
              </a:lnSpc>
            </a:pPr>
            <a:r>
              <a:rPr dirty="0" sz="1400">
                <a:latin typeface="Calibri"/>
                <a:cs typeface="Calibri"/>
              </a:rPr>
              <a:t>//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recursive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case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860683" y="3551588"/>
            <a:ext cx="200025" cy="398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50" spc="105">
                <a:latin typeface="Symbol"/>
                <a:cs typeface="Symbol"/>
              </a:rPr>
              <a:t>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007179" y="3994258"/>
            <a:ext cx="565785" cy="398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50" spc="85" i="1">
                <a:latin typeface="Times New Roman"/>
                <a:cs typeface="Times New Roman"/>
              </a:rPr>
              <a:t>else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835284" y="3994258"/>
            <a:ext cx="1666239" cy="398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13605" sz="3675" spc="225">
                <a:latin typeface="Symbol"/>
                <a:cs typeface="Symbol"/>
              </a:rPr>
              <a:t></a:t>
            </a:r>
            <a:r>
              <a:rPr dirty="0" sz="2450" spc="150" i="1">
                <a:latin typeface="Times New Roman"/>
                <a:cs typeface="Times New Roman"/>
              </a:rPr>
              <a:t>n</a:t>
            </a:r>
            <a:r>
              <a:rPr dirty="0" sz="2450" spc="-305" i="1">
                <a:latin typeface="Times New Roman"/>
                <a:cs typeface="Times New Roman"/>
              </a:rPr>
              <a:t> </a:t>
            </a:r>
            <a:r>
              <a:rPr dirty="0" sz="2450" spc="75">
                <a:latin typeface="Symbol"/>
                <a:cs typeface="Symbol"/>
              </a:rPr>
              <a:t></a:t>
            </a:r>
            <a:r>
              <a:rPr dirty="0" sz="2450" spc="225">
                <a:latin typeface="Times New Roman"/>
                <a:cs typeface="Times New Roman"/>
              </a:rPr>
              <a:t> </a:t>
            </a:r>
            <a:r>
              <a:rPr dirty="0" sz="2450" spc="90" i="1">
                <a:latin typeface="Times New Roman"/>
                <a:cs typeface="Times New Roman"/>
              </a:rPr>
              <a:t>f</a:t>
            </a:r>
            <a:r>
              <a:rPr dirty="0" sz="2450" spc="15" i="1">
                <a:latin typeface="Times New Roman"/>
                <a:cs typeface="Times New Roman"/>
              </a:rPr>
              <a:t> </a:t>
            </a:r>
            <a:r>
              <a:rPr dirty="0" sz="2450" spc="155">
                <a:latin typeface="Times New Roman"/>
                <a:cs typeface="Times New Roman"/>
              </a:rPr>
              <a:t>(</a:t>
            </a:r>
            <a:r>
              <a:rPr dirty="0" sz="2450" spc="155" i="1">
                <a:latin typeface="Times New Roman"/>
                <a:cs typeface="Times New Roman"/>
              </a:rPr>
              <a:t>n</a:t>
            </a:r>
            <a:r>
              <a:rPr dirty="0" sz="2450" spc="-170" i="1">
                <a:latin typeface="Times New Roman"/>
                <a:cs typeface="Times New Roman"/>
              </a:rPr>
              <a:t> </a:t>
            </a:r>
            <a:r>
              <a:rPr dirty="0" sz="2450" spc="80">
                <a:latin typeface="Symbol"/>
                <a:cs typeface="Symbol"/>
              </a:rPr>
              <a:t></a:t>
            </a:r>
            <a:r>
              <a:rPr dirty="0" sz="2450" spc="80">
                <a:latin typeface="Times New Roman"/>
                <a:cs typeface="Times New Roman"/>
              </a:rPr>
              <a:t>1)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651026" y="3529300"/>
            <a:ext cx="2162175" cy="398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25855" algn="l"/>
              </a:tabLst>
            </a:pPr>
            <a:r>
              <a:rPr dirty="0" sz="2450" spc="105">
                <a:latin typeface="Times New Roman"/>
                <a:cs typeface="Times New Roman"/>
              </a:rPr>
              <a:t>1</a:t>
            </a:r>
            <a:r>
              <a:rPr dirty="0" sz="2450">
                <a:latin typeface="Times New Roman"/>
                <a:cs typeface="Times New Roman"/>
              </a:rPr>
              <a:t>	</a:t>
            </a:r>
            <a:r>
              <a:rPr dirty="0" sz="2450" spc="100">
                <a:latin typeface="Times New Roman"/>
                <a:cs typeface="Times New Roman"/>
              </a:rPr>
              <a:t>if</a:t>
            </a:r>
            <a:r>
              <a:rPr dirty="0" sz="2450" spc="280">
                <a:latin typeface="Times New Roman"/>
                <a:cs typeface="Times New Roman"/>
              </a:rPr>
              <a:t> </a:t>
            </a:r>
            <a:r>
              <a:rPr dirty="0" sz="2450" spc="155" i="1">
                <a:latin typeface="Times New Roman"/>
                <a:cs typeface="Times New Roman"/>
              </a:rPr>
              <a:t>n</a:t>
            </a:r>
            <a:r>
              <a:rPr dirty="0" sz="2450" spc="-5" i="1">
                <a:latin typeface="Times New Roman"/>
                <a:cs typeface="Times New Roman"/>
              </a:rPr>
              <a:t> </a:t>
            </a:r>
            <a:r>
              <a:rPr dirty="0" sz="2450" spc="160">
                <a:latin typeface="Symbol"/>
                <a:cs typeface="Symbol"/>
              </a:rPr>
              <a:t></a:t>
            </a:r>
            <a:r>
              <a:rPr dirty="0" sz="2450" spc="-55">
                <a:latin typeface="Times New Roman"/>
                <a:cs typeface="Times New Roman"/>
              </a:rPr>
              <a:t> </a:t>
            </a:r>
            <a:r>
              <a:rPr dirty="0" sz="2450" spc="105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324354" y="3742532"/>
            <a:ext cx="7682865" cy="398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600" b="1">
                <a:latin typeface="Times New Roman"/>
                <a:cs typeface="Times New Roman"/>
              </a:rPr>
              <a:t>Code</a:t>
            </a:r>
            <a:r>
              <a:rPr dirty="0" sz="1600" spc="-7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of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recursive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procedures,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in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220" b="1">
                <a:latin typeface="Times New Roman"/>
                <a:cs typeface="Times New Roman"/>
              </a:rPr>
              <a:t>function</a:t>
            </a:r>
            <a:r>
              <a:rPr dirty="0" baseline="-2267" sz="3675" spc="-330" i="1">
                <a:latin typeface="Times New Roman"/>
                <a:cs typeface="Times New Roman"/>
              </a:rPr>
              <a:t>f</a:t>
            </a:r>
            <a:r>
              <a:rPr dirty="0" sz="1600" spc="-220" b="1">
                <a:latin typeface="Times New Roman"/>
                <a:cs typeface="Times New Roman"/>
              </a:rPr>
              <a:t>al</a:t>
            </a:r>
            <a:r>
              <a:rPr dirty="0" baseline="-2267" sz="3675" spc="-330">
                <a:latin typeface="Times New Roman"/>
                <a:cs typeface="Times New Roman"/>
              </a:rPr>
              <a:t>(</a:t>
            </a:r>
            <a:r>
              <a:rPr dirty="0" sz="1600" spc="-220" b="1">
                <a:latin typeface="Times New Roman"/>
                <a:cs typeface="Times New Roman"/>
              </a:rPr>
              <a:t>p</a:t>
            </a:r>
            <a:r>
              <a:rPr dirty="0" baseline="-2267" sz="3675" spc="-330" i="1">
                <a:latin typeface="Times New Roman"/>
                <a:cs typeface="Times New Roman"/>
              </a:rPr>
              <a:t>n</a:t>
            </a:r>
            <a:r>
              <a:rPr dirty="0" sz="1600" spc="-220" b="1">
                <a:latin typeface="Times New Roman"/>
                <a:cs typeface="Times New Roman"/>
              </a:rPr>
              <a:t>ro</a:t>
            </a:r>
            <a:r>
              <a:rPr dirty="0" baseline="-2267" sz="3675" spc="-330">
                <a:latin typeface="Times New Roman"/>
                <a:cs typeface="Times New Roman"/>
              </a:rPr>
              <a:t>)</a:t>
            </a:r>
            <a:r>
              <a:rPr dirty="0" sz="1600" spc="-220" b="1">
                <a:latin typeface="Times New Roman"/>
                <a:cs typeface="Times New Roman"/>
              </a:rPr>
              <a:t>gr</a:t>
            </a:r>
            <a:r>
              <a:rPr dirty="0" baseline="-2267" sz="3675" spc="-330">
                <a:latin typeface="Symbol"/>
                <a:cs typeface="Symbol"/>
              </a:rPr>
              <a:t></a:t>
            </a:r>
            <a:r>
              <a:rPr dirty="0" sz="1600" spc="-220" b="1">
                <a:latin typeface="Times New Roman"/>
                <a:cs typeface="Times New Roman"/>
              </a:rPr>
              <a:t>am</a:t>
            </a:r>
            <a:r>
              <a:rPr dirty="0" baseline="-12471" sz="3675" spc="-330">
                <a:latin typeface="Symbol"/>
                <a:cs typeface="Symbol"/>
              </a:rPr>
              <a:t></a:t>
            </a:r>
            <a:r>
              <a:rPr dirty="0" sz="1600" spc="-220" b="1">
                <a:latin typeface="Times New Roman"/>
                <a:cs typeface="Times New Roman"/>
              </a:rPr>
              <a:t>ming</a:t>
            </a:r>
            <a:r>
              <a:rPr dirty="0" sz="1600" spc="5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languages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like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Java,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is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almost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6854" y="908049"/>
            <a:ext cx="45891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Content</a:t>
            </a:r>
            <a:r>
              <a:rPr dirty="0" spc="-70"/>
              <a:t> </a:t>
            </a:r>
            <a:r>
              <a:rPr dirty="0" spc="-160"/>
              <a:t>of</a:t>
            </a:r>
            <a:r>
              <a:rPr dirty="0" spc="-55"/>
              <a:t> </a:t>
            </a:r>
            <a:r>
              <a:rPr dirty="0" spc="-295"/>
              <a:t>a</a:t>
            </a:r>
            <a:r>
              <a:rPr dirty="0" spc="-70"/>
              <a:t> </a:t>
            </a:r>
            <a:r>
              <a:rPr dirty="0" spc="-114"/>
              <a:t>Recursive</a:t>
            </a:r>
            <a:r>
              <a:rPr dirty="0" spc="-80"/>
              <a:t> </a:t>
            </a:r>
            <a:r>
              <a:rPr dirty="0" spc="-35"/>
              <a:t>Method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40360" rIns="0" bIns="0" rtlCol="0" vert="horz">
            <a:spAutoFit/>
          </a:bodyPr>
          <a:lstStyle/>
          <a:p>
            <a:pPr marL="317500">
              <a:lnSpc>
                <a:spcPts val="3335"/>
              </a:lnSpc>
              <a:spcBef>
                <a:spcPts val="95"/>
              </a:spcBef>
            </a:pPr>
            <a:r>
              <a:rPr dirty="0" sz="2800"/>
              <a:t>Base</a:t>
            </a:r>
            <a:r>
              <a:rPr dirty="0" sz="2800" spc="-10"/>
              <a:t> case(s).</a:t>
            </a:r>
            <a:endParaRPr sz="2800"/>
          </a:p>
          <a:p>
            <a:pPr marL="774700" marR="5080">
              <a:lnSpc>
                <a:spcPts val="2880"/>
              </a:lnSpc>
              <a:spcBef>
                <a:spcPts val="70"/>
              </a:spcBef>
            </a:pPr>
            <a:r>
              <a:rPr dirty="0" b="0">
                <a:latin typeface="Calibri"/>
                <a:cs typeface="Calibri"/>
              </a:rPr>
              <a:t>Values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of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input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variables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for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which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we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perform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spc="-25" b="0">
                <a:latin typeface="Calibri"/>
                <a:cs typeface="Calibri"/>
              </a:rPr>
              <a:t>no </a:t>
            </a:r>
            <a:r>
              <a:rPr dirty="0" b="0">
                <a:latin typeface="Calibri"/>
                <a:cs typeface="Calibri"/>
              </a:rPr>
              <a:t>recursive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calls</a:t>
            </a:r>
            <a:r>
              <a:rPr dirty="0" spc="-7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are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called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base</a:t>
            </a:r>
            <a:r>
              <a:rPr dirty="0" spc="-5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cases</a:t>
            </a:r>
            <a:r>
              <a:rPr dirty="0" spc="-45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(there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should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be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spc="-25" b="0">
                <a:latin typeface="Calibri"/>
                <a:cs typeface="Calibri"/>
              </a:rPr>
              <a:t>at </a:t>
            </a:r>
            <a:r>
              <a:rPr dirty="0" b="0">
                <a:latin typeface="Calibri"/>
                <a:cs typeface="Calibri"/>
              </a:rPr>
              <a:t>least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one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base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case).</a:t>
            </a:r>
          </a:p>
          <a:p>
            <a:pPr marL="774700" marR="151130">
              <a:lnSpc>
                <a:spcPts val="2880"/>
              </a:lnSpc>
            </a:pPr>
            <a:r>
              <a:rPr dirty="0" b="0">
                <a:latin typeface="Calibri"/>
                <a:cs typeface="Calibri"/>
              </a:rPr>
              <a:t>Every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possible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chain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of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recursive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calls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must</a:t>
            </a:r>
            <a:r>
              <a:rPr dirty="0" spc="-4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eventually </a:t>
            </a:r>
            <a:r>
              <a:rPr dirty="0" b="0">
                <a:latin typeface="Calibri"/>
                <a:cs typeface="Calibri"/>
              </a:rPr>
              <a:t>reach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base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case.</a:t>
            </a:r>
          </a:p>
          <a:p>
            <a:pPr marL="317500">
              <a:lnSpc>
                <a:spcPts val="3295"/>
              </a:lnSpc>
            </a:pPr>
            <a:r>
              <a:rPr dirty="0" sz="2800" i="1">
                <a:latin typeface="Times New Roman"/>
                <a:cs typeface="Times New Roman"/>
              </a:rPr>
              <a:t>Recursive</a:t>
            </a:r>
            <a:r>
              <a:rPr dirty="0" sz="2800" spc="-75" i="1">
                <a:latin typeface="Times New Roman"/>
                <a:cs typeface="Times New Roman"/>
              </a:rPr>
              <a:t> </a:t>
            </a:r>
            <a:r>
              <a:rPr dirty="0" sz="2800" spc="-10" i="1">
                <a:latin typeface="Times New Roman"/>
                <a:cs typeface="Times New Roman"/>
              </a:rPr>
              <a:t>calls.</a:t>
            </a:r>
            <a:endParaRPr sz="2800">
              <a:latin typeface="Times New Roman"/>
              <a:cs typeface="Times New Roman"/>
            </a:endParaRPr>
          </a:p>
          <a:p>
            <a:pPr marL="774700">
              <a:lnSpc>
                <a:spcPts val="2850"/>
              </a:lnSpc>
            </a:pPr>
            <a:r>
              <a:rPr dirty="0" b="0">
                <a:latin typeface="Calibri"/>
                <a:cs typeface="Calibri"/>
              </a:rPr>
              <a:t>Calls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to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current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method.</a:t>
            </a:r>
          </a:p>
          <a:p>
            <a:pPr marL="774700" marR="243204">
              <a:lnSpc>
                <a:spcPct val="100000"/>
              </a:lnSpc>
            </a:pPr>
            <a:r>
              <a:rPr dirty="0" b="0">
                <a:latin typeface="Calibri"/>
                <a:cs typeface="Calibri"/>
              </a:rPr>
              <a:t>Each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recursive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call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should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be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defined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so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that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it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makes </a:t>
            </a:r>
            <a:r>
              <a:rPr dirty="0" b="0">
                <a:latin typeface="Calibri"/>
                <a:cs typeface="Calibri"/>
              </a:rPr>
              <a:t>progress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towards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base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case.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8189" y="782269"/>
            <a:ext cx="43364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29"/>
              <a:t>Visualizing</a:t>
            </a:r>
            <a:r>
              <a:rPr dirty="0" sz="4000" spc="-30"/>
              <a:t> </a:t>
            </a:r>
            <a:r>
              <a:rPr dirty="0" sz="4000" spc="-110"/>
              <a:t>Recursion</a:t>
            </a:r>
            <a:endParaRPr sz="4000"/>
          </a:p>
        </p:txBody>
      </p:sp>
      <p:sp>
        <p:nvSpPr>
          <p:cNvPr id="3" name="object 3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Recursion</a:t>
            </a:r>
            <a:r>
              <a:rPr dirty="0" spc="-35"/>
              <a:t> </a:t>
            </a:r>
            <a:r>
              <a:rPr dirty="0" spc="-10"/>
              <a:t>trace</a:t>
            </a:r>
          </a:p>
          <a:p>
            <a:pPr marL="12700" marR="322580">
              <a:lnSpc>
                <a:spcPct val="100000"/>
              </a:lnSpc>
              <a:spcBef>
                <a:spcPts val="5"/>
              </a:spcBef>
            </a:pPr>
            <a:r>
              <a:rPr dirty="0"/>
              <a:t>A</a:t>
            </a:r>
            <a:r>
              <a:rPr dirty="0" spc="-45"/>
              <a:t> </a:t>
            </a:r>
            <a:r>
              <a:rPr dirty="0"/>
              <a:t>box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each</a:t>
            </a:r>
            <a:r>
              <a:rPr dirty="0" spc="-35"/>
              <a:t> </a:t>
            </a:r>
            <a:r>
              <a:rPr dirty="0" spc="-10"/>
              <a:t>recursive </a:t>
            </a:r>
            <a:r>
              <a:rPr dirty="0" spc="-20"/>
              <a:t>call</a:t>
            </a:r>
          </a:p>
          <a:p>
            <a:pPr marL="12700" marR="5080">
              <a:lnSpc>
                <a:spcPct val="100000"/>
              </a:lnSpc>
            </a:pPr>
            <a:r>
              <a:rPr dirty="0"/>
              <a:t>An</a:t>
            </a:r>
            <a:r>
              <a:rPr dirty="0" spc="-45"/>
              <a:t> </a:t>
            </a:r>
            <a:r>
              <a:rPr dirty="0"/>
              <a:t>arrow</a:t>
            </a:r>
            <a:r>
              <a:rPr dirty="0" spc="-30"/>
              <a:t> </a:t>
            </a:r>
            <a:r>
              <a:rPr dirty="0"/>
              <a:t>from</a:t>
            </a:r>
            <a:r>
              <a:rPr dirty="0" spc="-45"/>
              <a:t> </a:t>
            </a:r>
            <a:r>
              <a:rPr dirty="0"/>
              <a:t>each</a:t>
            </a:r>
            <a:r>
              <a:rPr dirty="0" spc="-40"/>
              <a:t> </a:t>
            </a:r>
            <a:r>
              <a:rPr dirty="0" spc="-10"/>
              <a:t>caller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 spc="-10"/>
              <a:t>callee</a:t>
            </a:r>
          </a:p>
          <a:p>
            <a:pPr marL="12700" marR="5715">
              <a:lnSpc>
                <a:spcPct val="100000"/>
              </a:lnSpc>
            </a:pPr>
            <a:r>
              <a:rPr dirty="0"/>
              <a:t>An</a:t>
            </a:r>
            <a:r>
              <a:rPr dirty="0" spc="-55"/>
              <a:t> </a:t>
            </a:r>
            <a:r>
              <a:rPr dirty="0"/>
              <a:t>arrow</a:t>
            </a:r>
            <a:r>
              <a:rPr dirty="0" spc="-55"/>
              <a:t> </a:t>
            </a:r>
            <a:r>
              <a:rPr dirty="0"/>
              <a:t>from</a:t>
            </a:r>
            <a:r>
              <a:rPr dirty="0" spc="-45"/>
              <a:t> </a:t>
            </a:r>
            <a:r>
              <a:rPr dirty="0"/>
              <a:t>each</a:t>
            </a:r>
            <a:r>
              <a:rPr dirty="0" spc="-60"/>
              <a:t> </a:t>
            </a:r>
            <a:r>
              <a:rPr dirty="0" spc="-10"/>
              <a:t>callee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/>
              <a:t>caller</a:t>
            </a:r>
            <a:r>
              <a:rPr dirty="0" spc="-70"/>
              <a:t> </a:t>
            </a:r>
            <a:r>
              <a:rPr dirty="0"/>
              <a:t>showing</a:t>
            </a:r>
            <a:r>
              <a:rPr dirty="0" spc="-30"/>
              <a:t> </a:t>
            </a:r>
            <a:r>
              <a:rPr dirty="0" spc="-10"/>
              <a:t>return value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785229" y="1784045"/>
            <a:ext cx="335787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F487C"/>
                </a:solidFill>
                <a:latin typeface="Tahoma"/>
                <a:cs typeface="Tahoma"/>
              </a:rPr>
              <a:t>Example</a:t>
            </a:r>
            <a:r>
              <a:rPr dirty="0" sz="2400" spc="-4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1F487C"/>
                </a:solidFill>
                <a:latin typeface="Tahoma"/>
                <a:cs typeface="Tahoma"/>
              </a:rPr>
              <a:t>recursion</a:t>
            </a:r>
            <a:r>
              <a:rPr dirty="0" sz="2400" spc="-35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1F487C"/>
                </a:solidFill>
                <a:latin typeface="Tahoma"/>
                <a:cs typeface="Tahoma"/>
              </a:rPr>
              <a:t>trace: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140069" y="2784220"/>
            <a:ext cx="1623695" cy="331470"/>
            <a:chOff x="6140069" y="2784220"/>
            <a:chExt cx="1623695" cy="331470"/>
          </a:xfrm>
        </p:grpSpPr>
        <p:sp>
          <p:nvSpPr>
            <p:cNvPr id="6" name="object 6" descr=""/>
            <p:cNvSpPr/>
            <p:nvPr/>
          </p:nvSpPr>
          <p:spPr>
            <a:xfrm>
              <a:off x="6144006" y="2788157"/>
              <a:ext cx="1617345" cy="325120"/>
            </a:xfrm>
            <a:custGeom>
              <a:avLst/>
              <a:gdLst/>
              <a:ahLst/>
              <a:cxnLst/>
              <a:rect l="l" t="t" r="r" b="b"/>
              <a:pathLst>
                <a:path w="1617345" h="325119">
                  <a:moveTo>
                    <a:pt x="80899" y="324612"/>
                  </a:moveTo>
                  <a:lnTo>
                    <a:pt x="1536065" y="324612"/>
                  </a:lnTo>
                  <a:lnTo>
                    <a:pt x="1567564" y="318236"/>
                  </a:lnTo>
                  <a:lnTo>
                    <a:pt x="1593278" y="300847"/>
                  </a:lnTo>
                  <a:lnTo>
                    <a:pt x="1610610" y="275052"/>
                  </a:lnTo>
                  <a:lnTo>
                    <a:pt x="1616964" y="243458"/>
                  </a:lnTo>
                  <a:lnTo>
                    <a:pt x="1616964" y="81152"/>
                  </a:lnTo>
                  <a:lnTo>
                    <a:pt x="1610610" y="49559"/>
                  </a:lnTo>
                  <a:lnTo>
                    <a:pt x="1593278" y="23764"/>
                  </a:lnTo>
                  <a:lnTo>
                    <a:pt x="1567564" y="6375"/>
                  </a:lnTo>
                  <a:lnTo>
                    <a:pt x="1536065" y="0"/>
                  </a:lnTo>
                  <a:lnTo>
                    <a:pt x="80899" y="0"/>
                  </a:lnTo>
                  <a:lnTo>
                    <a:pt x="49399" y="6375"/>
                  </a:lnTo>
                  <a:lnTo>
                    <a:pt x="23685" y="23764"/>
                  </a:lnTo>
                  <a:lnTo>
                    <a:pt x="6353" y="49559"/>
                  </a:lnTo>
                  <a:lnTo>
                    <a:pt x="0" y="81152"/>
                  </a:lnTo>
                  <a:lnTo>
                    <a:pt x="0" y="243458"/>
                  </a:lnTo>
                  <a:lnTo>
                    <a:pt x="6353" y="275052"/>
                  </a:lnTo>
                  <a:lnTo>
                    <a:pt x="23685" y="300847"/>
                  </a:lnTo>
                  <a:lnTo>
                    <a:pt x="49399" y="318236"/>
                  </a:lnTo>
                  <a:lnTo>
                    <a:pt x="80899" y="3246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143244" y="2787395"/>
              <a:ext cx="1617345" cy="325120"/>
            </a:xfrm>
            <a:custGeom>
              <a:avLst/>
              <a:gdLst/>
              <a:ahLst/>
              <a:cxnLst/>
              <a:rect l="l" t="t" r="r" b="b"/>
              <a:pathLst>
                <a:path w="1617345" h="325119">
                  <a:moveTo>
                    <a:pt x="80898" y="324612"/>
                  </a:moveTo>
                  <a:lnTo>
                    <a:pt x="1536064" y="324612"/>
                  </a:lnTo>
                  <a:lnTo>
                    <a:pt x="1567564" y="318236"/>
                  </a:lnTo>
                  <a:lnTo>
                    <a:pt x="1593278" y="300847"/>
                  </a:lnTo>
                  <a:lnTo>
                    <a:pt x="1610610" y="275052"/>
                  </a:lnTo>
                  <a:lnTo>
                    <a:pt x="1616963" y="243458"/>
                  </a:lnTo>
                  <a:lnTo>
                    <a:pt x="1616963" y="81152"/>
                  </a:lnTo>
                  <a:lnTo>
                    <a:pt x="1610610" y="49559"/>
                  </a:lnTo>
                  <a:lnTo>
                    <a:pt x="1593278" y="23764"/>
                  </a:lnTo>
                  <a:lnTo>
                    <a:pt x="1567564" y="6375"/>
                  </a:lnTo>
                  <a:lnTo>
                    <a:pt x="1536064" y="0"/>
                  </a:lnTo>
                  <a:lnTo>
                    <a:pt x="80898" y="0"/>
                  </a:lnTo>
                  <a:lnTo>
                    <a:pt x="49399" y="6375"/>
                  </a:lnTo>
                  <a:lnTo>
                    <a:pt x="23685" y="23764"/>
                  </a:lnTo>
                  <a:lnTo>
                    <a:pt x="6353" y="49559"/>
                  </a:lnTo>
                  <a:lnTo>
                    <a:pt x="0" y="81152"/>
                  </a:lnTo>
                  <a:lnTo>
                    <a:pt x="0" y="243458"/>
                  </a:lnTo>
                  <a:lnTo>
                    <a:pt x="6353" y="275052"/>
                  </a:lnTo>
                  <a:lnTo>
                    <a:pt x="23685" y="300847"/>
                  </a:lnTo>
                  <a:lnTo>
                    <a:pt x="49399" y="318236"/>
                  </a:lnTo>
                  <a:lnTo>
                    <a:pt x="80898" y="324612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201536" y="2831337"/>
            <a:ext cx="149796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solidFill>
                  <a:srgbClr val="3366FF"/>
                </a:solidFill>
                <a:latin typeface="Calibri"/>
                <a:cs typeface="Calibri"/>
              </a:rPr>
              <a:t>recursiveFactorial</a:t>
            </a:r>
            <a:r>
              <a:rPr dirty="0" sz="1300" spc="26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3366FF"/>
                </a:solidFill>
                <a:latin typeface="Calibri"/>
                <a:cs typeface="Calibri"/>
              </a:rPr>
              <a:t>(4)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300089" y="3111817"/>
            <a:ext cx="1624965" cy="649605"/>
            <a:chOff x="6300089" y="3111817"/>
            <a:chExt cx="1624965" cy="649605"/>
          </a:xfrm>
        </p:grpSpPr>
        <p:sp>
          <p:nvSpPr>
            <p:cNvPr id="10" name="object 10" descr=""/>
            <p:cNvSpPr/>
            <p:nvPr/>
          </p:nvSpPr>
          <p:spPr>
            <a:xfrm>
              <a:off x="7034022" y="3112769"/>
              <a:ext cx="68580" cy="280670"/>
            </a:xfrm>
            <a:custGeom>
              <a:avLst/>
              <a:gdLst/>
              <a:ahLst/>
              <a:cxnLst/>
              <a:rect l="l" t="t" r="r" b="b"/>
              <a:pathLst>
                <a:path w="68579" h="280670">
                  <a:moveTo>
                    <a:pt x="0" y="0"/>
                  </a:moveTo>
                  <a:lnTo>
                    <a:pt x="68579" y="2804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077456" y="3381755"/>
              <a:ext cx="47625" cy="53340"/>
            </a:xfrm>
            <a:custGeom>
              <a:avLst/>
              <a:gdLst/>
              <a:ahLst/>
              <a:cxnLst/>
              <a:rect l="l" t="t" r="r" b="b"/>
              <a:pathLst>
                <a:path w="47625" h="53339">
                  <a:moveTo>
                    <a:pt x="47244" y="0"/>
                  </a:moveTo>
                  <a:lnTo>
                    <a:pt x="0" y="10922"/>
                  </a:lnTo>
                  <a:lnTo>
                    <a:pt x="36195" y="53340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304026" y="3435857"/>
              <a:ext cx="1618615" cy="323215"/>
            </a:xfrm>
            <a:custGeom>
              <a:avLst/>
              <a:gdLst/>
              <a:ahLst/>
              <a:cxnLst/>
              <a:rect l="l" t="t" r="r" b="b"/>
              <a:pathLst>
                <a:path w="1618615" h="323214">
                  <a:moveTo>
                    <a:pt x="80899" y="323087"/>
                  </a:moveTo>
                  <a:lnTo>
                    <a:pt x="1537589" y="323087"/>
                  </a:lnTo>
                  <a:lnTo>
                    <a:pt x="1569088" y="316736"/>
                  </a:lnTo>
                  <a:lnTo>
                    <a:pt x="1594802" y="299418"/>
                  </a:lnTo>
                  <a:lnTo>
                    <a:pt x="1612134" y="273742"/>
                  </a:lnTo>
                  <a:lnTo>
                    <a:pt x="1618488" y="242315"/>
                  </a:lnTo>
                  <a:lnTo>
                    <a:pt x="1618488" y="80771"/>
                  </a:lnTo>
                  <a:lnTo>
                    <a:pt x="1612134" y="49345"/>
                  </a:lnTo>
                  <a:lnTo>
                    <a:pt x="1594802" y="23669"/>
                  </a:lnTo>
                  <a:lnTo>
                    <a:pt x="1569088" y="6351"/>
                  </a:lnTo>
                  <a:lnTo>
                    <a:pt x="1537589" y="0"/>
                  </a:lnTo>
                  <a:lnTo>
                    <a:pt x="80899" y="0"/>
                  </a:lnTo>
                  <a:lnTo>
                    <a:pt x="49399" y="6351"/>
                  </a:lnTo>
                  <a:lnTo>
                    <a:pt x="23685" y="23669"/>
                  </a:lnTo>
                  <a:lnTo>
                    <a:pt x="6353" y="49345"/>
                  </a:lnTo>
                  <a:lnTo>
                    <a:pt x="0" y="80771"/>
                  </a:lnTo>
                  <a:lnTo>
                    <a:pt x="0" y="242315"/>
                  </a:lnTo>
                  <a:lnTo>
                    <a:pt x="6353" y="273742"/>
                  </a:lnTo>
                  <a:lnTo>
                    <a:pt x="23685" y="299418"/>
                  </a:lnTo>
                  <a:lnTo>
                    <a:pt x="49399" y="316736"/>
                  </a:lnTo>
                  <a:lnTo>
                    <a:pt x="80899" y="3230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303264" y="3435095"/>
              <a:ext cx="1618615" cy="323215"/>
            </a:xfrm>
            <a:custGeom>
              <a:avLst/>
              <a:gdLst/>
              <a:ahLst/>
              <a:cxnLst/>
              <a:rect l="l" t="t" r="r" b="b"/>
              <a:pathLst>
                <a:path w="1618615" h="323214">
                  <a:moveTo>
                    <a:pt x="80899" y="323087"/>
                  </a:moveTo>
                  <a:lnTo>
                    <a:pt x="1537589" y="323087"/>
                  </a:lnTo>
                  <a:lnTo>
                    <a:pt x="1569088" y="316736"/>
                  </a:lnTo>
                  <a:lnTo>
                    <a:pt x="1594802" y="299418"/>
                  </a:lnTo>
                  <a:lnTo>
                    <a:pt x="1612134" y="273742"/>
                  </a:lnTo>
                  <a:lnTo>
                    <a:pt x="1618488" y="242315"/>
                  </a:lnTo>
                  <a:lnTo>
                    <a:pt x="1618488" y="80771"/>
                  </a:lnTo>
                  <a:lnTo>
                    <a:pt x="1612134" y="49345"/>
                  </a:lnTo>
                  <a:lnTo>
                    <a:pt x="1594802" y="23669"/>
                  </a:lnTo>
                  <a:lnTo>
                    <a:pt x="1569088" y="6351"/>
                  </a:lnTo>
                  <a:lnTo>
                    <a:pt x="1537589" y="0"/>
                  </a:lnTo>
                  <a:lnTo>
                    <a:pt x="80899" y="0"/>
                  </a:lnTo>
                  <a:lnTo>
                    <a:pt x="49399" y="6351"/>
                  </a:lnTo>
                  <a:lnTo>
                    <a:pt x="23685" y="23669"/>
                  </a:lnTo>
                  <a:lnTo>
                    <a:pt x="6353" y="49345"/>
                  </a:lnTo>
                  <a:lnTo>
                    <a:pt x="0" y="80771"/>
                  </a:lnTo>
                  <a:lnTo>
                    <a:pt x="0" y="242315"/>
                  </a:lnTo>
                  <a:lnTo>
                    <a:pt x="6353" y="273742"/>
                  </a:lnTo>
                  <a:lnTo>
                    <a:pt x="23685" y="299418"/>
                  </a:lnTo>
                  <a:lnTo>
                    <a:pt x="49399" y="316736"/>
                  </a:lnTo>
                  <a:lnTo>
                    <a:pt x="80899" y="323087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363461" y="3477514"/>
            <a:ext cx="149669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solidFill>
                  <a:srgbClr val="3366FF"/>
                </a:solidFill>
                <a:latin typeface="Calibri"/>
                <a:cs typeface="Calibri"/>
              </a:rPr>
              <a:t>recursiveFactorial</a:t>
            </a:r>
            <a:r>
              <a:rPr dirty="0" sz="1300" spc="26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3366FF"/>
                </a:solidFill>
                <a:latin typeface="Calibri"/>
                <a:cs typeface="Calibri"/>
              </a:rPr>
              <a:t>(3)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463157" y="3757993"/>
            <a:ext cx="1623695" cy="651510"/>
            <a:chOff x="6463157" y="3757993"/>
            <a:chExt cx="1623695" cy="651510"/>
          </a:xfrm>
        </p:grpSpPr>
        <p:sp>
          <p:nvSpPr>
            <p:cNvPr id="16" name="object 16" descr=""/>
            <p:cNvSpPr/>
            <p:nvPr/>
          </p:nvSpPr>
          <p:spPr>
            <a:xfrm>
              <a:off x="7195566" y="3758945"/>
              <a:ext cx="70485" cy="281940"/>
            </a:xfrm>
            <a:custGeom>
              <a:avLst/>
              <a:gdLst/>
              <a:ahLst/>
              <a:cxnLst/>
              <a:rect l="l" t="t" r="r" b="b"/>
              <a:pathLst>
                <a:path w="70484" h="281939">
                  <a:moveTo>
                    <a:pt x="0" y="0"/>
                  </a:moveTo>
                  <a:lnTo>
                    <a:pt x="70103" y="2819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239000" y="4027931"/>
              <a:ext cx="47625" cy="53340"/>
            </a:xfrm>
            <a:custGeom>
              <a:avLst/>
              <a:gdLst/>
              <a:ahLst/>
              <a:cxnLst/>
              <a:rect l="l" t="t" r="r" b="b"/>
              <a:pathLst>
                <a:path w="47625" h="53339">
                  <a:moveTo>
                    <a:pt x="47244" y="0"/>
                  </a:moveTo>
                  <a:lnTo>
                    <a:pt x="0" y="12573"/>
                  </a:lnTo>
                  <a:lnTo>
                    <a:pt x="36195" y="53340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467094" y="4082033"/>
              <a:ext cx="1617345" cy="325120"/>
            </a:xfrm>
            <a:custGeom>
              <a:avLst/>
              <a:gdLst/>
              <a:ahLst/>
              <a:cxnLst/>
              <a:rect l="l" t="t" r="r" b="b"/>
              <a:pathLst>
                <a:path w="1617345" h="325120">
                  <a:moveTo>
                    <a:pt x="80899" y="324612"/>
                  </a:moveTo>
                  <a:lnTo>
                    <a:pt x="1536064" y="324612"/>
                  </a:lnTo>
                  <a:lnTo>
                    <a:pt x="1567564" y="318236"/>
                  </a:lnTo>
                  <a:lnTo>
                    <a:pt x="1593278" y="300847"/>
                  </a:lnTo>
                  <a:lnTo>
                    <a:pt x="1610610" y="275052"/>
                  </a:lnTo>
                  <a:lnTo>
                    <a:pt x="1616963" y="243459"/>
                  </a:lnTo>
                  <a:lnTo>
                    <a:pt x="1616963" y="81153"/>
                  </a:lnTo>
                  <a:lnTo>
                    <a:pt x="1610610" y="49559"/>
                  </a:lnTo>
                  <a:lnTo>
                    <a:pt x="1593278" y="23764"/>
                  </a:lnTo>
                  <a:lnTo>
                    <a:pt x="1567564" y="6375"/>
                  </a:lnTo>
                  <a:lnTo>
                    <a:pt x="1536064" y="0"/>
                  </a:lnTo>
                  <a:lnTo>
                    <a:pt x="80899" y="0"/>
                  </a:lnTo>
                  <a:lnTo>
                    <a:pt x="49399" y="6375"/>
                  </a:lnTo>
                  <a:lnTo>
                    <a:pt x="23685" y="23764"/>
                  </a:lnTo>
                  <a:lnTo>
                    <a:pt x="6353" y="49559"/>
                  </a:lnTo>
                  <a:lnTo>
                    <a:pt x="0" y="81153"/>
                  </a:lnTo>
                  <a:lnTo>
                    <a:pt x="0" y="243459"/>
                  </a:lnTo>
                  <a:lnTo>
                    <a:pt x="6353" y="275052"/>
                  </a:lnTo>
                  <a:lnTo>
                    <a:pt x="23685" y="300847"/>
                  </a:lnTo>
                  <a:lnTo>
                    <a:pt x="49399" y="318236"/>
                  </a:lnTo>
                  <a:lnTo>
                    <a:pt x="80899" y="3246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466332" y="4081271"/>
              <a:ext cx="1617345" cy="325120"/>
            </a:xfrm>
            <a:custGeom>
              <a:avLst/>
              <a:gdLst/>
              <a:ahLst/>
              <a:cxnLst/>
              <a:rect l="l" t="t" r="r" b="b"/>
              <a:pathLst>
                <a:path w="1617345" h="325120">
                  <a:moveTo>
                    <a:pt x="80898" y="324611"/>
                  </a:moveTo>
                  <a:lnTo>
                    <a:pt x="1536064" y="324611"/>
                  </a:lnTo>
                  <a:lnTo>
                    <a:pt x="1567564" y="318236"/>
                  </a:lnTo>
                  <a:lnTo>
                    <a:pt x="1593278" y="300847"/>
                  </a:lnTo>
                  <a:lnTo>
                    <a:pt x="1610610" y="275052"/>
                  </a:lnTo>
                  <a:lnTo>
                    <a:pt x="1616964" y="243458"/>
                  </a:lnTo>
                  <a:lnTo>
                    <a:pt x="1616964" y="81152"/>
                  </a:lnTo>
                  <a:lnTo>
                    <a:pt x="1610610" y="49559"/>
                  </a:lnTo>
                  <a:lnTo>
                    <a:pt x="1593278" y="23764"/>
                  </a:lnTo>
                  <a:lnTo>
                    <a:pt x="1567564" y="6375"/>
                  </a:lnTo>
                  <a:lnTo>
                    <a:pt x="1536064" y="0"/>
                  </a:lnTo>
                  <a:lnTo>
                    <a:pt x="80898" y="0"/>
                  </a:lnTo>
                  <a:lnTo>
                    <a:pt x="49399" y="6375"/>
                  </a:lnTo>
                  <a:lnTo>
                    <a:pt x="23685" y="23764"/>
                  </a:lnTo>
                  <a:lnTo>
                    <a:pt x="6353" y="49559"/>
                  </a:lnTo>
                  <a:lnTo>
                    <a:pt x="0" y="81152"/>
                  </a:lnTo>
                  <a:lnTo>
                    <a:pt x="0" y="243458"/>
                  </a:lnTo>
                  <a:lnTo>
                    <a:pt x="6353" y="275052"/>
                  </a:lnTo>
                  <a:lnTo>
                    <a:pt x="23685" y="300847"/>
                  </a:lnTo>
                  <a:lnTo>
                    <a:pt x="49399" y="318236"/>
                  </a:lnTo>
                  <a:lnTo>
                    <a:pt x="80898" y="32461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525514" y="4125595"/>
            <a:ext cx="149669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solidFill>
                  <a:srgbClr val="3366FF"/>
                </a:solidFill>
                <a:latin typeface="Calibri"/>
                <a:cs typeface="Calibri"/>
              </a:rPr>
              <a:t>recursiveFactorial</a:t>
            </a:r>
            <a:r>
              <a:rPr dirty="0" sz="1300" spc="26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3366FF"/>
                </a:solidFill>
                <a:latin typeface="Calibri"/>
                <a:cs typeface="Calibri"/>
              </a:rPr>
              <a:t>(2)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624701" y="4405693"/>
            <a:ext cx="1623695" cy="649605"/>
            <a:chOff x="6624701" y="4405693"/>
            <a:chExt cx="1623695" cy="649605"/>
          </a:xfrm>
        </p:grpSpPr>
        <p:sp>
          <p:nvSpPr>
            <p:cNvPr id="22" name="object 22" descr=""/>
            <p:cNvSpPr/>
            <p:nvPr/>
          </p:nvSpPr>
          <p:spPr>
            <a:xfrm>
              <a:off x="7355586" y="4406645"/>
              <a:ext cx="71755" cy="280670"/>
            </a:xfrm>
            <a:custGeom>
              <a:avLst/>
              <a:gdLst/>
              <a:ahLst/>
              <a:cxnLst/>
              <a:rect l="l" t="t" r="r" b="b"/>
              <a:pathLst>
                <a:path w="71754" h="280670">
                  <a:moveTo>
                    <a:pt x="0" y="0"/>
                  </a:moveTo>
                  <a:lnTo>
                    <a:pt x="71628" y="2804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400544" y="4675631"/>
              <a:ext cx="48895" cy="53340"/>
            </a:xfrm>
            <a:custGeom>
              <a:avLst/>
              <a:gdLst/>
              <a:ahLst/>
              <a:cxnLst/>
              <a:rect l="l" t="t" r="r" b="b"/>
              <a:pathLst>
                <a:path w="48895" h="53339">
                  <a:moveTo>
                    <a:pt x="48767" y="0"/>
                  </a:moveTo>
                  <a:lnTo>
                    <a:pt x="0" y="10922"/>
                  </a:lnTo>
                  <a:lnTo>
                    <a:pt x="35813" y="53340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628638" y="4729733"/>
              <a:ext cx="1617345" cy="323215"/>
            </a:xfrm>
            <a:custGeom>
              <a:avLst/>
              <a:gdLst/>
              <a:ahLst/>
              <a:cxnLst/>
              <a:rect l="l" t="t" r="r" b="b"/>
              <a:pathLst>
                <a:path w="1617345" h="323214">
                  <a:moveTo>
                    <a:pt x="80898" y="323088"/>
                  </a:moveTo>
                  <a:lnTo>
                    <a:pt x="1536064" y="323088"/>
                  </a:lnTo>
                  <a:lnTo>
                    <a:pt x="1567564" y="316736"/>
                  </a:lnTo>
                  <a:lnTo>
                    <a:pt x="1593278" y="299418"/>
                  </a:lnTo>
                  <a:lnTo>
                    <a:pt x="1610610" y="273742"/>
                  </a:lnTo>
                  <a:lnTo>
                    <a:pt x="1616963" y="242316"/>
                  </a:lnTo>
                  <a:lnTo>
                    <a:pt x="1616963" y="80772"/>
                  </a:lnTo>
                  <a:lnTo>
                    <a:pt x="1610610" y="49345"/>
                  </a:lnTo>
                  <a:lnTo>
                    <a:pt x="1593278" y="23669"/>
                  </a:lnTo>
                  <a:lnTo>
                    <a:pt x="1567564" y="6351"/>
                  </a:lnTo>
                  <a:lnTo>
                    <a:pt x="1536064" y="0"/>
                  </a:lnTo>
                  <a:lnTo>
                    <a:pt x="80898" y="0"/>
                  </a:lnTo>
                  <a:lnTo>
                    <a:pt x="49399" y="6351"/>
                  </a:lnTo>
                  <a:lnTo>
                    <a:pt x="23685" y="23669"/>
                  </a:lnTo>
                  <a:lnTo>
                    <a:pt x="6353" y="49345"/>
                  </a:lnTo>
                  <a:lnTo>
                    <a:pt x="0" y="80772"/>
                  </a:lnTo>
                  <a:lnTo>
                    <a:pt x="0" y="242316"/>
                  </a:lnTo>
                  <a:lnTo>
                    <a:pt x="6353" y="273742"/>
                  </a:lnTo>
                  <a:lnTo>
                    <a:pt x="23685" y="299418"/>
                  </a:lnTo>
                  <a:lnTo>
                    <a:pt x="49399" y="316736"/>
                  </a:lnTo>
                  <a:lnTo>
                    <a:pt x="80898" y="3230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627876" y="4728971"/>
              <a:ext cx="1617345" cy="323215"/>
            </a:xfrm>
            <a:custGeom>
              <a:avLst/>
              <a:gdLst/>
              <a:ahLst/>
              <a:cxnLst/>
              <a:rect l="l" t="t" r="r" b="b"/>
              <a:pathLst>
                <a:path w="1617345" h="323214">
                  <a:moveTo>
                    <a:pt x="80899" y="323088"/>
                  </a:moveTo>
                  <a:lnTo>
                    <a:pt x="1536065" y="323088"/>
                  </a:lnTo>
                  <a:lnTo>
                    <a:pt x="1567564" y="316736"/>
                  </a:lnTo>
                  <a:lnTo>
                    <a:pt x="1593278" y="299418"/>
                  </a:lnTo>
                  <a:lnTo>
                    <a:pt x="1610610" y="273742"/>
                  </a:lnTo>
                  <a:lnTo>
                    <a:pt x="1616964" y="242315"/>
                  </a:lnTo>
                  <a:lnTo>
                    <a:pt x="1616964" y="80771"/>
                  </a:lnTo>
                  <a:lnTo>
                    <a:pt x="1610610" y="49345"/>
                  </a:lnTo>
                  <a:lnTo>
                    <a:pt x="1593278" y="23669"/>
                  </a:lnTo>
                  <a:lnTo>
                    <a:pt x="1567564" y="6351"/>
                  </a:lnTo>
                  <a:lnTo>
                    <a:pt x="1536065" y="0"/>
                  </a:lnTo>
                  <a:lnTo>
                    <a:pt x="80899" y="0"/>
                  </a:lnTo>
                  <a:lnTo>
                    <a:pt x="49399" y="6351"/>
                  </a:lnTo>
                  <a:lnTo>
                    <a:pt x="23685" y="23669"/>
                  </a:lnTo>
                  <a:lnTo>
                    <a:pt x="6353" y="49345"/>
                  </a:lnTo>
                  <a:lnTo>
                    <a:pt x="0" y="80771"/>
                  </a:lnTo>
                  <a:lnTo>
                    <a:pt x="0" y="242315"/>
                  </a:lnTo>
                  <a:lnTo>
                    <a:pt x="6353" y="273742"/>
                  </a:lnTo>
                  <a:lnTo>
                    <a:pt x="23685" y="299418"/>
                  </a:lnTo>
                  <a:lnTo>
                    <a:pt x="49399" y="316736"/>
                  </a:lnTo>
                  <a:lnTo>
                    <a:pt x="80899" y="32308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6687439" y="4771771"/>
            <a:ext cx="149669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solidFill>
                  <a:srgbClr val="3366FF"/>
                </a:solidFill>
                <a:latin typeface="Calibri"/>
                <a:cs typeface="Calibri"/>
              </a:rPr>
              <a:t>recursiveFactorial</a:t>
            </a:r>
            <a:r>
              <a:rPr dirty="0" sz="1300" spc="26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3366FF"/>
                </a:solidFill>
                <a:latin typeface="Calibri"/>
                <a:cs typeface="Calibri"/>
              </a:rPr>
              <a:t>(1)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6786244" y="5051869"/>
            <a:ext cx="1623695" cy="651510"/>
            <a:chOff x="6786244" y="5051869"/>
            <a:chExt cx="1623695" cy="651510"/>
          </a:xfrm>
        </p:grpSpPr>
        <p:sp>
          <p:nvSpPr>
            <p:cNvPr id="28" name="object 28" descr=""/>
            <p:cNvSpPr/>
            <p:nvPr/>
          </p:nvSpPr>
          <p:spPr>
            <a:xfrm>
              <a:off x="7517129" y="5052822"/>
              <a:ext cx="71755" cy="280670"/>
            </a:xfrm>
            <a:custGeom>
              <a:avLst/>
              <a:gdLst/>
              <a:ahLst/>
              <a:cxnLst/>
              <a:rect l="l" t="t" r="r" b="b"/>
              <a:pathLst>
                <a:path w="71754" h="280670">
                  <a:moveTo>
                    <a:pt x="0" y="0"/>
                  </a:moveTo>
                  <a:lnTo>
                    <a:pt x="71627" y="2804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560563" y="5321808"/>
              <a:ext cx="50800" cy="53340"/>
            </a:xfrm>
            <a:custGeom>
              <a:avLst/>
              <a:gdLst/>
              <a:ahLst/>
              <a:cxnLst/>
              <a:rect l="l" t="t" r="r" b="b"/>
              <a:pathLst>
                <a:path w="50800" h="53339">
                  <a:moveTo>
                    <a:pt x="50291" y="0"/>
                  </a:moveTo>
                  <a:lnTo>
                    <a:pt x="0" y="10921"/>
                  </a:lnTo>
                  <a:lnTo>
                    <a:pt x="37337" y="53339"/>
                  </a:lnTo>
                  <a:lnTo>
                    <a:pt x="502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790181" y="5375910"/>
              <a:ext cx="1617345" cy="325120"/>
            </a:xfrm>
            <a:custGeom>
              <a:avLst/>
              <a:gdLst/>
              <a:ahLst/>
              <a:cxnLst/>
              <a:rect l="l" t="t" r="r" b="b"/>
              <a:pathLst>
                <a:path w="1617345" h="325120">
                  <a:moveTo>
                    <a:pt x="80899" y="324611"/>
                  </a:moveTo>
                  <a:lnTo>
                    <a:pt x="1536065" y="324611"/>
                  </a:lnTo>
                  <a:lnTo>
                    <a:pt x="1567564" y="318232"/>
                  </a:lnTo>
                  <a:lnTo>
                    <a:pt x="1593278" y="300837"/>
                  </a:lnTo>
                  <a:lnTo>
                    <a:pt x="1610610" y="275041"/>
                  </a:lnTo>
                  <a:lnTo>
                    <a:pt x="1616964" y="243458"/>
                  </a:lnTo>
                  <a:lnTo>
                    <a:pt x="1616964" y="81152"/>
                  </a:lnTo>
                  <a:lnTo>
                    <a:pt x="1610610" y="49559"/>
                  </a:lnTo>
                  <a:lnTo>
                    <a:pt x="1593278" y="23764"/>
                  </a:lnTo>
                  <a:lnTo>
                    <a:pt x="1567564" y="6375"/>
                  </a:lnTo>
                  <a:lnTo>
                    <a:pt x="1536065" y="0"/>
                  </a:lnTo>
                  <a:lnTo>
                    <a:pt x="80899" y="0"/>
                  </a:lnTo>
                  <a:lnTo>
                    <a:pt x="49399" y="6375"/>
                  </a:lnTo>
                  <a:lnTo>
                    <a:pt x="23685" y="23764"/>
                  </a:lnTo>
                  <a:lnTo>
                    <a:pt x="6353" y="49559"/>
                  </a:lnTo>
                  <a:lnTo>
                    <a:pt x="0" y="81152"/>
                  </a:lnTo>
                  <a:lnTo>
                    <a:pt x="0" y="243458"/>
                  </a:lnTo>
                  <a:lnTo>
                    <a:pt x="6353" y="275041"/>
                  </a:lnTo>
                  <a:lnTo>
                    <a:pt x="23685" y="300837"/>
                  </a:lnTo>
                  <a:lnTo>
                    <a:pt x="49399" y="318232"/>
                  </a:lnTo>
                  <a:lnTo>
                    <a:pt x="80899" y="3246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789419" y="5375148"/>
              <a:ext cx="1617345" cy="325120"/>
            </a:xfrm>
            <a:custGeom>
              <a:avLst/>
              <a:gdLst/>
              <a:ahLst/>
              <a:cxnLst/>
              <a:rect l="l" t="t" r="r" b="b"/>
              <a:pathLst>
                <a:path w="1617345" h="325120">
                  <a:moveTo>
                    <a:pt x="80899" y="324611"/>
                  </a:moveTo>
                  <a:lnTo>
                    <a:pt x="1536064" y="324611"/>
                  </a:lnTo>
                  <a:lnTo>
                    <a:pt x="1567564" y="318232"/>
                  </a:lnTo>
                  <a:lnTo>
                    <a:pt x="1593278" y="300837"/>
                  </a:lnTo>
                  <a:lnTo>
                    <a:pt x="1610610" y="275041"/>
                  </a:lnTo>
                  <a:lnTo>
                    <a:pt x="1616963" y="243458"/>
                  </a:lnTo>
                  <a:lnTo>
                    <a:pt x="1616963" y="81152"/>
                  </a:lnTo>
                  <a:lnTo>
                    <a:pt x="1610610" y="49559"/>
                  </a:lnTo>
                  <a:lnTo>
                    <a:pt x="1593278" y="23764"/>
                  </a:lnTo>
                  <a:lnTo>
                    <a:pt x="1567564" y="6375"/>
                  </a:lnTo>
                  <a:lnTo>
                    <a:pt x="1536064" y="0"/>
                  </a:lnTo>
                  <a:lnTo>
                    <a:pt x="80899" y="0"/>
                  </a:lnTo>
                  <a:lnTo>
                    <a:pt x="49399" y="6375"/>
                  </a:lnTo>
                  <a:lnTo>
                    <a:pt x="23685" y="23764"/>
                  </a:lnTo>
                  <a:lnTo>
                    <a:pt x="6353" y="49559"/>
                  </a:lnTo>
                  <a:lnTo>
                    <a:pt x="0" y="81152"/>
                  </a:lnTo>
                  <a:lnTo>
                    <a:pt x="0" y="243458"/>
                  </a:lnTo>
                  <a:lnTo>
                    <a:pt x="6353" y="275041"/>
                  </a:lnTo>
                  <a:lnTo>
                    <a:pt x="23685" y="300837"/>
                  </a:lnTo>
                  <a:lnTo>
                    <a:pt x="49399" y="318232"/>
                  </a:lnTo>
                  <a:lnTo>
                    <a:pt x="80899" y="324611"/>
                  </a:lnTo>
                  <a:close/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6849236" y="5419140"/>
            <a:ext cx="149669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solidFill>
                  <a:srgbClr val="3366FF"/>
                </a:solidFill>
                <a:latin typeface="Calibri"/>
                <a:cs typeface="Calibri"/>
              </a:rPr>
              <a:t>recursiveFactorial</a:t>
            </a:r>
            <a:r>
              <a:rPr dirty="0" sz="1300" spc="235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dirty="0" sz="1300" spc="-25">
                <a:solidFill>
                  <a:srgbClr val="3366FF"/>
                </a:solidFill>
                <a:latin typeface="Calibri"/>
                <a:cs typeface="Calibri"/>
              </a:rPr>
              <a:t>(0)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7760207" y="2948939"/>
            <a:ext cx="815975" cy="2589530"/>
            <a:chOff x="7760207" y="2948939"/>
            <a:chExt cx="815975" cy="2589530"/>
          </a:xfrm>
        </p:grpSpPr>
        <p:sp>
          <p:nvSpPr>
            <p:cNvPr id="34" name="object 34" descr=""/>
            <p:cNvSpPr/>
            <p:nvPr/>
          </p:nvSpPr>
          <p:spPr>
            <a:xfrm>
              <a:off x="8282177" y="4912613"/>
              <a:ext cx="292735" cy="624840"/>
            </a:xfrm>
            <a:custGeom>
              <a:avLst/>
              <a:gdLst/>
              <a:ahLst/>
              <a:cxnLst/>
              <a:rect l="l" t="t" r="r" b="b"/>
              <a:pathLst>
                <a:path w="292734" h="624839">
                  <a:moveTo>
                    <a:pt x="124078" y="624840"/>
                  </a:moveTo>
                  <a:lnTo>
                    <a:pt x="194055" y="562991"/>
                  </a:lnTo>
                  <a:lnTo>
                    <a:pt x="244855" y="499618"/>
                  </a:lnTo>
                  <a:lnTo>
                    <a:pt x="278256" y="437642"/>
                  </a:lnTo>
                  <a:lnTo>
                    <a:pt x="292607" y="375793"/>
                  </a:lnTo>
                  <a:lnTo>
                    <a:pt x="289432" y="312419"/>
                  </a:lnTo>
                  <a:lnTo>
                    <a:pt x="267207" y="250571"/>
                  </a:lnTo>
                  <a:lnTo>
                    <a:pt x="227456" y="187071"/>
                  </a:lnTo>
                  <a:lnTo>
                    <a:pt x="170179" y="125222"/>
                  </a:lnTo>
                  <a:lnTo>
                    <a:pt x="93852" y="63373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244839" y="4888991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0"/>
                  </a:moveTo>
                  <a:lnTo>
                    <a:pt x="29082" y="48767"/>
                  </a:lnTo>
                  <a:lnTo>
                    <a:pt x="54863" y="4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120633" y="4266437"/>
              <a:ext cx="292735" cy="623570"/>
            </a:xfrm>
            <a:custGeom>
              <a:avLst/>
              <a:gdLst/>
              <a:ahLst/>
              <a:cxnLst/>
              <a:rect l="l" t="t" r="r" b="b"/>
              <a:pathLst>
                <a:path w="292734" h="623570">
                  <a:moveTo>
                    <a:pt x="125602" y="623316"/>
                  </a:moveTo>
                  <a:lnTo>
                    <a:pt x="194056" y="561467"/>
                  </a:lnTo>
                  <a:lnTo>
                    <a:pt x="244856" y="499618"/>
                  </a:lnTo>
                  <a:lnTo>
                    <a:pt x="278257" y="436118"/>
                  </a:lnTo>
                  <a:lnTo>
                    <a:pt x="292608" y="374269"/>
                  </a:lnTo>
                  <a:lnTo>
                    <a:pt x="289433" y="312419"/>
                  </a:lnTo>
                  <a:lnTo>
                    <a:pt x="268732" y="249047"/>
                  </a:lnTo>
                  <a:lnTo>
                    <a:pt x="228981" y="187198"/>
                  </a:lnTo>
                  <a:lnTo>
                    <a:pt x="170180" y="123698"/>
                  </a:lnTo>
                  <a:lnTo>
                    <a:pt x="95376" y="6184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083295" y="4242815"/>
              <a:ext cx="56515" cy="47625"/>
            </a:xfrm>
            <a:custGeom>
              <a:avLst/>
              <a:gdLst/>
              <a:ahLst/>
              <a:cxnLst/>
              <a:rect l="l" t="t" r="r" b="b"/>
              <a:pathLst>
                <a:path w="56515" h="47625">
                  <a:moveTo>
                    <a:pt x="0" y="0"/>
                  </a:moveTo>
                  <a:lnTo>
                    <a:pt x="30606" y="47243"/>
                  </a:lnTo>
                  <a:lnTo>
                    <a:pt x="56387" y="3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960613" y="3618737"/>
              <a:ext cx="291465" cy="624840"/>
            </a:xfrm>
            <a:custGeom>
              <a:avLst/>
              <a:gdLst/>
              <a:ahLst/>
              <a:cxnLst/>
              <a:rect l="l" t="t" r="r" b="b"/>
              <a:pathLst>
                <a:path w="291465" h="624839">
                  <a:moveTo>
                    <a:pt x="124078" y="624839"/>
                  </a:moveTo>
                  <a:lnTo>
                    <a:pt x="192404" y="562991"/>
                  </a:lnTo>
                  <a:lnTo>
                    <a:pt x="243331" y="499491"/>
                  </a:lnTo>
                  <a:lnTo>
                    <a:pt x="276732" y="437642"/>
                  </a:lnTo>
                  <a:lnTo>
                    <a:pt x="291083" y="375793"/>
                  </a:lnTo>
                  <a:lnTo>
                    <a:pt x="287908" y="312419"/>
                  </a:lnTo>
                  <a:lnTo>
                    <a:pt x="267207" y="250570"/>
                  </a:lnTo>
                  <a:lnTo>
                    <a:pt x="227456" y="188722"/>
                  </a:lnTo>
                  <a:lnTo>
                    <a:pt x="168655" y="125222"/>
                  </a:lnTo>
                  <a:lnTo>
                    <a:pt x="93852" y="63373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921751" y="3595115"/>
              <a:ext cx="55244" cy="48895"/>
            </a:xfrm>
            <a:custGeom>
              <a:avLst/>
              <a:gdLst/>
              <a:ahLst/>
              <a:cxnLst/>
              <a:rect l="l" t="t" r="r" b="b"/>
              <a:pathLst>
                <a:path w="55245" h="48895">
                  <a:moveTo>
                    <a:pt x="0" y="0"/>
                  </a:moveTo>
                  <a:lnTo>
                    <a:pt x="29845" y="48768"/>
                  </a:lnTo>
                  <a:lnTo>
                    <a:pt x="54864" y="4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799069" y="2972561"/>
              <a:ext cx="291465" cy="623570"/>
            </a:xfrm>
            <a:custGeom>
              <a:avLst/>
              <a:gdLst/>
              <a:ahLst/>
              <a:cxnLst/>
              <a:rect l="l" t="t" r="r" b="b"/>
              <a:pathLst>
                <a:path w="291465" h="623570">
                  <a:moveTo>
                    <a:pt x="123444" y="623315"/>
                  </a:moveTo>
                  <a:lnTo>
                    <a:pt x="191388" y="561466"/>
                  </a:lnTo>
                  <a:lnTo>
                    <a:pt x="243585" y="499617"/>
                  </a:lnTo>
                  <a:lnTo>
                    <a:pt x="275208" y="436117"/>
                  </a:lnTo>
                  <a:lnTo>
                    <a:pt x="291083" y="374268"/>
                  </a:lnTo>
                  <a:lnTo>
                    <a:pt x="286384" y="312420"/>
                  </a:lnTo>
                  <a:lnTo>
                    <a:pt x="265810" y="249047"/>
                  </a:lnTo>
                  <a:lnTo>
                    <a:pt x="226186" y="187198"/>
                  </a:lnTo>
                  <a:lnTo>
                    <a:pt x="169290" y="125349"/>
                  </a:lnTo>
                  <a:lnTo>
                    <a:pt x="93345" y="6184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760207" y="2948939"/>
              <a:ext cx="55244" cy="47625"/>
            </a:xfrm>
            <a:custGeom>
              <a:avLst/>
              <a:gdLst/>
              <a:ahLst/>
              <a:cxnLst/>
              <a:rect l="l" t="t" r="r" b="b"/>
              <a:pathLst>
                <a:path w="55245" h="47625">
                  <a:moveTo>
                    <a:pt x="0" y="0"/>
                  </a:moveTo>
                  <a:lnTo>
                    <a:pt x="29845" y="47244"/>
                  </a:lnTo>
                  <a:lnTo>
                    <a:pt x="54864" y="3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8640318" y="5089397"/>
            <a:ext cx="57404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3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300" spc="-5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7105015" y="3169107"/>
            <a:ext cx="1987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0000FF"/>
                </a:solidFill>
                <a:latin typeface="Calibri"/>
                <a:cs typeface="Calibri"/>
              </a:rPr>
              <a:t>call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7266813" y="3822319"/>
            <a:ext cx="1981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0000FF"/>
                </a:solidFill>
                <a:latin typeface="Calibri"/>
                <a:cs typeface="Calibri"/>
              </a:rPr>
              <a:t>call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7428992" y="4470019"/>
            <a:ext cx="1981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0000FF"/>
                </a:solidFill>
                <a:latin typeface="Calibri"/>
                <a:cs typeface="Calibri"/>
              </a:rPr>
              <a:t>call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7589266" y="5130546"/>
            <a:ext cx="1981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0000FF"/>
                </a:solidFill>
                <a:latin typeface="Calibri"/>
                <a:cs typeface="Calibri"/>
              </a:rPr>
              <a:t>call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486393" y="4455667"/>
            <a:ext cx="100456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300" spc="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00FF"/>
                </a:solidFill>
                <a:latin typeface="Calibri"/>
                <a:cs typeface="Calibri"/>
              </a:rPr>
              <a:t>1*1</a:t>
            </a:r>
            <a:r>
              <a:rPr dirty="0" sz="13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1300" spc="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300" spc="-5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8337042" y="3807967"/>
            <a:ext cx="100584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3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0000FF"/>
                </a:solidFill>
                <a:latin typeface="Calibri"/>
                <a:cs typeface="Calibri"/>
              </a:rPr>
              <a:t>2*1</a:t>
            </a:r>
            <a:r>
              <a:rPr dirty="0" sz="1300" spc="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1300" spc="1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300" spc="-5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8122666" y="3161792"/>
            <a:ext cx="1004569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300" spc="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00FF"/>
                </a:solidFill>
                <a:latin typeface="Calibri"/>
                <a:cs typeface="Calibri"/>
              </a:rPr>
              <a:t>3*2</a:t>
            </a:r>
            <a:r>
              <a:rPr dirty="0" sz="1300" spc="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1300" spc="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300" spc="-50">
                <a:solidFill>
                  <a:srgbClr val="0000FF"/>
                </a:solidFill>
                <a:latin typeface="Calibri"/>
                <a:cs typeface="Calibri"/>
              </a:rPr>
              <a:t>6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7760017" y="2625851"/>
            <a:ext cx="495934" cy="325120"/>
            <a:chOff x="7760017" y="2625851"/>
            <a:chExt cx="495934" cy="325120"/>
          </a:xfrm>
        </p:grpSpPr>
        <p:sp>
          <p:nvSpPr>
            <p:cNvPr id="51" name="object 51" descr=""/>
            <p:cNvSpPr/>
            <p:nvPr/>
          </p:nvSpPr>
          <p:spPr>
            <a:xfrm>
              <a:off x="7760970" y="2669285"/>
              <a:ext cx="472440" cy="280670"/>
            </a:xfrm>
            <a:custGeom>
              <a:avLst/>
              <a:gdLst/>
              <a:ahLst/>
              <a:cxnLst/>
              <a:rect l="l" t="t" r="r" b="b"/>
              <a:pathLst>
                <a:path w="472440" h="280669">
                  <a:moveTo>
                    <a:pt x="0" y="280415"/>
                  </a:moveTo>
                  <a:lnTo>
                    <a:pt x="101473" y="274065"/>
                  </a:lnTo>
                  <a:lnTo>
                    <a:pt x="191770" y="258190"/>
                  </a:lnTo>
                  <a:lnTo>
                    <a:pt x="271145" y="228091"/>
                  </a:lnTo>
                  <a:lnTo>
                    <a:pt x="339216" y="188467"/>
                  </a:lnTo>
                  <a:lnTo>
                    <a:pt x="394715" y="137794"/>
                  </a:lnTo>
                  <a:lnTo>
                    <a:pt x="439165" y="74422"/>
                  </a:lnTo>
                  <a:lnTo>
                    <a:pt x="47243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8206740" y="2625851"/>
              <a:ext cx="48895" cy="55244"/>
            </a:xfrm>
            <a:custGeom>
              <a:avLst/>
              <a:gdLst/>
              <a:ahLst/>
              <a:cxnLst/>
              <a:rect l="l" t="t" r="r" b="b"/>
              <a:pathLst>
                <a:path w="48895" h="55244">
                  <a:moveTo>
                    <a:pt x="38988" y="0"/>
                  </a:moveTo>
                  <a:lnTo>
                    <a:pt x="0" y="40767"/>
                  </a:lnTo>
                  <a:lnTo>
                    <a:pt x="48767" y="54863"/>
                  </a:lnTo>
                  <a:lnTo>
                    <a:pt x="389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 descr=""/>
          <p:cNvGrpSpPr/>
          <p:nvPr/>
        </p:nvGrpSpPr>
        <p:grpSpPr>
          <a:xfrm>
            <a:off x="8810117" y="2520695"/>
            <a:ext cx="567055" cy="48895"/>
            <a:chOff x="8810117" y="2520695"/>
            <a:chExt cx="567055" cy="48895"/>
          </a:xfrm>
        </p:grpSpPr>
        <p:sp>
          <p:nvSpPr>
            <p:cNvPr id="54" name="object 54" descr=""/>
            <p:cNvSpPr/>
            <p:nvPr/>
          </p:nvSpPr>
          <p:spPr>
            <a:xfrm>
              <a:off x="8811006" y="2545841"/>
              <a:ext cx="523240" cy="1905"/>
            </a:xfrm>
            <a:custGeom>
              <a:avLst/>
              <a:gdLst/>
              <a:ahLst/>
              <a:cxnLst/>
              <a:rect l="l" t="t" r="r" b="b"/>
              <a:pathLst>
                <a:path w="523240" h="1905">
                  <a:moveTo>
                    <a:pt x="0" y="0"/>
                  </a:moveTo>
                  <a:lnTo>
                    <a:pt x="522732" y="1524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9326880" y="2520695"/>
              <a:ext cx="50800" cy="48895"/>
            </a:xfrm>
            <a:custGeom>
              <a:avLst/>
              <a:gdLst/>
              <a:ahLst/>
              <a:cxnLst/>
              <a:rect l="l" t="t" r="r" b="b"/>
              <a:pathLst>
                <a:path w="50800" h="48894">
                  <a:moveTo>
                    <a:pt x="0" y="0"/>
                  </a:moveTo>
                  <a:lnTo>
                    <a:pt x="0" y="48767"/>
                  </a:lnTo>
                  <a:lnTo>
                    <a:pt x="50292" y="23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7678039" y="2426588"/>
            <a:ext cx="257810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49425" algn="l"/>
              </a:tabLst>
            </a:pPr>
            <a:r>
              <a:rPr dirty="0" baseline="2136" sz="195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baseline="2136" sz="1950" spc="-4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baseline="2136" sz="1950">
                <a:solidFill>
                  <a:srgbClr val="0000FF"/>
                </a:solidFill>
                <a:latin typeface="Calibri"/>
                <a:cs typeface="Calibri"/>
              </a:rPr>
              <a:t>4*6</a:t>
            </a:r>
            <a:r>
              <a:rPr dirty="0" baseline="2136" sz="1950" spc="82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baseline="2136" sz="195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baseline="2136" sz="1950" spc="97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baseline="2136" sz="1950" spc="-37">
                <a:solidFill>
                  <a:srgbClr val="0000FF"/>
                </a:solidFill>
                <a:latin typeface="Calibri"/>
                <a:cs typeface="Calibri"/>
              </a:rPr>
              <a:t>24</a:t>
            </a:r>
            <a:r>
              <a:rPr dirty="0" baseline="2136" sz="195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1300">
                <a:solidFill>
                  <a:srgbClr val="0000FF"/>
                </a:solidFill>
                <a:latin typeface="Calibri"/>
                <a:cs typeface="Calibri"/>
              </a:rPr>
              <a:t>final</a:t>
            </a:r>
            <a:r>
              <a:rPr dirty="0" sz="13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0000FF"/>
                </a:solidFill>
                <a:latin typeface="Calibri"/>
                <a:cs typeface="Calibri"/>
              </a:rPr>
              <a:t>answer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9105900" y="4664964"/>
            <a:ext cx="58419" cy="463550"/>
            <a:chOff x="9105900" y="4664964"/>
            <a:chExt cx="58419" cy="463550"/>
          </a:xfrm>
        </p:grpSpPr>
        <p:sp>
          <p:nvSpPr>
            <p:cNvPr id="58" name="object 58" descr=""/>
            <p:cNvSpPr/>
            <p:nvPr/>
          </p:nvSpPr>
          <p:spPr>
            <a:xfrm>
              <a:off x="9134855" y="4716780"/>
              <a:ext cx="1905" cy="408940"/>
            </a:xfrm>
            <a:custGeom>
              <a:avLst/>
              <a:gdLst/>
              <a:ahLst/>
              <a:cxnLst/>
              <a:rect l="l" t="t" r="r" b="b"/>
              <a:pathLst>
                <a:path w="1904" h="408939">
                  <a:moveTo>
                    <a:pt x="0" y="408432"/>
                  </a:moveTo>
                  <a:lnTo>
                    <a:pt x="1524" y="0"/>
                  </a:lnTo>
                </a:path>
              </a:pathLst>
            </a:custGeom>
            <a:ln w="63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9105900" y="4664964"/>
              <a:ext cx="58419" cy="59690"/>
            </a:xfrm>
            <a:custGeom>
              <a:avLst/>
              <a:gdLst/>
              <a:ahLst/>
              <a:cxnLst/>
              <a:rect l="l" t="t" r="r" b="b"/>
              <a:pathLst>
                <a:path w="58420" h="59689">
                  <a:moveTo>
                    <a:pt x="28955" y="0"/>
                  </a:moveTo>
                  <a:lnTo>
                    <a:pt x="0" y="59436"/>
                  </a:lnTo>
                  <a:lnTo>
                    <a:pt x="57911" y="59436"/>
                  </a:lnTo>
                  <a:lnTo>
                    <a:pt x="2895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" name="object 60" descr=""/>
          <p:cNvGrpSpPr/>
          <p:nvPr/>
        </p:nvGrpSpPr>
        <p:grpSpPr>
          <a:xfrm>
            <a:off x="9012935" y="4020311"/>
            <a:ext cx="326390" cy="469900"/>
            <a:chOff x="9012935" y="4020311"/>
            <a:chExt cx="326390" cy="469900"/>
          </a:xfrm>
        </p:grpSpPr>
        <p:sp>
          <p:nvSpPr>
            <p:cNvPr id="61" name="object 61" descr=""/>
            <p:cNvSpPr/>
            <p:nvPr/>
          </p:nvSpPr>
          <p:spPr>
            <a:xfrm>
              <a:off x="9041891" y="4061459"/>
              <a:ext cx="294640" cy="425450"/>
            </a:xfrm>
            <a:custGeom>
              <a:avLst/>
              <a:gdLst/>
              <a:ahLst/>
              <a:cxnLst/>
              <a:rect l="l" t="t" r="r" b="b"/>
              <a:pathLst>
                <a:path w="294640" h="425450">
                  <a:moveTo>
                    <a:pt x="294131" y="425195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9012935" y="4020311"/>
              <a:ext cx="56515" cy="62865"/>
            </a:xfrm>
            <a:custGeom>
              <a:avLst/>
              <a:gdLst/>
              <a:ahLst/>
              <a:cxnLst/>
              <a:rect l="l" t="t" r="r" b="b"/>
              <a:pathLst>
                <a:path w="56515" h="62864">
                  <a:moveTo>
                    <a:pt x="0" y="0"/>
                  </a:moveTo>
                  <a:lnTo>
                    <a:pt x="9398" y="62483"/>
                  </a:lnTo>
                  <a:lnTo>
                    <a:pt x="56388" y="29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" name="object 63" descr=""/>
          <p:cNvGrpSpPr/>
          <p:nvPr/>
        </p:nvGrpSpPr>
        <p:grpSpPr>
          <a:xfrm>
            <a:off x="8810243" y="3372611"/>
            <a:ext cx="408940" cy="469900"/>
            <a:chOff x="8810243" y="3372611"/>
            <a:chExt cx="408940" cy="469900"/>
          </a:xfrm>
        </p:grpSpPr>
        <p:sp>
          <p:nvSpPr>
            <p:cNvPr id="64" name="object 64" descr=""/>
            <p:cNvSpPr/>
            <p:nvPr/>
          </p:nvSpPr>
          <p:spPr>
            <a:xfrm>
              <a:off x="8843771" y="3410711"/>
              <a:ext cx="372110" cy="428625"/>
            </a:xfrm>
            <a:custGeom>
              <a:avLst/>
              <a:gdLst/>
              <a:ahLst/>
              <a:cxnLst/>
              <a:rect l="l" t="t" r="r" b="b"/>
              <a:pathLst>
                <a:path w="372109" h="428625">
                  <a:moveTo>
                    <a:pt x="371855" y="42824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8810243" y="3372611"/>
              <a:ext cx="60960" cy="62865"/>
            </a:xfrm>
            <a:custGeom>
              <a:avLst/>
              <a:gdLst/>
              <a:ahLst/>
              <a:cxnLst/>
              <a:rect l="l" t="t" r="r" b="b"/>
              <a:pathLst>
                <a:path w="60959" h="62864">
                  <a:moveTo>
                    <a:pt x="0" y="0"/>
                  </a:moveTo>
                  <a:lnTo>
                    <a:pt x="16001" y="62484"/>
                  </a:lnTo>
                  <a:lnTo>
                    <a:pt x="60959" y="25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6" name="object 66" descr=""/>
          <p:cNvGrpSpPr/>
          <p:nvPr/>
        </p:nvGrpSpPr>
        <p:grpSpPr>
          <a:xfrm>
            <a:off x="6870065" y="2464180"/>
            <a:ext cx="2187575" cy="732155"/>
            <a:chOff x="6870065" y="2464180"/>
            <a:chExt cx="2187575" cy="732155"/>
          </a:xfrm>
        </p:grpSpPr>
        <p:sp>
          <p:nvSpPr>
            <p:cNvPr id="67" name="object 67" descr=""/>
            <p:cNvSpPr/>
            <p:nvPr/>
          </p:nvSpPr>
          <p:spPr>
            <a:xfrm>
              <a:off x="8406384" y="2659379"/>
              <a:ext cx="647700" cy="533400"/>
            </a:xfrm>
            <a:custGeom>
              <a:avLst/>
              <a:gdLst/>
              <a:ahLst/>
              <a:cxnLst/>
              <a:rect l="l" t="t" r="r" b="b"/>
              <a:pathLst>
                <a:path w="647700" h="533400">
                  <a:moveTo>
                    <a:pt x="647700" y="53340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8366760" y="2625851"/>
              <a:ext cx="62865" cy="60960"/>
            </a:xfrm>
            <a:custGeom>
              <a:avLst/>
              <a:gdLst/>
              <a:ahLst/>
              <a:cxnLst/>
              <a:rect l="l" t="t" r="r" b="b"/>
              <a:pathLst>
                <a:path w="62865" h="60960">
                  <a:moveTo>
                    <a:pt x="0" y="0"/>
                  </a:moveTo>
                  <a:lnTo>
                    <a:pt x="26543" y="60960"/>
                  </a:lnTo>
                  <a:lnTo>
                    <a:pt x="62484" y="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6870954" y="2465069"/>
              <a:ext cx="70485" cy="281940"/>
            </a:xfrm>
            <a:custGeom>
              <a:avLst/>
              <a:gdLst/>
              <a:ahLst/>
              <a:cxnLst/>
              <a:rect l="l" t="t" r="r" b="b"/>
              <a:pathLst>
                <a:path w="70484" h="281939">
                  <a:moveTo>
                    <a:pt x="0" y="0"/>
                  </a:moveTo>
                  <a:lnTo>
                    <a:pt x="70103" y="2819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6915912" y="2734055"/>
              <a:ext cx="47625" cy="53340"/>
            </a:xfrm>
            <a:custGeom>
              <a:avLst/>
              <a:gdLst/>
              <a:ahLst/>
              <a:cxnLst/>
              <a:rect l="l" t="t" r="r" b="b"/>
              <a:pathLst>
                <a:path w="47625" h="53339">
                  <a:moveTo>
                    <a:pt x="47244" y="0"/>
                  </a:moveTo>
                  <a:lnTo>
                    <a:pt x="0" y="12573"/>
                  </a:lnTo>
                  <a:lnTo>
                    <a:pt x="36195" y="53340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6943090" y="2521711"/>
            <a:ext cx="1981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0000FF"/>
                </a:solidFill>
                <a:latin typeface="Calibri"/>
                <a:cs typeface="Calibri"/>
              </a:rPr>
              <a:t>call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709" rIns="0" bIns="0" rtlCol="0" vert="horz">
            <a:spAutoFit/>
          </a:bodyPr>
          <a:lstStyle/>
          <a:p>
            <a:pPr marL="978535">
              <a:lnSpc>
                <a:spcPct val="100000"/>
              </a:lnSpc>
              <a:spcBef>
                <a:spcPts val="95"/>
              </a:spcBef>
            </a:pPr>
            <a:r>
              <a:rPr dirty="0" spc="-145"/>
              <a:t>Linear</a:t>
            </a:r>
            <a:r>
              <a:rPr dirty="0" spc="-55"/>
              <a:t> </a:t>
            </a:r>
            <a:r>
              <a:rPr dirty="0" spc="-75"/>
              <a:t>Recursion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49754" y="1566113"/>
            <a:ext cx="7672070" cy="4306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075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Test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for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base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cases.</a:t>
            </a:r>
            <a:endParaRPr sz="2800">
              <a:latin typeface="Times New Roman"/>
              <a:cs typeface="Times New Roman"/>
            </a:endParaRPr>
          </a:p>
          <a:p>
            <a:pPr algn="just" marL="469900">
              <a:lnSpc>
                <a:spcPts val="2310"/>
              </a:lnSpc>
            </a:pPr>
            <a:r>
              <a:rPr dirty="0" sz="2400">
                <a:latin typeface="Calibri"/>
                <a:cs typeface="Calibri"/>
              </a:rPr>
              <a:t>Begin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testing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base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cases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(there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should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25">
                <a:latin typeface="Calibri"/>
                <a:cs typeface="Calibri"/>
              </a:rPr>
              <a:t> at</a:t>
            </a:r>
            <a:endParaRPr sz="2400">
              <a:latin typeface="Calibri"/>
              <a:cs typeface="Calibri"/>
            </a:endParaRPr>
          </a:p>
          <a:p>
            <a:pPr algn="just" marL="469900">
              <a:lnSpc>
                <a:spcPts val="2305"/>
              </a:lnSpc>
            </a:pPr>
            <a:r>
              <a:rPr dirty="0" sz="2400">
                <a:latin typeface="Calibri"/>
                <a:cs typeface="Calibri"/>
              </a:rPr>
              <a:t>least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one).</a:t>
            </a:r>
            <a:endParaRPr sz="2400">
              <a:latin typeface="Calibri"/>
              <a:cs typeface="Calibri"/>
            </a:endParaRPr>
          </a:p>
          <a:p>
            <a:pPr algn="just" marL="469900" marR="504190">
              <a:lnSpc>
                <a:spcPct val="80000"/>
              </a:lnSpc>
              <a:spcBef>
                <a:spcPts val="290"/>
              </a:spcBef>
            </a:pPr>
            <a:r>
              <a:rPr dirty="0" sz="2400">
                <a:latin typeface="Calibri"/>
                <a:cs typeface="Calibri"/>
              </a:rPr>
              <a:t>Every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possible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chain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recursive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calls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must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eventually </a:t>
            </a:r>
            <a:r>
              <a:rPr dirty="0" sz="2400">
                <a:latin typeface="Calibri"/>
                <a:cs typeface="Calibri"/>
              </a:rPr>
              <a:t>reach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base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case,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handling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base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case </a:t>
            </a:r>
            <a:r>
              <a:rPr dirty="0" sz="2400">
                <a:latin typeface="Calibri"/>
                <a:cs typeface="Calibri"/>
              </a:rPr>
              <a:t>should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recursion.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</a:pPr>
            <a:r>
              <a:rPr dirty="0" sz="2800" b="1" i="1">
                <a:latin typeface="Times New Roman"/>
                <a:cs typeface="Times New Roman"/>
              </a:rPr>
              <a:t>Recur</a:t>
            </a:r>
            <a:r>
              <a:rPr dirty="0" sz="2800" spc="-60" b="1" i="1">
                <a:latin typeface="Times New Roman"/>
                <a:cs typeface="Times New Roman"/>
              </a:rPr>
              <a:t> </a:t>
            </a:r>
            <a:r>
              <a:rPr dirty="0" sz="2800" spc="-10" b="1" i="1">
                <a:latin typeface="Times New Roman"/>
                <a:cs typeface="Times New Roman"/>
              </a:rPr>
              <a:t>once.</a:t>
            </a:r>
            <a:endParaRPr sz="2800">
              <a:latin typeface="Times New Roman"/>
              <a:cs typeface="Times New Roman"/>
            </a:endParaRPr>
          </a:p>
          <a:p>
            <a:pPr marL="469900" marR="74930">
              <a:lnSpc>
                <a:spcPts val="2300"/>
              </a:lnSpc>
              <a:spcBef>
                <a:spcPts val="275"/>
              </a:spcBef>
            </a:pPr>
            <a:r>
              <a:rPr dirty="0" sz="2400">
                <a:latin typeface="Calibri"/>
                <a:cs typeface="Calibri"/>
              </a:rPr>
              <a:t>Perform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single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recursive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call.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(This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recursive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may </a:t>
            </a:r>
            <a:r>
              <a:rPr dirty="0" sz="2400">
                <a:latin typeface="Calibri"/>
                <a:cs typeface="Calibri"/>
              </a:rPr>
              <a:t>involve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test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decides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several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possible </a:t>
            </a:r>
            <a:r>
              <a:rPr dirty="0" sz="2400">
                <a:latin typeface="Calibri"/>
                <a:cs typeface="Calibri"/>
              </a:rPr>
              <a:t>recursive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calls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make,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should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ultimately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choose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make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just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these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calls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perform</a:t>
            </a:r>
            <a:r>
              <a:rPr dirty="0" sz="2400" spc="-20">
                <a:latin typeface="Calibri"/>
                <a:cs typeface="Calibri"/>
              </a:rPr>
              <a:t> this </a:t>
            </a:r>
            <a:r>
              <a:rPr dirty="0" sz="2400" spc="-10">
                <a:latin typeface="Calibri"/>
                <a:cs typeface="Calibri"/>
              </a:rPr>
              <a:t>step.)</a:t>
            </a:r>
            <a:endParaRPr sz="2400">
              <a:latin typeface="Calibri"/>
              <a:cs typeface="Calibri"/>
            </a:endParaRPr>
          </a:p>
          <a:p>
            <a:pPr marL="469900" marR="923925">
              <a:lnSpc>
                <a:spcPct val="80000"/>
              </a:lnSpc>
              <a:spcBef>
                <a:spcPts val="40"/>
              </a:spcBef>
            </a:pPr>
            <a:r>
              <a:rPr dirty="0" sz="2400">
                <a:latin typeface="Calibri"/>
                <a:cs typeface="Calibri"/>
              </a:rPr>
              <a:t>Define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possible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recursive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makes </a:t>
            </a:r>
            <a:r>
              <a:rPr dirty="0" sz="2400">
                <a:latin typeface="Calibri"/>
                <a:cs typeface="Calibri"/>
              </a:rPr>
              <a:t>progress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towards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base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case.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426" y="838580"/>
            <a:ext cx="78949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80"/>
              <a:t>A</a:t>
            </a:r>
            <a:r>
              <a:rPr dirty="0" sz="4000" spc="-70"/>
              <a:t> </a:t>
            </a:r>
            <a:r>
              <a:rPr dirty="0" sz="4000" spc="-245"/>
              <a:t>Simple</a:t>
            </a:r>
            <a:r>
              <a:rPr dirty="0" sz="4000" spc="-65"/>
              <a:t> </a:t>
            </a:r>
            <a:r>
              <a:rPr dirty="0" sz="4000" spc="-250"/>
              <a:t>Example</a:t>
            </a:r>
            <a:r>
              <a:rPr dirty="0" sz="4000" spc="-65"/>
              <a:t> </a:t>
            </a:r>
            <a:r>
              <a:rPr dirty="0" sz="4000" spc="-225"/>
              <a:t>of</a:t>
            </a:r>
            <a:r>
              <a:rPr dirty="0" sz="4000" spc="-65"/>
              <a:t> </a:t>
            </a:r>
            <a:r>
              <a:rPr dirty="0" sz="4000" spc="-195"/>
              <a:t>Linear</a:t>
            </a:r>
            <a:r>
              <a:rPr dirty="0" sz="4000" spc="-65"/>
              <a:t> </a:t>
            </a:r>
            <a:r>
              <a:rPr dirty="0" sz="4000" spc="-90"/>
              <a:t>Recursion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2121154" y="1822145"/>
            <a:ext cx="3978910" cy="3014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Algorithm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LinearSum(</a:t>
            </a:r>
            <a:r>
              <a:rPr dirty="0" sz="2000" b="1" i="1">
                <a:latin typeface="Times New Roman"/>
                <a:cs typeface="Times New Roman"/>
              </a:rPr>
              <a:t>A,</a:t>
            </a:r>
            <a:r>
              <a:rPr dirty="0" sz="2000" spc="-50" b="1" i="1">
                <a:latin typeface="Times New Roman"/>
                <a:cs typeface="Times New Roman"/>
              </a:rPr>
              <a:t> </a:t>
            </a:r>
            <a:r>
              <a:rPr dirty="0" sz="2000" spc="-25" b="1" i="1">
                <a:latin typeface="Times New Roman"/>
                <a:cs typeface="Times New Roman"/>
              </a:rPr>
              <a:t>n</a:t>
            </a:r>
            <a:r>
              <a:rPr dirty="0" sz="2000" spc="-25" b="1">
                <a:latin typeface="Times New Roman"/>
                <a:cs typeface="Times New Roman"/>
              </a:rPr>
              <a:t>):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20"/>
              </a:lnSpc>
            </a:pPr>
            <a:r>
              <a:rPr dirty="0" sz="2000" spc="-10" b="1" i="1">
                <a:latin typeface="Times New Roman"/>
                <a:cs typeface="Times New Roman"/>
              </a:rPr>
              <a:t>Input: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ts val="1920"/>
              </a:lnSpc>
            </a:pPr>
            <a:r>
              <a:rPr dirty="0" sz="2000" b="1">
                <a:latin typeface="Times New Roman"/>
                <a:cs typeface="Times New Roman"/>
              </a:rPr>
              <a:t>A integer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array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A</a:t>
            </a:r>
            <a:r>
              <a:rPr dirty="0" sz="2000" spc="-10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integer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0" b="1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20"/>
              </a:lnSpc>
            </a:pPr>
            <a:r>
              <a:rPr dirty="0" sz="2000" b="1" i="1">
                <a:latin typeface="Times New Roman"/>
                <a:cs typeface="Times New Roman"/>
              </a:rPr>
              <a:t>=</a:t>
            </a:r>
            <a:r>
              <a:rPr dirty="0" sz="2000" spc="-15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1,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such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that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A</a:t>
            </a:r>
            <a:r>
              <a:rPr dirty="0" sz="2000" spc="-10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has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at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least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0" b="1" i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20"/>
              </a:lnSpc>
            </a:pPr>
            <a:r>
              <a:rPr dirty="0" sz="2000" spc="-10" b="1">
                <a:latin typeface="Times New Roman"/>
                <a:cs typeface="Times New Roman"/>
              </a:rPr>
              <a:t>elements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920"/>
              </a:lnSpc>
            </a:pPr>
            <a:r>
              <a:rPr dirty="0" sz="2000" spc="-10" b="1" i="1">
                <a:latin typeface="Times New Roman"/>
                <a:cs typeface="Times New Roman"/>
              </a:rPr>
              <a:t>Output: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ts val="1920"/>
              </a:lnSpc>
            </a:pP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sum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first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n</a:t>
            </a:r>
            <a:r>
              <a:rPr dirty="0" sz="2000" spc="-10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integers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0" b="1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algn="just" marL="12700" marR="2596515">
              <a:lnSpc>
                <a:spcPct val="80000"/>
              </a:lnSpc>
              <a:spcBef>
                <a:spcPts val="240"/>
              </a:spcBef>
            </a:pPr>
            <a:r>
              <a:rPr dirty="0" sz="2000" b="1">
                <a:latin typeface="Times New Roman"/>
                <a:cs typeface="Times New Roman"/>
              </a:rPr>
              <a:t>if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n</a:t>
            </a:r>
            <a:r>
              <a:rPr dirty="0" sz="2000" spc="-5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 1 </a:t>
            </a:r>
            <a:r>
              <a:rPr dirty="0" sz="2000" spc="-20" b="1">
                <a:latin typeface="Times New Roman"/>
                <a:cs typeface="Times New Roman"/>
              </a:rPr>
              <a:t>then </a:t>
            </a:r>
            <a:r>
              <a:rPr dirty="0" sz="2000" b="1">
                <a:latin typeface="Times New Roman"/>
                <a:cs typeface="Times New Roman"/>
              </a:rPr>
              <a:t>return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20" b="1" i="1">
                <a:latin typeface="Times New Roman"/>
                <a:cs typeface="Times New Roman"/>
              </a:rPr>
              <a:t>A</a:t>
            </a:r>
            <a:r>
              <a:rPr dirty="0" sz="2000" spc="-20" b="1">
                <a:latin typeface="Times New Roman"/>
                <a:cs typeface="Times New Roman"/>
              </a:rPr>
              <a:t>[0] else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ts val="1680"/>
              </a:lnSpc>
            </a:pPr>
            <a:r>
              <a:rPr dirty="0" sz="2000" b="1">
                <a:latin typeface="Times New Roman"/>
                <a:cs typeface="Times New Roman"/>
              </a:rPr>
              <a:t>return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LinearSum(</a:t>
            </a:r>
            <a:r>
              <a:rPr dirty="0" sz="2000" b="1" i="1">
                <a:latin typeface="Times New Roman"/>
                <a:cs typeface="Times New Roman"/>
              </a:rPr>
              <a:t>A,</a:t>
            </a:r>
            <a:r>
              <a:rPr dirty="0" sz="2000" spc="-3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n</a:t>
            </a:r>
            <a:r>
              <a:rPr dirty="0" sz="2000" spc="-1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-</a:t>
            </a:r>
            <a:r>
              <a:rPr dirty="0" sz="2000" spc="-10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1)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+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[</a:t>
            </a:r>
            <a:r>
              <a:rPr dirty="0" sz="2000" b="1" i="1">
                <a:latin typeface="Times New Roman"/>
                <a:cs typeface="Times New Roman"/>
              </a:rPr>
              <a:t>n</a:t>
            </a:r>
            <a:r>
              <a:rPr dirty="0" sz="2000" spc="-5" b="1" i="1">
                <a:latin typeface="Times New Roman"/>
                <a:cs typeface="Times New Roman"/>
              </a:rPr>
              <a:t> </a:t>
            </a:r>
            <a:r>
              <a:rPr dirty="0" sz="2000" spc="-50" b="1" i="1">
                <a:latin typeface="Times New Roman"/>
                <a:cs typeface="Times New Roman"/>
              </a:rPr>
              <a:t>-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dirty="0" sz="2000" spc="-25" b="1">
                <a:latin typeface="Times New Roman"/>
                <a:cs typeface="Times New Roman"/>
              </a:rPr>
              <a:t>1]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85229" y="1784045"/>
            <a:ext cx="335787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1F487C"/>
                </a:solidFill>
                <a:latin typeface="Tahoma"/>
                <a:cs typeface="Tahoma"/>
              </a:rPr>
              <a:t>Example</a:t>
            </a:r>
            <a:r>
              <a:rPr dirty="0" sz="2400" spc="-4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1F487C"/>
                </a:solidFill>
                <a:latin typeface="Tahoma"/>
                <a:cs typeface="Tahoma"/>
              </a:rPr>
              <a:t>recursion</a:t>
            </a:r>
            <a:r>
              <a:rPr dirty="0" sz="2400" spc="-35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1F487C"/>
                </a:solidFill>
                <a:latin typeface="Tahoma"/>
                <a:cs typeface="Tahoma"/>
              </a:rPr>
              <a:t>trace: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263449" y="2822257"/>
            <a:ext cx="1727200" cy="296545"/>
            <a:chOff x="6263449" y="2822257"/>
            <a:chExt cx="1727200" cy="296545"/>
          </a:xfrm>
        </p:grpSpPr>
        <p:sp>
          <p:nvSpPr>
            <p:cNvPr id="6" name="object 6" descr=""/>
            <p:cNvSpPr/>
            <p:nvPr/>
          </p:nvSpPr>
          <p:spPr>
            <a:xfrm>
              <a:off x="6268973" y="2827782"/>
              <a:ext cx="1717675" cy="287020"/>
            </a:xfrm>
            <a:custGeom>
              <a:avLst/>
              <a:gdLst/>
              <a:ahLst/>
              <a:cxnLst/>
              <a:rect l="l" t="t" r="r" b="b"/>
              <a:pathLst>
                <a:path w="1717675" h="287019">
                  <a:moveTo>
                    <a:pt x="1645920" y="286512"/>
                  </a:moveTo>
                  <a:lnTo>
                    <a:pt x="1673828" y="280874"/>
                  </a:lnTo>
                  <a:lnTo>
                    <a:pt x="1696593" y="265509"/>
                  </a:lnTo>
                  <a:lnTo>
                    <a:pt x="1711928" y="242738"/>
                  </a:lnTo>
                  <a:lnTo>
                    <a:pt x="1717548" y="214883"/>
                  </a:lnTo>
                  <a:lnTo>
                    <a:pt x="1717548" y="71627"/>
                  </a:lnTo>
                  <a:lnTo>
                    <a:pt x="1711928" y="43773"/>
                  </a:lnTo>
                  <a:lnTo>
                    <a:pt x="1696593" y="21002"/>
                  </a:lnTo>
                  <a:lnTo>
                    <a:pt x="1673828" y="5637"/>
                  </a:lnTo>
                  <a:lnTo>
                    <a:pt x="1645920" y="0"/>
                  </a:lnTo>
                  <a:lnTo>
                    <a:pt x="71500" y="0"/>
                  </a:lnTo>
                  <a:lnTo>
                    <a:pt x="43666" y="5637"/>
                  </a:lnTo>
                  <a:lnTo>
                    <a:pt x="20939" y="21002"/>
                  </a:lnTo>
                  <a:lnTo>
                    <a:pt x="5617" y="43773"/>
                  </a:lnTo>
                  <a:lnTo>
                    <a:pt x="0" y="71627"/>
                  </a:lnTo>
                  <a:lnTo>
                    <a:pt x="0" y="214883"/>
                  </a:lnTo>
                  <a:lnTo>
                    <a:pt x="5617" y="242738"/>
                  </a:lnTo>
                  <a:lnTo>
                    <a:pt x="20939" y="265509"/>
                  </a:lnTo>
                  <a:lnTo>
                    <a:pt x="43666" y="280874"/>
                  </a:lnTo>
                  <a:lnTo>
                    <a:pt x="71500" y="286512"/>
                  </a:lnTo>
                  <a:lnTo>
                    <a:pt x="1645920" y="2865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268211" y="2827020"/>
              <a:ext cx="1717675" cy="287020"/>
            </a:xfrm>
            <a:custGeom>
              <a:avLst/>
              <a:gdLst/>
              <a:ahLst/>
              <a:cxnLst/>
              <a:rect l="l" t="t" r="r" b="b"/>
              <a:pathLst>
                <a:path w="1717675" h="287019">
                  <a:moveTo>
                    <a:pt x="1645919" y="286512"/>
                  </a:moveTo>
                  <a:lnTo>
                    <a:pt x="1673828" y="280874"/>
                  </a:lnTo>
                  <a:lnTo>
                    <a:pt x="1696592" y="265509"/>
                  </a:lnTo>
                  <a:lnTo>
                    <a:pt x="1711928" y="242738"/>
                  </a:lnTo>
                  <a:lnTo>
                    <a:pt x="1717547" y="214883"/>
                  </a:lnTo>
                  <a:lnTo>
                    <a:pt x="1717547" y="71627"/>
                  </a:lnTo>
                  <a:lnTo>
                    <a:pt x="1711928" y="43773"/>
                  </a:lnTo>
                  <a:lnTo>
                    <a:pt x="1696592" y="21002"/>
                  </a:lnTo>
                  <a:lnTo>
                    <a:pt x="1673828" y="5637"/>
                  </a:lnTo>
                  <a:lnTo>
                    <a:pt x="1645919" y="0"/>
                  </a:lnTo>
                  <a:lnTo>
                    <a:pt x="71500" y="0"/>
                  </a:lnTo>
                  <a:lnTo>
                    <a:pt x="43666" y="5637"/>
                  </a:lnTo>
                  <a:lnTo>
                    <a:pt x="20939" y="21002"/>
                  </a:lnTo>
                  <a:lnTo>
                    <a:pt x="5617" y="43773"/>
                  </a:lnTo>
                  <a:lnTo>
                    <a:pt x="0" y="71627"/>
                  </a:lnTo>
                  <a:lnTo>
                    <a:pt x="0" y="214883"/>
                  </a:lnTo>
                  <a:lnTo>
                    <a:pt x="5617" y="242738"/>
                  </a:lnTo>
                  <a:lnTo>
                    <a:pt x="20939" y="265509"/>
                  </a:lnTo>
                  <a:lnTo>
                    <a:pt x="43666" y="280874"/>
                  </a:lnTo>
                  <a:lnTo>
                    <a:pt x="71500" y="286512"/>
                  </a:lnTo>
                  <a:lnTo>
                    <a:pt x="1645919" y="2865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612763" y="2866389"/>
            <a:ext cx="102235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Calibri"/>
                <a:cs typeface="Calibri"/>
              </a:rPr>
              <a:t>LinearSum</a:t>
            </a:r>
            <a:r>
              <a:rPr dirty="0" sz="1100" spc="4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FF"/>
                </a:solidFill>
                <a:latin typeface="Calibri"/>
                <a:cs typeface="Calibri"/>
              </a:rPr>
              <a:t>(A,5)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834949" y="5111305"/>
            <a:ext cx="1727200" cy="296545"/>
            <a:chOff x="6834949" y="5111305"/>
            <a:chExt cx="1727200" cy="296545"/>
          </a:xfrm>
        </p:grpSpPr>
        <p:sp>
          <p:nvSpPr>
            <p:cNvPr id="10" name="object 10" descr=""/>
            <p:cNvSpPr/>
            <p:nvPr/>
          </p:nvSpPr>
          <p:spPr>
            <a:xfrm>
              <a:off x="6840473" y="5116829"/>
              <a:ext cx="1717675" cy="287020"/>
            </a:xfrm>
            <a:custGeom>
              <a:avLst/>
              <a:gdLst/>
              <a:ahLst/>
              <a:cxnLst/>
              <a:rect l="l" t="t" r="r" b="b"/>
              <a:pathLst>
                <a:path w="1717675" h="287020">
                  <a:moveTo>
                    <a:pt x="1645920" y="286512"/>
                  </a:moveTo>
                  <a:lnTo>
                    <a:pt x="1673828" y="280874"/>
                  </a:lnTo>
                  <a:lnTo>
                    <a:pt x="1696593" y="265509"/>
                  </a:lnTo>
                  <a:lnTo>
                    <a:pt x="1711928" y="242738"/>
                  </a:lnTo>
                  <a:lnTo>
                    <a:pt x="1717548" y="214884"/>
                  </a:lnTo>
                  <a:lnTo>
                    <a:pt x="1717548" y="71628"/>
                  </a:lnTo>
                  <a:lnTo>
                    <a:pt x="1711928" y="43773"/>
                  </a:lnTo>
                  <a:lnTo>
                    <a:pt x="1696593" y="21002"/>
                  </a:lnTo>
                  <a:lnTo>
                    <a:pt x="1673828" y="5637"/>
                  </a:lnTo>
                  <a:lnTo>
                    <a:pt x="1645920" y="0"/>
                  </a:lnTo>
                  <a:lnTo>
                    <a:pt x="71500" y="0"/>
                  </a:lnTo>
                  <a:lnTo>
                    <a:pt x="43666" y="5637"/>
                  </a:lnTo>
                  <a:lnTo>
                    <a:pt x="20939" y="21002"/>
                  </a:lnTo>
                  <a:lnTo>
                    <a:pt x="5617" y="43773"/>
                  </a:lnTo>
                  <a:lnTo>
                    <a:pt x="0" y="71628"/>
                  </a:lnTo>
                  <a:lnTo>
                    <a:pt x="0" y="214884"/>
                  </a:lnTo>
                  <a:lnTo>
                    <a:pt x="5617" y="242738"/>
                  </a:lnTo>
                  <a:lnTo>
                    <a:pt x="20939" y="265509"/>
                  </a:lnTo>
                  <a:lnTo>
                    <a:pt x="43666" y="280874"/>
                  </a:lnTo>
                  <a:lnTo>
                    <a:pt x="71500" y="286512"/>
                  </a:lnTo>
                  <a:lnTo>
                    <a:pt x="1645920" y="2865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839711" y="5116067"/>
              <a:ext cx="1717675" cy="287020"/>
            </a:xfrm>
            <a:custGeom>
              <a:avLst/>
              <a:gdLst/>
              <a:ahLst/>
              <a:cxnLst/>
              <a:rect l="l" t="t" r="r" b="b"/>
              <a:pathLst>
                <a:path w="1717675" h="287020">
                  <a:moveTo>
                    <a:pt x="1645920" y="286511"/>
                  </a:moveTo>
                  <a:lnTo>
                    <a:pt x="1673828" y="280874"/>
                  </a:lnTo>
                  <a:lnTo>
                    <a:pt x="1696593" y="265509"/>
                  </a:lnTo>
                  <a:lnTo>
                    <a:pt x="1711928" y="242738"/>
                  </a:lnTo>
                  <a:lnTo>
                    <a:pt x="1717548" y="214883"/>
                  </a:lnTo>
                  <a:lnTo>
                    <a:pt x="1717548" y="71627"/>
                  </a:lnTo>
                  <a:lnTo>
                    <a:pt x="1711928" y="43773"/>
                  </a:lnTo>
                  <a:lnTo>
                    <a:pt x="1696593" y="21002"/>
                  </a:lnTo>
                  <a:lnTo>
                    <a:pt x="1673828" y="5637"/>
                  </a:lnTo>
                  <a:lnTo>
                    <a:pt x="1645920" y="0"/>
                  </a:lnTo>
                  <a:lnTo>
                    <a:pt x="71501" y="0"/>
                  </a:lnTo>
                  <a:lnTo>
                    <a:pt x="43666" y="5637"/>
                  </a:lnTo>
                  <a:lnTo>
                    <a:pt x="20939" y="21002"/>
                  </a:lnTo>
                  <a:lnTo>
                    <a:pt x="5617" y="43773"/>
                  </a:lnTo>
                  <a:lnTo>
                    <a:pt x="0" y="71627"/>
                  </a:lnTo>
                  <a:lnTo>
                    <a:pt x="0" y="214883"/>
                  </a:lnTo>
                  <a:lnTo>
                    <a:pt x="5617" y="242738"/>
                  </a:lnTo>
                  <a:lnTo>
                    <a:pt x="20939" y="265509"/>
                  </a:lnTo>
                  <a:lnTo>
                    <a:pt x="43666" y="280874"/>
                  </a:lnTo>
                  <a:lnTo>
                    <a:pt x="71501" y="286511"/>
                  </a:lnTo>
                  <a:lnTo>
                    <a:pt x="1645920" y="28651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184263" y="5156072"/>
            <a:ext cx="10223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00FF"/>
                </a:solidFill>
                <a:latin typeface="Calibri"/>
                <a:cs typeface="Calibri"/>
              </a:rPr>
              <a:t>LinearSum</a:t>
            </a:r>
            <a:r>
              <a:rPr dirty="0" sz="1100" spc="4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FF"/>
                </a:solidFill>
                <a:latin typeface="Calibri"/>
                <a:cs typeface="Calibri"/>
              </a:rPr>
              <a:t>(A,1)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691693" y="4539805"/>
            <a:ext cx="1727200" cy="296545"/>
            <a:chOff x="6691693" y="4539805"/>
            <a:chExt cx="1727200" cy="296545"/>
          </a:xfrm>
        </p:grpSpPr>
        <p:sp>
          <p:nvSpPr>
            <p:cNvPr id="14" name="object 14" descr=""/>
            <p:cNvSpPr/>
            <p:nvPr/>
          </p:nvSpPr>
          <p:spPr>
            <a:xfrm>
              <a:off x="6697218" y="4545329"/>
              <a:ext cx="1717675" cy="287020"/>
            </a:xfrm>
            <a:custGeom>
              <a:avLst/>
              <a:gdLst/>
              <a:ahLst/>
              <a:cxnLst/>
              <a:rect l="l" t="t" r="r" b="b"/>
              <a:pathLst>
                <a:path w="1717675" h="287020">
                  <a:moveTo>
                    <a:pt x="1645920" y="286512"/>
                  </a:moveTo>
                  <a:lnTo>
                    <a:pt x="1673828" y="280874"/>
                  </a:lnTo>
                  <a:lnTo>
                    <a:pt x="1696593" y="265509"/>
                  </a:lnTo>
                  <a:lnTo>
                    <a:pt x="1711928" y="242738"/>
                  </a:lnTo>
                  <a:lnTo>
                    <a:pt x="1717548" y="214884"/>
                  </a:lnTo>
                  <a:lnTo>
                    <a:pt x="1717548" y="71628"/>
                  </a:lnTo>
                  <a:lnTo>
                    <a:pt x="1711928" y="43773"/>
                  </a:lnTo>
                  <a:lnTo>
                    <a:pt x="1696593" y="21002"/>
                  </a:lnTo>
                  <a:lnTo>
                    <a:pt x="1673828" y="5637"/>
                  </a:lnTo>
                  <a:lnTo>
                    <a:pt x="1645920" y="0"/>
                  </a:lnTo>
                  <a:lnTo>
                    <a:pt x="71500" y="0"/>
                  </a:lnTo>
                  <a:lnTo>
                    <a:pt x="43666" y="5637"/>
                  </a:lnTo>
                  <a:lnTo>
                    <a:pt x="20939" y="21002"/>
                  </a:lnTo>
                  <a:lnTo>
                    <a:pt x="5617" y="43773"/>
                  </a:lnTo>
                  <a:lnTo>
                    <a:pt x="0" y="71628"/>
                  </a:lnTo>
                  <a:lnTo>
                    <a:pt x="0" y="214884"/>
                  </a:lnTo>
                  <a:lnTo>
                    <a:pt x="5617" y="242738"/>
                  </a:lnTo>
                  <a:lnTo>
                    <a:pt x="20939" y="265509"/>
                  </a:lnTo>
                  <a:lnTo>
                    <a:pt x="43666" y="280874"/>
                  </a:lnTo>
                  <a:lnTo>
                    <a:pt x="71500" y="286512"/>
                  </a:lnTo>
                  <a:lnTo>
                    <a:pt x="1645920" y="2865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696456" y="4544567"/>
              <a:ext cx="1717675" cy="287020"/>
            </a:xfrm>
            <a:custGeom>
              <a:avLst/>
              <a:gdLst/>
              <a:ahLst/>
              <a:cxnLst/>
              <a:rect l="l" t="t" r="r" b="b"/>
              <a:pathLst>
                <a:path w="1717675" h="287020">
                  <a:moveTo>
                    <a:pt x="1645920" y="286511"/>
                  </a:moveTo>
                  <a:lnTo>
                    <a:pt x="1673828" y="280874"/>
                  </a:lnTo>
                  <a:lnTo>
                    <a:pt x="1696593" y="265509"/>
                  </a:lnTo>
                  <a:lnTo>
                    <a:pt x="1711928" y="242738"/>
                  </a:lnTo>
                  <a:lnTo>
                    <a:pt x="1717548" y="214883"/>
                  </a:lnTo>
                  <a:lnTo>
                    <a:pt x="1717548" y="71627"/>
                  </a:lnTo>
                  <a:lnTo>
                    <a:pt x="1711928" y="43773"/>
                  </a:lnTo>
                  <a:lnTo>
                    <a:pt x="1696593" y="21002"/>
                  </a:lnTo>
                  <a:lnTo>
                    <a:pt x="1673828" y="5637"/>
                  </a:lnTo>
                  <a:lnTo>
                    <a:pt x="1645920" y="0"/>
                  </a:lnTo>
                  <a:lnTo>
                    <a:pt x="71500" y="0"/>
                  </a:lnTo>
                  <a:lnTo>
                    <a:pt x="43666" y="5637"/>
                  </a:lnTo>
                  <a:lnTo>
                    <a:pt x="20939" y="21002"/>
                  </a:lnTo>
                  <a:lnTo>
                    <a:pt x="5617" y="43773"/>
                  </a:lnTo>
                  <a:lnTo>
                    <a:pt x="0" y="71627"/>
                  </a:lnTo>
                  <a:lnTo>
                    <a:pt x="0" y="214883"/>
                  </a:lnTo>
                  <a:lnTo>
                    <a:pt x="5617" y="242738"/>
                  </a:lnTo>
                  <a:lnTo>
                    <a:pt x="20939" y="265509"/>
                  </a:lnTo>
                  <a:lnTo>
                    <a:pt x="43666" y="280874"/>
                  </a:lnTo>
                  <a:lnTo>
                    <a:pt x="71500" y="286511"/>
                  </a:lnTo>
                  <a:lnTo>
                    <a:pt x="1645920" y="28651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7041642" y="4582795"/>
            <a:ext cx="10223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00FF"/>
                </a:solidFill>
                <a:latin typeface="Calibri"/>
                <a:cs typeface="Calibri"/>
              </a:rPr>
              <a:t>LinearSum</a:t>
            </a:r>
            <a:r>
              <a:rPr dirty="0" sz="1100" spc="4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FF"/>
                </a:solidFill>
                <a:latin typeface="Calibri"/>
                <a:cs typeface="Calibri"/>
              </a:rPr>
              <a:t>(A,2)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548437" y="3966781"/>
            <a:ext cx="1727200" cy="296545"/>
            <a:chOff x="6548437" y="3966781"/>
            <a:chExt cx="1727200" cy="296545"/>
          </a:xfrm>
        </p:grpSpPr>
        <p:sp>
          <p:nvSpPr>
            <p:cNvPr id="18" name="object 18" descr=""/>
            <p:cNvSpPr/>
            <p:nvPr/>
          </p:nvSpPr>
          <p:spPr>
            <a:xfrm>
              <a:off x="6553962" y="3972306"/>
              <a:ext cx="1717675" cy="287020"/>
            </a:xfrm>
            <a:custGeom>
              <a:avLst/>
              <a:gdLst/>
              <a:ahLst/>
              <a:cxnLst/>
              <a:rect l="l" t="t" r="r" b="b"/>
              <a:pathLst>
                <a:path w="1717675" h="287020">
                  <a:moveTo>
                    <a:pt x="1645920" y="286512"/>
                  </a:moveTo>
                  <a:lnTo>
                    <a:pt x="1673828" y="280874"/>
                  </a:lnTo>
                  <a:lnTo>
                    <a:pt x="1696593" y="265509"/>
                  </a:lnTo>
                  <a:lnTo>
                    <a:pt x="1711928" y="242738"/>
                  </a:lnTo>
                  <a:lnTo>
                    <a:pt x="1717548" y="214884"/>
                  </a:lnTo>
                  <a:lnTo>
                    <a:pt x="1717548" y="71628"/>
                  </a:lnTo>
                  <a:lnTo>
                    <a:pt x="1711928" y="43773"/>
                  </a:lnTo>
                  <a:lnTo>
                    <a:pt x="1696593" y="21002"/>
                  </a:lnTo>
                  <a:lnTo>
                    <a:pt x="1673828" y="5637"/>
                  </a:lnTo>
                  <a:lnTo>
                    <a:pt x="1645920" y="0"/>
                  </a:lnTo>
                  <a:lnTo>
                    <a:pt x="71501" y="0"/>
                  </a:lnTo>
                  <a:lnTo>
                    <a:pt x="43666" y="5637"/>
                  </a:lnTo>
                  <a:lnTo>
                    <a:pt x="20939" y="21002"/>
                  </a:lnTo>
                  <a:lnTo>
                    <a:pt x="5617" y="43773"/>
                  </a:lnTo>
                  <a:lnTo>
                    <a:pt x="0" y="71628"/>
                  </a:lnTo>
                  <a:lnTo>
                    <a:pt x="0" y="214884"/>
                  </a:lnTo>
                  <a:lnTo>
                    <a:pt x="5617" y="242738"/>
                  </a:lnTo>
                  <a:lnTo>
                    <a:pt x="20939" y="265509"/>
                  </a:lnTo>
                  <a:lnTo>
                    <a:pt x="43666" y="280874"/>
                  </a:lnTo>
                  <a:lnTo>
                    <a:pt x="71501" y="286512"/>
                  </a:lnTo>
                  <a:lnTo>
                    <a:pt x="1645920" y="2865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553200" y="3971544"/>
              <a:ext cx="1717675" cy="287020"/>
            </a:xfrm>
            <a:custGeom>
              <a:avLst/>
              <a:gdLst/>
              <a:ahLst/>
              <a:cxnLst/>
              <a:rect l="l" t="t" r="r" b="b"/>
              <a:pathLst>
                <a:path w="1717675" h="287020">
                  <a:moveTo>
                    <a:pt x="1645920" y="286511"/>
                  </a:moveTo>
                  <a:lnTo>
                    <a:pt x="1673828" y="280874"/>
                  </a:lnTo>
                  <a:lnTo>
                    <a:pt x="1696593" y="265509"/>
                  </a:lnTo>
                  <a:lnTo>
                    <a:pt x="1711928" y="242738"/>
                  </a:lnTo>
                  <a:lnTo>
                    <a:pt x="1717548" y="214883"/>
                  </a:lnTo>
                  <a:lnTo>
                    <a:pt x="1717548" y="71627"/>
                  </a:lnTo>
                  <a:lnTo>
                    <a:pt x="1711928" y="43773"/>
                  </a:lnTo>
                  <a:lnTo>
                    <a:pt x="1696593" y="21002"/>
                  </a:lnTo>
                  <a:lnTo>
                    <a:pt x="1673828" y="5637"/>
                  </a:lnTo>
                  <a:lnTo>
                    <a:pt x="1645920" y="0"/>
                  </a:lnTo>
                  <a:lnTo>
                    <a:pt x="71500" y="0"/>
                  </a:lnTo>
                  <a:lnTo>
                    <a:pt x="43666" y="5637"/>
                  </a:lnTo>
                  <a:lnTo>
                    <a:pt x="20939" y="21002"/>
                  </a:lnTo>
                  <a:lnTo>
                    <a:pt x="5617" y="43773"/>
                  </a:lnTo>
                  <a:lnTo>
                    <a:pt x="0" y="71627"/>
                  </a:lnTo>
                  <a:lnTo>
                    <a:pt x="0" y="214883"/>
                  </a:lnTo>
                  <a:lnTo>
                    <a:pt x="5617" y="242738"/>
                  </a:lnTo>
                  <a:lnTo>
                    <a:pt x="20939" y="265509"/>
                  </a:lnTo>
                  <a:lnTo>
                    <a:pt x="43666" y="280874"/>
                  </a:lnTo>
                  <a:lnTo>
                    <a:pt x="71500" y="286511"/>
                  </a:lnTo>
                  <a:lnTo>
                    <a:pt x="1645920" y="28651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898640" y="4011295"/>
            <a:ext cx="10223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00FF"/>
                </a:solidFill>
                <a:latin typeface="Calibri"/>
                <a:cs typeface="Calibri"/>
              </a:rPr>
              <a:t>LinearSum</a:t>
            </a:r>
            <a:r>
              <a:rPr dirty="0" sz="1100" spc="4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FF"/>
                </a:solidFill>
                <a:latin typeface="Calibri"/>
                <a:cs typeface="Calibri"/>
              </a:rPr>
              <a:t>(A,3)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405181" y="3393757"/>
            <a:ext cx="1727200" cy="297815"/>
            <a:chOff x="6405181" y="3393757"/>
            <a:chExt cx="1727200" cy="297815"/>
          </a:xfrm>
        </p:grpSpPr>
        <p:sp>
          <p:nvSpPr>
            <p:cNvPr id="22" name="object 22" descr=""/>
            <p:cNvSpPr/>
            <p:nvPr/>
          </p:nvSpPr>
          <p:spPr>
            <a:xfrm>
              <a:off x="6410706" y="3399282"/>
              <a:ext cx="1717675" cy="288290"/>
            </a:xfrm>
            <a:custGeom>
              <a:avLst/>
              <a:gdLst/>
              <a:ahLst/>
              <a:cxnLst/>
              <a:rect l="l" t="t" r="r" b="b"/>
              <a:pathLst>
                <a:path w="1717675" h="288289">
                  <a:moveTo>
                    <a:pt x="1645920" y="288035"/>
                  </a:moveTo>
                  <a:lnTo>
                    <a:pt x="1673828" y="282374"/>
                  </a:lnTo>
                  <a:lnTo>
                    <a:pt x="1696593" y="266938"/>
                  </a:lnTo>
                  <a:lnTo>
                    <a:pt x="1711928" y="244048"/>
                  </a:lnTo>
                  <a:lnTo>
                    <a:pt x="1717548" y="216026"/>
                  </a:lnTo>
                  <a:lnTo>
                    <a:pt x="1717548" y="72008"/>
                  </a:lnTo>
                  <a:lnTo>
                    <a:pt x="1711928" y="43987"/>
                  </a:lnTo>
                  <a:lnTo>
                    <a:pt x="1696593" y="21097"/>
                  </a:lnTo>
                  <a:lnTo>
                    <a:pt x="1673828" y="5661"/>
                  </a:lnTo>
                  <a:lnTo>
                    <a:pt x="1645920" y="0"/>
                  </a:lnTo>
                  <a:lnTo>
                    <a:pt x="71501" y="0"/>
                  </a:lnTo>
                  <a:lnTo>
                    <a:pt x="43666" y="5661"/>
                  </a:lnTo>
                  <a:lnTo>
                    <a:pt x="20939" y="21097"/>
                  </a:lnTo>
                  <a:lnTo>
                    <a:pt x="5617" y="43987"/>
                  </a:lnTo>
                  <a:lnTo>
                    <a:pt x="0" y="72008"/>
                  </a:lnTo>
                  <a:lnTo>
                    <a:pt x="0" y="216026"/>
                  </a:lnTo>
                  <a:lnTo>
                    <a:pt x="5617" y="244048"/>
                  </a:lnTo>
                  <a:lnTo>
                    <a:pt x="20939" y="266938"/>
                  </a:lnTo>
                  <a:lnTo>
                    <a:pt x="43666" y="282374"/>
                  </a:lnTo>
                  <a:lnTo>
                    <a:pt x="71501" y="288035"/>
                  </a:lnTo>
                  <a:lnTo>
                    <a:pt x="1645920" y="2880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409944" y="3398520"/>
              <a:ext cx="1717675" cy="288290"/>
            </a:xfrm>
            <a:custGeom>
              <a:avLst/>
              <a:gdLst/>
              <a:ahLst/>
              <a:cxnLst/>
              <a:rect l="l" t="t" r="r" b="b"/>
              <a:pathLst>
                <a:path w="1717675" h="288289">
                  <a:moveTo>
                    <a:pt x="1645920" y="288035"/>
                  </a:moveTo>
                  <a:lnTo>
                    <a:pt x="1673828" y="282374"/>
                  </a:lnTo>
                  <a:lnTo>
                    <a:pt x="1696593" y="266938"/>
                  </a:lnTo>
                  <a:lnTo>
                    <a:pt x="1711928" y="244048"/>
                  </a:lnTo>
                  <a:lnTo>
                    <a:pt x="1717548" y="216026"/>
                  </a:lnTo>
                  <a:lnTo>
                    <a:pt x="1717548" y="72008"/>
                  </a:lnTo>
                  <a:lnTo>
                    <a:pt x="1711928" y="43987"/>
                  </a:lnTo>
                  <a:lnTo>
                    <a:pt x="1696593" y="21097"/>
                  </a:lnTo>
                  <a:lnTo>
                    <a:pt x="1673828" y="5661"/>
                  </a:lnTo>
                  <a:lnTo>
                    <a:pt x="1645920" y="0"/>
                  </a:lnTo>
                  <a:lnTo>
                    <a:pt x="71500" y="0"/>
                  </a:lnTo>
                  <a:lnTo>
                    <a:pt x="43666" y="5661"/>
                  </a:lnTo>
                  <a:lnTo>
                    <a:pt x="20939" y="21097"/>
                  </a:lnTo>
                  <a:lnTo>
                    <a:pt x="5617" y="43987"/>
                  </a:lnTo>
                  <a:lnTo>
                    <a:pt x="0" y="72008"/>
                  </a:lnTo>
                  <a:lnTo>
                    <a:pt x="0" y="216026"/>
                  </a:lnTo>
                  <a:lnTo>
                    <a:pt x="5617" y="244048"/>
                  </a:lnTo>
                  <a:lnTo>
                    <a:pt x="20939" y="266938"/>
                  </a:lnTo>
                  <a:lnTo>
                    <a:pt x="43666" y="282374"/>
                  </a:lnTo>
                  <a:lnTo>
                    <a:pt x="71500" y="288035"/>
                  </a:lnTo>
                  <a:lnTo>
                    <a:pt x="1645920" y="28803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6755638" y="3437889"/>
            <a:ext cx="102235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Calibri"/>
                <a:cs typeface="Calibri"/>
              </a:rPr>
              <a:t>LinearSum</a:t>
            </a:r>
            <a:r>
              <a:rPr dirty="0" sz="1100" spc="4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0000FF"/>
                </a:solidFill>
                <a:latin typeface="Calibri"/>
                <a:cs typeface="Calibri"/>
              </a:rPr>
              <a:t>(A,4)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7121461" y="3108769"/>
            <a:ext cx="576580" cy="2007870"/>
            <a:chOff x="7121461" y="3108769"/>
            <a:chExt cx="576580" cy="2007870"/>
          </a:xfrm>
        </p:grpSpPr>
        <p:sp>
          <p:nvSpPr>
            <p:cNvPr id="26" name="object 26" descr=""/>
            <p:cNvSpPr/>
            <p:nvPr/>
          </p:nvSpPr>
          <p:spPr>
            <a:xfrm>
              <a:off x="7126223" y="3113532"/>
              <a:ext cx="106680" cy="213360"/>
            </a:xfrm>
            <a:custGeom>
              <a:avLst/>
              <a:gdLst/>
              <a:ahLst/>
              <a:cxnLst/>
              <a:rect l="l" t="t" r="r" b="b"/>
              <a:pathLst>
                <a:path w="106679" h="213360">
                  <a:moveTo>
                    <a:pt x="0" y="0"/>
                  </a:moveTo>
                  <a:lnTo>
                    <a:pt x="106679" y="21335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202423" y="3307080"/>
              <a:ext cx="67310" cy="91440"/>
            </a:xfrm>
            <a:custGeom>
              <a:avLst/>
              <a:gdLst/>
              <a:ahLst/>
              <a:cxnLst/>
              <a:rect l="l" t="t" r="r" b="b"/>
              <a:pathLst>
                <a:path w="67309" h="91439">
                  <a:moveTo>
                    <a:pt x="54228" y="0"/>
                  </a:moveTo>
                  <a:lnTo>
                    <a:pt x="0" y="26797"/>
                  </a:lnTo>
                  <a:lnTo>
                    <a:pt x="67055" y="91440"/>
                  </a:lnTo>
                  <a:lnTo>
                    <a:pt x="54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269479" y="3686556"/>
              <a:ext cx="106680" cy="212090"/>
            </a:xfrm>
            <a:custGeom>
              <a:avLst/>
              <a:gdLst/>
              <a:ahLst/>
              <a:cxnLst/>
              <a:rect l="l" t="t" r="r" b="b"/>
              <a:pathLst>
                <a:path w="106679" h="212089">
                  <a:moveTo>
                    <a:pt x="0" y="0"/>
                  </a:moveTo>
                  <a:lnTo>
                    <a:pt x="106679" y="21183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347203" y="3880104"/>
              <a:ext cx="66040" cy="91440"/>
            </a:xfrm>
            <a:custGeom>
              <a:avLst/>
              <a:gdLst/>
              <a:ahLst/>
              <a:cxnLst/>
              <a:rect l="l" t="t" r="r" b="b"/>
              <a:pathLst>
                <a:path w="66040" h="91439">
                  <a:moveTo>
                    <a:pt x="52704" y="0"/>
                  </a:moveTo>
                  <a:lnTo>
                    <a:pt x="0" y="25273"/>
                  </a:lnTo>
                  <a:lnTo>
                    <a:pt x="65531" y="91440"/>
                  </a:lnTo>
                  <a:lnTo>
                    <a:pt x="527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412735" y="4258056"/>
              <a:ext cx="105410" cy="213360"/>
            </a:xfrm>
            <a:custGeom>
              <a:avLst/>
              <a:gdLst/>
              <a:ahLst/>
              <a:cxnLst/>
              <a:rect l="l" t="t" r="r" b="b"/>
              <a:pathLst>
                <a:path w="105409" h="213360">
                  <a:moveTo>
                    <a:pt x="0" y="0"/>
                  </a:moveTo>
                  <a:lnTo>
                    <a:pt x="105156" y="21336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490459" y="4451604"/>
              <a:ext cx="64135" cy="93345"/>
            </a:xfrm>
            <a:custGeom>
              <a:avLst/>
              <a:gdLst/>
              <a:ahLst/>
              <a:cxnLst/>
              <a:rect l="l" t="t" r="r" b="b"/>
              <a:pathLst>
                <a:path w="64134" h="93345">
                  <a:moveTo>
                    <a:pt x="51562" y="0"/>
                  </a:moveTo>
                  <a:lnTo>
                    <a:pt x="0" y="26797"/>
                  </a:lnTo>
                  <a:lnTo>
                    <a:pt x="64008" y="92964"/>
                  </a:lnTo>
                  <a:lnTo>
                    <a:pt x="515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554467" y="4831080"/>
              <a:ext cx="106680" cy="212090"/>
            </a:xfrm>
            <a:custGeom>
              <a:avLst/>
              <a:gdLst/>
              <a:ahLst/>
              <a:cxnLst/>
              <a:rect l="l" t="t" r="r" b="b"/>
              <a:pathLst>
                <a:path w="106679" h="212089">
                  <a:moveTo>
                    <a:pt x="0" y="0"/>
                  </a:moveTo>
                  <a:lnTo>
                    <a:pt x="106679" y="21183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632191" y="5024627"/>
              <a:ext cx="66040" cy="91440"/>
            </a:xfrm>
            <a:custGeom>
              <a:avLst/>
              <a:gdLst/>
              <a:ahLst/>
              <a:cxnLst/>
              <a:rect l="l" t="t" r="r" b="b"/>
              <a:pathLst>
                <a:path w="66040" h="91439">
                  <a:moveTo>
                    <a:pt x="52704" y="0"/>
                  </a:moveTo>
                  <a:lnTo>
                    <a:pt x="0" y="26797"/>
                  </a:lnTo>
                  <a:lnTo>
                    <a:pt x="65531" y="91440"/>
                  </a:lnTo>
                  <a:lnTo>
                    <a:pt x="527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7250938" y="3152013"/>
            <a:ext cx="2165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0">
                <a:solidFill>
                  <a:srgbClr val="0000FF"/>
                </a:solidFill>
                <a:latin typeface="Calibri"/>
                <a:cs typeface="Calibri"/>
              </a:rPr>
              <a:t>call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428992" y="3723894"/>
            <a:ext cx="2165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0000FF"/>
                </a:solidFill>
                <a:latin typeface="Calibri"/>
                <a:cs typeface="Calibri"/>
              </a:rPr>
              <a:t>call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554214" y="4296917"/>
            <a:ext cx="2165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0000FF"/>
                </a:solidFill>
                <a:latin typeface="Calibri"/>
                <a:cs typeface="Calibri"/>
              </a:rPr>
              <a:t>call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733792" y="4881117"/>
            <a:ext cx="2165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0000FF"/>
                </a:solidFill>
                <a:latin typeface="Calibri"/>
                <a:cs typeface="Calibri"/>
              </a:rPr>
              <a:t>call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7985759" y="2935223"/>
            <a:ext cx="688975" cy="2329180"/>
            <a:chOff x="7985759" y="2935223"/>
            <a:chExt cx="688975" cy="2329180"/>
          </a:xfrm>
        </p:grpSpPr>
        <p:sp>
          <p:nvSpPr>
            <p:cNvPr id="39" name="object 39" descr=""/>
            <p:cNvSpPr/>
            <p:nvPr/>
          </p:nvSpPr>
          <p:spPr>
            <a:xfrm>
              <a:off x="8494775" y="4681727"/>
              <a:ext cx="175260" cy="577850"/>
            </a:xfrm>
            <a:custGeom>
              <a:avLst/>
              <a:gdLst/>
              <a:ahLst/>
              <a:cxnLst/>
              <a:rect l="l" t="t" r="r" b="b"/>
              <a:pathLst>
                <a:path w="175259" h="577850">
                  <a:moveTo>
                    <a:pt x="61849" y="577596"/>
                  </a:moveTo>
                  <a:lnTo>
                    <a:pt x="91670" y="518712"/>
                  </a:lnTo>
                  <a:lnTo>
                    <a:pt x="116901" y="461802"/>
                  </a:lnTo>
                  <a:lnTo>
                    <a:pt x="137564" y="407092"/>
                  </a:lnTo>
                  <a:lnTo>
                    <a:pt x="153679" y="354812"/>
                  </a:lnTo>
                  <a:lnTo>
                    <a:pt x="165268" y="305188"/>
                  </a:lnTo>
                  <a:lnTo>
                    <a:pt x="172351" y="258451"/>
                  </a:lnTo>
                  <a:lnTo>
                    <a:pt x="174950" y="214827"/>
                  </a:lnTo>
                  <a:lnTo>
                    <a:pt x="173085" y="174545"/>
                  </a:lnTo>
                  <a:lnTo>
                    <a:pt x="156048" y="104921"/>
                  </a:lnTo>
                  <a:lnTo>
                    <a:pt x="121410" y="51405"/>
                  </a:lnTo>
                  <a:lnTo>
                    <a:pt x="69337" y="15822"/>
                  </a:lnTo>
                  <a:lnTo>
                    <a:pt x="36816" y="5327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414003" y="4652772"/>
              <a:ext cx="90170" cy="59690"/>
            </a:xfrm>
            <a:custGeom>
              <a:avLst/>
              <a:gdLst/>
              <a:ahLst/>
              <a:cxnLst/>
              <a:rect l="l" t="t" r="r" b="b"/>
              <a:pathLst>
                <a:path w="90170" h="59689">
                  <a:moveTo>
                    <a:pt x="86741" y="0"/>
                  </a:moveTo>
                  <a:lnTo>
                    <a:pt x="0" y="35305"/>
                  </a:lnTo>
                  <a:lnTo>
                    <a:pt x="89916" y="59435"/>
                  </a:lnTo>
                  <a:lnTo>
                    <a:pt x="867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351519" y="4110227"/>
              <a:ext cx="175260" cy="577850"/>
            </a:xfrm>
            <a:custGeom>
              <a:avLst/>
              <a:gdLst/>
              <a:ahLst/>
              <a:cxnLst/>
              <a:rect l="l" t="t" r="r" b="b"/>
              <a:pathLst>
                <a:path w="175259" h="577850">
                  <a:moveTo>
                    <a:pt x="61849" y="577596"/>
                  </a:moveTo>
                  <a:lnTo>
                    <a:pt x="91670" y="518440"/>
                  </a:lnTo>
                  <a:lnTo>
                    <a:pt x="116901" y="461328"/>
                  </a:lnTo>
                  <a:lnTo>
                    <a:pt x="137564" y="406479"/>
                  </a:lnTo>
                  <a:lnTo>
                    <a:pt x="153679" y="354115"/>
                  </a:lnTo>
                  <a:lnTo>
                    <a:pt x="165268" y="304457"/>
                  </a:lnTo>
                  <a:lnTo>
                    <a:pt x="172351" y="257725"/>
                  </a:lnTo>
                  <a:lnTo>
                    <a:pt x="174950" y="214141"/>
                  </a:lnTo>
                  <a:lnTo>
                    <a:pt x="173085" y="173926"/>
                  </a:lnTo>
                  <a:lnTo>
                    <a:pt x="156048" y="104486"/>
                  </a:lnTo>
                  <a:lnTo>
                    <a:pt x="121410" y="51173"/>
                  </a:lnTo>
                  <a:lnTo>
                    <a:pt x="69337" y="15754"/>
                  </a:lnTo>
                  <a:lnTo>
                    <a:pt x="36816" y="5309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270747" y="4079747"/>
              <a:ext cx="90170" cy="59690"/>
            </a:xfrm>
            <a:custGeom>
              <a:avLst/>
              <a:gdLst/>
              <a:ahLst/>
              <a:cxnLst/>
              <a:rect l="l" t="t" r="r" b="b"/>
              <a:pathLst>
                <a:path w="90170" h="59689">
                  <a:moveTo>
                    <a:pt x="86741" y="0"/>
                  </a:moveTo>
                  <a:lnTo>
                    <a:pt x="0" y="35306"/>
                  </a:lnTo>
                  <a:lnTo>
                    <a:pt x="89916" y="59435"/>
                  </a:lnTo>
                  <a:lnTo>
                    <a:pt x="867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208263" y="3537203"/>
              <a:ext cx="175895" cy="577850"/>
            </a:xfrm>
            <a:custGeom>
              <a:avLst/>
              <a:gdLst/>
              <a:ahLst/>
              <a:cxnLst/>
              <a:rect l="l" t="t" r="r" b="b"/>
              <a:pathLst>
                <a:path w="175895" h="577850">
                  <a:moveTo>
                    <a:pt x="62229" y="577596"/>
                  </a:moveTo>
                  <a:lnTo>
                    <a:pt x="92232" y="518440"/>
                  </a:lnTo>
                  <a:lnTo>
                    <a:pt x="117584" y="461328"/>
                  </a:lnTo>
                  <a:lnTo>
                    <a:pt x="138313" y="406479"/>
                  </a:lnTo>
                  <a:lnTo>
                    <a:pt x="154447" y="354115"/>
                  </a:lnTo>
                  <a:lnTo>
                    <a:pt x="166016" y="304457"/>
                  </a:lnTo>
                  <a:lnTo>
                    <a:pt x="173047" y="257725"/>
                  </a:lnTo>
                  <a:lnTo>
                    <a:pt x="175568" y="214141"/>
                  </a:lnTo>
                  <a:lnTo>
                    <a:pt x="173608" y="173926"/>
                  </a:lnTo>
                  <a:lnTo>
                    <a:pt x="156358" y="104486"/>
                  </a:lnTo>
                  <a:lnTo>
                    <a:pt x="121523" y="51173"/>
                  </a:lnTo>
                  <a:lnTo>
                    <a:pt x="69328" y="15754"/>
                  </a:lnTo>
                  <a:lnTo>
                    <a:pt x="36791" y="5309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8127491" y="3506723"/>
              <a:ext cx="91440" cy="60960"/>
            </a:xfrm>
            <a:custGeom>
              <a:avLst/>
              <a:gdLst/>
              <a:ahLst/>
              <a:cxnLst/>
              <a:rect l="l" t="t" r="r" b="b"/>
              <a:pathLst>
                <a:path w="91440" h="60960">
                  <a:moveTo>
                    <a:pt x="88264" y="0"/>
                  </a:moveTo>
                  <a:lnTo>
                    <a:pt x="0" y="36956"/>
                  </a:lnTo>
                  <a:lnTo>
                    <a:pt x="91439" y="60960"/>
                  </a:lnTo>
                  <a:lnTo>
                    <a:pt x="882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8066531" y="2965703"/>
              <a:ext cx="174625" cy="577850"/>
            </a:xfrm>
            <a:custGeom>
              <a:avLst/>
              <a:gdLst/>
              <a:ahLst/>
              <a:cxnLst/>
              <a:rect l="l" t="t" r="r" b="b"/>
              <a:pathLst>
                <a:path w="174625" h="577850">
                  <a:moveTo>
                    <a:pt x="61849" y="577596"/>
                  </a:moveTo>
                  <a:lnTo>
                    <a:pt x="91653" y="518424"/>
                  </a:lnTo>
                  <a:lnTo>
                    <a:pt x="116839" y="461265"/>
                  </a:lnTo>
                  <a:lnTo>
                    <a:pt x="137434" y="406349"/>
                  </a:lnTo>
                  <a:lnTo>
                    <a:pt x="153465" y="353901"/>
                  </a:lnTo>
                  <a:lnTo>
                    <a:pt x="164961" y="304150"/>
                  </a:lnTo>
                  <a:lnTo>
                    <a:pt x="171949" y="257323"/>
                  </a:lnTo>
                  <a:lnTo>
                    <a:pt x="174457" y="213649"/>
                  </a:lnTo>
                  <a:lnTo>
                    <a:pt x="172513" y="173355"/>
                  </a:lnTo>
                  <a:lnTo>
                    <a:pt x="155378" y="103816"/>
                  </a:lnTo>
                  <a:lnTo>
                    <a:pt x="120767" y="50530"/>
                  </a:lnTo>
                  <a:lnTo>
                    <a:pt x="68900" y="15317"/>
                  </a:lnTo>
                  <a:lnTo>
                    <a:pt x="36565" y="5057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985759" y="2935223"/>
              <a:ext cx="90170" cy="59690"/>
            </a:xfrm>
            <a:custGeom>
              <a:avLst/>
              <a:gdLst/>
              <a:ahLst/>
              <a:cxnLst/>
              <a:rect l="l" t="t" r="r" b="b"/>
              <a:pathLst>
                <a:path w="90170" h="59689">
                  <a:moveTo>
                    <a:pt x="85217" y="0"/>
                  </a:moveTo>
                  <a:lnTo>
                    <a:pt x="0" y="35305"/>
                  </a:lnTo>
                  <a:lnTo>
                    <a:pt x="89916" y="59436"/>
                  </a:lnTo>
                  <a:lnTo>
                    <a:pt x="85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8711945" y="4870196"/>
            <a:ext cx="92519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100" spc="1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A[0]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250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8575293" y="4296917"/>
            <a:ext cx="16586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100" spc="1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4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+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[1</a:t>
            </a:r>
            <a:r>
              <a:rPr dirty="0" sz="1100" spc="-1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]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4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+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180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8432418" y="3723894"/>
            <a:ext cx="17310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100" spc="1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7</a:t>
            </a:r>
            <a:r>
              <a:rPr dirty="0" sz="1100" spc="1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+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90">
                <a:latin typeface="Calibri"/>
                <a:cs typeface="Calibri"/>
              </a:rPr>
              <a:t> </a:t>
            </a:r>
            <a:r>
              <a:rPr dirty="0" sz="1100" spc="-45">
                <a:latin typeface="Calibri"/>
                <a:cs typeface="Calibri"/>
              </a:rPr>
              <a:t>[2</a:t>
            </a:r>
            <a:r>
              <a:rPr dirty="0" sz="1100" spc="-1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]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7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+</a:t>
            </a:r>
            <a:r>
              <a:rPr dirty="0" sz="1100" spc="1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6</a:t>
            </a:r>
            <a:r>
              <a:rPr dirty="0" sz="1100" spc="1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18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8330565" y="3152013"/>
            <a:ext cx="18865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100" spc="1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13</a:t>
            </a:r>
            <a:r>
              <a:rPr dirty="0" sz="1100" spc="18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+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A[3]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13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+</a:t>
            </a:r>
            <a:r>
              <a:rPr dirty="0" sz="1100" spc="19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19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6990397" y="2537269"/>
            <a:ext cx="135890" cy="290195"/>
            <a:chOff x="6990397" y="2537269"/>
            <a:chExt cx="135890" cy="290195"/>
          </a:xfrm>
        </p:grpSpPr>
        <p:sp>
          <p:nvSpPr>
            <p:cNvPr id="52" name="object 52" descr=""/>
            <p:cNvSpPr/>
            <p:nvPr/>
          </p:nvSpPr>
          <p:spPr>
            <a:xfrm>
              <a:off x="6995159" y="2542032"/>
              <a:ext cx="96520" cy="210820"/>
            </a:xfrm>
            <a:custGeom>
              <a:avLst/>
              <a:gdLst/>
              <a:ahLst/>
              <a:cxnLst/>
              <a:rect l="l" t="t" r="r" b="b"/>
              <a:pathLst>
                <a:path w="96520" h="210819">
                  <a:moveTo>
                    <a:pt x="0" y="0"/>
                  </a:moveTo>
                  <a:lnTo>
                    <a:pt x="96012" y="21031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7062215" y="2734056"/>
              <a:ext cx="64135" cy="93345"/>
            </a:xfrm>
            <a:custGeom>
              <a:avLst/>
              <a:gdLst/>
              <a:ahLst/>
              <a:cxnLst/>
              <a:rect l="l" t="t" r="r" b="b"/>
              <a:pathLst>
                <a:path w="64134" h="93344">
                  <a:moveTo>
                    <a:pt x="52831" y="0"/>
                  </a:moveTo>
                  <a:lnTo>
                    <a:pt x="0" y="25273"/>
                  </a:lnTo>
                  <a:lnTo>
                    <a:pt x="64007" y="92964"/>
                  </a:lnTo>
                  <a:lnTo>
                    <a:pt x="528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7125716" y="2578988"/>
            <a:ext cx="2165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0">
                <a:solidFill>
                  <a:srgbClr val="0000FF"/>
                </a:solidFill>
                <a:latin typeface="Calibri"/>
                <a:cs typeface="Calibri"/>
              </a:rPr>
              <a:t>call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8038592" y="2578988"/>
            <a:ext cx="188658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Calibri"/>
                <a:cs typeface="Calibri"/>
              </a:rPr>
              <a:t>return</a:t>
            </a:r>
            <a:r>
              <a:rPr dirty="0" sz="1100" spc="1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15</a:t>
            </a:r>
            <a:r>
              <a:rPr dirty="0" sz="1100" spc="18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+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A[4]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2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15</a:t>
            </a:r>
            <a:r>
              <a:rPr dirty="0" sz="1100" spc="19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+</a:t>
            </a:r>
            <a:r>
              <a:rPr dirty="0" sz="1100" spc="19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5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=</a:t>
            </a:r>
            <a:r>
              <a:rPr dirty="0" sz="1100" spc="19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20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9058656" y="4471415"/>
            <a:ext cx="506730" cy="436245"/>
            <a:chOff x="9058656" y="4471415"/>
            <a:chExt cx="506730" cy="436245"/>
          </a:xfrm>
        </p:grpSpPr>
        <p:sp>
          <p:nvSpPr>
            <p:cNvPr id="57" name="object 57" descr=""/>
            <p:cNvSpPr/>
            <p:nvPr/>
          </p:nvSpPr>
          <p:spPr>
            <a:xfrm>
              <a:off x="9119616" y="4526279"/>
              <a:ext cx="440690" cy="376555"/>
            </a:xfrm>
            <a:custGeom>
              <a:avLst/>
              <a:gdLst/>
              <a:ahLst/>
              <a:cxnLst/>
              <a:rect l="l" t="t" r="r" b="b"/>
              <a:pathLst>
                <a:path w="440690" h="376554">
                  <a:moveTo>
                    <a:pt x="440435" y="376428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9058656" y="4471415"/>
              <a:ext cx="85725" cy="82550"/>
            </a:xfrm>
            <a:custGeom>
              <a:avLst/>
              <a:gdLst/>
              <a:ahLst/>
              <a:cxnLst/>
              <a:rect l="l" t="t" r="r" b="b"/>
              <a:pathLst>
                <a:path w="85725" h="82550">
                  <a:moveTo>
                    <a:pt x="0" y="0"/>
                  </a:moveTo>
                  <a:lnTo>
                    <a:pt x="47371" y="82295"/>
                  </a:lnTo>
                  <a:lnTo>
                    <a:pt x="85344" y="37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 descr=""/>
          <p:cNvGrpSpPr/>
          <p:nvPr/>
        </p:nvGrpSpPr>
        <p:grpSpPr>
          <a:xfrm>
            <a:off x="8915400" y="3899915"/>
            <a:ext cx="1221105" cy="434975"/>
            <a:chOff x="8915400" y="3899915"/>
            <a:chExt cx="1221105" cy="434975"/>
          </a:xfrm>
        </p:grpSpPr>
        <p:sp>
          <p:nvSpPr>
            <p:cNvPr id="60" name="object 60" descr=""/>
            <p:cNvSpPr/>
            <p:nvPr/>
          </p:nvSpPr>
          <p:spPr>
            <a:xfrm>
              <a:off x="8991600" y="3927347"/>
              <a:ext cx="1140460" cy="402590"/>
            </a:xfrm>
            <a:custGeom>
              <a:avLst/>
              <a:gdLst/>
              <a:ahLst/>
              <a:cxnLst/>
              <a:rect l="l" t="t" r="r" b="b"/>
              <a:pathLst>
                <a:path w="1140459" h="402589">
                  <a:moveTo>
                    <a:pt x="1139952" y="40233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8915400" y="3899915"/>
              <a:ext cx="93345" cy="58419"/>
            </a:xfrm>
            <a:custGeom>
              <a:avLst/>
              <a:gdLst/>
              <a:ahLst/>
              <a:cxnLst/>
              <a:rect l="l" t="t" r="r" b="b"/>
              <a:pathLst>
                <a:path w="93345" h="58420">
                  <a:moveTo>
                    <a:pt x="0" y="0"/>
                  </a:moveTo>
                  <a:lnTo>
                    <a:pt x="72517" y="57911"/>
                  </a:lnTo>
                  <a:lnTo>
                    <a:pt x="92964" y="16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" name="object 62" descr=""/>
          <p:cNvGrpSpPr/>
          <p:nvPr/>
        </p:nvGrpSpPr>
        <p:grpSpPr>
          <a:xfrm>
            <a:off x="8915400" y="3326891"/>
            <a:ext cx="1174115" cy="419734"/>
            <a:chOff x="8915400" y="3326891"/>
            <a:chExt cx="1174115" cy="419734"/>
          </a:xfrm>
        </p:grpSpPr>
        <p:sp>
          <p:nvSpPr>
            <p:cNvPr id="63" name="object 63" descr=""/>
            <p:cNvSpPr/>
            <p:nvPr/>
          </p:nvSpPr>
          <p:spPr>
            <a:xfrm>
              <a:off x="8991600" y="3354323"/>
              <a:ext cx="1092835" cy="387350"/>
            </a:xfrm>
            <a:custGeom>
              <a:avLst/>
              <a:gdLst/>
              <a:ahLst/>
              <a:cxnLst/>
              <a:rect l="l" t="t" r="r" b="b"/>
              <a:pathLst>
                <a:path w="1092834" h="387350">
                  <a:moveTo>
                    <a:pt x="1092707" y="38709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8915400" y="3326891"/>
              <a:ext cx="93345" cy="59690"/>
            </a:xfrm>
            <a:custGeom>
              <a:avLst/>
              <a:gdLst/>
              <a:ahLst/>
              <a:cxnLst/>
              <a:rect l="l" t="t" r="r" b="b"/>
              <a:pathLst>
                <a:path w="93345" h="59689">
                  <a:moveTo>
                    <a:pt x="0" y="0"/>
                  </a:moveTo>
                  <a:lnTo>
                    <a:pt x="72517" y="59436"/>
                  </a:lnTo>
                  <a:lnTo>
                    <a:pt x="92964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5" name="object 65" descr=""/>
          <p:cNvGrpSpPr/>
          <p:nvPr/>
        </p:nvGrpSpPr>
        <p:grpSpPr>
          <a:xfrm>
            <a:off x="7554468" y="2584704"/>
            <a:ext cx="2581910" cy="605790"/>
            <a:chOff x="7554468" y="2584704"/>
            <a:chExt cx="2581910" cy="605790"/>
          </a:xfrm>
        </p:grpSpPr>
        <p:sp>
          <p:nvSpPr>
            <p:cNvPr id="66" name="object 66" descr=""/>
            <p:cNvSpPr/>
            <p:nvPr/>
          </p:nvSpPr>
          <p:spPr>
            <a:xfrm>
              <a:off x="7635240" y="2615184"/>
              <a:ext cx="372110" cy="355600"/>
            </a:xfrm>
            <a:custGeom>
              <a:avLst/>
              <a:gdLst/>
              <a:ahLst/>
              <a:cxnLst/>
              <a:rect l="l" t="t" r="r" b="b"/>
              <a:pathLst>
                <a:path w="372109" h="355600">
                  <a:moveTo>
                    <a:pt x="350138" y="355091"/>
                  </a:moveTo>
                  <a:lnTo>
                    <a:pt x="364056" y="315927"/>
                  </a:lnTo>
                  <a:lnTo>
                    <a:pt x="371165" y="278038"/>
                  </a:lnTo>
                  <a:lnTo>
                    <a:pt x="371670" y="241639"/>
                  </a:lnTo>
                  <a:lnTo>
                    <a:pt x="365776" y="206939"/>
                  </a:lnTo>
                  <a:lnTo>
                    <a:pt x="335613" y="143487"/>
                  </a:lnTo>
                  <a:lnTo>
                    <a:pt x="282314" y="89373"/>
                  </a:lnTo>
                  <a:lnTo>
                    <a:pt x="247501" y="66348"/>
                  </a:lnTo>
                  <a:lnTo>
                    <a:pt x="207519" y="46293"/>
                  </a:lnTo>
                  <a:lnTo>
                    <a:pt x="162573" y="29418"/>
                  </a:lnTo>
                  <a:lnTo>
                    <a:pt x="112868" y="15937"/>
                  </a:lnTo>
                  <a:lnTo>
                    <a:pt x="58608" y="606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7554468" y="2584704"/>
              <a:ext cx="91440" cy="58419"/>
            </a:xfrm>
            <a:custGeom>
              <a:avLst/>
              <a:gdLst/>
              <a:ahLst/>
              <a:cxnLst/>
              <a:rect l="l" t="t" r="r" b="b"/>
              <a:pathLst>
                <a:path w="91440" h="58419">
                  <a:moveTo>
                    <a:pt x="91439" y="0"/>
                  </a:moveTo>
                  <a:lnTo>
                    <a:pt x="0" y="28194"/>
                  </a:lnTo>
                  <a:lnTo>
                    <a:pt x="89788" y="57912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8636508" y="2776728"/>
              <a:ext cx="1495425" cy="408940"/>
            </a:xfrm>
            <a:custGeom>
              <a:avLst/>
              <a:gdLst/>
              <a:ahLst/>
              <a:cxnLst/>
              <a:rect l="l" t="t" r="r" b="b"/>
              <a:pathLst>
                <a:path w="1495425" h="408939">
                  <a:moveTo>
                    <a:pt x="1495044" y="40843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8557260" y="2750820"/>
              <a:ext cx="93345" cy="58419"/>
            </a:xfrm>
            <a:custGeom>
              <a:avLst/>
              <a:gdLst/>
              <a:ahLst/>
              <a:cxnLst/>
              <a:rect l="l" t="t" r="r" b="b"/>
              <a:pathLst>
                <a:path w="93345" h="58419">
                  <a:moveTo>
                    <a:pt x="92964" y="0"/>
                  </a:moveTo>
                  <a:lnTo>
                    <a:pt x="0" y="4825"/>
                  </a:lnTo>
                  <a:lnTo>
                    <a:pt x="77216" y="57912"/>
                  </a:lnTo>
                  <a:lnTo>
                    <a:pt x="9296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86204" y="447068"/>
            <a:ext cx="7040245" cy="4431665"/>
          </a:xfrm>
          <a:prstGeom prst="rect">
            <a:avLst/>
          </a:prstGeom>
        </p:spPr>
        <p:txBody>
          <a:bodyPr wrap="square" lIns="0" tIns="252095" rIns="0" bIns="0" rtlCol="0" vert="horz">
            <a:spAutoFit/>
          </a:bodyPr>
          <a:lstStyle/>
          <a:p>
            <a:pPr marL="1948180">
              <a:lnSpc>
                <a:spcPct val="100000"/>
              </a:lnSpc>
              <a:spcBef>
                <a:spcPts val="1985"/>
              </a:spcBef>
            </a:pPr>
            <a:r>
              <a:rPr dirty="0" sz="2800" spc="-125">
                <a:solidFill>
                  <a:srgbClr val="404040"/>
                </a:solidFill>
                <a:latin typeface="Trebuchet MS"/>
                <a:cs typeface="Trebuchet MS"/>
              </a:rPr>
              <a:t>Reversing</a:t>
            </a:r>
            <a:r>
              <a:rPr dirty="0" sz="2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21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dirty="0" sz="2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Trebuchet MS"/>
                <a:cs typeface="Trebuchet MS"/>
              </a:rPr>
              <a:t>Array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ts val="3195"/>
              </a:lnSpc>
              <a:spcBef>
                <a:spcPts val="1890"/>
              </a:spcBef>
              <a:tabLst>
                <a:tab pos="4709795" algn="l"/>
              </a:tabLst>
            </a:pPr>
            <a:r>
              <a:rPr dirty="0" sz="2800" b="1">
                <a:latin typeface="Times New Roman"/>
                <a:cs typeface="Times New Roman"/>
              </a:rPr>
              <a:t>Algorithm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ReverseArray(</a:t>
            </a:r>
            <a:r>
              <a:rPr dirty="0" sz="2800" b="1" i="1">
                <a:latin typeface="Times New Roman"/>
                <a:cs typeface="Times New Roman"/>
              </a:rPr>
              <a:t>A,</a:t>
            </a:r>
            <a:r>
              <a:rPr dirty="0" sz="2800" spc="-80" b="1" i="1">
                <a:latin typeface="Times New Roman"/>
                <a:cs typeface="Times New Roman"/>
              </a:rPr>
              <a:t> </a:t>
            </a:r>
            <a:r>
              <a:rPr dirty="0" sz="2800" spc="-25" b="1" i="1">
                <a:latin typeface="Times New Roman"/>
                <a:cs typeface="Times New Roman"/>
              </a:rPr>
              <a:t>i,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25" b="1" i="1">
                <a:latin typeface="Times New Roman"/>
                <a:cs typeface="Times New Roman"/>
              </a:rPr>
              <a:t>j</a:t>
            </a:r>
            <a:r>
              <a:rPr dirty="0" sz="2800" spc="-25" b="1">
                <a:latin typeface="Times New Roman"/>
                <a:cs typeface="Times New Roman"/>
              </a:rPr>
              <a:t>):</a:t>
            </a:r>
            <a:endParaRPr sz="2800">
              <a:latin typeface="Times New Roman"/>
              <a:cs typeface="Times New Roman"/>
            </a:endParaRPr>
          </a:p>
          <a:p>
            <a:pPr marL="12700" marR="5080" indent="533400">
              <a:lnSpc>
                <a:spcPts val="3020"/>
              </a:lnSpc>
              <a:spcBef>
                <a:spcPts val="215"/>
              </a:spcBef>
              <a:tabLst>
                <a:tab pos="2086610" algn="l"/>
              </a:tabLst>
            </a:pPr>
            <a:r>
              <a:rPr dirty="0" sz="2800" b="1" i="1">
                <a:latin typeface="Times New Roman"/>
                <a:cs typeface="Times New Roman"/>
              </a:rPr>
              <a:t>Input:</a:t>
            </a:r>
            <a:r>
              <a:rPr dirty="0" sz="2800" spc="-35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array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</a:t>
            </a:r>
            <a:r>
              <a:rPr dirty="0" sz="2800" spc="-50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and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nonnegative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integer </a:t>
            </a:r>
            <a:r>
              <a:rPr dirty="0" sz="2800" b="1">
                <a:latin typeface="Times New Roman"/>
                <a:cs typeface="Times New Roman"/>
              </a:rPr>
              <a:t>indices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i</a:t>
            </a:r>
            <a:r>
              <a:rPr dirty="0" sz="2800" spc="-20" b="1" i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and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spc="-50" b="1" i="1">
                <a:latin typeface="Times New Roman"/>
                <a:cs typeface="Times New Roman"/>
              </a:rPr>
              <a:t>j</a:t>
            </a:r>
            <a:endParaRPr sz="2800">
              <a:latin typeface="Times New Roman"/>
              <a:cs typeface="Times New Roman"/>
            </a:endParaRPr>
          </a:p>
          <a:p>
            <a:pPr marL="546100">
              <a:lnSpc>
                <a:spcPts val="2815"/>
              </a:lnSpc>
            </a:pPr>
            <a:r>
              <a:rPr dirty="0" sz="2800" b="1" i="1">
                <a:latin typeface="Times New Roman"/>
                <a:cs typeface="Times New Roman"/>
              </a:rPr>
              <a:t>Output:</a:t>
            </a:r>
            <a:r>
              <a:rPr dirty="0" sz="2800" spc="-35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reversal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elements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spc="-50" b="1" i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025"/>
              </a:lnSpc>
              <a:tabLst>
                <a:tab pos="5036185" algn="l"/>
              </a:tabLst>
            </a:pPr>
            <a:r>
              <a:rPr dirty="0" sz="2800" b="1">
                <a:latin typeface="Times New Roman"/>
                <a:cs typeface="Times New Roman"/>
              </a:rPr>
              <a:t>starting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at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index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i</a:t>
            </a:r>
            <a:r>
              <a:rPr dirty="0" sz="2800" spc="-50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and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ending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at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spc="-50" b="1" i="1">
                <a:latin typeface="Times New Roman"/>
                <a:cs typeface="Times New Roman"/>
              </a:rPr>
              <a:t>j</a:t>
            </a:r>
            <a:endParaRPr sz="2800">
              <a:latin typeface="Times New Roman"/>
              <a:cs typeface="Times New Roman"/>
            </a:endParaRPr>
          </a:p>
          <a:p>
            <a:pPr marL="457200">
              <a:lnSpc>
                <a:spcPts val="3025"/>
              </a:lnSpc>
              <a:tabLst>
                <a:tab pos="1330960" algn="l"/>
              </a:tabLst>
            </a:pPr>
            <a:r>
              <a:rPr dirty="0" sz="2800" b="1">
                <a:latin typeface="Times New Roman"/>
                <a:cs typeface="Times New Roman"/>
              </a:rPr>
              <a:t>if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i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spc="-50" b="1" i="1">
                <a:latin typeface="Times New Roman"/>
                <a:cs typeface="Times New Roman"/>
              </a:rPr>
              <a:t>&lt;</a:t>
            </a:r>
            <a:r>
              <a:rPr dirty="0" sz="2800" b="1" i="1">
                <a:latin typeface="Times New Roman"/>
                <a:cs typeface="Times New Roman"/>
              </a:rPr>
              <a:t>	j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then</a:t>
            </a:r>
            <a:endParaRPr sz="2800">
              <a:latin typeface="Times New Roman"/>
              <a:cs typeface="Times New Roman"/>
            </a:endParaRPr>
          </a:p>
          <a:p>
            <a:pPr marL="1841500" marR="909955">
              <a:lnSpc>
                <a:spcPts val="3020"/>
              </a:lnSpc>
              <a:spcBef>
                <a:spcPts val="215"/>
              </a:spcBef>
              <a:tabLst>
                <a:tab pos="5427345" algn="l"/>
              </a:tabLst>
            </a:pPr>
            <a:r>
              <a:rPr dirty="0" sz="2800" b="1">
                <a:latin typeface="Times New Roman"/>
                <a:cs typeface="Times New Roman"/>
              </a:rPr>
              <a:t>Swap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</a:t>
            </a:r>
            <a:r>
              <a:rPr dirty="0" sz="2800" b="1">
                <a:latin typeface="Times New Roman"/>
                <a:cs typeface="Times New Roman"/>
              </a:rPr>
              <a:t>[</a:t>
            </a:r>
            <a:r>
              <a:rPr dirty="0" sz="2800" b="1" i="1">
                <a:latin typeface="Times New Roman"/>
                <a:cs typeface="Times New Roman"/>
              </a:rPr>
              <a:t>i</a:t>
            </a:r>
            <a:r>
              <a:rPr dirty="0" sz="2800" b="1">
                <a:latin typeface="Times New Roman"/>
                <a:cs typeface="Times New Roman"/>
              </a:rPr>
              <a:t>]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and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A</a:t>
            </a:r>
            <a:r>
              <a:rPr dirty="0" sz="2800" b="1">
                <a:latin typeface="Times New Roman"/>
                <a:cs typeface="Times New Roman"/>
              </a:rPr>
              <a:t>[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-25" b="1" i="1">
                <a:latin typeface="Times New Roman"/>
                <a:cs typeface="Times New Roman"/>
              </a:rPr>
              <a:t>j</a:t>
            </a:r>
            <a:r>
              <a:rPr dirty="0" sz="2800" spc="-25" b="1">
                <a:latin typeface="Times New Roman"/>
                <a:cs typeface="Times New Roman"/>
              </a:rPr>
              <a:t>] </a:t>
            </a:r>
            <a:r>
              <a:rPr dirty="0" sz="2800" b="1">
                <a:latin typeface="Times New Roman"/>
                <a:cs typeface="Times New Roman"/>
              </a:rPr>
              <a:t>ReverseArray(</a:t>
            </a:r>
            <a:r>
              <a:rPr dirty="0" sz="2800" b="1" i="1">
                <a:latin typeface="Times New Roman"/>
                <a:cs typeface="Times New Roman"/>
              </a:rPr>
              <a:t>A,</a:t>
            </a:r>
            <a:r>
              <a:rPr dirty="0" sz="2800" spc="-2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i</a:t>
            </a:r>
            <a:r>
              <a:rPr dirty="0" sz="2800" spc="-30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+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1</a:t>
            </a:r>
            <a:r>
              <a:rPr dirty="0" sz="2800" spc="-25" b="1" i="1">
                <a:latin typeface="Times New Roman"/>
                <a:cs typeface="Times New Roman"/>
              </a:rPr>
              <a:t>,</a:t>
            </a:r>
            <a:r>
              <a:rPr dirty="0" sz="2800" b="1" i="1">
                <a:latin typeface="Times New Roman"/>
                <a:cs typeface="Times New Roman"/>
              </a:rPr>
              <a:t>	j</a:t>
            </a:r>
            <a:r>
              <a:rPr dirty="0" sz="2800" spc="-5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Times New Roman"/>
                <a:cs typeface="Times New Roman"/>
              </a:rPr>
              <a:t>-</a:t>
            </a:r>
            <a:r>
              <a:rPr dirty="0" sz="2800" spc="5" b="1" i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1)</a:t>
            </a:r>
            <a:endParaRPr sz="2800">
              <a:latin typeface="Times New Roman"/>
              <a:cs typeface="Times New Roman"/>
            </a:endParaRPr>
          </a:p>
          <a:p>
            <a:pPr marL="457200">
              <a:lnSpc>
                <a:spcPts val="2985"/>
              </a:lnSpc>
            </a:pPr>
            <a:r>
              <a:rPr dirty="0" sz="2800" spc="-10" b="1">
                <a:latin typeface="Times New Roman"/>
                <a:cs typeface="Times New Roman"/>
              </a:rPr>
              <a:t>return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95"/>
              </a:spcBef>
            </a:pPr>
            <a:r>
              <a:rPr dirty="0" sz="4000" spc="-185"/>
              <a:t>Defining</a:t>
            </a:r>
            <a:r>
              <a:rPr dirty="0" sz="4000" spc="-114"/>
              <a:t> </a:t>
            </a:r>
            <a:r>
              <a:rPr dirty="0" sz="4000" spc="-140"/>
              <a:t>Arguments</a:t>
            </a:r>
            <a:r>
              <a:rPr dirty="0" sz="4000" spc="-155"/>
              <a:t> </a:t>
            </a:r>
            <a:r>
              <a:rPr dirty="0" sz="4000" spc="-105"/>
              <a:t>for</a:t>
            </a:r>
            <a:r>
              <a:rPr dirty="0" sz="4000" spc="-120"/>
              <a:t> </a:t>
            </a:r>
            <a:r>
              <a:rPr dirty="0" sz="4000" spc="-95"/>
              <a:t>Recursion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1886204" y="1396746"/>
            <a:ext cx="6903720" cy="3439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In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creating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recursive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methods,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it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important </a:t>
            </a:r>
            <a:r>
              <a:rPr dirty="0" sz="2800" b="1">
                <a:latin typeface="Times New Roman"/>
                <a:cs typeface="Times New Roman"/>
              </a:rPr>
              <a:t>to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define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methods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ways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that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facilitate recursion.</a:t>
            </a:r>
            <a:endParaRPr sz="2800">
              <a:latin typeface="Times New Roman"/>
              <a:cs typeface="Times New Roman"/>
            </a:endParaRPr>
          </a:p>
          <a:p>
            <a:pPr marL="12700" marR="40005">
              <a:lnSpc>
                <a:spcPct val="100000"/>
              </a:lnSpc>
            </a:pPr>
            <a:r>
              <a:rPr dirty="0" sz="2800" b="1">
                <a:latin typeface="Times New Roman"/>
                <a:cs typeface="Times New Roman"/>
              </a:rPr>
              <a:t>This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sometimes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requires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we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define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additional </a:t>
            </a:r>
            <a:r>
              <a:rPr dirty="0" sz="2800" b="1">
                <a:latin typeface="Times New Roman"/>
                <a:cs typeface="Times New Roman"/>
              </a:rPr>
              <a:t>paramaters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that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are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passed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to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method.</a:t>
            </a:r>
            <a:endParaRPr sz="2800">
              <a:latin typeface="Times New Roman"/>
              <a:cs typeface="Times New Roman"/>
            </a:endParaRPr>
          </a:p>
          <a:p>
            <a:pPr marL="12700" marR="362585">
              <a:lnSpc>
                <a:spcPct val="100000"/>
              </a:lnSpc>
              <a:tabLst>
                <a:tab pos="4681855" algn="l"/>
              </a:tabLst>
            </a:pPr>
            <a:r>
              <a:rPr dirty="0" sz="2800" b="1">
                <a:latin typeface="Times New Roman"/>
                <a:cs typeface="Times New Roman"/>
              </a:rPr>
              <a:t>For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example,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we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defined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array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reversal </a:t>
            </a:r>
            <a:r>
              <a:rPr dirty="0" sz="2800" b="1">
                <a:latin typeface="Times New Roman"/>
                <a:cs typeface="Times New Roman"/>
              </a:rPr>
              <a:t>method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as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ReverseArray(</a:t>
            </a:r>
            <a:r>
              <a:rPr dirty="0" sz="2800" b="1" i="1">
                <a:latin typeface="Times New Roman"/>
                <a:cs typeface="Times New Roman"/>
              </a:rPr>
              <a:t>A,</a:t>
            </a:r>
            <a:r>
              <a:rPr dirty="0" sz="2800" spc="-45" b="1" i="1">
                <a:latin typeface="Times New Roman"/>
                <a:cs typeface="Times New Roman"/>
              </a:rPr>
              <a:t> </a:t>
            </a:r>
            <a:r>
              <a:rPr dirty="0" sz="2800" spc="-25" b="1" i="1">
                <a:latin typeface="Times New Roman"/>
                <a:cs typeface="Times New Roman"/>
              </a:rPr>
              <a:t>i,</a:t>
            </a:r>
            <a:r>
              <a:rPr dirty="0" sz="2800" b="1" i="1">
                <a:latin typeface="Times New Roman"/>
                <a:cs typeface="Times New Roman"/>
              </a:rPr>
              <a:t>	j</a:t>
            </a:r>
            <a:r>
              <a:rPr dirty="0" sz="2800" b="1">
                <a:latin typeface="Times New Roman"/>
                <a:cs typeface="Times New Roman"/>
              </a:rPr>
              <a:t>),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not </a:t>
            </a:r>
            <a:r>
              <a:rPr dirty="0" sz="2800" spc="-10" b="1">
                <a:latin typeface="Times New Roman"/>
                <a:cs typeface="Times New Roman"/>
              </a:rPr>
              <a:t>ReverseArray(</a:t>
            </a:r>
            <a:r>
              <a:rPr dirty="0" sz="2800" spc="-10" b="1" i="1">
                <a:latin typeface="Times New Roman"/>
                <a:cs typeface="Times New Roman"/>
              </a:rPr>
              <a:t>A</a:t>
            </a:r>
            <a:r>
              <a:rPr dirty="0" sz="2800" spc="-10" b="1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964437"/>
            <a:ext cx="28098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5"/>
              <a:t>Computing</a:t>
            </a:r>
            <a:r>
              <a:rPr dirty="0" spc="-60"/>
              <a:t> </a:t>
            </a:r>
            <a:r>
              <a:rPr dirty="0" spc="-55"/>
              <a:t>Powers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68754" y="3709797"/>
            <a:ext cx="822579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This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leads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to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power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function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that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runs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O(n)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time </a:t>
            </a:r>
            <a:r>
              <a:rPr dirty="0" sz="2800" b="1">
                <a:latin typeface="Times New Roman"/>
                <a:cs typeface="Times New Roman"/>
              </a:rPr>
              <a:t>(for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we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make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n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recursive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calls).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b="1">
                <a:latin typeface="Times New Roman"/>
                <a:cs typeface="Times New Roman"/>
              </a:rPr>
              <a:t>We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can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do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better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than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this,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however.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42071" y="3230862"/>
            <a:ext cx="177800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50">
                <a:latin typeface="Symbol"/>
                <a:cs typeface="Symbol"/>
              </a:rPr>
              <a:t>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59549" y="2682073"/>
            <a:ext cx="179705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5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03971" y="3155442"/>
            <a:ext cx="2686050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2185035" algn="l"/>
              </a:tabLst>
            </a:pPr>
            <a:r>
              <a:rPr dirty="0" baseline="34013" sz="3675">
                <a:latin typeface="Symbol"/>
                <a:cs typeface="Symbol"/>
              </a:rPr>
              <a:t></a:t>
            </a:r>
            <a:r>
              <a:rPr dirty="0" sz="2450" i="1">
                <a:latin typeface="Times New Roman"/>
                <a:cs typeface="Times New Roman"/>
              </a:rPr>
              <a:t>x</a:t>
            </a:r>
            <a:r>
              <a:rPr dirty="0" sz="2450" spc="-275" i="1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</a:t>
            </a:r>
            <a:r>
              <a:rPr dirty="0" sz="2450" spc="60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p</a:t>
            </a:r>
            <a:r>
              <a:rPr dirty="0" sz="2450">
                <a:latin typeface="Times New Roman"/>
                <a:cs typeface="Times New Roman"/>
              </a:rPr>
              <a:t>(</a:t>
            </a:r>
            <a:r>
              <a:rPr dirty="0" sz="2450" i="1">
                <a:latin typeface="Times New Roman"/>
                <a:cs typeface="Times New Roman"/>
              </a:rPr>
              <a:t>x</a:t>
            </a:r>
            <a:r>
              <a:rPr dirty="0" sz="2450">
                <a:latin typeface="Times New Roman"/>
                <a:cs typeface="Times New Roman"/>
              </a:rPr>
              <a:t>,</a:t>
            </a:r>
            <a:r>
              <a:rPr dirty="0" sz="2450" spc="-285">
                <a:latin typeface="Times New Roman"/>
                <a:cs typeface="Times New Roman"/>
              </a:rPr>
              <a:t> </a:t>
            </a:r>
            <a:r>
              <a:rPr dirty="0" sz="2450" spc="-20" i="1">
                <a:latin typeface="Times New Roman"/>
                <a:cs typeface="Times New Roman"/>
              </a:rPr>
              <a:t>n</a:t>
            </a:r>
            <a:r>
              <a:rPr dirty="0" sz="2450" spc="-175" i="1">
                <a:latin typeface="Times New Roman"/>
                <a:cs typeface="Times New Roman"/>
              </a:rPr>
              <a:t> </a:t>
            </a:r>
            <a:r>
              <a:rPr dirty="0" sz="2450" spc="-25">
                <a:latin typeface="Symbol"/>
                <a:cs typeface="Symbol"/>
              </a:rPr>
              <a:t></a:t>
            </a:r>
            <a:r>
              <a:rPr dirty="0" sz="2450" spc="-25">
                <a:latin typeface="Times New Roman"/>
                <a:cs typeface="Times New Roman"/>
              </a:rPr>
              <a:t>1)</a:t>
            </a:r>
            <a:r>
              <a:rPr dirty="0" sz="2450">
                <a:latin typeface="Times New Roman"/>
                <a:cs typeface="Times New Roman"/>
              </a:rPr>
              <a:t>	</a:t>
            </a:r>
            <a:r>
              <a:rPr dirty="0" sz="2450" spc="-20">
                <a:latin typeface="Times New Roman"/>
                <a:cs typeface="Times New Roman"/>
              </a:rPr>
              <a:t>else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56054" y="1575257"/>
            <a:ext cx="6998334" cy="1511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power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function,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p(x,n)=x</a:t>
            </a:r>
            <a:r>
              <a:rPr dirty="0" baseline="25525" sz="2775" b="1">
                <a:latin typeface="Times New Roman"/>
                <a:cs typeface="Times New Roman"/>
              </a:rPr>
              <a:t>n</a:t>
            </a:r>
            <a:r>
              <a:rPr dirty="0" sz="2800" b="1">
                <a:latin typeface="Times New Roman"/>
                <a:cs typeface="Times New Roman"/>
              </a:rPr>
              <a:t>,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can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be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defined recursively:</a:t>
            </a:r>
            <a:endParaRPr sz="2800">
              <a:latin typeface="Times New Roman"/>
              <a:cs typeface="Times New Roman"/>
            </a:endParaRPr>
          </a:p>
          <a:p>
            <a:pPr algn="r" marR="1275715">
              <a:lnSpc>
                <a:spcPct val="100000"/>
              </a:lnSpc>
              <a:spcBef>
                <a:spcPts val="2035"/>
              </a:spcBef>
            </a:pPr>
            <a:r>
              <a:rPr dirty="0" sz="2450">
                <a:latin typeface="Times New Roman"/>
                <a:cs typeface="Times New Roman"/>
              </a:rPr>
              <a:t>if</a:t>
            </a:r>
            <a:r>
              <a:rPr dirty="0" sz="2450" spc="145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n</a:t>
            </a:r>
            <a:r>
              <a:rPr dirty="0" sz="2450" spc="-100" i="1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 spc="-135">
                <a:latin typeface="Times New Roman"/>
                <a:cs typeface="Times New Roman"/>
              </a:rPr>
              <a:t> </a:t>
            </a:r>
            <a:r>
              <a:rPr dirty="0" sz="2450" spc="-5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19508" y="2913856"/>
            <a:ext cx="1325880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450" i="1">
                <a:latin typeface="Times New Roman"/>
                <a:cs typeface="Times New Roman"/>
              </a:rPr>
              <a:t>p</a:t>
            </a:r>
            <a:r>
              <a:rPr dirty="0" sz="2450">
                <a:latin typeface="Times New Roman"/>
                <a:cs typeface="Times New Roman"/>
              </a:rPr>
              <a:t>(</a:t>
            </a:r>
            <a:r>
              <a:rPr dirty="0" sz="2450" i="1">
                <a:latin typeface="Times New Roman"/>
                <a:cs typeface="Times New Roman"/>
              </a:rPr>
              <a:t>x</a:t>
            </a:r>
            <a:r>
              <a:rPr dirty="0" sz="2450">
                <a:latin typeface="Times New Roman"/>
                <a:cs typeface="Times New Roman"/>
              </a:rPr>
              <a:t>,</a:t>
            </a:r>
            <a:r>
              <a:rPr dirty="0" sz="2450" spc="-305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n</a:t>
            </a:r>
            <a:r>
              <a:rPr dirty="0" sz="2450">
                <a:latin typeface="Times New Roman"/>
                <a:cs typeface="Times New Roman"/>
              </a:rPr>
              <a:t>)</a:t>
            </a:r>
            <a:r>
              <a:rPr dirty="0" sz="2450" spc="-30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 spc="-30">
                <a:latin typeface="Times New Roman"/>
                <a:cs typeface="Times New Roman"/>
              </a:rPr>
              <a:t> </a:t>
            </a:r>
            <a:r>
              <a:rPr dirty="0" baseline="37414" sz="3675" spc="-75">
                <a:latin typeface="Symbol"/>
                <a:cs typeface="Symbol"/>
              </a:rPr>
              <a:t></a:t>
            </a:r>
            <a:endParaRPr baseline="37414" sz="3675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1004773"/>
            <a:ext cx="27393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14"/>
              <a:t>Recursive</a:t>
            </a:r>
            <a:r>
              <a:rPr dirty="0" spc="-70"/>
              <a:t> </a:t>
            </a:r>
            <a:r>
              <a:rPr dirty="0" spc="-135"/>
              <a:t>Squaring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97354" y="3453206"/>
            <a:ext cx="20193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For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example,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29154" y="3746372"/>
            <a:ext cx="330200" cy="137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735"/>
              </a:lnSpc>
              <a:spcBef>
                <a:spcPts val="100"/>
              </a:spcBef>
            </a:pPr>
            <a:r>
              <a:rPr dirty="0" baseline="-16203" sz="3600" spc="-37">
                <a:latin typeface="Times New Roman"/>
                <a:cs typeface="Times New Roman"/>
              </a:rPr>
              <a:t>2</a:t>
            </a:r>
            <a:r>
              <a:rPr dirty="0" sz="1600" spc="-25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2590"/>
              </a:lnSpc>
            </a:pPr>
            <a:r>
              <a:rPr dirty="0" baseline="-16203" sz="3600" spc="-37">
                <a:latin typeface="Times New Roman"/>
                <a:cs typeface="Times New Roman"/>
              </a:rPr>
              <a:t>2</a:t>
            </a:r>
            <a:r>
              <a:rPr dirty="0" sz="1600" spc="-25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2590"/>
              </a:lnSpc>
            </a:pPr>
            <a:r>
              <a:rPr dirty="0" baseline="-16203" sz="3600" spc="-37">
                <a:latin typeface="Times New Roman"/>
                <a:cs typeface="Times New Roman"/>
              </a:rPr>
              <a:t>2</a:t>
            </a:r>
            <a:r>
              <a:rPr dirty="0" sz="1600" spc="-25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2735"/>
              </a:lnSpc>
            </a:pPr>
            <a:r>
              <a:rPr dirty="0" baseline="-16203" sz="3600" spc="-37">
                <a:latin typeface="Times New Roman"/>
                <a:cs typeface="Times New Roman"/>
              </a:rPr>
              <a:t>2</a:t>
            </a:r>
            <a:r>
              <a:rPr dirty="0" sz="1600" spc="-25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86354" y="3837813"/>
            <a:ext cx="4954905" cy="137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735"/>
              </a:lnSpc>
              <a:spcBef>
                <a:spcPts val="100"/>
              </a:spcBef>
              <a:tabLst>
                <a:tab pos="327025" algn="l"/>
              </a:tabLst>
            </a:pPr>
            <a:r>
              <a:rPr dirty="0" sz="2400" spc="-50">
                <a:latin typeface="Calibri"/>
                <a:cs typeface="Calibri"/>
              </a:rPr>
              <a:t>=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baseline="24305" sz="2400">
                <a:latin typeface="Calibri"/>
                <a:cs typeface="Calibri"/>
              </a:rPr>
              <a:t>(</a:t>
            </a:r>
            <a:r>
              <a:rPr dirty="0" baseline="24305" sz="2400">
                <a:latin typeface="Times New Roman"/>
                <a:cs typeface="Times New Roman"/>
              </a:rPr>
              <a:t>4</a:t>
            </a:r>
            <a:r>
              <a:rPr dirty="0" baseline="24305" sz="2400" i="1">
                <a:latin typeface="Calibri"/>
                <a:cs typeface="Calibri"/>
              </a:rPr>
              <a:t>/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baseline="24305" sz="2400">
                <a:latin typeface="Calibri"/>
                <a:cs typeface="Calibri"/>
              </a:rPr>
              <a:t>)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baseline="24305" sz="2400" spc="-22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baseline="24305" sz="2400">
                <a:latin typeface="Times New Roman"/>
                <a:cs typeface="Times New Roman"/>
              </a:rPr>
              <a:t>4</a:t>
            </a:r>
            <a:r>
              <a:rPr dirty="0" baseline="24305" sz="2400" i="1">
                <a:latin typeface="Calibri"/>
                <a:cs typeface="Calibri"/>
              </a:rPr>
              <a:t>/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baseline="24305" sz="2400" spc="-52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baseline="24305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baseline="24305" sz="2400" spc="-22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16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590"/>
              </a:lnSpc>
              <a:tabLst>
                <a:tab pos="327025" algn="l"/>
              </a:tabLst>
            </a:pPr>
            <a:r>
              <a:rPr dirty="0" sz="2400" spc="-50">
                <a:latin typeface="Calibri"/>
                <a:cs typeface="Calibri"/>
              </a:rPr>
              <a:t>=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baseline="24305" sz="2400">
                <a:latin typeface="Times New Roman"/>
                <a:cs typeface="Times New Roman"/>
              </a:rPr>
              <a:t>1</a:t>
            </a:r>
            <a:r>
              <a:rPr dirty="0" baseline="24305" sz="2400">
                <a:latin typeface="Calibri"/>
                <a:cs typeface="Calibri"/>
              </a:rPr>
              <a:t>+(</a:t>
            </a:r>
            <a:r>
              <a:rPr dirty="0" baseline="24305" sz="2400">
                <a:latin typeface="Times New Roman"/>
                <a:cs typeface="Times New Roman"/>
              </a:rPr>
              <a:t>4</a:t>
            </a:r>
            <a:r>
              <a:rPr dirty="0" baseline="24305" sz="2400" i="1">
                <a:latin typeface="Calibri"/>
                <a:cs typeface="Calibri"/>
              </a:rPr>
              <a:t>/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baseline="24305" sz="2400">
                <a:latin typeface="Calibri"/>
                <a:cs typeface="Calibri"/>
              </a:rPr>
              <a:t>)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baseline="24305" sz="2400" spc="-7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baseline="24305" sz="2400">
                <a:latin typeface="Times New Roman"/>
                <a:cs typeface="Times New Roman"/>
              </a:rPr>
              <a:t>4</a:t>
            </a:r>
            <a:r>
              <a:rPr dirty="0" baseline="24305" sz="2400" i="1">
                <a:latin typeface="Calibri"/>
                <a:cs typeface="Calibri"/>
              </a:rPr>
              <a:t>/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baseline="24305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baseline="24305" sz="2400" spc="-37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4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32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590"/>
              </a:lnSpc>
            </a:pP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baseline="24305" sz="2400">
                <a:latin typeface="Calibri"/>
                <a:cs typeface="Calibri"/>
              </a:rPr>
              <a:t>(</a:t>
            </a:r>
            <a:r>
              <a:rPr dirty="0" baseline="24305" sz="2400">
                <a:latin typeface="Times New Roman"/>
                <a:cs typeface="Times New Roman"/>
              </a:rPr>
              <a:t>6</a:t>
            </a:r>
            <a:r>
              <a:rPr dirty="0" baseline="24305" sz="2400" i="1">
                <a:latin typeface="Calibri"/>
                <a:cs typeface="Calibri"/>
              </a:rPr>
              <a:t>/</a:t>
            </a:r>
            <a:r>
              <a:rPr dirty="0" baseline="24305" sz="2400" spc="-15" i="1">
                <a:latin typeface="Calibri"/>
                <a:cs typeface="Calibri"/>
              </a:rPr>
              <a:t> </a:t>
            </a:r>
            <a:r>
              <a:rPr dirty="0" baseline="24305" sz="2400">
                <a:latin typeface="Times New Roman"/>
                <a:cs typeface="Times New Roman"/>
              </a:rPr>
              <a:t>2)2</a:t>
            </a:r>
            <a:r>
              <a:rPr dirty="0" baseline="24305" sz="2400" spc="-7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baseline="24305" sz="2400">
                <a:latin typeface="Times New Roman"/>
                <a:cs typeface="Times New Roman"/>
              </a:rPr>
              <a:t>6</a:t>
            </a:r>
            <a:r>
              <a:rPr dirty="0" baseline="24305" sz="2400" i="1">
                <a:latin typeface="Calibri"/>
                <a:cs typeface="Calibri"/>
              </a:rPr>
              <a:t>/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baseline="24305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baseline="24305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baseline="24305" sz="2400" spc="-44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8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baseline="24305" sz="2400" spc="-22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64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735"/>
              </a:lnSpc>
            </a:pP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baseline="24305" sz="2400">
                <a:latin typeface="Times New Roman"/>
                <a:cs typeface="Times New Roman"/>
              </a:rPr>
              <a:t>1</a:t>
            </a:r>
            <a:r>
              <a:rPr dirty="0" baseline="24305" sz="2400">
                <a:latin typeface="Calibri"/>
                <a:cs typeface="Calibri"/>
              </a:rPr>
              <a:t>+(</a:t>
            </a:r>
            <a:r>
              <a:rPr dirty="0" baseline="24305" sz="2400">
                <a:latin typeface="Times New Roman"/>
                <a:cs typeface="Times New Roman"/>
              </a:rPr>
              <a:t>6</a:t>
            </a:r>
            <a:r>
              <a:rPr dirty="0" baseline="24305" sz="2400" i="1">
                <a:latin typeface="Calibri"/>
                <a:cs typeface="Calibri"/>
              </a:rPr>
              <a:t>/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baseline="24305" sz="2400">
                <a:latin typeface="Calibri"/>
                <a:cs typeface="Calibri"/>
              </a:rPr>
              <a:t>)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baseline="24305" sz="2400" spc="-7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baseline="24305" sz="2400">
                <a:latin typeface="Times New Roman"/>
                <a:cs typeface="Times New Roman"/>
              </a:rPr>
              <a:t>6</a:t>
            </a:r>
            <a:r>
              <a:rPr dirty="0" baseline="24305" sz="2400" i="1">
                <a:latin typeface="Calibri"/>
                <a:cs typeface="Calibri"/>
              </a:rPr>
              <a:t>/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baseline="24305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baseline="24305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baseline="24305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>
                <a:latin typeface="Times New Roman"/>
                <a:cs typeface="Times New Roman"/>
              </a:rPr>
              <a:t>8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128</a:t>
            </a:r>
            <a:r>
              <a:rPr dirty="0" sz="2400" spc="-20" i="1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16106" y="3147514"/>
            <a:ext cx="17716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0">
                <a:latin typeface="Symbol"/>
                <a:cs typeface="Symbol"/>
              </a:rPr>
              <a:t>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16106" y="3350623"/>
            <a:ext cx="17716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0">
                <a:latin typeface="Symbol"/>
                <a:cs typeface="Symbol"/>
              </a:rPr>
              <a:t>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016106" y="2605724"/>
            <a:ext cx="17716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0">
                <a:latin typeface="Symbol"/>
                <a:cs typeface="Symbol"/>
              </a:rPr>
              <a:t>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016106" y="2843203"/>
            <a:ext cx="17716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0">
                <a:latin typeface="Symbol"/>
                <a:cs typeface="Symbol"/>
              </a:rPr>
              <a:t>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016106" y="2336377"/>
            <a:ext cx="17716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0">
                <a:latin typeface="Symbol"/>
                <a:cs typeface="Symbol"/>
              </a:rPr>
              <a:t>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181481" y="2313278"/>
            <a:ext cx="17907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232577" y="2779449"/>
            <a:ext cx="11493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-5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632724" y="2694198"/>
            <a:ext cx="1809114" cy="976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7150">
              <a:lnSpc>
                <a:spcPct val="124800"/>
              </a:lnSpc>
              <a:spcBef>
                <a:spcPts val="100"/>
              </a:spcBef>
            </a:pPr>
            <a:r>
              <a:rPr dirty="0" sz="2500">
                <a:latin typeface="Times New Roman"/>
                <a:cs typeface="Times New Roman"/>
              </a:rPr>
              <a:t>if</a:t>
            </a:r>
            <a:r>
              <a:rPr dirty="0" sz="2500" spc="229">
                <a:latin typeface="Times New Roman"/>
                <a:cs typeface="Times New Roman"/>
              </a:rPr>
              <a:t> </a:t>
            </a:r>
            <a:r>
              <a:rPr dirty="0" sz="2500" i="1">
                <a:latin typeface="Times New Roman"/>
                <a:cs typeface="Times New Roman"/>
              </a:rPr>
              <a:t>x</a:t>
            </a:r>
            <a:r>
              <a:rPr dirty="0" sz="2500" spc="-60" i="1">
                <a:latin typeface="Times New Roman"/>
                <a:cs typeface="Times New Roman"/>
              </a:rPr>
              <a:t> </a:t>
            </a:r>
            <a:r>
              <a:rPr dirty="0" sz="2500" spc="-60">
                <a:latin typeface="Symbol"/>
                <a:cs typeface="Symbol"/>
              </a:rPr>
              <a:t></a:t>
            </a:r>
            <a:r>
              <a:rPr dirty="0" sz="2500" spc="-114">
                <a:latin typeface="Times New Roman"/>
                <a:cs typeface="Times New Roman"/>
              </a:rPr>
              <a:t> </a:t>
            </a:r>
            <a:r>
              <a:rPr dirty="0" sz="2500" spc="-50">
                <a:latin typeface="Times New Roman"/>
                <a:cs typeface="Times New Roman"/>
              </a:rPr>
              <a:t>0</a:t>
            </a:r>
            <a:r>
              <a:rPr dirty="0" sz="2500" spc="-254">
                <a:latin typeface="Times New Roman"/>
                <a:cs typeface="Times New Roman"/>
              </a:rPr>
              <a:t> </a:t>
            </a:r>
            <a:r>
              <a:rPr dirty="0" sz="2500" spc="-35">
                <a:latin typeface="Times New Roman"/>
                <a:cs typeface="Times New Roman"/>
              </a:rPr>
              <a:t>is</a:t>
            </a:r>
            <a:r>
              <a:rPr dirty="0" sz="2500" spc="-190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odd </a:t>
            </a:r>
            <a:r>
              <a:rPr dirty="0" sz="2500">
                <a:latin typeface="Times New Roman"/>
                <a:cs typeface="Times New Roman"/>
              </a:rPr>
              <a:t>if</a:t>
            </a:r>
            <a:r>
              <a:rPr dirty="0" sz="2500" spc="229">
                <a:latin typeface="Times New Roman"/>
                <a:cs typeface="Times New Roman"/>
              </a:rPr>
              <a:t> </a:t>
            </a:r>
            <a:r>
              <a:rPr dirty="0" sz="2500" i="1">
                <a:latin typeface="Times New Roman"/>
                <a:cs typeface="Times New Roman"/>
              </a:rPr>
              <a:t>x</a:t>
            </a:r>
            <a:r>
              <a:rPr dirty="0" sz="2500" spc="-65" i="1">
                <a:latin typeface="Times New Roman"/>
                <a:cs typeface="Times New Roman"/>
              </a:rPr>
              <a:t> </a:t>
            </a:r>
            <a:r>
              <a:rPr dirty="0" sz="2500" spc="-60">
                <a:latin typeface="Symbol"/>
                <a:cs typeface="Symbol"/>
              </a:rPr>
              <a:t></a:t>
            </a:r>
            <a:r>
              <a:rPr dirty="0" sz="2500" spc="-114">
                <a:latin typeface="Times New Roman"/>
                <a:cs typeface="Times New Roman"/>
              </a:rPr>
              <a:t> </a:t>
            </a:r>
            <a:r>
              <a:rPr dirty="0" sz="2500" spc="-50">
                <a:latin typeface="Times New Roman"/>
                <a:cs typeface="Times New Roman"/>
              </a:rPr>
              <a:t>0</a:t>
            </a:r>
            <a:r>
              <a:rPr dirty="0" sz="2500" spc="-260">
                <a:latin typeface="Times New Roman"/>
                <a:cs typeface="Times New Roman"/>
              </a:rPr>
              <a:t> </a:t>
            </a:r>
            <a:r>
              <a:rPr dirty="0" sz="2500" spc="-35">
                <a:latin typeface="Times New Roman"/>
                <a:cs typeface="Times New Roman"/>
              </a:rPr>
              <a:t>is</a:t>
            </a:r>
            <a:r>
              <a:rPr dirty="0" sz="2500" spc="-185">
                <a:latin typeface="Times New Roman"/>
                <a:cs typeface="Times New Roman"/>
              </a:rPr>
              <a:t> </a:t>
            </a:r>
            <a:r>
              <a:rPr dirty="0" sz="2500" spc="-65">
                <a:latin typeface="Times New Roman"/>
                <a:cs typeface="Times New Roman"/>
              </a:rPr>
              <a:t>even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97354" y="1532585"/>
            <a:ext cx="7392670" cy="118745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 b="1">
                <a:latin typeface="Times New Roman"/>
                <a:cs typeface="Times New Roman"/>
              </a:rPr>
              <a:t>We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can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derive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more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efficient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linearly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recursive </a:t>
            </a:r>
            <a:r>
              <a:rPr dirty="0" sz="2800" b="1">
                <a:latin typeface="Times New Roman"/>
                <a:cs typeface="Times New Roman"/>
              </a:rPr>
              <a:t>algorithm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by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using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repeated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squaring:</a:t>
            </a:r>
            <a:endParaRPr sz="2800">
              <a:latin typeface="Times New Roman"/>
              <a:cs typeface="Times New Roman"/>
            </a:endParaRPr>
          </a:p>
          <a:p>
            <a:pPr marL="5894070">
              <a:lnSpc>
                <a:spcPts val="2725"/>
              </a:lnSpc>
            </a:pPr>
            <a:r>
              <a:rPr dirty="0" sz="2500">
                <a:latin typeface="Times New Roman"/>
                <a:cs typeface="Times New Roman"/>
              </a:rPr>
              <a:t>if</a:t>
            </a:r>
            <a:r>
              <a:rPr dirty="0" sz="2500" spc="220">
                <a:latin typeface="Times New Roman"/>
                <a:cs typeface="Times New Roman"/>
              </a:rPr>
              <a:t> </a:t>
            </a:r>
            <a:r>
              <a:rPr dirty="0" sz="2500" i="1">
                <a:latin typeface="Times New Roman"/>
                <a:cs typeface="Times New Roman"/>
              </a:rPr>
              <a:t>x</a:t>
            </a:r>
            <a:r>
              <a:rPr dirty="0" sz="2500" spc="-75" i="1">
                <a:latin typeface="Times New Roman"/>
                <a:cs typeface="Times New Roman"/>
              </a:rPr>
              <a:t> </a:t>
            </a:r>
            <a:r>
              <a:rPr dirty="0" sz="2500" spc="-60">
                <a:latin typeface="Symbol"/>
                <a:cs typeface="Symbol"/>
              </a:rPr>
              <a:t></a:t>
            </a:r>
            <a:r>
              <a:rPr dirty="0" sz="2500" spc="-114">
                <a:latin typeface="Times New Roman"/>
                <a:cs typeface="Times New Roman"/>
              </a:rPr>
              <a:t> </a:t>
            </a:r>
            <a:r>
              <a:rPr dirty="0" sz="2500" spc="-5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486954" y="2694198"/>
            <a:ext cx="1782445" cy="976630"/>
          </a:xfrm>
          <a:prstGeom prst="rect">
            <a:avLst/>
          </a:prstGeom>
        </p:spPr>
        <p:txBody>
          <a:bodyPr wrap="square" lIns="0" tIns="1073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45"/>
              </a:spcBef>
            </a:pPr>
            <a:r>
              <a:rPr dirty="0" sz="2500" spc="55" i="1">
                <a:latin typeface="Times New Roman"/>
                <a:cs typeface="Times New Roman"/>
              </a:rPr>
              <a:t>p</a:t>
            </a:r>
            <a:r>
              <a:rPr dirty="0" sz="2500" spc="55">
                <a:latin typeface="Times New Roman"/>
                <a:cs typeface="Times New Roman"/>
              </a:rPr>
              <a:t>(</a:t>
            </a:r>
            <a:r>
              <a:rPr dirty="0" sz="2500" spc="55" i="1">
                <a:latin typeface="Times New Roman"/>
                <a:cs typeface="Times New Roman"/>
              </a:rPr>
              <a:t>x</a:t>
            </a:r>
            <a:r>
              <a:rPr dirty="0" sz="2500" spc="55">
                <a:latin typeface="Times New Roman"/>
                <a:cs typeface="Times New Roman"/>
              </a:rPr>
              <a:t>,(</a:t>
            </a:r>
            <a:r>
              <a:rPr dirty="0" sz="2500" spc="55" i="1">
                <a:latin typeface="Times New Roman"/>
                <a:cs typeface="Times New Roman"/>
              </a:rPr>
              <a:t>n</a:t>
            </a:r>
            <a:r>
              <a:rPr dirty="0" sz="2500" spc="-215" i="1">
                <a:latin typeface="Times New Roman"/>
                <a:cs typeface="Times New Roman"/>
              </a:rPr>
              <a:t> </a:t>
            </a:r>
            <a:r>
              <a:rPr dirty="0" sz="2500" spc="-75">
                <a:latin typeface="Symbol"/>
                <a:cs typeface="Symbol"/>
              </a:rPr>
              <a:t></a:t>
            </a:r>
            <a:r>
              <a:rPr dirty="0" sz="2500" spc="-75">
                <a:latin typeface="Times New Roman"/>
                <a:cs typeface="Times New Roman"/>
              </a:rPr>
              <a:t>1)</a:t>
            </a:r>
            <a:r>
              <a:rPr dirty="0" sz="2500" spc="-260">
                <a:latin typeface="Times New Roman"/>
                <a:cs typeface="Times New Roman"/>
              </a:rPr>
              <a:t> </a:t>
            </a:r>
            <a:r>
              <a:rPr dirty="0" sz="2500" spc="-35">
                <a:latin typeface="Times New Roman"/>
                <a:cs typeface="Times New Roman"/>
              </a:rPr>
              <a:t>/</a:t>
            </a:r>
            <a:r>
              <a:rPr dirty="0" sz="2500" spc="-200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2)</a:t>
            </a:r>
            <a:endParaRPr sz="2500">
              <a:latin typeface="Times New Roman"/>
              <a:cs typeface="Times New Roman"/>
            </a:endParaRPr>
          </a:p>
          <a:p>
            <a:pPr marL="171450">
              <a:lnSpc>
                <a:spcPct val="100000"/>
              </a:lnSpc>
              <a:spcBef>
                <a:spcPts val="745"/>
              </a:spcBef>
            </a:pPr>
            <a:r>
              <a:rPr dirty="0" sz="2500" i="1">
                <a:latin typeface="Times New Roman"/>
                <a:cs typeface="Times New Roman"/>
              </a:rPr>
              <a:t>p</a:t>
            </a:r>
            <a:r>
              <a:rPr dirty="0" sz="2500">
                <a:latin typeface="Times New Roman"/>
                <a:cs typeface="Times New Roman"/>
              </a:rPr>
              <a:t>(</a:t>
            </a:r>
            <a:r>
              <a:rPr dirty="0" sz="2500" i="1">
                <a:latin typeface="Times New Roman"/>
                <a:cs typeface="Times New Roman"/>
              </a:rPr>
              <a:t>x</a:t>
            </a:r>
            <a:r>
              <a:rPr dirty="0" sz="2500">
                <a:latin typeface="Times New Roman"/>
                <a:cs typeface="Times New Roman"/>
              </a:rPr>
              <a:t>,</a:t>
            </a:r>
            <a:r>
              <a:rPr dirty="0" sz="2500" spc="-305">
                <a:latin typeface="Times New Roman"/>
                <a:cs typeface="Times New Roman"/>
              </a:rPr>
              <a:t> </a:t>
            </a:r>
            <a:r>
              <a:rPr dirty="0" sz="2500" spc="-50" i="1">
                <a:latin typeface="Times New Roman"/>
                <a:cs typeface="Times New Roman"/>
              </a:rPr>
              <a:t>n</a:t>
            </a:r>
            <a:r>
              <a:rPr dirty="0" sz="2500" spc="-220" i="1">
                <a:latin typeface="Times New Roman"/>
                <a:cs typeface="Times New Roman"/>
              </a:rPr>
              <a:t> </a:t>
            </a:r>
            <a:r>
              <a:rPr dirty="0" sz="2500" spc="-35">
                <a:latin typeface="Times New Roman"/>
                <a:cs typeface="Times New Roman"/>
              </a:rPr>
              <a:t>/</a:t>
            </a:r>
            <a:r>
              <a:rPr dirty="0" sz="2500" spc="-170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2)</a:t>
            </a:r>
            <a:r>
              <a:rPr dirty="0" baseline="42145" sz="2175" spc="-37">
                <a:latin typeface="Times New Roman"/>
                <a:cs typeface="Times New Roman"/>
              </a:rPr>
              <a:t>2</a:t>
            </a:r>
            <a:endParaRPr baseline="42145" sz="2175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909354" y="2788814"/>
            <a:ext cx="155321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5875" algn="l"/>
              </a:tabLst>
            </a:pPr>
            <a:r>
              <a:rPr dirty="0" sz="2500" i="1">
                <a:latin typeface="Times New Roman"/>
                <a:cs typeface="Times New Roman"/>
              </a:rPr>
              <a:t>p</a:t>
            </a:r>
            <a:r>
              <a:rPr dirty="0" sz="2500">
                <a:latin typeface="Times New Roman"/>
                <a:cs typeface="Times New Roman"/>
              </a:rPr>
              <a:t>(</a:t>
            </a:r>
            <a:r>
              <a:rPr dirty="0" sz="2500" i="1">
                <a:latin typeface="Times New Roman"/>
                <a:cs typeface="Times New Roman"/>
              </a:rPr>
              <a:t>x</a:t>
            </a:r>
            <a:r>
              <a:rPr dirty="0" sz="2500">
                <a:latin typeface="Times New Roman"/>
                <a:cs typeface="Times New Roman"/>
              </a:rPr>
              <a:t>,</a:t>
            </a:r>
            <a:r>
              <a:rPr dirty="0" sz="2500" spc="-320">
                <a:latin typeface="Times New Roman"/>
                <a:cs typeface="Times New Roman"/>
              </a:rPr>
              <a:t> </a:t>
            </a:r>
            <a:r>
              <a:rPr dirty="0" sz="2500" i="1">
                <a:latin typeface="Times New Roman"/>
                <a:cs typeface="Times New Roman"/>
              </a:rPr>
              <a:t>n</a:t>
            </a:r>
            <a:r>
              <a:rPr dirty="0" sz="2500">
                <a:latin typeface="Times New Roman"/>
                <a:cs typeface="Times New Roman"/>
              </a:rPr>
              <a:t>)</a:t>
            </a:r>
            <a:r>
              <a:rPr dirty="0" sz="2500" spc="-55">
                <a:latin typeface="Times New Roman"/>
                <a:cs typeface="Times New Roman"/>
              </a:rPr>
              <a:t> </a:t>
            </a:r>
            <a:r>
              <a:rPr dirty="0" sz="2500" spc="-50">
                <a:latin typeface="Symbol"/>
                <a:cs typeface="Symbol"/>
              </a:rPr>
              <a:t>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50" i="1">
                <a:latin typeface="Times New Roman"/>
                <a:cs typeface="Times New Roman"/>
              </a:rPr>
              <a:t>x</a:t>
            </a:r>
            <a:r>
              <a:rPr dirty="0" sz="2500" spc="-300" i="1">
                <a:latin typeface="Times New Roman"/>
                <a:cs typeface="Times New Roman"/>
              </a:rPr>
              <a:t> </a:t>
            </a:r>
            <a:r>
              <a:rPr dirty="0" sz="2500" spc="-50">
                <a:latin typeface="Symbol"/>
                <a:cs typeface="Symbol"/>
              </a:rPr>
              <a:t></a:t>
            </a:r>
            <a:endParaRPr sz="25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80030">
              <a:lnSpc>
                <a:spcPct val="100000"/>
              </a:lnSpc>
              <a:spcBef>
                <a:spcPts val="95"/>
              </a:spcBef>
            </a:pPr>
            <a:r>
              <a:rPr dirty="0" spc="210"/>
              <a:t>A</a:t>
            </a:r>
            <a:r>
              <a:rPr dirty="0" spc="-50"/>
              <a:t> </a:t>
            </a:r>
            <a:r>
              <a:rPr dirty="0" spc="-114"/>
              <a:t>Recursive</a:t>
            </a:r>
            <a:r>
              <a:rPr dirty="0" spc="-60"/>
              <a:t> </a:t>
            </a:r>
            <a:r>
              <a:rPr dirty="0" spc="-155"/>
              <a:t>Squaring</a:t>
            </a:r>
            <a:r>
              <a:rPr dirty="0" spc="-25"/>
              <a:t> </a:t>
            </a:r>
            <a:r>
              <a:rPr dirty="0" spc="-40"/>
              <a:t>Method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48154" y="1845005"/>
            <a:ext cx="5400675" cy="36849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">
              <a:lnSpc>
                <a:spcPts val="274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Algorithm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Power(</a:t>
            </a:r>
            <a:r>
              <a:rPr dirty="0" sz="2400" b="1" i="1">
                <a:latin typeface="Times New Roman"/>
                <a:cs typeface="Times New Roman"/>
              </a:rPr>
              <a:t>x,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spc="-25" b="1" i="1">
                <a:latin typeface="Times New Roman"/>
                <a:cs typeface="Times New Roman"/>
              </a:rPr>
              <a:t>n</a:t>
            </a:r>
            <a:r>
              <a:rPr dirty="0" sz="2400" spc="-25" b="1">
                <a:latin typeface="Times New Roman"/>
                <a:cs typeface="Times New Roman"/>
              </a:rPr>
              <a:t>):</a:t>
            </a:r>
            <a:endParaRPr sz="2400">
              <a:latin typeface="Times New Roman"/>
              <a:cs typeface="Times New Roman"/>
            </a:endParaRPr>
          </a:p>
          <a:p>
            <a:pPr marL="571500">
              <a:lnSpc>
                <a:spcPts val="2595"/>
              </a:lnSpc>
            </a:pPr>
            <a:r>
              <a:rPr dirty="0" sz="2400" b="1" i="1">
                <a:latin typeface="Times New Roman"/>
                <a:cs typeface="Times New Roman"/>
              </a:rPr>
              <a:t>Input: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number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x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integer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n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=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571500">
              <a:lnSpc>
                <a:spcPts val="2590"/>
              </a:lnSpc>
            </a:pPr>
            <a:r>
              <a:rPr dirty="0" sz="2400" b="1" i="1">
                <a:latin typeface="Times New Roman"/>
                <a:cs typeface="Times New Roman"/>
              </a:rPr>
              <a:t>Output: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value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25" b="1" i="1">
                <a:latin typeface="Times New Roman"/>
                <a:cs typeface="Times New Roman"/>
              </a:rPr>
              <a:t>x</a:t>
            </a:r>
            <a:r>
              <a:rPr dirty="0" baseline="24305" sz="2400" spc="-37" b="1" i="1">
                <a:latin typeface="Times New Roman"/>
                <a:cs typeface="Times New Roman"/>
              </a:rPr>
              <a:t>n</a:t>
            </a:r>
            <a:endParaRPr baseline="24305" sz="2400">
              <a:latin typeface="Times New Roman"/>
              <a:cs typeface="Times New Roman"/>
            </a:endParaRPr>
          </a:p>
          <a:p>
            <a:pPr marL="1943100" marR="2374900" indent="-1448435">
              <a:lnSpc>
                <a:spcPts val="2590"/>
              </a:lnSpc>
              <a:spcBef>
                <a:spcPts val="185"/>
              </a:spcBef>
              <a:tabLst>
                <a:tab pos="1943100" algn="l"/>
              </a:tabLst>
            </a:pPr>
            <a:r>
              <a:rPr dirty="0" sz="2400" b="1">
                <a:latin typeface="Times New Roman"/>
                <a:cs typeface="Times New Roman"/>
              </a:rPr>
              <a:t>if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n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=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20" b="1">
                <a:latin typeface="Times New Roman"/>
                <a:cs typeface="Times New Roman"/>
              </a:rPr>
              <a:t>then </a:t>
            </a:r>
            <a:r>
              <a:rPr dirty="0" sz="2400" b="1">
                <a:latin typeface="Times New Roman"/>
                <a:cs typeface="Times New Roman"/>
              </a:rPr>
              <a:t>return</a:t>
            </a:r>
            <a:r>
              <a:rPr dirty="0" sz="2400" spc="-50" b="1">
                <a:latin typeface="Times New Roman"/>
                <a:cs typeface="Times New Roman"/>
              </a:rPr>
              <a:t> 1</a:t>
            </a:r>
            <a:endParaRPr sz="2400">
              <a:latin typeface="Times New Roman"/>
              <a:cs typeface="Times New Roman"/>
            </a:endParaRPr>
          </a:p>
          <a:p>
            <a:pPr marL="495300">
              <a:lnSpc>
                <a:spcPts val="2415"/>
              </a:lnSpc>
            </a:pPr>
            <a:r>
              <a:rPr dirty="0" sz="2400" b="1">
                <a:latin typeface="Times New Roman"/>
                <a:cs typeface="Times New Roman"/>
              </a:rPr>
              <a:t>if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n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odd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  <a:p>
            <a:pPr marL="1943100" marR="483234">
              <a:lnSpc>
                <a:spcPts val="2590"/>
              </a:lnSpc>
              <a:spcBef>
                <a:spcPts val="185"/>
              </a:spcBef>
              <a:tabLst>
                <a:tab pos="2230755" algn="l"/>
              </a:tabLst>
            </a:pPr>
            <a:r>
              <a:rPr dirty="0" sz="2400" spc="-50" b="1" i="1">
                <a:latin typeface="Times New Roman"/>
                <a:cs typeface="Times New Roman"/>
              </a:rPr>
              <a:t>y</a:t>
            </a:r>
            <a:r>
              <a:rPr dirty="0" sz="2400" b="1" i="1">
                <a:latin typeface="Times New Roman"/>
                <a:cs typeface="Times New Roman"/>
              </a:rPr>
              <a:t>	=</a:t>
            </a:r>
            <a:r>
              <a:rPr dirty="0" sz="2400" spc="-35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Power(</a:t>
            </a:r>
            <a:r>
              <a:rPr dirty="0" sz="2400" b="1" i="1">
                <a:latin typeface="Times New Roman"/>
                <a:cs typeface="Times New Roman"/>
              </a:rPr>
              <a:t>x,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</a:t>
            </a:r>
            <a:r>
              <a:rPr dirty="0" sz="2400" b="1" i="1">
                <a:latin typeface="Times New Roman"/>
                <a:cs typeface="Times New Roman"/>
              </a:rPr>
              <a:t>n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-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1)</a:t>
            </a:r>
            <a:r>
              <a:rPr dirty="0" sz="2400" b="1" i="1">
                <a:latin typeface="Times New Roman"/>
                <a:cs typeface="Times New Roman"/>
              </a:rPr>
              <a:t>/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2) </a:t>
            </a:r>
            <a:r>
              <a:rPr dirty="0" sz="2400" b="1">
                <a:latin typeface="Times New Roman"/>
                <a:cs typeface="Times New Roman"/>
              </a:rPr>
              <a:t>return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x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·</a:t>
            </a:r>
            <a:r>
              <a:rPr dirty="0" sz="2400" spc="-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y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spc="-25" b="1" i="1">
                <a:latin typeface="Times New Roman"/>
                <a:cs typeface="Times New Roman"/>
              </a:rPr>
              <a:t>·y</a:t>
            </a:r>
            <a:endParaRPr sz="2400">
              <a:latin typeface="Times New Roman"/>
              <a:cs typeface="Times New Roman"/>
            </a:endParaRPr>
          </a:p>
          <a:p>
            <a:pPr marL="495300">
              <a:lnSpc>
                <a:spcPts val="2410"/>
              </a:lnSpc>
            </a:pPr>
            <a:r>
              <a:rPr dirty="0" sz="2400" spc="-20" b="1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1943100">
              <a:lnSpc>
                <a:spcPts val="2595"/>
              </a:lnSpc>
            </a:pPr>
            <a:r>
              <a:rPr dirty="0" sz="2400" b="1" i="1">
                <a:latin typeface="Times New Roman"/>
                <a:cs typeface="Times New Roman"/>
              </a:rPr>
              <a:t>y</a:t>
            </a:r>
            <a:r>
              <a:rPr dirty="0" sz="2400" spc="-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=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Power(</a:t>
            </a:r>
            <a:r>
              <a:rPr dirty="0" sz="2400" b="1" i="1">
                <a:latin typeface="Times New Roman"/>
                <a:cs typeface="Times New Roman"/>
              </a:rPr>
              <a:t>x, n/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2)</a:t>
            </a:r>
            <a:endParaRPr sz="2400">
              <a:latin typeface="Times New Roman"/>
              <a:cs typeface="Times New Roman"/>
            </a:endParaRPr>
          </a:p>
          <a:p>
            <a:pPr marL="1943100">
              <a:lnSpc>
                <a:spcPts val="2735"/>
              </a:lnSpc>
            </a:pPr>
            <a:r>
              <a:rPr dirty="0" sz="2400" b="1">
                <a:latin typeface="Times New Roman"/>
                <a:cs typeface="Times New Roman"/>
              </a:rPr>
              <a:t>return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y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·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spc="-50" b="1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37360">
              <a:lnSpc>
                <a:spcPct val="100000"/>
              </a:lnSpc>
              <a:spcBef>
                <a:spcPts val="95"/>
              </a:spcBef>
            </a:pPr>
            <a:r>
              <a:rPr dirty="0"/>
              <a:t>LIFECYCLE</a:t>
            </a:r>
            <a:r>
              <a:rPr dirty="0" spc="-55"/>
              <a:t> </a:t>
            </a:r>
            <a:r>
              <a:rPr dirty="0" spc="100"/>
              <a:t>OF</a:t>
            </a:r>
            <a:r>
              <a:rPr dirty="0" spc="-390"/>
              <a:t> </a:t>
            </a:r>
            <a:r>
              <a:rPr dirty="0" spc="285"/>
              <a:t>AN</a:t>
            </a:r>
            <a:r>
              <a:rPr dirty="0" spc="-95"/>
              <a:t> </a:t>
            </a:r>
            <a:r>
              <a:rPr dirty="0"/>
              <a:t>OBJECT</a:t>
            </a:r>
            <a:r>
              <a:rPr dirty="0" spc="-110"/>
              <a:t> </a:t>
            </a:r>
            <a:r>
              <a:rPr dirty="0" spc="-25"/>
              <a:t>(CONT..)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854" y="1410715"/>
            <a:ext cx="11240770" cy="2675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469265" algn="l"/>
              </a:tabLst>
            </a:pPr>
            <a:r>
              <a:rPr dirty="0" sz="2400" b="1">
                <a:latin typeface="Times New Roman"/>
                <a:cs typeface="Times New Roman"/>
              </a:rPr>
              <a:t>Object</a:t>
            </a:r>
            <a:r>
              <a:rPr dirty="0" sz="2400" spc="-13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accessing:</a:t>
            </a:r>
            <a:endParaRPr sz="2400">
              <a:latin typeface="Times New Roman"/>
              <a:cs typeface="Times New Roman"/>
            </a:endParaRPr>
          </a:p>
          <a:p>
            <a:pPr lvl="1" marL="887094" indent="-41719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9166"/>
              <a:buFont typeface="Wingdings"/>
              <a:buChar char=""/>
              <a:tabLst>
                <a:tab pos="887094" algn="l"/>
              </a:tabLst>
            </a:pP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create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20"/>
              </a:spcBef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lvl="1" marL="812165" indent="-342265">
              <a:lnSpc>
                <a:spcPct val="100000"/>
              </a:lnSpc>
              <a:buClr>
                <a:srgbClr val="3891A7"/>
              </a:buClr>
              <a:buSzPct val="79166"/>
              <a:buFont typeface="Wingdings"/>
              <a:buChar char=""/>
              <a:tabLst>
                <a:tab pos="812165" algn="l"/>
              </a:tabLst>
            </a:pPr>
            <a:r>
              <a:rPr dirty="0" sz="2400" spc="-170">
                <a:latin typeface="Times New Roman"/>
                <a:cs typeface="Times New Roman"/>
              </a:rPr>
              <a:t>We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till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statements/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conditions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true.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20"/>
              </a:spcBef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lvl="1" marL="911225" indent="-441325">
              <a:lnSpc>
                <a:spcPct val="100000"/>
              </a:lnSpc>
              <a:buClr>
                <a:srgbClr val="3891A7"/>
              </a:buClr>
              <a:buSzPct val="58333"/>
              <a:buFont typeface="Wingdings"/>
              <a:buChar char=""/>
              <a:tabLst>
                <a:tab pos="911225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were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assign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another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initialized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reference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variable,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previous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object</a:t>
            </a:r>
            <a:endParaRPr sz="24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becomes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inaccessible.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10"/>
              <a:t>Analyzing</a:t>
            </a:r>
            <a:r>
              <a:rPr dirty="0" sz="4000" spc="-65"/>
              <a:t> </a:t>
            </a:r>
            <a:r>
              <a:rPr dirty="0" sz="4000" spc="-260"/>
              <a:t>the</a:t>
            </a:r>
            <a:r>
              <a:rPr dirty="0" sz="4000" spc="-65"/>
              <a:t> </a:t>
            </a:r>
            <a:r>
              <a:rPr dirty="0" sz="4000" spc="-170"/>
              <a:t>Recursive</a:t>
            </a:r>
            <a:r>
              <a:rPr dirty="0" sz="4000" spc="-85"/>
              <a:t> </a:t>
            </a:r>
            <a:r>
              <a:rPr dirty="0" sz="4000" spc="-210"/>
              <a:t>Squaring</a:t>
            </a:r>
            <a:r>
              <a:rPr dirty="0" sz="4000" spc="-60"/>
              <a:t> </a:t>
            </a:r>
            <a:r>
              <a:rPr dirty="0" sz="4000" spc="-30"/>
              <a:t>Method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2324354" y="1808429"/>
            <a:ext cx="4770120" cy="1270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595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Algorithm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Power(</a:t>
            </a:r>
            <a:r>
              <a:rPr dirty="0" sz="2400" b="1" i="1">
                <a:latin typeface="Times New Roman"/>
                <a:cs typeface="Times New Roman"/>
              </a:rPr>
              <a:t>x,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spc="-25" b="1" i="1">
                <a:latin typeface="Times New Roman"/>
                <a:cs typeface="Times New Roman"/>
              </a:rPr>
              <a:t>n</a:t>
            </a:r>
            <a:r>
              <a:rPr dirty="0" sz="2400" spc="-25" b="1">
                <a:latin typeface="Times New Roman"/>
                <a:cs typeface="Times New Roman"/>
              </a:rPr>
              <a:t>):</a:t>
            </a:r>
            <a:endParaRPr sz="2400">
              <a:latin typeface="Times New Roman"/>
              <a:cs typeface="Times New Roman"/>
            </a:endParaRPr>
          </a:p>
          <a:p>
            <a:pPr marL="495300">
              <a:lnSpc>
                <a:spcPts val="2305"/>
              </a:lnSpc>
            </a:pPr>
            <a:r>
              <a:rPr dirty="0" sz="2400" b="1" i="1">
                <a:latin typeface="Times New Roman"/>
                <a:cs typeface="Times New Roman"/>
              </a:rPr>
              <a:t>Input: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number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x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integer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0" b="1" i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ts val="2305"/>
              </a:lnSpc>
            </a:pPr>
            <a:r>
              <a:rPr dirty="0" sz="2400" b="1" i="1">
                <a:latin typeface="Times New Roman"/>
                <a:cs typeface="Times New Roman"/>
              </a:rPr>
              <a:t>= </a:t>
            </a:r>
            <a:r>
              <a:rPr dirty="0" sz="2400" spc="-50" b="1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495300">
              <a:lnSpc>
                <a:spcPts val="2590"/>
              </a:lnSpc>
            </a:pPr>
            <a:r>
              <a:rPr dirty="0" sz="2400" b="1" i="1">
                <a:latin typeface="Times New Roman"/>
                <a:cs typeface="Times New Roman"/>
              </a:rPr>
              <a:t>Output: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value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-25" b="1" i="1">
                <a:latin typeface="Times New Roman"/>
                <a:cs typeface="Times New Roman"/>
              </a:rPr>
              <a:t>x</a:t>
            </a:r>
            <a:r>
              <a:rPr dirty="0" baseline="24305" sz="2400" spc="-37" b="1" i="1">
                <a:latin typeface="Times New Roman"/>
                <a:cs typeface="Times New Roman"/>
              </a:rPr>
              <a:t>n</a:t>
            </a:r>
            <a:endParaRPr baseline="24305"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30754" y="2979546"/>
            <a:ext cx="2049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0500" algn="l"/>
              </a:tabLst>
            </a:pPr>
            <a:r>
              <a:rPr dirty="0" sz="2400" b="1">
                <a:latin typeface="Times New Roman"/>
                <a:cs typeface="Times New Roman"/>
              </a:rPr>
              <a:t>if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n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=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20" b="1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78934" y="3271850"/>
            <a:ext cx="11004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return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730754" y="3565017"/>
            <a:ext cx="1957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if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n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odd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78934" y="3857625"/>
            <a:ext cx="266192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r>
              <a:rPr dirty="0" sz="2400" spc="-50" b="1" i="1">
                <a:latin typeface="Times New Roman"/>
                <a:cs typeface="Times New Roman"/>
              </a:rPr>
              <a:t>y</a:t>
            </a:r>
            <a:r>
              <a:rPr dirty="0" sz="2400" b="1" i="1">
                <a:latin typeface="Times New Roman"/>
                <a:cs typeface="Times New Roman"/>
              </a:rPr>
              <a:t>	=</a:t>
            </a:r>
            <a:r>
              <a:rPr dirty="0" sz="2400" spc="-35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Power(</a:t>
            </a:r>
            <a:r>
              <a:rPr dirty="0" sz="2400" b="1" i="1">
                <a:latin typeface="Times New Roman"/>
                <a:cs typeface="Times New Roman"/>
              </a:rPr>
              <a:t>x,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</a:t>
            </a:r>
            <a:r>
              <a:rPr dirty="0" sz="2400" b="1" i="1">
                <a:latin typeface="Times New Roman"/>
                <a:cs typeface="Times New Roman"/>
              </a:rPr>
              <a:t>n</a:t>
            </a:r>
            <a:r>
              <a:rPr dirty="0" sz="2400" spc="-2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-</a:t>
            </a:r>
            <a:r>
              <a:rPr dirty="0" sz="2400" spc="-30" b="1" i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1)</a:t>
            </a:r>
            <a:r>
              <a:rPr dirty="0" sz="2400" spc="-25" b="1" i="1">
                <a:latin typeface="Times New Roman"/>
                <a:cs typeface="Times New Roman"/>
              </a:rPr>
              <a:t>/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2400" b="1">
                <a:latin typeface="Times New Roman"/>
                <a:cs typeface="Times New Roman"/>
              </a:rPr>
              <a:t>return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x</a:t>
            </a:r>
            <a:r>
              <a:rPr dirty="0" sz="2400" spc="-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·</a:t>
            </a:r>
            <a:r>
              <a:rPr dirty="0" sz="2400" spc="-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y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·</a:t>
            </a:r>
            <a:r>
              <a:rPr dirty="0" sz="2400" spc="-5" b="1" i="1">
                <a:latin typeface="Times New Roman"/>
                <a:cs typeface="Times New Roman"/>
              </a:rPr>
              <a:t> </a:t>
            </a:r>
            <a:r>
              <a:rPr dirty="0" sz="2400" spc="-50" b="1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5"/>
              </a:lnSpc>
              <a:spcBef>
                <a:spcPts val="1730"/>
              </a:spcBef>
            </a:pPr>
            <a:r>
              <a:rPr dirty="0" sz="2400" b="1" i="1">
                <a:latin typeface="Times New Roman"/>
                <a:cs typeface="Times New Roman"/>
              </a:rPr>
              <a:t>y</a:t>
            </a:r>
            <a:r>
              <a:rPr dirty="0" sz="2400" spc="-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=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Power(</a:t>
            </a:r>
            <a:r>
              <a:rPr dirty="0" sz="2400" b="1" i="1">
                <a:latin typeface="Times New Roman"/>
                <a:cs typeface="Times New Roman"/>
              </a:rPr>
              <a:t>x, n/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2)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5"/>
              </a:lnSpc>
            </a:pPr>
            <a:r>
              <a:rPr dirty="0" sz="2400" b="1">
                <a:latin typeface="Times New Roman"/>
                <a:cs typeface="Times New Roman"/>
              </a:rPr>
              <a:t>return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y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·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spc="-50" b="1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349754" y="4150232"/>
            <a:ext cx="279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Times New Roman"/>
                <a:cs typeface="Times New Roman"/>
              </a:rPr>
              <a:t>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730754" y="4735448"/>
            <a:ext cx="500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563361" y="2890837"/>
            <a:ext cx="1683385" cy="2981325"/>
            <a:chOff x="5563361" y="2890837"/>
            <a:chExt cx="1683385" cy="2981325"/>
          </a:xfrm>
        </p:grpSpPr>
        <p:sp>
          <p:nvSpPr>
            <p:cNvPr id="11" name="object 11" descr=""/>
            <p:cNvSpPr/>
            <p:nvPr/>
          </p:nvSpPr>
          <p:spPr>
            <a:xfrm>
              <a:off x="5563361" y="5015357"/>
              <a:ext cx="1683385" cy="642620"/>
            </a:xfrm>
            <a:custGeom>
              <a:avLst/>
              <a:gdLst/>
              <a:ahLst/>
              <a:cxnLst/>
              <a:rect l="l" t="t" r="r" b="b"/>
              <a:pathLst>
                <a:path w="1683384" h="642620">
                  <a:moveTo>
                    <a:pt x="113972" y="35741"/>
                  </a:moveTo>
                  <a:lnTo>
                    <a:pt x="100929" y="71523"/>
                  </a:lnTo>
                  <a:lnTo>
                    <a:pt x="1669922" y="642112"/>
                  </a:lnTo>
                  <a:lnTo>
                    <a:pt x="1682877" y="606298"/>
                  </a:lnTo>
                  <a:lnTo>
                    <a:pt x="113972" y="35741"/>
                  </a:lnTo>
                  <a:close/>
                </a:path>
                <a:path w="1683384" h="642620">
                  <a:moveTo>
                    <a:pt x="127000" y="0"/>
                  </a:moveTo>
                  <a:lnTo>
                    <a:pt x="0" y="14605"/>
                  </a:lnTo>
                  <a:lnTo>
                    <a:pt x="87884" y="107315"/>
                  </a:lnTo>
                  <a:lnTo>
                    <a:pt x="100929" y="71523"/>
                  </a:lnTo>
                  <a:lnTo>
                    <a:pt x="83058" y="65024"/>
                  </a:lnTo>
                  <a:lnTo>
                    <a:pt x="96012" y="29210"/>
                  </a:lnTo>
                  <a:lnTo>
                    <a:pt x="116353" y="29210"/>
                  </a:lnTo>
                  <a:lnTo>
                    <a:pt x="127000" y="0"/>
                  </a:lnTo>
                  <a:close/>
                </a:path>
                <a:path w="1683384" h="642620">
                  <a:moveTo>
                    <a:pt x="96012" y="29210"/>
                  </a:moveTo>
                  <a:lnTo>
                    <a:pt x="83058" y="65024"/>
                  </a:lnTo>
                  <a:lnTo>
                    <a:pt x="100929" y="71523"/>
                  </a:lnTo>
                  <a:lnTo>
                    <a:pt x="113972" y="35741"/>
                  </a:lnTo>
                  <a:lnTo>
                    <a:pt x="96012" y="29210"/>
                  </a:lnTo>
                  <a:close/>
                </a:path>
                <a:path w="1683384" h="642620">
                  <a:moveTo>
                    <a:pt x="116353" y="29210"/>
                  </a:moveTo>
                  <a:lnTo>
                    <a:pt x="96012" y="29210"/>
                  </a:lnTo>
                  <a:lnTo>
                    <a:pt x="113972" y="35741"/>
                  </a:lnTo>
                  <a:lnTo>
                    <a:pt x="116353" y="2921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858000" y="2895600"/>
              <a:ext cx="381000" cy="2971800"/>
            </a:xfrm>
            <a:custGeom>
              <a:avLst/>
              <a:gdLst/>
              <a:ahLst/>
              <a:cxnLst/>
              <a:rect l="l" t="t" r="r" b="b"/>
              <a:pathLst>
                <a:path w="381000" h="2971800">
                  <a:moveTo>
                    <a:pt x="0" y="0"/>
                  </a:moveTo>
                  <a:lnTo>
                    <a:pt x="38376" y="5031"/>
                  </a:lnTo>
                  <a:lnTo>
                    <a:pt x="74128" y="19460"/>
                  </a:lnTo>
                  <a:lnTo>
                    <a:pt x="106486" y="42293"/>
                  </a:lnTo>
                  <a:lnTo>
                    <a:pt x="134683" y="72532"/>
                  </a:lnTo>
                  <a:lnTo>
                    <a:pt x="157951" y="109184"/>
                  </a:lnTo>
                  <a:lnTo>
                    <a:pt x="175521" y="151251"/>
                  </a:lnTo>
                  <a:lnTo>
                    <a:pt x="186627" y="197738"/>
                  </a:lnTo>
                  <a:lnTo>
                    <a:pt x="190500" y="247650"/>
                  </a:lnTo>
                  <a:lnTo>
                    <a:pt x="190500" y="1238250"/>
                  </a:lnTo>
                  <a:lnTo>
                    <a:pt x="194372" y="1288161"/>
                  </a:lnTo>
                  <a:lnTo>
                    <a:pt x="205478" y="1334648"/>
                  </a:lnTo>
                  <a:lnTo>
                    <a:pt x="223048" y="1376715"/>
                  </a:lnTo>
                  <a:lnTo>
                    <a:pt x="246316" y="1413367"/>
                  </a:lnTo>
                  <a:lnTo>
                    <a:pt x="274513" y="1443606"/>
                  </a:lnTo>
                  <a:lnTo>
                    <a:pt x="306871" y="1466439"/>
                  </a:lnTo>
                  <a:lnTo>
                    <a:pt x="342623" y="1480868"/>
                  </a:lnTo>
                  <a:lnTo>
                    <a:pt x="381000" y="1485900"/>
                  </a:lnTo>
                  <a:lnTo>
                    <a:pt x="342623" y="1490931"/>
                  </a:lnTo>
                  <a:lnTo>
                    <a:pt x="306871" y="1505360"/>
                  </a:lnTo>
                  <a:lnTo>
                    <a:pt x="274513" y="1528193"/>
                  </a:lnTo>
                  <a:lnTo>
                    <a:pt x="246316" y="1558432"/>
                  </a:lnTo>
                  <a:lnTo>
                    <a:pt x="223048" y="1595084"/>
                  </a:lnTo>
                  <a:lnTo>
                    <a:pt x="205478" y="1637151"/>
                  </a:lnTo>
                  <a:lnTo>
                    <a:pt x="194372" y="1683638"/>
                  </a:lnTo>
                  <a:lnTo>
                    <a:pt x="190500" y="1733550"/>
                  </a:lnTo>
                  <a:lnTo>
                    <a:pt x="190500" y="2724150"/>
                  </a:lnTo>
                  <a:lnTo>
                    <a:pt x="186627" y="2774061"/>
                  </a:lnTo>
                  <a:lnTo>
                    <a:pt x="175521" y="2820548"/>
                  </a:lnTo>
                  <a:lnTo>
                    <a:pt x="157951" y="2862615"/>
                  </a:lnTo>
                  <a:lnTo>
                    <a:pt x="134683" y="2899267"/>
                  </a:lnTo>
                  <a:lnTo>
                    <a:pt x="106486" y="2929506"/>
                  </a:lnTo>
                  <a:lnTo>
                    <a:pt x="74128" y="2952339"/>
                  </a:lnTo>
                  <a:lnTo>
                    <a:pt x="38376" y="2966768"/>
                  </a:lnTo>
                  <a:lnTo>
                    <a:pt x="0" y="2971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318629" y="5050612"/>
            <a:ext cx="281114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It</a:t>
            </a:r>
            <a:r>
              <a:rPr dirty="0" sz="1800" spc="-20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is</a:t>
            </a:r>
            <a:r>
              <a:rPr dirty="0" sz="1800" spc="-30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important</a:t>
            </a:r>
            <a:r>
              <a:rPr dirty="0" sz="1800" spc="-25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that</a:t>
            </a:r>
            <a:r>
              <a:rPr dirty="0" sz="1800" spc="-30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 spc="-25">
                <a:solidFill>
                  <a:srgbClr val="1F487C"/>
                </a:solidFill>
                <a:latin typeface="Comic Sans MS"/>
                <a:cs typeface="Comic Sans MS"/>
              </a:rPr>
              <a:t>we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used</a:t>
            </a:r>
            <a:r>
              <a:rPr dirty="0" sz="1800" spc="-25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a</a:t>
            </a:r>
            <a:r>
              <a:rPr dirty="0" sz="1800" spc="-25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variable</a:t>
            </a:r>
            <a:r>
              <a:rPr dirty="0" sz="1800" spc="-50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twice</a:t>
            </a:r>
            <a:r>
              <a:rPr dirty="0" sz="1800" spc="-25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 spc="-20">
                <a:solidFill>
                  <a:srgbClr val="1F487C"/>
                </a:solidFill>
                <a:latin typeface="Comic Sans MS"/>
                <a:cs typeface="Comic Sans MS"/>
              </a:rPr>
              <a:t>here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rather</a:t>
            </a:r>
            <a:r>
              <a:rPr dirty="0" sz="1800" spc="-35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than</a:t>
            </a:r>
            <a:r>
              <a:rPr dirty="0" sz="1800" spc="-35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calling</a:t>
            </a:r>
            <a:r>
              <a:rPr dirty="0" sz="1800" spc="-45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 spc="-25">
                <a:solidFill>
                  <a:srgbClr val="1F487C"/>
                </a:solidFill>
                <a:latin typeface="Comic Sans MS"/>
                <a:cs typeface="Comic Sans MS"/>
              </a:rPr>
              <a:t>the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method</a:t>
            </a:r>
            <a:r>
              <a:rPr dirty="0" sz="1800" spc="-80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 spc="-10">
                <a:solidFill>
                  <a:srgbClr val="1F487C"/>
                </a:solidFill>
                <a:latin typeface="Comic Sans MS"/>
                <a:cs typeface="Comic Sans MS"/>
              </a:rPr>
              <a:t>twice.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471029" y="3006090"/>
            <a:ext cx="284543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Each</a:t>
            </a:r>
            <a:r>
              <a:rPr dirty="0" sz="1800" spc="-35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time</a:t>
            </a:r>
            <a:r>
              <a:rPr dirty="0" sz="1800" spc="-40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we</a:t>
            </a:r>
            <a:r>
              <a:rPr dirty="0" sz="1800" spc="-10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make</a:t>
            </a:r>
            <a:r>
              <a:rPr dirty="0" sz="1800" spc="-30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 spc="-50">
                <a:solidFill>
                  <a:srgbClr val="1F487C"/>
                </a:solidFill>
                <a:latin typeface="Comic Sans MS"/>
                <a:cs typeface="Comic Sans MS"/>
              </a:rPr>
              <a:t>a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recursive</a:t>
            </a:r>
            <a:r>
              <a:rPr dirty="0" sz="1800" spc="-5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call</a:t>
            </a:r>
            <a:r>
              <a:rPr dirty="0" sz="1800" spc="-20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we</a:t>
            </a:r>
            <a:r>
              <a:rPr dirty="0" sz="1800" spc="-5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halve</a:t>
            </a:r>
            <a:r>
              <a:rPr dirty="0" sz="1800" spc="-20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 spc="-25">
                <a:solidFill>
                  <a:srgbClr val="1F487C"/>
                </a:solidFill>
                <a:latin typeface="Comic Sans MS"/>
                <a:cs typeface="Comic Sans MS"/>
              </a:rPr>
              <a:t>the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value</a:t>
            </a:r>
            <a:r>
              <a:rPr dirty="0" sz="1800" spc="-25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of</a:t>
            </a:r>
            <a:r>
              <a:rPr dirty="0" sz="1800" spc="-30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n;</a:t>
            </a:r>
            <a:r>
              <a:rPr dirty="0" sz="1800" spc="-35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hence,</a:t>
            </a:r>
            <a:r>
              <a:rPr dirty="0" sz="1800" spc="-40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we</a:t>
            </a:r>
            <a:r>
              <a:rPr dirty="0" sz="1800" spc="-25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 spc="-20">
                <a:solidFill>
                  <a:srgbClr val="1F487C"/>
                </a:solidFill>
                <a:latin typeface="Comic Sans MS"/>
                <a:cs typeface="Comic Sans MS"/>
              </a:rPr>
              <a:t>make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log</a:t>
            </a:r>
            <a:r>
              <a:rPr dirty="0" sz="1800" spc="-5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n</a:t>
            </a:r>
            <a:r>
              <a:rPr dirty="0" sz="1800" spc="-10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recursive calls.</a:t>
            </a:r>
            <a:r>
              <a:rPr dirty="0" sz="1800" spc="-20">
                <a:solidFill>
                  <a:srgbClr val="1F487C"/>
                </a:solidFill>
                <a:latin typeface="Comic Sans MS"/>
                <a:cs typeface="Comic Sans MS"/>
              </a:rPr>
              <a:t> That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is,</a:t>
            </a:r>
            <a:r>
              <a:rPr dirty="0" sz="1800" spc="-35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this</a:t>
            </a:r>
            <a:r>
              <a:rPr dirty="0" sz="1800" spc="-30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method</a:t>
            </a:r>
            <a:r>
              <a:rPr dirty="0" sz="1800" spc="-35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runs</a:t>
            </a:r>
            <a:r>
              <a:rPr dirty="0" sz="1800" spc="-30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 spc="-25">
                <a:solidFill>
                  <a:srgbClr val="1F487C"/>
                </a:solidFill>
                <a:latin typeface="Comic Sans MS"/>
                <a:cs typeface="Comic Sans MS"/>
              </a:rPr>
              <a:t>in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O(log</a:t>
            </a:r>
            <a:r>
              <a:rPr dirty="0" sz="1800" spc="-10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>
                <a:solidFill>
                  <a:srgbClr val="1F487C"/>
                </a:solidFill>
                <a:latin typeface="Comic Sans MS"/>
                <a:cs typeface="Comic Sans MS"/>
              </a:rPr>
              <a:t>n)</a:t>
            </a:r>
            <a:r>
              <a:rPr dirty="0" sz="1800" spc="-15">
                <a:solidFill>
                  <a:srgbClr val="1F487C"/>
                </a:solidFill>
                <a:latin typeface="Comic Sans MS"/>
                <a:cs typeface="Comic Sans MS"/>
              </a:rPr>
              <a:t> </a:t>
            </a:r>
            <a:r>
              <a:rPr dirty="0" sz="1800" spc="-10">
                <a:solidFill>
                  <a:srgbClr val="1F487C"/>
                </a:solidFill>
                <a:latin typeface="Comic Sans MS"/>
                <a:cs typeface="Comic Sans MS"/>
              </a:rPr>
              <a:t>time.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80030">
              <a:lnSpc>
                <a:spcPct val="100000"/>
              </a:lnSpc>
              <a:spcBef>
                <a:spcPts val="95"/>
              </a:spcBef>
            </a:pPr>
            <a:r>
              <a:rPr dirty="0" spc="-175"/>
              <a:t>Tail</a:t>
            </a:r>
            <a:r>
              <a:rPr dirty="0" spc="-50"/>
              <a:t> </a:t>
            </a:r>
            <a:r>
              <a:rPr dirty="0" spc="-75"/>
              <a:t>Recursion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6497" rIns="0" bIns="0" rtlCol="0" vert="horz">
            <a:spAutoFit/>
          </a:bodyPr>
          <a:lstStyle/>
          <a:p>
            <a:pPr marL="317500" marR="224790">
              <a:lnSpc>
                <a:spcPct val="80000"/>
              </a:lnSpc>
              <a:spcBef>
                <a:spcPts val="675"/>
              </a:spcBef>
            </a:pPr>
            <a:r>
              <a:rPr dirty="0"/>
              <a:t>Tail</a:t>
            </a:r>
            <a:r>
              <a:rPr dirty="0" spc="-20"/>
              <a:t> </a:t>
            </a:r>
            <a:r>
              <a:rPr dirty="0"/>
              <a:t>recursion</a:t>
            </a:r>
            <a:r>
              <a:rPr dirty="0" spc="-35"/>
              <a:t> </a:t>
            </a:r>
            <a:r>
              <a:rPr dirty="0"/>
              <a:t>occurs</a:t>
            </a:r>
            <a:r>
              <a:rPr dirty="0" spc="-10"/>
              <a:t> </a:t>
            </a:r>
            <a:r>
              <a:rPr dirty="0"/>
              <a:t>when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/>
              <a:t>linearly</a:t>
            </a:r>
            <a:r>
              <a:rPr dirty="0" spc="-40"/>
              <a:t> </a:t>
            </a:r>
            <a:r>
              <a:rPr dirty="0"/>
              <a:t>recursive</a:t>
            </a:r>
            <a:r>
              <a:rPr dirty="0" spc="-35"/>
              <a:t> </a:t>
            </a:r>
            <a:r>
              <a:rPr dirty="0" spc="-10"/>
              <a:t>method </a:t>
            </a:r>
            <a:r>
              <a:rPr dirty="0"/>
              <a:t>makes</a:t>
            </a:r>
            <a:r>
              <a:rPr dirty="0" spc="-20"/>
              <a:t> </a:t>
            </a:r>
            <a:r>
              <a:rPr dirty="0"/>
              <a:t>its</a:t>
            </a:r>
            <a:r>
              <a:rPr dirty="0" spc="-20"/>
              <a:t> </a:t>
            </a:r>
            <a:r>
              <a:rPr dirty="0"/>
              <a:t>recursive</a:t>
            </a:r>
            <a:r>
              <a:rPr dirty="0" spc="-35"/>
              <a:t> </a:t>
            </a:r>
            <a:r>
              <a:rPr dirty="0"/>
              <a:t>call</a:t>
            </a:r>
            <a:r>
              <a:rPr dirty="0" spc="-25"/>
              <a:t> </a:t>
            </a:r>
            <a:r>
              <a:rPr dirty="0"/>
              <a:t>as</a:t>
            </a:r>
            <a:r>
              <a:rPr dirty="0" spc="-5"/>
              <a:t> </a:t>
            </a:r>
            <a:r>
              <a:rPr dirty="0"/>
              <a:t>its</a:t>
            </a:r>
            <a:r>
              <a:rPr dirty="0" spc="-25"/>
              <a:t> </a:t>
            </a:r>
            <a:r>
              <a:rPr dirty="0"/>
              <a:t>last</a:t>
            </a:r>
            <a:r>
              <a:rPr dirty="0" spc="-15"/>
              <a:t> </a:t>
            </a:r>
            <a:r>
              <a:rPr dirty="0" spc="-10"/>
              <a:t>step.</a:t>
            </a:r>
          </a:p>
          <a:p>
            <a:pPr marL="317500">
              <a:lnSpc>
                <a:spcPts val="2020"/>
              </a:lnSpc>
            </a:pPr>
            <a:r>
              <a:rPr dirty="0"/>
              <a:t>The</a:t>
            </a:r>
            <a:r>
              <a:rPr dirty="0" spc="-20"/>
              <a:t> </a:t>
            </a:r>
            <a:r>
              <a:rPr dirty="0"/>
              <a:t>array</a:t>
            </a:r>
            <a:r>
              <a:rPr dirty="0" spc="-20"/>
              <a:t> </a:t>
            </a:r>
            <a:r>
              <a:rPr dirty="0"/>
              <a:t>reversal</a:t>
            </a:r>
            <a:r>
              <a:rPr dirty="0" spc="-35"/>
              <a:t> </a:t>
            </a:r>
            <a:r>
              <a:rPr dirty="0"/>
              <a:t>method</a:t>
            </a:r>
            <a:r>
              <a:rPr dirty="0" spc="-15"/>
              <a:t> </a:t>
            </a:r>
            <a:r>
              <a:rPr dirty="0"/>
              <a:t>is</a:t>
            </a:r>
            <a:r>
              <a:rPr dirty="0" spc="-20"/>
              <a:t> </a:t>
            </a:r>
            <a:r>
              <a:rPr dirty="0"/>
              <a:t>an</a:t>
            </a:r>
            <a:r>
              <a:rPr dirty="0" spc="-20"/>
              <a:t> </a:t>
            </a:r>
            <a:r>
              <a:rPr dirty="0" spc="-10"/>
              <a:t>example.</a:t>
            </a:r>
          </a:p>
          <a:p>
            <a:pPr marL="317500" marR="283845">
              <a:lnSpc>
                <a:spcPct val="80000"/>
              </a:lnSpc>
              <a:spcBef>
                <a:spcPts val="290"/>
              </a:spcBef>
            </a:pPr>
            <a:r>
              <a:rPr dirty="0"/>
              <a:t>Such</a:t>
            </a:r>
            <a:r>
              <a:rPr dirty="0" spc="-20"/>
              <a:t> </a:t>
            </a:r>
            <a:r>
              <a:rPr dirty="0"/>
              <a:t>methods</a:t>
            </a:r>
            <a:r>
              <a:rPr dirty="0" spc="-20"/>
              <a:t> </a:t>
            </a:r>
            <a:r>
              <a:rPr dirty="0"/>
              <a:t>can</a:t>
            </a:r>
            <a:r>
              <a:rPr dirty="0" spc="-20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easily</a:t>
            </a:r>
            <a:r>
              <a:rPr dirty="0" spc="-40"/>
              <a:t> </a:t>
            </a:r>
            <a:r>
              <a:rPr dirty="0"/>
              <a:t>converted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 spc="-20"/>
              <a:t>non-</a:t>
            </a:r>
            <a:r>
              <a:rPr dirty="0" spc="-10"/>
              <a:t>recursive </a:t>
            </a:r>
            <a:r>
              <a:rPr dirty="0"/>
              <a:t>methods</a:t>
            </a:r>
            <a:r>
              <a:rPr dirty="0" spc="-50"/>
              <a:t> </a:t>
            </a:r>
            <a:r>
              <a:rPr dirty="0"/>
              <a:t>(which</a:t>
            </a:r>
            <a:r>
              <a:rPr dirty="0" spc="-35"/>
              <a:t> </a:t>
            </a:r>
            <a:r>
              <a:rPr dirty="0"/>
              <a:t>saves</a:t>
            </a:r>
            <a:r>
              <a:rPr dirty="0" spc="-45"/>
              <a:t> </a:t>
            </a:r>
            <a:r>
              <a:rPr dirty="0"/>
              <a:t>on</a:t>
            </a:r>
            <a:r>
              <a:rPr dirty="0" spc="-50"/>
              <a:t> </a:t>
            </a:r>
            <a:r>
              <a:rPr dirty="0"/>
              <a:t>some</a:t>
            </a:r>
            <a:r>
              <a:rPr dirty="0" spc="-45"/>
              <a:t> </a:t>
            </a:r>
            <a:r>
              <a:rPr dirty="0" spc="-10"/>
              <a:t>resources).</a:t>
            </a:r>
          </a:p>
          <a:p>
            <a:pPr marL="317500">
              <a:lnSpc>
                <a:spcPts val="2065"/>
              </a:lnSpc>
            </a:pPr>
            <a:r>
              <a:rPr dirty="0" spc="-10"/>
              <a:t>Example:</a:t>
            </a:r>
          </a:p>
          <a:p>
            <a:pPr marL="774700">
              <a:lnSpc>
                <a:spcPts val="1920"/>
              </a:lnSpc>
            </a:pPr>
            <a:r>
              <a:rPr dirty="0" sz="2000">
                <a:latin typeface="Calibri"/>
                <a:cs typeface="Calibri"/>
              </a:rPr>
              <a:t>Algorithm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 b="0">
                <a:latin typeface="Calibri"/>
                <a:cs typeface="Calibri"/>
              </a:rPr>
              <a:t>IterativeReverseArray(</a:t>
            </a:r>
            <a:r>
              <a:rPr dirty="0" sz="2000" spc="-10" b="0" i="1">
                <a:latin typeface="Calibri"/>
                <a:cs typeface="Calibri"/>
              </a:rPr>
              <a:t>A,</a:t>
            </a:r>
            <a:r>
              <a:rPr dirty="0" sz="2000" spc="25" b="0" i="1">
                <a:latin typeface="Calibri"/>
                <a:cs typeface="Calibri"/>
              </a:rPr>
              <a:t> </a:t>
            </a:r>
            <a:r>
              <a:rPr dirty="0" sz="2000" b="0" i="1">
                <a:latin typeface="Calibri"/>
                <a:cs typeface="Calibri"/>
              </a:rPr>
              <a:t>i,</a:t>
            </a:r>
            <a:r>
              <a:rPr dirty="0" sz="2000" spc="-20" b="0" i="1">
                <a:latin typeface="Calibri"/>
                <a:cs typeface="Calibri"/>
              </a:rPr>
              <a:t> </a:t>
            </a:r>
            <a:r>
              <a:rPr dirty="0" sz="2000" b="0" i="1">
                <a:latin typeface="Calibri"/>
                <a:cs typeface="Calibri"/>
              </a:rPr>
              <a:t>j</a:t>
            </a:r>
            <a:r>
              <a:rPr dirty="0" sz="2000" spc="-15" b="0" i="1">
                <a:latin typeface="Calibri"/>
                <a:cs typeface="Calibri"/>
              </a:rPr>
              <a:t> </a:t>
            </a:r>
            <a:r>
              <a:rPr dirty="0" sz="2000" spc="-25" b="0">
                <a:latin typeface="Calibri"/>
                <a:cs typeface="Calibri"/>
              </a:rPr>
              <a:t>):</a:t>
            </a:r>
            <a:endParaRPr sz="2000">
              <a:latin typeface="Calibri"/>
              <a:cs typeface="Calibri"/>
            </a:endParaRPr>
          </a:p>
          <a:p>
            <a:pPr marL="1117600">
              <a:lnSpc>
                <a:spcPts val="1920"/>
              </a:lnSpc>
            </a:pPr>
            <a:r>
              <a:rPr dirty="0" sz="2000" i="1">
                <a:latin typeface="Calibri"/>
                <a:cs typeface="Calibri"/>
              </a:rPr>
              <a:t>Input:</a:t>
            </a:r>
            <a:r>
              <a:rPr dirty="0" sz="2000" spc="-60" i="1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An</a:t>
            </a:r>
            <a:r>
              <a:rPr dirty="0" sz="2000" spc="-2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array</a:t>
            </a:r>
            <a:r>
              <a:rPr dirty="0" sz="2000" spc="-35" b="0">
                <a:latin typeface="Calibri"/>
                <a:cs typeface="Calibri"/>
              </a:rPr>
              <a:t> </a:t>
            </a:r>
            <a:r>
              <a:rPr dirty="0" sz="2000" b="0" i="1">
                <a:latin typeface="Calibri"/>
                <a:cs typeface="Calibri"/>
              </a:rPr>
              <a:t>A</a:t>
            </a:r>
            <a:r>
              <a:rPr dirty="0" sz="2000" spc="-20" b="0" i="1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and</a:t>
            </a:r>
            <a:r>
              <a:rPr dirty="0" sz="2000" spc="-4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nonnegative</a:t>
            </a:r>
            <a:r>
              <a:rPr dirty="0" sz="2000" spc="-3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integer</a:t>
            </a:r>
            <a:r>
              <a:rPr dirty="0" sz="2000" spc="-2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indices</a:t>
            </a:r>
            <a:r>
              <a:rPr dirty="0" sz="2000" spc="-20" b="0">
                <a:latin typeface="Calibri"/>
                <a:cs typeface="Calibri"/>
              </a:rPr>
              <a:t> </a:t>
            </a:r>
            <a:r>
              <a:rPr dirty="0" sz="2000" b="0" i="1">
                <a:latin typeface="Calibri"/>
                <a:cs typeface="Calibri"/>
              </a:rPr>
              <a:t>i</a:t>
            </a:r>
            <a:r>
              <a:rPr dirty="0" sz="2000" spc="-30" b="0" i="1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and</a:t>
            </a:r>
            <a:r>
              <a:rPr dirty="0" sz="2000" spc="-25" b="0">
                <a:latin typeface="Calibri"/>
                <a:cs typeface="Calibri"/>
              </a:rPr>
              <a:t> </a:t>
            </a:r>
            <a:r>
              <a:rPr dirty="0" sz="2000" spc="-50" b="0" i="1">
                <a:latin typeface="Calibri"/>
                <a:cs typeface="Calibri"/>
              </a:rPr>
              <a:t>j</a:t>
            </a:r>
            <a:endParaRPr sz="2000">
              <a:latin typeface="Calibri"/>
              <a:cs typeface="Calibri"/>
            </a:endParaRPr>
          </a:p>
          <a:p>
            <a:pPr marL="774700" marR="5080" indent="342900">
              <a:lnSpc>
                <a:spcPct val="80000"/>
              </a:lnSpc>
              <a:spcBef>
                <a:spcPts val="240"/>
              </a:spcBef>
            </a:pPr>
            <a:r>
              <a:rPr dirty="0" sz="2000" i="1">
                <a:latin typeface="Calibri"/>
                <a:cs typeface="Calibri"/>
              </a:rPr>
              <a:t>Output:</a:t>
            </a:r>
            <a:r>
              <a:rPr dirty="0" sz="2000" spc="-65" i="1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The</a:t>
            </a:r>
            <a:r>
              <a:rPr dirty="0" sz="2000" spc="-3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reversal of</a:t>
            </a:r>
            <a:r>
              <a:rPr dirty="0" sz="2000" spc="-3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the</a:t>
            </a:r>
            <a:r>
              <a:rPr dirty="0" sz="2000" spc="-3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elements</a:t>
            </a:r>
            <a:r>
              <a:rPr dirty="0" sz="2000" spc="-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in</a:t>
            </a:r>
            <a:r>
              <a:rPr dirty="0" sz="2000" spc="-20" b="0">
                <a:latin typeface="Calibri"/>
                <a:cs typeface="Calibri"/>
              </a:rPr>
              <a:t> </a:t>
            </a:r>
            <a:r>
              <a:rPr dirty="0" sz="2000" b="0" i="1">
                <a:latin typeface="Calibri"/>
                <a:cs typeface="Calibri"/>
              </a:rPr>
              <a:t>A</a:t>
            </a:r>
            <a:r>
              <a:rPr dirty="0" sz="2000" spc="-30" b="0" i="1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starting</a:t>
            </a:r>
            <a:r>
              <a:rPr dirty="0" sz="2000" spc="-2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at</a:t>
            </a:r>
            <a:r>
              <a:rPr dirty="0" sz="2000" spc="-2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index</a:t>
            </a:r>
            <a:r>
              <a:rPr dirty="0" sz="2000" spc="-25" b="0">
                <a:latin typeface="Calibri"/>
                <a:cs typeface="Calibri"/>
              </a:rPr>
              <a:t> </a:t>
            </a:r>
            <a:r>
              <a:rPr dirty="0" sz="2000" b="0" i="1">
                <a:latin typeface="Calibri"/>
                <a:cs typeface="Calibri"/>
              </a:rPr>
              <a:t>i</a:t>
            </a:r>
            <a:r>
              <a:rPr dirty="0" sz="2000" spc="-30" b="0" i="1">
                <a:latin typeface="Calibri"/>
                <a:cs typeface="Calibri"/>
              </a:rPr>
              <a:t> </a:t>
            </a:r>
            <a:r>
              <a:rPr dirty="0" sz="2000" spc="-25" b="0">
                <a:latin typeface="Calibri"/>
                <a:cs typeface="Calibri"/>
              </a:rPr>
              <a:t>and </a:t>
            </a:r>
            <a:r>
              <a:rPr dirty="0" sz="2000" b="0">
                <a:latin typeface="Calibri"/>
                <a:cs typeface="Calibri"/>
              </a:rPr>
              <a:t>ending</a:t>
            </a:r>
            <a:r>
              <a:rPr dirty="0" sz="2000" spc="-25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at</a:t>
            </a:r>
            <a:r>
              <a:rPr dirty="0" sz="2000" spc="-5" b="0">
                <a:latin typeface="Calibri"/>
                <a:cs typeface="Calibri"/>
              </a:rPr>
              <a:t> </a:t>
            </a:r>
            <a:r>
              <a:rPr dirty="0" sz="2000" spc="-50" b="0" i="1">
                <a:latin typeface="Calibri"/>
                <a:cs typeface="Calibri"/>
              </a:rPr>
              <a:t>j</a:t>
            </a:r>
            <a:endParaRPr sz="2000">
              <a:latin typeface="Calibri"/>
              <a:cs typeface="Calibri"/>
            </a:endParaRPr>
          </a:p>
          <a:p>
            <a:pPr marL="1059180">
              <a:lnSpc>
                <a:spcPts val="1710"/>
              </a:lnSpc>
            </a:pPr>
            <a:r>
              <a:rPr dirty="0" sz="2000">
                <a:latin typeface="Calibri"/>
                <a:cs typeface="Calibri"/>
              </a:rPr>
              <a:t>while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b="0" i="1">
                <a:latin typeface="Calibri"/>
                <a:cs typeface="Calibri"/>
              </a:rPr>
              <a:t>i</a:t>
            </a:r>
            <a:r>
              <a:rPr dirty="0" sz="2000" spc="-5" b="0" i="1">
                <a:latin typeface="Calibri"/>
                <a:cs typeface="Calibri"/>
              </a:rPr>
              <a:t> </a:t>
            </a:r>
            <a:r>
              <a:rPr dirty="0" sz="2000" b="0" i="1">
                <a:latin typeface="Calibri"/>
                <a:cs typeface="Calibri"/>
              </a:rPr>
              <a:t>&lt;</a:t>
            </a:r>
            <a:r>
              <a:rPr dirty="0" sz="2000" spc="434" b="0" i="1">
                <a:latin typeface="Calibri"/>
                <a:cs typeface="Calibri"/>
              </a:rPr>
              <a:t> </a:t>
            </a:r>
            <a:r>
              <a:rPr dirty="0" sz="2000" b="0" i="1">
                <a:latin typeface="Calibri"/>
                <a:cs typeface="Calibri"/>
              </a:rPr>
              <a:t>j</a:t>
            </a:r>
            <a:r>
              <a:rPr dirty="0" sz="2000" spc="-15" b="0" i="1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do</a:t>
            </a:r>
            <a:endParaRPr sz="2000">
              <a:latin typeface="Calibri"/>
              <a:cs typeface="Calibri"/>
            </a:endParaRPr>
          </a:p>
          <a:p>
            <a:pPr marL="2146300">
              <a:lnSpc>
                <a:spcPts val="1730"/>
              </a:lnSpc>
            </a:pPr>
            <a:r>
              <a:rPr dirty="0" sz="1800" b="0">
                <a:latin typeface="Calibri"/>
                <a:cs typeface="Calibri"/>
              </a:rPr>
              <a:t>Swap</a:t>
            </a:r>
            <a:r>
              <a:rPr dirty="0" sz="1800" spc="-10" b="0">
                <a:latin typeface="Calibri"/>
                <a:cs typeface="Calibri"/>
              </a:rPr>
              <a:t> </a:t>
            </a:r>
            <a:r>
              <a:rPr dirty="0" sz="1800" b="0" i="1">
                <a:latin typeface="Calibri"/>
                <a:cs typeface="Calibri"/>
              </a:rPr>
              <a:t>A</a:t>
            </a:r>
            <a:r>
              <a:rPr dirty="0" sz="1800" b="0">
                <a:latin typeface="Calibri"/>
                <a:cs typeface="Calibri"/>
              </a:rPr>
              <a:t>[</a:t>
            </a:r>
            <a:r>
              <a:rPr dirty="0" sz="1800" b="0" i="1">
                <a:latin typeface="Calibri"/>
                <a:cs typeface="Calibri"/>
              </a:rPr>
              <a:t>i</a:t>
            </a:r>
            <a:r>
              <a:rPr dirty="0" sz="1800" spc="-20" b="0" i="1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]</a:t>
            </a:r>
            <a:r>
              <a:rPr dirty="0" sz="1800" spc="-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and</a:t>
            </a:r>
            <a:r>
              <a:rPr dirty="0" sz="1800" spc="-5" b="0">
                <a:latin typeface="Calibri"/>
                <a:cs typeface="Calibri"/>
              </a:rPr>
              <a:t> </a:t>
            </a:r>
            <a:r>
              <a:rPr dirty="0" sz="1800" b="0" i="1">
                <a:latin typeface="Calibri"/>
                <a:cs typeface="Calibri"/>
              </a:rPr>
              <a:t>A</a:t>
            </a:r>
            <a:r>
              <a:rPr dirty="0" sz="1800" b="0">
                <a:latin typeface="Calibri"/>
                <a:cs typeface="Calibri"/>
              </a:rPr>
              <a:t>[</a:t>
            </a:r>
            <a:r>
              <a:rPr dirty="0" sz="1800" spc="-15" b="0">
                <a:latin typeface="Calibri"/>
                <a:cs typeface="Calibri"/>
              </a:rPr>
              <a:t> </a:t>
            </a:r>
            <a:r>
              <a:rPr dirty="0" sz="1800" b="0" i="1">
                <a:latin typeface="Calibri"/>
                <a:cs typeface="Calibri"/>
              </a:rPr>
              <a:t>j</a:t>
            </a:r>
            <a:r>
              <a:rPr dirty="0" sz="1800" spc="-15" b="0" i="1">
                <a:latin typeface="Calibri"/>
                <a:cs typeface="Calibri"/>
              </a:rPr>
              <a:t> </a:t>
            </a:r>
            <a:r>
              <a:rPr dirty="0" sz="1800" spc="-50" b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  <a:p>
            <a:pPr marL="2146300">
              <a:lnSpc>
                <a:spcPts val="1730"/>
              </a:lnSpc>
            </a:pPr>
            <a:r>
              <a:rPr dirty="0" sz="1800" b="0" i="1">
                <a:latin typeface="Calibri"/>
                <a:cs typeface="Calibri"/>
              </a:rPr>
              <a:t>i</a:t>
            </a:r>
            <a:r>
              <a:rPr dirty="0" sz="1800" spc="405" b="0" i="1">
                <a:latin typeface="Calibri"/>
                <a:cs typeface="Calibri"/>
              </a:rPr>
              <a:t> </a:t>
            </a:r>
            <a:r>
              <a:rPr dirty="0" sz="1800" b="0" i="1">
                <a:latin typeface="Calibri"/>
                <a:cs typeface="Calibri"/>
              </a:rPr>
              <a:t>=</a:t>
            </a:r>
            <a:r>
              <a:rPr dirty="0" sz="1800" spc="-5" b="0" i="1">
                <a:latin typeface="Calibri"/>
                <a:cs typeface="Calibri"/>
              </a:rPr>
              <a:t> </a:t>
            </a:r>
            <a:r>
              <a:rPr dirty="0" sz="1800" b="0" i="1">
                <a:latin typeface="Calibri"/>
                <a:cs typeface="Calibri"/>
              </a:rPr>
              <a:t>i</a:t>
            </a:r>
            <a:r>
              <a:rPr dirty="0" sz="1800" spc="10" b="0" i="1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+</a:t>
            </a:r>
            <a:r>
              <a:rPr dirty="0" sz="1800" spc="5" b="0">
                <a:latin typeface="Calibri"/>
                <a:cs typeface="Calibri"/>
              </a:rPr>
              <a:t> </a:t>
            </a:r>
            <a:r>
              <a:rPr dirty="0" sz="1800" spc="-50" b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2146300">
              <a:lnSpc>
                <a:spcPts val="1700"/>
              </a:lnSpc>
            </a:pPr>
            <a:r>
              <a:rPr dirty="0" sz="1800" b="0" i="1">
                <a:latin typeface="Calibri"/>
                <a:cs typeface="Calibri"/>
              </a:rPr>
              <a:t>j</a:t>
            </a:r>
            <a:r>
              <a:rPr dirty="0" sz="1800" spc="400" b="0" i="1">
                <a:latin typeface="Calibri"/>
                <a:cs typeface="Calibri"/>
              </a:rPr>
              <a:t> </a:t>
            </a:r>
            <a:r>
              <a:rPr dirty="0" sz="1800" b="0" i="1">
                <a:latin typeface="Calibri"/>
                <a:cs typeface="Calibri"/>
              </a:rPr>
              <a:t>=</a:t>
            </a:r>
            <a:r>
              <a:rPr dirty="0" sz="1800" spc="15" b="0" i="1">
                <a:latin typeface="Calibri"/>
                <a:cs typeface="Calibri"/>
              </a:rPr>
              <a:t> </a:t>
            </a:r>
            <a:r>
              <a:rPr dirty="0" sz="1800" b="0" i="1">
                <a:latin typeface="Calibri"/>
                <a:cs typeface="Calibri"/>
              </a:rPr>
              <a:t>j</a:t>
            </a:r>
            <a:r>
              <a:rPr dirty="0" sz="1800" spc="-5" b="0" i="1">
                <a:latin typeface="Calibri"/>
                <a:cs typeface="Calibri"/>
              </a:rPr>
              <a:t> </a:t>
            </a:r>
            <a:r>
              <a:rPr dirty="0" sz="1800" b="0" i="1">
                <a:latin typeface="Calibri"/>
                <a:cs typeface="Calibri"/>
              </a:rPr>
              <a:t>-</a:t>
            </a:r>
            <a:r>
              <a:rPr dirty="0" sz="1800" spc="10" b="0" i="1">
                <a:latin typeface="Calibri"/>
                <a:cs typeface="Calibri"/>
              </a:rPr>
              <a:t> </a:t>
            </a:r>
            <a:r>
              <a:rPr dirty="0" sz="1800" spc="-50" b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059180">
              <a:lnSpc>
                <a:spcPts val="2155"/>
              </a:lnSpc>
            </a:pPr>
            <a:r>
              <a:rPr dirty="0" sz="2000" spc="-10">
                <a:latin typeface="Calibri"/>
                <a:cs typeface="Calibri"/>
              </a:rPr>
              <a:t>return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688" y="2727705"/>
            <a:ext cx="20135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0"/>
              <a:t>THANK</a:t>
            </a:r>
            <a:r>
              <a:rPr dirty="0" spc="-500"/>
              <a:t> </a:t>
            </a:r>
            <a:r>
              <a:rPr dirty="0" spc="10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Sridhar Swaminathan</dc:creator>
  <dc:title>Computational Thinking with Programming</dc:title>
  <dcterms:created xsi:type="dcterms:W3CDTF">2025-03-15T18:04:17Z</dcterms:created>
  <dcterms:modified xsi:type="dcterms:W3CDTF">2025-03-15T18:04:17Z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2025-03-15T00:00:00Z</vt:filetime>
  </property>
  <property fmtid="{D5CDD505-2E9C-101B-9397-08002B2CF9AE}" pid="5" name="Producer">
    <vt:lpwstr>Microsoft® PowerPoint® 2021</vt:lpwstr>
  </property>
</Properties>
</file>