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2891" y="1006856"/>
            <a:ext cx="1084262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133600" y="1610867"/>
            <a:ext cx="3200400" cy="374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400800" y="1610867"/>
            <a:ext cx="3276600" cy="374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2524" y="699261"/>
            <a:ext cx="105644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263" y="1223009"/>
            <a:ext cx="502475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46566" y="6616625"/>
            <a:ext cx="2565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Relationship Id="rId3" Type="http://schemas.openxmlformats.org/officeDocument/2006/relationships/image" Target="../media/image64.pn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jp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jpg"/><Relationship Id="rId3" Type="http://schemas.openxmlformats.org/officeDocument/2006/relationships/image" Target="../media/image68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Relationship Id="rId3" Type="http://schemas.openxmlformats.org/officeDocument/2006/relationships/image" Target="../media/image48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Relationship Id="rId3" Type="http://schemas.openxmlformats.org/officeDocument/2006/relationships/image" Target="../media/image60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40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574291"/>
            <a:ext cx="4238244" cy="4815839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4104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80"/>
              <a:t>OUTPUT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1063" y="1165860"/>
            <a:ext cx="11259820" cy="5643880"/>
            <a:chOff x="131063" y="1165860"/>
            <a:chExt cx="11259820" cy="56438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165860"/>
              <a:ext cx="10841736" cy="48066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5156" y="5137404"/>
              <a:ext cx="3665220" cy="1671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6568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INSTANCE</a:t>
            </a:r>
            <a:r>
              <a:rPr dirty="0" spc="-105"/>
              <a:t> </a:t>
            </a:r>
            <a:r>
              <a:rPr dirty="0" spc="75"/>
              <a:t>INITIALIZATION</a:t>
            </a:r>
            <a:r>
              <a:rPr dirty="0" spc="-80"/>
              <a:t> </a:t>
            </a:r>
            <a:r>
              <a:rPr dirty="0" spc="145"/>
              <a:t>BLOCK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439926"/>
            <a:ext cx="1034986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6725" marR="5715" indent="-45465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Initializer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initialize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member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run </a:t>
            </a:r>
            <a:r>
              <a:rPr dirty="0" sz="2400" spc="-25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each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time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when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  <a:p>
            <a:pPr algn="just" marL="466725" marR="5080" indent="-454659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done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directly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performed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extra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 while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instance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initializer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algn="just" marL="467359" indent="-454659">
              <a:lnSpc>
                <a:spcPct val="100000"/>
              </a:lnSpc>
              <a:buFont typeface="Arial MT"/>
              <a:buChar char="•"/>
              <a:tabLst>
                <a:tab pos="467359" algn="l"/>
              </a:tabLst>
            </a:pPr>
            <a:r>
              <a:rPr dirty="0" sz="2400" b="1">
                <a:latin typeface="Times New Roman"/>
                <a:cs typeface="Times New Roman"/>
              </a:rPr>
              <a:t>No keyword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required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initialization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469900" marR="12065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979805" algn="l"/>
                <a:tab pos="2117090" algn="l"/>
                <a:tab pos="3792220" algn="l"/>
                <a:tab pos="4606290" algn="l"/>
                <a:tab pos="4946015" algn="l"/>
                <a:tab pos="5627370" algn="l"/>
                <a:tab pos="6848475" algn="l"/>
                <a:tab pos="7645400" algn="l"/>
                <a:tab pos="8392160" algn="l"/>
                <a:tab pos="8733790" algn="l"/>
                <a:tab pos="9006840" algn="l"/>
                <a:tab pos="9582785" algn="l"/>
                <a:tab pos="9957435" algn="l"/>
              </a:tabLst>
            </a:pP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instance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initialization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block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executed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when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there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call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469900" marR="431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static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469900" marR="4953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times,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whenever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76854" y="699261"/>
            <a:ext cx="6995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solidFill>
                  <a:srgbClr val="404040"/>
                </a:solidFill>
                <a:latin typeface="Trebuchet MS"/>
                <a:cs typeface="Trebuchet MS"/>
              </a:rPr>
              <a:t>INSTANCE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r>
              <a:rPr dirty="0" sz="2800" spc="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BLOCK:</a:t>
            </a:r>
            <a:r>
              <a:rPr dirty="0" sz="28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404040"/>
                </a:solidFill>
                <a:latin typeface="Trebuchet MS"/>
                <a:cs typeface="Trebuchet MS"/>
              </a:rPr>
              <a:t>SYNTAX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76220" y="2321433"/>
            <a:ext cx="590613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600" spc="-345">
                <a:solidFill>
                  <a:srgbClr val="FF0000"/>
                </a:solidFill>
                <a:latin typeface="Trebuchet MS"/>
                <a:cs typeface="Trebuchet MS"/>
              </a:rPr>
              <a:t>//This</a:t>
            </a:r>
            <a:r>
              <a:rPr dirty="0" sz="36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600" spc="-17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36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600" spc="-270">
                <a:solidFill>
                  <a:srgbClr val="FF0000"/>
                </a:solidFill>
                <a:latin typeface="Trebuchet MS"/>
                <a:cs typeface="Trebuchet MS"/>
              </a:rPr>
              <a:t>called</a:t>
            </a:r>
            <a:r>
              <a:rPr dirty="0" sz="36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600" spc="-220">
                <a:solidFill>
                  <a:srgbClr val="FF0000"/>
                </a:solidFill>
                <a:latin typeface="Trebuchet MS"/>
                <a:cs typeface="Trebuchet MS"/>
              </a:rPr>
              <a:t>as</a:t>
            </a:r>
            <a:r>
              <a:rPr dirty="0" sz="36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600" spc="-225">
                <a:solidFill>
                  <a:srgbClr val="FF0000"/>
                </a:solidFill>
                <a:latin typeface="Trebuchet MS"/>
                <a:cs typeface="Trebuchet MS"/>
              </a:rPr>
              <a:t>instance</a:t>
            </a:r>
            <a:r>
              <a:rPr dirty="0" sz="36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600" spc="-100">
                <a:solidFill>
                  <a:srgbClr val="FF0000"/>
                </a:solidFill>
                <a:latin typeface="Trebuchet MS"/>
                <a:cs typeface="Trebuchet MS"/>
              </a:rPr>
              <a:t>block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600" spc="-5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561" y="747471"/>
            <a:ext cx="7146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INSTANCE</a:t>
            </a:r>
            <a:r>
              <a:rPr dirty="0" spc="15"/>
              <a:t> </a:t>
            </a:r>
            <a:r>
              <a:rPr dirty="0" spc="70"/>
              <a:t>INITIALIZATION</a:t>
            </a:r>
            <a:r>
              <a:rPr dirty="0" spc="25"/>
              <a:t> </a:t>
            </a:r>
            <a:r>
              <a:rPr dirty="0" spc="55"/>
              <a:t>BLOCK:</a:t>
            </a:r>
            <a:r>
              <a:rPr dirty="0" spc="-290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27988"/>
            <a:ext cx="6629400" cy="4323588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9888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INSTANCE</a:t>
            </a:r>
            <a:r>
              <a:rPr dirty="0" spc="120"/>
              <a:t> </a:t>
            </a:r>
            <a:r>
              <a:rPr dirty="0" spc="70"/>
              <a:t>INITIALIZATION</a:t>
            </a:r>
            <a:r>
              <a:rPr dirty="0" spc="125"/>
              <a:t> </a:t>
            </a:r>
            <a:r>
              <a:rPr dirty="0"/>
              <a:t>BLOCK:</a:t>
            </a:r>
            <a:r>
              <a:rPr dirty="0" spc="-220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27988"/>
            <a:ext cx="6629400" cy="43235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3316" y="5009388"/>
            <a:ext cx="3791712" cy="1130808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6078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INSTANCE</a:t>
            </a:r>
            <a:r>
              <a:rPr dirty="0" spc="15"/>
              <a:t> </a:t>
            </a:r>
            <a:r>
              <a:rPr dirty="0" spc="70"/>
              <a:t>INITIALIZATION</a:t>
            </a:r>
            <a:r>
              <a:rPr dirty="0" spc="30"/>
              <a:t> </a:t>
            </a:r>
            <a:r>
              <a:rPr dirty="0" spc="55"/>
              <a:t>BLOCK:</a:t>
            </a:r>
            <a:r>
              <a:rPr dirty="0" spc="-285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266444"/>
            <a:ext cx="7133844" cy="5076444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699261"/>
            <a:ext cx="429514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INSTANCE</a:t>
            </a:r>
            <a:r>
              <a:rPr dirty="0" spc="25"/>
              <a:t> </a:t>
            </a:r>
            <a:r>
              <a:rPr dirty="0" spc="60"/>
              <a:t>INITIALIZATION </a:t>
            </a:r>
            <a:r>
              <a:rPr dirty="0"/>
              <a:t>BLOCK:</a:t>
            </a:r>
            <a:r>
              <a:rPr dirty="0" spc="-35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266444"/>
            <a:ext cx="7133844" cy="50764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8516" y="3429000"/>
            <a:ext cx="4134612" cy="2197608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561" y="747471"/>
            <a:ext cx="7146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INSTANCE</a:t>
            </a:r>
            <a:r>
              <a:rPr dirty="0" spc="15"/>
              <a:t> </a:t>
            </a:r>
            <a:r>
              <a:rPr dirty="0" spc="70"/>
              <a:t>INITIALIZATION</a:t>
            </a:r>
            <a:r>
              <a:rPr dirty="0" spc="25"/>
              <a:t> </a:t>
            </a:r>
            <a:r>
              <a:rPr dirty="0" spc="55"/>
              <a:t>BLOCK:</a:t>
            </a:r>
            <a:r>
              <a:rPr dirty="0" spc="-290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427988"/>
            <a:ext cx="734415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508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INSTANCE</a:t>
            </a:r>
            <a:r>
              <a:rPr dirty="0" spc="120"/>
              <a:t> </a:t>
            </a:r>
            <a:r>
              <a:rPr dirty="0" spc="70"/>
              <a:t>INITIALIZATION</a:t>
            </a:r>
            <a:r>
              <a:rPr dirty="0" spc="130"/>
              <a:t> </a:t>
            </a:r>
            <a:r>
              <a:rPr dirty="0"/>
              <a:t>BLOCK:</a:t>
            </a:r>
            <a:r>
              <a:rPr dirty="0" spc="-220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76300" y="1427988"/>
            <a:ext cx="11105515" cy="4953000"/>
            <a:chOff x="876300" y="1427988"/>
            <a:chExt cx="11105515" cy="4953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1427988"/>
              <a:ext cx="7344156" cy="49530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0456" y="4081272"/>
              <a:ext cx="3761232" cy="2058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/>
              <a:t>COMPARISON</a:t>
            </a:r>
            <a:r>
              <a:rPr dirty="0" spc="-75"/>
              <a:t> </a:t>
            </a:r>
            <a:r>
              <a:rPr dirty="0" spc="80"/>
              <a:t>BETWEEN</a:t>
            </a:r>
            <a:r>
              <a:rPr dirty="0" spc="-95"/>
              <a:t> </a:t>
            </a:r>
            <a:r>
              <a:rPr dirty="0" spc="90"/>
              <a:t>INSTANCE</a:t>
            </a:r>
            <a:r>
              <a:rPr dirty="0" spc="-55"/>
              <a:t> </a:t>
            </a:r>
            <a:r>
              <a:rPr dirty="0" spc="155"/>
              <a:t>BLOCK</a:t>
            </a:r>
            <a:r>
              <a:rPr dirty="0" spc="-325"/>
              <a:t> </a:t>
            </a:r>
            <a:r>
              <a:rPr dirty="0" spc="315"/>
              <a:t>AND</a:t>
            </a:r>
            <a:r>
              <a:rPr dirty="0" spc="-55"/>
              <a:t> </a:t>
            </a:r>
            <a:r>
              <a:rPr dirty="0" spc="114"/>
              <a:t>CONSTRUCTOR-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66724" y="1450339"/>
          <a:ext cx="11118850" cy="411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315"/>
                <a:gridCol w="571563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000" b="1">
                          <a:latin typeface="Trebuchet MS"/>
                          <a:cs typeface="Trebuchet MS"/>
                        </a:rPr>
                        <a:t>Instance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 b="1">
                          <a:latin typeface="Trebuchet MS"/>
                          <a:cs typeface="Trebuchet MS"/>
                        </a:rPr>
                        <a:t>block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000" spc="-10" b="1">
                          <a:latin typeface="Trebuchet MS"/>
                          <a:cs typeface="Trebuchet MS"/>
                        </a:rPr>
                        <a:t>Constructor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 marR="7975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000" spc="-114">
                          <a:latin typeface="Trebuchet MS"/>
                          <a:cs typeface="Trebuchet MS"/>
                        </a:rPr>
                        <a:t>Instance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logic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common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8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objects.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2000" spc="-30">
                          <a:latin typeface="Trebuchet MS"/>
                          <a:cs typeface="Trebuchet MS"/>
                        </a:rPr>
                        <a:t>Constructor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 logic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40">
                          <a:latin typeface="Trebuchet MS"/>
                          <a:cs typeface="Trebuchet MS"/>
                        </a:rPr>
                        <a:t>specific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objects.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marL="91440" marR="5778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000" spc="-114">
                          <a:latin typeface="Trebuchet MS"/>
                          <a:cs typeface="Trebuchet MS"/>
                        </a:rPr>
                        <a:t>Instance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20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executed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once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 for </a:t>
                      </a:r>
                      <a:r>
                        <a:rPr dirty="0" sz="2000" spc="-145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object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during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its</a:t>
                      </a:r>
                      <a:r>
                        <a:rPr dirty="0" sz="2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creation.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44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000" spc="75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45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execute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constructors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multiple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times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object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40">
                          <a:latin typeface="Trebuchet MS"/>
                          <a:cs typeface="Trebuchet MS"/>
                        </a:rPr>
                        <a:t>placing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65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them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other constructors.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marL="91440" marR="3511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000" spc="-114">
                          <a:latin typeface="Trebuchet MS"/>
                          <a:cs typeface="Trebuchet MS"/>
                        </a:rPr>
                        <a:t>Instance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5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executed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0">
                          <a:latin typeface="Trebuchet MS"/>
                          <a:cs typeface="Trebuchet MS"/>
                        </a:rPr>
                        <a:t>many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times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20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objects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created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program.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454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000" spc="-10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2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necessary</a:t>
                      </a:r>
                      <a:r>
                        <a:rPr dirty="0" sz="20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constructors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may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50">
                          <a:latin typeface="Trebuchet MS"/>
                          <a:cs typeface="Trebuchet MS"/>
                        </a:rPr>
                        <a:t>called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70">
                          <a:latin typeface="Trebuchet MS"/>
                          <a:cs typeface="Trebuchet MS"/>
                        </a:rPr>
                        <a:t>explicitly.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91440" marR="354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114">
                          <a:latin typeface="Trebuchet MS"/>
                          <a:cs typeface="Trebuchet MS"/>
                        </a:rPr>
                        <a:t>Instance</a:t>
                      </a:r>
                      <a:r>
                        <a:rPr dirty="0" sz="20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0">
                          <a:latin typeface="Trebuchet MS"/>
                          <a:cs typeface="Trebuchet MS"/>
                        </a:rPr>
                        <a:t>blocks</a:t>
                      </a:r>
                      <a:r>
                        <a:rPr dirty="0" sz="20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45">
                          <a:latin typeface="Trebuchet MS"/>
                          <a:cs typeface="Trebuchet MS"/>
                        </a:rPr>
                        <a:t>mainly</a:t>
                      </a:r>
                      <a:r>
                        <a:rPr dirty="0" sz="20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dirty="0" sz="20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writing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common</a:t>
                      </a:r>
                      <a:r>
                        <a:rPr dirty="0" sz="20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logic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0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want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3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20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>
                          <a:latin typeface="Trebuchet MS"/>
                          <a:cs typeface="Trebuchet MS"/>
                        </a:rPr>
                        <a:t>execute</a:t>
                      </a:r>
                      <a:r>
                        <a:rPr dirty="0" sz="20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2000" spc="-100">
                          <a:latin typeface="Trebuchet MS"/>
                          <a:cs typeface="Trebuchet MS"/>
                        </a:rPr>
                        <a:t>all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objects.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2000" spc="-35">
                          <a:latin typeface="Trebuchet MS"/>
                          <a:cs typeface="Trebuchet MS"/>
                        </a:rPr>
                        <a:t>Constructors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20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50">
                          <a:latin typeface="Trebuchet MS"/>
                          <a:cs typeface="Trebuchet MS"/>
                        </a:rPr>
                        <a:t>mainly</a:t>
                      </a:r>
                      <a:r>
                        <a:rPr dirty="0" sz="20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85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2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20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50">
                          <a:latin typeface="Trebuchet MS"/>
                          <a:cs typeface="Trebuchet MS"/>
                        </a:rPr>
                        <a:t>initializing</a:t>
                      </a:r>
                      <a:r>
                        <a:rPr dirty="0" sz="20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5">
                          <a:latin typeface="Trebuchet MS"/>
                          <a:cs typeface="Trebuchet MS"/>
                        </a:rPr>
                        <a:t>of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Trebuchet MS"/>
                          <a:cs typeface="Trebuchet MS"/>
                        </a:rPr>
                        <a:t>objects.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9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716023"/>
            <a:ext cx="4238244" cy="48158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664" y="2522220"/>
            <a:ext cx="4818888" cy="2080259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6275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1606296"/>
            <a:ext cx="4501896" cy="40995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476870" y="4401692"/>
            <a:ext cx="196278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457834" marR="5080">
              <a:lnSpc>
                <a:spcPct val="100000"/>
              </a:lnSpc>
            </a:pPr>
            <a:r>
              <a:rPr dirty="0" sz="1800" spc="-130">
                <a:latin typeface="Trebuchet MS"/>
                <a:cs typeface="Trebuchet MS"/>
              </a:rPr>
              <a:t>Static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block-</a:t>
            </a:r>
            <a:r>
              <a:rPr dirty="0" sz="1800" spc="-50">
                <a:latin typeface="Trebuchet MS"/>
                <a:cs typeface="Trebuchet MS"/>
              </a:rPr>
              <a:t>1 </a:t>
            </a:r>
            <a:r>
              <a:rPr dirty="0" sz="1800" spc="-130">
                <a:latin typeface="Trebuchet MS"/>
                <a:cs typeface="Trebuchet MS"/>
              </a:rPr>
              <a:t>Static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block-</a:t>
            </a:r>
            <a:r>
              <a:rPr dirty="0" sz="1800" spc="-50">
                <a:latin typeface="Trebuchet MS"/>
                <a:cs typeface="Trebuchet MS"/>
              </a:rPr>
              <a:t>2 </a:t>
            </a:r>
            <a:r>
              <a:rPr dirty="0" sz="1800" spc="-110">
                <a:latin typeface="Trebuchet MS"/>
                <a:cs typeface="Trebuchet MS"/>
              </a:rPr>
              <a:t>Instance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block-</a:t>
            </a:r>
            <a:r>
              <a:rPr dirty="0" sz="1800" spc="-50">
                <a:latin typeface="Trebuchet MS"/>
                <a:cs typeface="Trebuchet MS"/>
              </a:rPr>
              <a:t>1 </a:t>
            </a:r>
            <a:r>
              <a:rPr dirty="0" sz="1800" spc="-110">
                <a:latin typeface="Trebuchet MS"/>
                <a:cs typeface="Trebuchet MS"/>
              </a:rPr>
              <a:t>Instance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block-</a:t>
            </a:r>
            <a:r>
              <a:rPr dirty="0" sz="1800" spc="-5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500"/>
              <a:t> </a:t>
            </a:r>
            <a:r>
              <a:rPr dirty="0" spc="100"/>
              <a:t>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3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763" y="1624582"/>
            <a:ext cx="4936236" cy="5141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3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763" y="1624582"/>
            <a:ext cx="4936236" cy="5141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1271" y="3052572"/>
            <a:ext cx="1591055" cy="11628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4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508760"/>
            <a:ext cx="4885944" cy="50932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4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508760"/>
            <a:ext cx="4885944" cy="50932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7040" y="1905000"/>
            <a:ext cx="4924044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5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815083"/>
            <a:ext cx="4716780" cy="43479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5871" y="2421311"/>
            <a:ext cx="4905756" cy="17818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5452" y="5244084"/>
            <a:ext cx="3800855" cy="1722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457" y="699261"/>
            <a:ext cx="5252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WHY</a:t>
            </a:r>
            <a:r>
              <a:rPr dirty="0" spc="-145"/>
              <a:t> </a:t>
            </a:r>
            <a:r>
              <a:rPr dirty="0"/>
              <a:t>USE</a:t>
            </a:r>
            <a:r>
              <a:rPr dirty="0" spc="-90"/>
              <a:t> </a:t>
            </a:r>
            <a:r>
              <a:rPr dirty="0" spc="75"/>
              <a:t>INHERITANCE</a:t>
            </a:r>
            <a:r>
              <a:rPr dirty="0" spc="-125"/>
              <a:t> </a:t>
            </a:r>
            <a:r>
              <a:rPr dirty="0" spc="145"/>
              <a:t>IN</a:t>
            </a:r>
            <a:r>
              <a:rPr dirty="0" spc="-110"/>
              <a:t> </a:t>
            </a:r>
            <a:r>
              <a:rPr dirty="0" spc="-105"/>
              <a:t>JAVA?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2625343"/>
            <a:ext cx="1014920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Reusability.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Overriding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(so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runtime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polymorphism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achieved)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8562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ADVANTAGE</a:t>
            </a:r>
            <a:r>
              <a:rPr dirty="0" spc="100"/>
              <a:t> OF</a:t>
            </a:r>
            <a:r>
              <a:rPr dirty="0" spc="10"/>
              <a:t> </a:t>
            </a:r>
            <a:r>
              <a:rPr dirty="0"/>
              <a:t>INHERITANCE:</a:t>
            </a:r>
            <a:r>
              <a:rPr dirty="0" spc="-22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766392"/>
            <a:ext cx="1018349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9384665" algn="l"/>
              </a:tabLst>
            </a:pP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develop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housing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loan,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vehicle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loan,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home </a:t>
            </a:r>
            <a:r>
              <a:rPr dirty="0" sz="2800" spc="-10">
                <a:latin typeface="Times New Roman"/>
                <a:cs typeface="Times New Roman"/>
              </a:rPr>
              <a:t>loan.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Case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1: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(without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inheritance)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155" y="3486911"/>
            <a:ext cx="8078724" cy="9829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08963" y="4918709"/>
            <a:ext cx="954976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Hence,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900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entire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loan</a:t>
            </a:r>
            <a:r>
              <a:rPr dirty="0" sz="2400" spc="-10">
                <a:latin typeface="Times New Roman"/>
                <a:cs typeface="Times New Roman"/>
              </a:rPr>
              <a:t> module</a:t>
            </a:r>
            <a:endParaRPr sz="24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Font typeface="Times New Roman"/>
              <a:buChar char="•"/>
              <a:tabLst>
                <a:tab pos="194945" algn="l"/>
              </a:tabLst>
            </a:pPr>
            <a:r>
              <a:rPr dirty="0" sz="2400" b="1">
                <a:latin typeface="Times New Roman"/>
                <a:cs typeface="Times New Roman"/>
              </a:rPr>
              <a:t>Lets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assume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average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requires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minutes</a:t>
            </a:r>
            <a:endParaRPr sz="24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Font typeface="Times New Roman"/>
              <a:buChar char="•"/>
              <a:tabLst>
                <a:tab pos="189230" algn="l"/>
              </a:tabLst>
            </a:pPr>
            <a:r>
              <a:rPr dirty="0" sz="2400" spc="-25" b="1">
                <a:latin typeface="Times New Roman"/>
                <a:cs typeface="Times New Roman"/>
              </a:rPr>
              <a:t>Therefore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develop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requires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900*5=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4500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minutes=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75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hours</a:t>
            </a:r>
            <a:endParaRPr sz="24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Font typeface="Times New Roman"/>
              <a:buChar char="•"/>
              <a:tabLst>
                <a:tab pos="19494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Redundancy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8562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ADVANTAGE</a:t>
            </a:r>
            <a:r>
              <a:rPr dirty="0" spc="100"/>
              <a:t> OF</a:t>
            </a:r>
            <a:r>
              <a:rPr dirty="0" spc="10"/>
              <a:t> </a:t>
            </a:r>
            <a:r>
              <a:rPr dirty="0"/>
              <a:t>INHERITANCE:</a:t>
            </a:r>
            <a:r>
              <a:rPr dirty="0" spc="-22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436369"/>
            <a:ext cx="1018349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9384665" algn="l"/>
              </a:tabLst>
            </a:pP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develop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housing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loan,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vehicle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loan,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home </a:t>
            </a:r>
            <a:r>
              <a:rPr dirty="0" sz="2800" spc="-10">
                <a:latin typeface="Times New Roman"/>
                <a:cs typeface="Times New Roman"/>
              </a:rPr>
              <a:t>loan.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Case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1: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(with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inheritance)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3503" y="5185409"/>
            <a:ext cx="981519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loan,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assume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 </a:t>
            </a:r>
            <a:r>
              <a:rPr dirty="0" sz="2000" spc="-10">
                <a:latin typeface="Times New Roman"/>
                <a:cs typeface="Times New Roman"/>
              </a:rPr>
              <a:t>common.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preform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inheritance.</a:t>
            </a:r>
            <a:endParaRPr sz="2000">
              <a:latin typeface="Times New Roman"/>
              <a:cs typeface="Times New Roman"/>
            </a:endParaRPr>
          </a:p>
          <a:p>
            <a:pPr marL="160020" indent="-147320">
              <a:lnSpc>
                <a:spcPct val="100000"/>
              </a:lnSpc>
              <a:buChar char="•"/>
              <a:tabLst>
                <a:tab pos="160020" algn="l"/>
              </a:tabLst>
            </a:pPr>
            <a:r>
              <a:rPr dirty="0" sz="2000">
                <a:latin typeface="Times New Roman"/>
                <a:cs typeface="Times New Roman"/>
              </a:rPr>
              <a:t>Therefore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500</a:t>
            </a:r>
            <a:r>
              <a:rPr dirty="0" sz="2000">
                <a:latin typeface="Times New Roman"/>
                <a:cs typeface="Times New Roman"/>
              </a:rPr>
              <a:t>*5=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2500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minutes=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41.67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hours</a:t>
            </a:r>
            <a:endParaRPr sz="2000">
              <a:latin typeface="Times New Roman"/>
              <a:cs typeface="Times New Roman"/>
            </a:endParaRPr>
          </a:p>
          <a:p>
            <a:pPr marL="164465" indent="-151765">
              <a:lnSpc>
                <a:spcPct val="100000"/>
              </a:lnSpc>
              <a:buChar char="•"/>
              <a:tabLst>
                <a:tab pos="164465" algn="l"/>
              </a:tabLst>
            </a:pP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reusability,</a:t>
            </a:r>
            <a:r>
              <a:rPr dirty="0" sz="20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dirty="0" sz="20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655" y="2903220"/>
            <a:ext cx="8200644" cy="2010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3281298"/>
            <a:ext cx="289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6435" indent="-673735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8643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INHERITANCE</a:t>
            </a:r>
            <a:r>
              <a:rPr dirty="0" sz="18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9723" y="699261"/>
            <a:ext cx="7245984" cy="4172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48280">
              <a:lnSpc>
                <a:spcPct val="100000"/>
              </a:lnSpc>
              <a:spcBef>
                <a:spcPts val="95"/>
              </a:spcBef>
            </a:pPr>
            <a:r>
              <a:rPr dirty="0" sz="280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404040"/>
                </a:solidFill>
                <a:latin typeface="Trebuchet MS"/>
                <a:cs typeface="Trebuchet MS"/>
              </a:rPr>
              <a:t>INHERITANCE</a:t>
            </a: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algn="just" marL="467359" marR="1840230" indent="-455295">
              <a:lnSpc>
                <a:spcPct val="100000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Inheritance</a:t>
            </a:r>
            <a:r>
              <a:rPr dirty="0" sz="2800" spc="2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represents</a:t>
            </a:r>
            <a:r>
              <a:rPr dirty="0" sz="2800" spc="2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8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IS-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 spc="-5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relationship</a:t>
            </a:r>
            <a:r>
              <a:rPr dirty="0" sz="2800" spc="4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40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4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4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known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parent-</a:t>
            </a:r>
            <a:r>
              <a:rPr dirty="0" sz="2800">
                <a:latin typeface="Times New Roman"/>
                <a:cs typeface="Times New Roman"/>
              </a:rPr>
              <a:t>child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relationship.</a:t>
            </a:r>
            <a:endParaRPr sz="2800">
              <a:latin typeface="Times New Roman"/>
              <a:cs typeface="Times New Roman"/>
            </a:endParaRPr>
          </a:p>
          <a:p>
            <a:pPr algn="just" marL="467359" marR="1859914" indent="-4552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80">
                <a:latin typeface="Times New Roman"/>
                <a:cs typeface="Times New Roman"/>
              </a:rPr>
              <a:t>   </a:t>
            </a:r>
            <a:r>
              <a:rPr dirty="0" sz="2800">
                <a:latin typeface="Times New Roman"/>
                <a:cs typeface="Times New Roman"/>
              </a:rPr>
              <a:t>displayed</a:t>
            </a:r>
            <a:r>
              <a:rPr dirty="0" sz="2800" spc="280">
                <a:latin typeface="Times New Roman"/>
                <a:cs typeface="Times New Roman"/>
              </a:rPr>
              <a:t> 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80">
                <a:latin typeface="Times New Roman"/>
                <a:cs typeface="Times New Roman"/>
              </a:rPr>
              <a:t> 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80">
                <a:latin typeface="Times New Roman"/>
                <a:cs typeface="Times New Roman"/>
              </a:rPr>
              <a:t>   </a:t>
            </a:r>
            <a:r>
              <a:rPr dirty="0" sz="2800" spc="-10">
                <a:latin typeface="Times New Roman"/>
                <a:cs typeface="Times New Roman"/>
              </a:rPr>
              <a:t>figure,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Programmer</a:t>
            </a:r>
            <a:r>
              <a:rPr dirty="0" sz="2800" spc="4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subclass</a:t>
            </a:r>
            <a:r>
              <a:rPr dirty="0" sz="2800" spc="40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6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6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superclass.</a:t>
            </a:r>
            <a:r>
              <a:rPr dirty="0" sz="2800" spc="6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relationship</a:t>
            </a:r>
            <a:r>
              <a:rPr dirty="0" sz="2800" spc="6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between</a:t>
            </a:r>
            <a:r>
              <a:rPr dirty="0" sz="2800" spc="6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80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two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classes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Programmer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ISA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78813" y="4910257"/>
          <a:ext cx="5027930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/>
                <a:gridCol w="737235"/>
                <a:gridCol w="1573529"/>
                <a:gridCol w="675639"/>
              </a:tblGrid>
              <a:tr h="407670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Employee.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3050"/>
                        </a:lnSpc>
                      </a:pP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It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3050"/>
                        </a:lnSpc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means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050"/>
                        </a:lnSpc>
                      </a:pP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that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7830">
                <a:tc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Programmer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3165"/>
                        </a:lnSpc>
                      </a:pP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3165"/>
                        </a:lnSpc>
                        <a:tabLst>
                          <a:tab pos="850265" algn="l"/>
                        </a:tabLst>
                      </a:pP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type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3165"/>
                        </a:lnSpc>
                      </a:pP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of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03860">
                <a:tc>
                  <a:txBody>
                    <a:bodyPr/>
                    <a:lstStyle/>
                    <a:p>
                      <a:pPr marL="31750">
                        <a:lnSpc>
                          <a:spcPts val="3080"/>
                        </a:lnSpc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Employee.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3983" y="1850135"/>
            <a:ext cx="2097024" cy="34091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34945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20"/>
              <a:t> </a:t>
            </a:r>
            <a:r>
              <a:rPr dirty="0" spc="75"/>
              <a:t>INHERITANCE</a:t>
            </a:r>
            <a:r>
              <a:rPr dirty="0" spc="-114"/>
              <a:t> </a:t>
            </a:r>
            <a:r>
              <a:rPr dirty="0" spc="35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510283"/>
            <a:ext cx="8567928" cy="45902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5352" y="699261"/>
            <a:ext cx="10300970" cy="4198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2230">
              <a:lnSpc>
                <a:spcPct val="100000"/>
              </a:lnSpc>
              <a:spcBef>
                <a:spcPts val="95"/>
              </a:spcBef>
            </a:pPr>
            <a:r>
              <a:rPr dirty="0" sz="2800" spc="90">
                <a:solidFill>
                  <a:srgbClr val="404040"/>
                </a:solidFill>
                <a:latin typeface="Trebuchet MS"/>
                <a:cs typeface="Trebuchet MS"/>
              </a:rPr>
              <a:t>IDEA</a:t>
            </a:r>
            <a:r>
              <a:rPr dirty="0" sz="2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INHERITANCE</a:t>
            </a:r>
            <a:endParaRPr sz="2800">
              <a:latin typeface="Trebuchet MS"/>
              <a:cs typeface="Trebuchet MS"/>
            </a:endParaRPr>
          </a:p>
          <a:p>
            <a:pPr marL="12700" marR="5080" indent="-6350">
              <a:lnSpc>
                <a:spcPct val="100000"/>
              </a:lnSpc>
              <a:spcBef>
                <a:spcPts val="2615"/>
              </a:spcBef>
              <a:buSzPct val="96428"/>
              <a:buChar char="•"/>
              <a:tabLst>
                <a:tab pos="190500" algn="l"/>
              </a:tabLst>
            </a:pP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Inheritance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java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mechanism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child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object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acquires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properties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behaviours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parent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12700" marR="31750" indent="-6350">
              <a:lnSpc>
                <a:spcPct val="100000"/>
              </a:lnSpc>
              <a:spcBef>
                <a:spcPts val="3365"/>
              </a:spcBef>
              <a:buSzPct val="96428"/>
              <a:buChar char="•"/>
              <a:tabLst>
                <a:tab pos="190500" algn="l"/>
              </a:tabLst>
            </a:pP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behind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inheritance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java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create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new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classes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built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upon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existing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 marL="12700" marR="177800" indent="-6350">
              <a:lnSpc>
                <a:spcPct val="100000"/>
              </a:lnSpc>
              <a:spcBef>
                <a:spcPts val="3360"/>
              </a:spcBef>
              <a:buSzPct val="96428"/>
              <a:buChar char="•"/>
              <a:tabLst>
                <a:tab pos="190500" algn="l"/>
              </a:tabLst>
            </a:pP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When you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inherit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existing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reuse methods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fields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parent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new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methods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fields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also.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0738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OUTPUT: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24" y="1781555"/>
            <a:ext cx="6260591" cy="46405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0738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OUTPUT: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24" y="1781555"/>
            <a:ext cx="6260591" cy="464058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876" y="3005327"/>
            <a:ext cx="1152144" cy="5913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09165">
              <a:lnSpc>
                <a:spcPct val="100000"/>
              </a:lnSpc>
              <a:spcBef>
                <a:spcPts val="95"/>
              </a:spcBef>
            </a:pPr>
            <a:r>
              <a:rPr dirty="0"/>
              <a:t>SAME</a:t>
            </a:r>
            <a:r>
              <a:rPr dirty="0" spc="-55"/>
              <a:t> </a:t>
            </a:r>
            <a:r>
              <a:rPr dirty="0" spc="150"/>
              <a:t>NAME</a:t>
            </a:r>
            <a:r>
              <a:rPr dirty="0" spc="-465"/>
              <a:t> </a:t>
            </a:r>
            <a:r>
              <a:rPr dirty="0"/>
              <a:t>VARIABLE</a:t>
            </a:r>
            <a:r>
              <a:rPr dirty="0" spc="-30"/>
              <a:t> </a:t>
            </a:r>
            <a:r>
              <a:rPr dirty="0" spc="215"/>
              <a:t>OR</a:t>
            </a:r>
            <a:r>
              <a:rPr dirty="0" spc="-95"/>
              <a:t> </a:t>
            </a:r>
            <a:r>
              <a:rPr dirty="0" spc="160"/>
              <a:t>METHOD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36" y="1165860"/>
            <a:ext cx="6039612" cy="52303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09165">
              <a:lnSpc>
                <a:spcPct val="100000"/>
              </a:lnSpc>
              <a:spcBef>
                <a:spcPts val="95"/>
              </a:spcBef>
            </a:pPr>
            <a:r>
              <a:rPr dirty="0"/>
              <a:t>SAME</a:t>
            </a:r>
            <a:r>
              <a:rPr dirty="0" spc="-55"/>
              <a:t> </a:t>
            </a:r>
            <a:r>
              <a:rPr dirty="0" spc="150"/>
              <a:t>NAME</a:t>
            </a:r>
            <a:r>
              <a:rPr dirty="0" spc="-465"/>
              <a:t> </a:t>
            </a:r>
            <a:r>
              <a:rPr dirty="0"/>
              <a:t>VARIABLE</a:t>
            </a:r>
            <a:r>
              <a:rPr dirty="0" spc="-30"/>
              <a:t> </a:t>
            </a:r>
            <a:r>
              <a:rPr dirty="0" spc="215"/>
              <a:t>OR</a:t>
            </a:r>
            <a:r>
              <a:rPr dirty="0" spc="-95"/>
              <a:t> </a:t>
            </a:r>
            <a:r>
              <a:rPr dirty="0" spc="160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50036" y="1165860"/>
            <a:ext cx="10163810" cy="5230495"/>
            <a:chOff x="1050036" y="1165860"/>
            <a:chExt cx="10163810" cy="52304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036" y="1165860"/>
              <a:ext cx="6039612" cy="523036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4491" y="1613916"/>
              <a:ext cx="4229100" cy="26669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817746" y="6074461"/>
            <a:ext cx="75723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Note:The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derived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cannot</a:t>
            </a: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inherit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member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base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the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declares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another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member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with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same</a:t>
            </a:r>
            <a:r>
              <a:rPr dirty="0" sz="1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name.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2747899"/>
            <a:ext cx="2456180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Overriding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Super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Keyword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Inheritance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7744" y="699261"/>
            <a:ext cx="10348595" cy="5041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95"/>
              </a:spcBef>
            </a:pPr>
            <a:r>
              <a:rPr dirty="0" sz="2800" spc="165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404040"/>
                </a:solidFill>
                <a:latin typeface="Trebuchet MS"/>
                <a:cs typeface="Trebuchet MS"/>
              </a:rPr>
              <a:t>OVERRIDING</a:t>
            </a:r>
            <a:endParaRPr sz="2800">
              <a:latin typeface="Trebuchet MS"/>
              <a:cs typeface="Trebuchet MS"/>
            </a:endParaRPr>
          </a:p>
          <a:p>
            <a:pPr algn="just" marL="353060" marR="5715" indent="-340995">
              <a:lnSpc>
                <a:spcPct val="100000"/>
              </a:lnSpc>
              <a:spcBef>
                <a:spcPts val="24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subclass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(child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class)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declared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parent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class,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known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0000"/>
                </a:solidFill>
                <a:latin typeface="Times New Roman"/>
                <a:cs typeface="Times New Roman"/>
              </a:rPr>
              <a:t>method</a:t>
            </a:r>
            <a:r>
              <a:rPr dirty="0" sz="2800" spc="-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0000"/>
                </a:solidFill>
                <a:latin typeface="Times New Roman"/>
                <a:cs typeface="Times New Roman"/>
              </a:rPr>
              <a:t>overriding</a:t>
            </a:r>
            <a:r>
              <a:rPr dirty="0" sz="28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dirty="0" sz="28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Times New Roman"/>
                <a:cs typeface="Times New Roman"/>
              </a:rPr>
              <a:t>Java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353060" marR="5080" indent="-3409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other</a:t>
            </a:r>
            <a:r>
              <a:rPr dirty="0" sz="2800" spc="18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words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subclass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provides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specific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implementation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of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8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been</a:t>
            </a:r>
            <a:r>
              <a:rPr dirty="0" sz="2800" spc="49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declared</a:t>
            </a:r>
            <a:r>
              <a:rPr dirty="0" sz="2800" spc="49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5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48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its</a:t>
            </a:r>
            <a:r>
              <a:rPr dirty="0" sz="2800" spc="484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parent</a:t>
            </a:r>
            <a:r>
              <a:rPr dirty="0" sz="2800" spc="4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class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known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overriding.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800" b="1">
                <a:latin typeface="Times New Roman"/>
                <a:cs typeface="Times New Roman"/>
              </a:rPr>
              <a:t>Usage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Overriding</a:t>
            </a:r>
            <a:endParaRPr sz="2800">
              <a:latin typeface="Times New Roman"/>
              <a:cs typeface="Times New Roman"/>
            </a:endParaRPr>
          </a:p>
          <a:p>
            <a:pPr marL="354965" marR="450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overriding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specific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implementation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C00000"/>
                </a:solidFill>
                <a:latin typeface="Times New Roman"/>
                <a:cs typeface="Times New Roman"/>
              </a:rPr>
              <a:t>already</a:t>
            </a:r>
            <a:r>
              <a:rPr dirty="0" sz="28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C00000"/>
                </a:solidFill>
                <a:latin typeface="Times New Roman"/>
                <a:cs typeface="Times New Roman"/>
              </a:rPr>
              <a:t>superclass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overriding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runtime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C00000"/>
                </a:solidFill>
                <a:latin typeface="Times New Roman"/>
                <a:cs typeface="Times New Roman"/>
              </a:rPr>
              <a:t>polymorphism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9298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RULES</a:t>
            </a:r>
            <a:r>
              <a:rPr dirty="0" spc="-135"/>
              <a:t> </a:t>
            </a:r>
            <a:r>
              <a:rPr dirty="0" spc="80"/>
              <a:t>FOR</a:t>
            </a:r>
            <a:r>
              <a:rPr dirty="0" spc="-125"/>
              <a:t> </a:t>
            </a:r>
            <a:r>
              <a:rPr dirty="0" spc="165"/>
              <a:t>METHOD</a:t>
            </a:r>
            <a:r>
              <a:rPr dirty="0" spc="-135"/>
              <a:t> </a:t>
            </a:r>
            <a:r>
              <a:rPr dirty="0" spc="85"/>
              <a:t>OVERRIDING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91792" y="2030425"/>
            <a:ext cx="954786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parent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parent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IS-</a:t>
            </a: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relationship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(inheritance).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184" y="699261"/>
            <a:ext cx="35153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INHERITANCE</a:t>
            </a:r>
            <a:r>
              <a:rPr dirty="0" spc="-130"/>
              <a:t> </a:t>
            </a:r>
            <a:r>
              <a:rPr dirty="0" spc="145"/>
              <a:t>IN</a:t>
            </a:r>
            <a:r>
              <a:rPr dirty="0" spc="-120"/>
              <a:t> </a:t>
            </a:r>
            <a:r>
              <a:rPr dirty="0" spc="-105"/>
              <a:t>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744" y="1439926"/>
            <a:ext cx="10351770" cy="333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6725" marR="5080" indent="-45465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Inheritance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mechanism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acquires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properties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behaviours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AE50"/>
                </a:solidFill>
                <a:latin typeface="Times New Roman"/>
                <a:cs typeface="Times New Roman"/>
              </a:rPr>
              <a:t>parent</a:t>
            </a:r>
            <a:r>
              <a:rPr dirty="0" sz="2400" spc="165" b="1">
                <a:solidFill>
                  <a:srgbClr val="00AE5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AE50"/>
                </a:solidFill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important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OOPs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(Object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Oriented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469265" marR="5270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idea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behind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inheritance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classes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>
                <a:latin typeface="Times New Roman"/>
                <a:cs typeface="Times New Roman"/>
              </a:rPr>
              <a:t>built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upon existing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469265" marR="43815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reuse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400" spc="-20">
                <a:latin typeface="Times New Roman"/>
                <a:cs typeface="Times New Roman"/>
              </a:rPr>
              <a:t>Moreover,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also.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463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EXAMPLE</a:t>
            </a:r>
            <a:r>
              <a:rPr dirty="0" spc="-70"/>
              <a:t> </a:t>
            </a:r>
            <a:r>
              <a:rPr dirty="0" spc="110"/>
              <a:t>OF</a:t>
            </a:r>
            <a:r>
              <a:rPr dirty="0" spc="-90"/>
              <a:t> </a:t>
            </a:r>
            <a:r>
              <a:rPr dirty="0" spc="165"/>
              <a:t>METHOD</a:t>
            </a:r>
            <a:r>
              <a:rPr dirty="0" spc="-120"/>
              <a:t> </a:t>
            </a:r>
            <a:r>
              <a:rPr dirty="0" spc="85"/>
              <a:t>OVERRIDING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250441"/>
            <a:ext cx="5941695" cy="4606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4290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//Creating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dirty="0" sz="20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class. </a:t>
            </a:r>
            <a:r>
              <a:rPr dirty="0" sz="2000" spc="-10">
                <a:latin typeface="Times New Roman"/>
                <a:cs typeface="Times New Roman"/>
              </a:rPr>
              <a:t>class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Vehicle{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//defining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run(){System.out.println("Vehicle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running");}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//Creating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Bike2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Vehicle{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//defining</a:t>
            </a:r>
            <a:r>
              <a:rPr dirty="0" sz="20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dirty="0" sz="20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run(){System.out.println("Bike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safely");}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000">
              <a:latin typeface="Times New Roman"/>
              <a:cs typeface="Times New Roman"/>
            </a:endParaRPr>
          </a:p>
          <a:p>
            <a:pPr marL="139065" marR="15792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10">
                <a:latin typeface="Times New Roman"/>
                <a:cs typeface="Times New Roman"/>
              </a:rPr>
              <a:t> 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args[]){ </a:t>
            </a:r>
            <a:r>
              <a:rPr dirty="0" sz="2000">
                <a:latin typeface="Times New Roman"/>
                <a:cs typeface="Times New Roman"/>
              </a:rPr>
              <a:t>Bike2 obj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Bike2();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//creating</a:t>
            </a:r>
            <a:r>
              <a:rPr dirty="0" sz="20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object </a:t>
            </a:r>
            <a:r>
              <a:rPr dirty="0" sz="2000" spc="-10">
                <a:latin typeface="Times New Roman"/>
                <a:cs typeface="Times New Roman"/>
              </a:rPr>
              <a:t>obj.run();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//calling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463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EXAMPLE</a:t>
            </a:r>
            <a:r>
              <a:rPr dirty="0" spc="-70"/>
              <a:t> </a:t>
            </a:r>
            <a:r>
              <a:rPr dirty="0" spc="110"/>
              <a:t>OF</a:t>
            </a:r>
            <a:r>
              <a:rPr dirty="0" spc="-90"/>
              <a:t> </a:t>
            </a:r>
            <a:r>
              <a:rPr dirty="0" spc="165"/>
              <a:t>METHOD</a:t>
            </a:r>
            <a:r>
              <a:rPr dirty="0" spc="-120"/>
              <a:t> </a:t>
            </a:r>
            <a:r>
              <a:rPr dirty="0" spc="85"/>
              <a:t>OVERRIDING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250441"/>
            <a:ext cx="2517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//Creating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dirty="0" sz="20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39723" y="1555241"/>
            <a:ext cx="594169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class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Vehicle{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//defining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run(){System.out.println("Vehicle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running");}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//Creating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Bike2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Vehicle{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//defining</a:t>
            </a:r>
            <a:r>
              <a:rPr dirty="0" sz="20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dirty="0" sz="20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run(){System.out.println("Bike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safely");}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9723" y="4298950"/>
            <a:ext cx="436689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10">
                <a:latin typeface="Times New Roman"/>
                <a:cs typeface="Times New Roman"/>
              </a:rPr>
              <a:t> main(String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args[]){ </a:t>
            </a:r>
            <a:r>
              <a:rPr dirty="0" sz="2000">
                <a:latin typeface="Times New Roman"/>
                <a:cs typeface="Times New Roman"/>
              </a:rPr>
              <a:t>Bike2 obj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Bike2();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//creating</a:t>
            </a:r>
            <a:r>
              <a:rPr dirty="0" sz="20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object </a:t>
            </a:r>
            <a:r>
              <a:rPr dirty="0" sz="2000" spc="-10">
                <a:latin typeface="Times New Roman"/>
                <a:cs typeface="Times New Roman"/>
              </a:rPr>
              <a:t>obj.run();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//calling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04303" y="1455801"/>
            <a:ext cx="2318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o/p: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Bike</a:t>
            </a:r>
            <a:r>
              <a:rPr dirty="0" sz="1800" spc="-12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Running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Safely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19983" y="2112010"/>
            <a:ext cx="5779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7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OVERRIDING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Consider</a:t>
            </a:r>
            <a:r>
              <a:rPr dirty="0" sz="200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scenario</a:t>
            </a:r>
            <a:r>
              <a:rPr dirty="0" sz="20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where</a:t>
            </a:r>
            <a:r>
              <a:rPr dirty="0" sz="20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Bank</a:t>
            </a:r>
            <a:r>
              <a:rPr dirty="0" sz="20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2000" spc="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dirty="0" sz="20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20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provides</a:t>
            </a:r>
            <a:r>
              <a:rPr dirty="0" sz="20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functionality</a:t>
            </a:r>
            <a:r>
              <a:rPr dirty="0" sz="20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get</a:t>
            </a:r>
            <a:r>
              <a:rPr dirty="0" sz="20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0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rate</a:t>
            </a:r>
            <a:r>
              <a:rPr dirty="0" sz="2000" spc="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interest.</a:t>
            </a:r>
            <a:r>
              <a:rPr dirty="0" sz="20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However,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rate</a:t>
            </a:r>
            <a:r>
              <a:rPr dirty="0" sz="20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interest</a:t>
            </a:r>
            <a:r>
              <a:rPr dirty="0" sz="20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varies</a:t>
            </a:r>
            <a:r>
              <a:rPr dirty="0" sz="2000" spc="-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according to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banks.</a:t>
            </a:r>
            <a:r>
              <a:rPr dirty="0" sz="20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example,</a:t>
            </a:r>
            <a:r>
              <a:rPr dirty="0" sz="200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SBI,</a:t>
            </a:r>
            <a:r>
              <a:rPr dirty="0" sz="20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ICICI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AXIS</a:t>
            </a:r>
            <a:r>
              <a:rPr dirty="0" sz="20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banks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could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provide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00000"/>
                </a:solidFill>
                <a:latin typeface="Times New Roman"/>
                <a:cs typeface="Times New Roman"/>
              </a:rPr>
              <a:t>8%,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7%,</a:t>
            </a:r>
            <a:r>
              <a:rPr dirty="0" sz="20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9%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rate</a:t>
            </a:r>
            <a:r>
              <a:rPr dirty="0" sz="200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00"/>
                </a:solidFill>
                <a:latin typeface="Times New Roman"/>
                <a:cs typeface="Times New Roman"/>
              </a:rPr>
              <a:t>interest.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876" y="2976372"/>
            <a:ext cx="8208264" cy="28666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30350">
              <a:lnSpc>
                <a:spcPct val="100000"/>
              </a:lnSpc>
              <a:spcBef>
                <a:spcPts val="95"/>
              </a:spcBef>
            </a:pPr>
            <a:r>
              <a:rPr dirty="0" spc="210"/>
              <a:t>A</a:t>
            </a:r>
            <a:r>
              <a:rPr dirty="0" spc="-85"/>
              <a:t> </a:t>
            </a:r>
            <a:r>
              <a:rPr dirty="0"/>
              <a:t>REAL</a:t>
            </a:r>
            <a:r>
              <a:rPr dirty="0" spc="-105"/>
              <a:t> </a:t>
            </a:r>
            <a:r>
              <a:rPr dirty="0" spc="45"/>
              <a:t>EXAMPLE</a:t>
            </a:r>
            <a:r>
              <a:rPr dirty="0" spc="-35"/>
              <a:t> </a:t>
            </a:r>
            <a:r>
              <a:rPr dirty="0" spc="110"/>
              <a:t>OF</a:t>
            </a:r>
            <a:r>
              <a:rPr dirty="0" spc="-80"/>
              <a:t> </a:t>
            </a:r>
            <a:r>
              <a:rPr dirty="0" spc="165"/>
              <a:t>METHOD</a:t>
            </a:r>
            <a:r>
              <a:rPr dirty="0" spc="-85"/>
              <a:t> </a:t>
            </a:r>
            <a:r>
              <a:rPr dirty="0" spc="85"/>
              <a:t>OVERRIDING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054" y="1244853"/>
            <a:ext cx="33121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0000"/>
                </a:solidFill>
                <a:latin typeface="Trebuchet MS"/>
                <a:cs typeface="Trebuchet MS"/>
              </a:rPr>
              <a:t>//Creating</a:t>
            </a:r>
            <a:r>
              <a:rPr dirty="0" sz="1800" spc="-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9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-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FF0000"/>
                </a:solidFill>
                <a:latin typeface="Trebuchet MS"/>
                <a:cs typeface="Trebuchet MS"/>
              </a:rPr>
              <a:t>parent</a:t>
            </a:r>
            <a:r>
              <a:rPr dirty="0" sz="1800" spc="-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11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Bank{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int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getRateOfInterest(){</a:t>
            </a:r>
            <a:r>
              <a:rPr dirty="0" sz="1800" spc="-80" b="1">
                <a:latin typeface="Trebuchet MS"/>
                <a:cs typeface="Trebuchet MS"/>
              </a:rPr>
              <a:t>return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0;}}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65">
                <a:solidFill>
                  <a:srgbClr val="FF0000"/>
                </a:solidFill>
                <a:latin typeface="Trebuchet MS"/>
                <a:cs typeface="Trebuchet MS"/>
              </a:rPr>
              <a:t>//Creating</a:t>
            </a:r>
            <a:r>
              <a:rPr dirty="0" sz="1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0000"/>
                </a:solidFill>
                <a:latin typeface="Trebuchet MS"/>
                <a:cs typeface="Trebuchet MS"/>
              </a:rPr>
              <a:t>child</a:t>
            </a:r>
            <a:r>
              <a:rPr dirty="0" sz="1800" spc="-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classes.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3054" y="2342134"/>
            <a:ext cx="620458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SBI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Bank{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int</a:t>
            </a:r>
            <a:r>
              <a:rPr dirty="0" sz="1800" spc="-135" b="1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getRateOfInterest(){</a:t>
            </a:r>
            <a:r>
              <a:rPr dirty="0" sz="1800" spc="-75" b="1">
                <a:latin typeface="Trebuchet MS"/>
                <a:cs typeface="Trebuchet MS"/>
              </a:rPr>
              <a:t>return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8;}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ICICI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Bank{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int</a:t>
            </a:r>
            <a:r>
              <a:rPr dirty="0" sz="1800" spc="-135" b="1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getRateOfInterest(){</a:t>
            </a:r>
            <a:r>
              <a:rPr dirty="0" sz="1800" spc="-75" b="1">
                <a:latin typeface="Trebuchet MS"/>
                <a:cs typeface="Trebuchet MS"/>
              </a:rPr>
              <a:t>return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7;}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60" b="1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AXIS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extends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Bank{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int</a:t>
            </a:r>
            <a:r>
              <a:rPr dirty="0" sz="1800" spc="-135" b="1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getRateOfInterest(){</a:t>
            </a:r>
            <a:r>
              <a:rPr dirty="0" sz="1800" spc="-75" b="1">
                <a:latin typeface="Trebuchet MS"/>
                <a:cs typeface="Trebuchet MS"/>
              </a:rPr>
              <a:t>return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9;}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75">
                <a:latin typeface="Trebuchet MS"/>
                <a:cs typeface="Trebuchet MS"/>
              </a:rPr>
              <a:t>//Test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class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create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objects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and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call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methods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70" b="1">
                <a:latin typeface="Trebuchet MS"/>
                <a:cs typeface="Trebuchet MS"/>
              </a:rPr>
              <a:t> </a:t>
            </a:r>
            <a:r>
              <a:rPr dirty="0" sz="1800" spc="-434">
                <a:latin typeface="Trebuchet MS"/>
                <a:cs typeface="Trebuchet MS"/>
              </a:rPr>
              <a:t>T</a:t>
            </a:r>
            <a:r>
              <a:rPr dirty="0" sz="1800" spc="75">
                <a:latin typeface="Trebuchet MS"/>
                <a:cs typeface="Trebuchet MS"/>
              </a:rPr>
              <a:t>est2{</a:t>
            </a:r>
            <a:endParaRPr sz="1800">
              <a:latin typeface="Trebuchet MS"/>
              <a:cs typeface="Trebuchet MS"/>
            </a:endParaRPr>
          </a:p>
          <a:p>
            <a:pPr marL="12700" marR="2576195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public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static</a:t>
            </a:r>
            <a:r>
              <a:rPr dirty="0" sz="1800" spc="-12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args[]){ </a:t>
            </a:r>
            <a:r>
              <a:rPr dirty="0" sz="1800" spc="-10">
                <a:latin typeface="Trebuchet MS"/>
                <a:cs typeface="Trebuchet MS"/>
              </a:rPr>
              <a:t>SBI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s=</a:t>
            </a:r>
            <a:r>
              <a:rPr dirty="0" sz="1800" spc="-10" b="1">
                <a:latin typeface="Trebuchet MS"/>
                <a:cs typeface="Trebuchet MS"/>
              </a:rPr>
              <a:t>new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SBI();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ICICI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i=</a:t>
            </a:r>
            <a:r>
              <a:rPr dirty="0" sz="1800" spc="-40" b="1">
                <a:latin typeface="Trebuchet MS"/>
                <a:cs typeface="Trebuchet MS"/>
              </a:rPr>
              <a:t>new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ICICI();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75">
                <a:latin typeface="Trebuchet MS"/>
                <a:cs typeface="Trebuchet MS"/>
              </a:rPr>
              <a:t>AXIS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a=</a:t>
            </a:r>
            <a:r>
              <a:rPr dirty="0" sz="1800" spc="-60" b="1">
                <a:latin typeface="Trebuchet MS"/>
                <a:cs typeface="Trebuchet MS"/>
              </a:rPr>
              <a:t>new</a:t>
            </a:r>
            <a:r>
              <a:rPr dirty="0" sz="1800" spc="-25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AXIS();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95">
                <a:latin typeface="Trebuchet MS"/>
                <a:cs typeface="Trebuchet MS"/>
              </a:rPr>
              <a:t>System.out.println("SBI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Rate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Interest:"+s.getRateOfInterest()); </a:t>
            </a:r>
            <a:r>
              <a:rPr dirty="0" sz="1800" spc="-75">
                <a:latin typeface="Trebuchet MS"/>
                <a:cs typeface="Trebuchet MS"/>
              </a:rPr>
              <a:t>System.out.println("ICICI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Rate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of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Interest:"+i.getRateOfInterest()); </a:t>
            </a:r>
            <a:r>
              <a:rPr dirty="0" sz="1800" spc="-75">
                <a:latin typeface="Trebuchet MS"/>
                <a:cs typeface="Trebuchet MS"/>
              </a:rPr>
              <a:t>System.out.println("AXIS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Rate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Interest:"+a.getRateOfInterest());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}</a:t>
            </a:r>
            <a:r>
              <a:rPr dirty="0" sz="1800" spc="30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68718" y="2249170"/>
            <a:ext cx="22053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rebuchet MS"/>
                <a:cs typeface="Trebuchet MS"/>
              </a:rPr>
              <a:t>o/p: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SBI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Rate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of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Interest:8 </a:t>
            </a:r>
            <a:r>
              <a:rPr dirty="0" sz="1800">
                <a:latin typeface="Trebuchet MS"/>
                <a:cs typeface="Trebuchet MS"/>
              </a:rPr>
              <a:t>ICICI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Rate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Interest:7 </a:t>
            </a:r>
            <a:r>
              <a:rPr dirty="0" sz="1800" spc="70">
                <a:latin typeface="Trebuchet MS"/>
                <a:cs typeface="Trebuchet MS"/>
              </a:rPr>
              <a:t>AXIS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Rate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of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Interest:9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63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 DESCRIPTION:</a:t>
            </a:r>
            <a:r>
              <a:rPr dirty="0" spc="-245"/>
              <a:t> </a:t>
            </a:r>
            <a:r>
              <a:rPr dirty="0" spc="130"/>
              <a:t>NEED</a:t>
            </a:r>
            <a:r>
              <a:rPr dirty="0" spc="-5"/>
              <a:t> </a:t>
            </a:r>
            <a:r>
              <a:rPr dirty="0" spc="100"/>
              <a:t>OF</a:t>
            </a:r>
            <a:r>
              <a:rPr dirty="0" spc="-25"/>
              <a:t> </a:t>
            </a:r>
            <a:r>
              <a:rPr dirty="0" spc="-10"/>
              <a:t>SUPER</a:t>
            </a:r>
            <a:r>
              <a:rPr dirty="0" spc="15"/>
              <a:t> </a:t>
            </a:r>
            <a:r>
              <a:rPr dirty="0" spc="180"/>
              <a:t>KEYWORD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1165859"/>
            <a:ext cx="4197096" cy="56921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63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 DESCRIPTION:</a:t>
            </a:r>
            <a:r>
              <a:rPr dirty="0" spc="-245"/>
              <a:t> </a:t>
            </a:r>
            <a:r>
              <a:rPr dirty="0" spc="130"/>
              <a:t>NEED</a:t>
            </a:r>
            <a:r>
              <a:rPr dirty="0" spc="-5"/>
              <a:t> </a:t>
            </a:r>
            <a:r>
              <a:rPr dirty="0" spc="100"/>
              <a:t>OF</a:t>
            </a:r>
            <a:r>
              <a:rPr dirty="0" spc="-25"/>
              <a:t> </a:t>
            </a:r>
            <a:r>
              <a:rPr dirty="0" spc="-10"/>
              <a:t>SUPER</a:t>
            </a:r>
            <a:r>
              <a:rPr dirty="0" spc="15"/>
              <a:t> </a:t>
            </a:r>
            <a:r>
              <a:rPr dirty="0" spc="180"/>
              <a:t>KEYWORD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9" y="1095754"/>
            <a:ext cx="4168140" cy="565556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91250" y="1764029"/>
            <a:ext cx="1701164" cy="50038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800" spc="-20">
                <a:solidFill>
                  <a:srgbClr val="FF0000"/>
                </a:solidFill>
                <a:latin typeface="Trebuchet MS"/>
                <a:cs typeface="Trebuchet MS"/>
              </a:rPr>
              <a:t>null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92352" y="1744979"/>
            <a:ext cx="6610984" cy="1590675"/>
            <a:chOff x="1292352" y="1744979"/>
            <a:chExt cx="6610984" cy="15906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2886" y="1950719"/>
              <a:ext cx="117093" cy="1143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92352" y="1744979"/>
              <a:ext cx="4784725" cy="281940"/>
            </a:xfrm>
            <a:custGeom>
              <a:avLst/>
              <a:gdLst/>
              <a:ahLst/>
              <a:cxnLst/>
              <a:rect l="l" t="t" r="r" b="b"/>
              <a:pathLst>
                <a:path w="4784725" h="281939">
                  <a:moveTo>
                    <a:pt x="20065" y="0"/>
                  </a:moveTo>
                  <a:lnTo>
                    <a:pt x="12572" y="1143"/>
                  </a:lnTo>
                  <a:lnTo>
                    <a:pt x="6222" y="4953"/>
                  </a:lnTo>
                  <a:lnTo>
                    <a:pt x="1904" y="10795"/>
                  </a:lnTo>
                  <a:lnTo>
                    <a:pt x="0" y="18034"/>
                  </a:lnTo>
                  <a:lnTo>
                    <a:pt x="1142" y="25654"/>
                  </a:lnTo>
                  <a:lnTo>
                    <a:pt x="4953" y="31877"/>
                  </a:lnTo>
                  <a:lnTo>
                    <a:pt x="10794" y="36322"/>
                  </a:lnTo>
                  <a:lnTo>
                    <a:pt x="18034" y="38227"/>
                  </a:lnTo>
                  <a:lnTo>
                    <a:pt x="4782439" y="281940"/>
                  </a:lnTo>
                  <a:lnTo>
                    <a:pt x="4784471" y="243840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88963" y="2823971"/>
              <a:ext cx="1702435" cy="499745"/>
            </a:xfrm>
            <a:custGeom>
              <a:avLst/>
              <a:gdLst/>
              <a:ahLst/>
              <a:cxnLst/>
              <a:rect l="l" t="t" r="r" b="b"/>
              <a:pathLst>
                <a:path w="1702434" h="499745">
                  <a:moveTo>
                    <a:pt x="1701926" y="0"/>
                  </a:moveTo>
                  <a:lnTo>
                    <a:pt x="0" y="0"/>
                  </a:lnTo>
                  <a:lnTo>
                    <a:pt x="0" y="499745"/>
                  </a:lnTo>
                  <a:lnTo>
                    <a:pt x="1701926" y="499745"/>
                  </a:lnTo>
                  <a:lnTo>
                    <a:pt x="1701926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189725" y="2824733"/>
              <a:ext cx="1702435" cy="499745"/>
            </a:xfrm>
            <a:custGeom>
              <a:avLst/>
              <a:gdLst/>
              <a:ahLst/>
              <a:cxnLst/>
              <a:rect l="l" t="t" r="r" b="b"/>
              <a:pathLst>
                <a:path w="1702434" h="499745">
                  <a:moveTo>
                    <a:pt x="0" y="499745"/>
                  </a:moveTo>
                  <a:lnTo>
                    <a:pt x="1701927" y="499745"/>
                  </a:lnTo>
                  <a:lnTo>
                    <a:pt x="1701927" y="0"/>
                  </a:lnTo>
                  <a:lnTo>
                    <a:pt x="0" y="0"/>
                  </a:lnTo>
                  <a:lnTo>
                    <a:pt x="0" y="499745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6281" y="2994024"/>
              <a:ext cx="124078" cy="1116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05712" y="1994915"/>
              <a:ext cx="4577715" cy="1073785"/>
            </a:xfrm>
            <a:custGeom>
              <a:avLst/>
              <a:gdLst/>
              <a:ahLst/>
              <a:cxnLst/>
              <a:rect l="l" t="t" r="r" b="b"/>
              <a:pathLst>
                <a:path w="4577715" h="1073785">
                  <a:moveTo>
                    <a:pt x="15366" y="0"/>
                  </a:moveTo>
                  <a:lnTo>
                    <a:pt x="8635" y="2667"/>
                  </a:lnTo>
                  <a:lnTo>
                    <a:pt x="3301" y="7620"/>
                  </a:lnTo>
                  <a:lnTo>
                    <a:pt x="253" y="14605"/>
                  </a:lnTo>
                  <a:lnTo>
                    <a:pt x="0" y="22225"/>
                  </a:lnTo>
                  <a:lnTo>
                    <a:pt x="2666" y="28956"/>
                  </a:lnTo>
                  <a:lnTo>
                    <a:pt x="7619" y="34289"/>
                  </a:lnTo>
                  <a:lnTo>
                    <a:pt x="14604" y="37337"/>
                  </a:lnTo>
                  <a:lnTo>
                    <a:pt x="4568952" y="1073531"/>
                  </a:lnTo>
                  <a:lnTo>
                    <a:pt x="4577334" y="1036320"/>
                  </a:lnTo>
                  <a:lnTo>
                    <a:pt x="22987" y="254"/>
                  </a:lnTo>
                  <a:lnTo>
                    <a:pt x="15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086850" y="2553461"/>
            <a:ext cx="1701164" cy="77152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30"/>
              </a:lnSpc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a=0</a:t>
            </a:r>
            <a:endParaRPr sz="1800">
              <a:latin typeface="Trebuchet MS"/>
              <a:cs typeface="Trebuchet MS"/>
            </a:endParaRPr>
          </a:p>
          <a:p>
            <a:pPr algn="ctr" marL="3810">
              <a:lnSpc>
                <a:spcPct val="100000"/>
              </a:lnSpc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b=0</a:t>
            </a:r>
            <a:endParaRPr sz="1800">
              <a:latin typeface="Trebuchet MS"/>
              <a:cs typeface="Trebuchet MS"/>
            </a:endParaRPr>
          </a:p>
          <a:p>
            <a:pPr algn="ctr" marL="5080">
              <a:lnSpc>
                <a:spcPts val="2080"/>
              </a:lnSpc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c=0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28535" y="2336419"/>
            <a:ext cx="354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obj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28535" y="3366973"/>
            <a:ext cx="3549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obj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04731" y="3366973"/>
            <a:ext cx="1308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Child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83453" y="1551559"/>
            <a:ext cx="71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Step:1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66435" y="2457958"/>
            <a:ext cx="71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Step:2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125273" y="3958145"/>
            <a:ext cx="1724660" cy="520700"/>
            <a:chOff x="6125273" y="3958145"/>
            <a:chExt cx="1724660" cy="520700"/>
          </a:xfrm>
        </p:grpSpPr>
        <p:sp>
          <p:nvSpPr>
            <p:cNvPr id="19" name="object 19" descr=""/>
            <p:cNvSpPr/>
            <p:nvPr/>
          </p:nvSpPr>
          <p:spPr>
            <a:xfrm>
              <a:off x="6135623" y="3968496"/>
              <a:ext cx="1702435" cy="498475"/>
            </a:xfrm>
            <a:custGeom>
              <a:avLst/>
              <a:gdLst/>
              <a:ahLst/>
              <a:cxnLst/>
              <a:rect l="l" t="t" r="r" b="b"/>
              <a:pathLst>
                <a:path w="1702434" h="498475">
                  <a:moveTo>
                    <a:pt x="1701927" y="0"/>
                  </a:moveTo>
                  <a:lnTo>
                    <a:pt x="0" y="0"/>
                  </a:lnTo>
                  <a:lnTo>
                    <a:pt x="0" y="498220"/>
                  </a:lnTo>
                  <a:lnTo>
                    <a:pt x="1701927" y="498220"/>
                  </a:lnTo>
                  <a:lnTo>
                    <a:pt x="1701927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36385" y="3969258"/>
              <a:ext cx="1702435" cy="498475"/>
            </a:xfrm>
            <a:custGeom>
              <a:avLst/>
              <a:gdLst/>
              <a:ahLst/>
              <a:cxnLst/>
              <a:rect l="l" t="t" r="r" b="b"/>
              <a:pathLst>
                <a:path w="1702434" h="498475">
                  <a:moveTo>
                    <a:pt x="0" y="498220"/>
                  </a:moveTo>
                  <a:lnTo>
                    <a:pt x="1701927" y="498220"/>
                  </a:lnTo>
                  <a:lnTo>
                    <a:pt x="1701927" y="0"/>
                  </a:lnTo>
                  <a:lnTo>
                    <a:pt x="0" y="0"/>
                  </a:lnTo>
                  <a:lnTo>
                    <a:pt x="0" y="498220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853678" y="3963161"/>
            <a:ext cx="1701164" cy="77470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39"/>
              </a:lnSpc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a=10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75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b=100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75"/>
              </a:lnSpc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c=0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828535" y="4609592"/>
            <a:ext cx="354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obj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342881" y="4816602"/>
            <a:ext cx="1308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Child</a:t>
            </a:r>
            <a:r>
              <a:rPr dirty="0" sz="1800" spc="1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724911" y="3410711"/>
            <a:ext cx="3411854" cy="836294"/>
            <a:chOff x="2724911" y="3410711"/>
            <a:chExt cx="3411854" cy="836294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2433" y="4135627"/>
              <a:ext cx="124205" cy="11137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724911" y="3410711"/>
              <a:ext cx="3305175" cy="799465"/>
            </a:xfrm>
            <a:custGeom>
              <a:avLst/>
              <a:gdLst/>
              <a:ahLst/>
              <a:cxnLst/>
              <a:rect l="l" t="t" r="r" b="b"/>
              <a:pathLst>
                <a:path w="3305175" h="799464">
                  <a:moveTo>
                    <a:pt x="15493" y="0"/>
                  </a:moveTo>
                  <a:lnTo>
                    <a:pt x="8762" y="2539"/>
                  </a:lnTo>
                  <a:lnTo>
                    <a:pt x="3429" y="7620"/>
                  </a:lnTo>
                  <a:lnTo>
                    <a:pt x="254" y="14477"/>
                  </a:lnTo>
                  <a:lnTo>
                    <a:pt x="0" y="22098"/>
                  </a:lnTo>
                  <a:lnTo>
                    <a:pt x="2539" y="28828"/>
                  </a:lnTo>
                  <a:lnTo>
                    <a:pt x="7619" y="34162"/>
                  </a:lnTo>
                  <a:lnTo>
                    <a:pt x="14477" y="37337"/>
                  </a:lnTo>
                  <a:lnTo>
                    <a:pt x="3296030" y="799211"/>
                  </a:lnTo>
                  <a:lnTo>
                    <a:pt x="3304666" y="762000"/>
                  </a:lnTo>
                  <a:lnTo>
                    <a:pt x="23113" y="253"/>
                  </a:lnTo>
                  <a:lnTo>
                    <a:pt x="15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171947" y="3668648"/>
            <a:ext cx="71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Step:3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125273" y="5405945"/>
            <a:ext cx="1724660" cy="520700"/>
            <a:chOff x="6125273" y="5405945"/>
            <a:chExt cx="1724660" cy="520700"/>
          </a:xfrm>
        </p:grpSpPr>
        <p:sp>
          <p:nvSpPr>
            <p:cNvPr id="29" name="object 29" descr=""/>
            <p:cNvSpPr/>
            <p:nvPr/>
          </p:nvSpPr>
          <p:spPr>
            <a:xfrm>
              <a:off x="6135623" y="5416296"/>
              <a:ext cx="1702435" cy="498475"/>
            </a:xfrm>
            <a:custGeom>
              <a:avLst/>
              <a:gdLst/>
              <a:ahLst/>
              <a:cxnLst/>
              <a:rect l="l" t="t" r="r" b="b"/>
              <a:pathLst>
                <a:path w="1702434" h="498475">
                  <a:moveTo>
                    <a:pt x="1701927" y="0"/>
                  </a:moveTo>
                  <a:lnTo>
                    <a:pt x="0" y="0"/>
                  </a:lnTo>
                  <a:lnTo>
                    <a:pt x="0" y="498220"/>
                  </a:lnTo>
                  <a:lnTo>
                    <a:pt x="1701927" y="498220"/>
                  </a:lnTo>
                  <a:lnTo>
                    <a:pt x="1701927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136385" y="5417058"/>
              <a:ext cx="1702435" cy="498475"/>
            </a:xfrm>
            <a:custGeom>
              <a:avLst/>
              <a:gdLst/>
              <a:ahLst/>
              <a:cxnLst/>
              <a:rect l="l" t="t" r="r" b="b"/>
              <a:pathLst>
                <a:path w="1702434" h="498475">
                  <a:moveTo>
                    <a:pt x="0" y="498221"/>
                  </a:moveTo>
                  <a:lnTo>
                    <a:pt x="1701927" y="498221"/>
                  </a:lnTo>
                  <a:lnTo>
                    <a:pt x="1701927" y="0"/>
                  </a:lnTo>
                  <a:lnTo>
                    <a:pt x="0" y="0"/>
                  </a:lnTo>
                  <a:lnTo>
                    <a:pt x="0" y="498221"/>
                  </a:lnTo>
                  <a:close/>
                </a:path>
              </a:pathLst>
            </a:custGeom>
            <a:ln w="22224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853678" y="5412485"/>
            <a:ext cx="1701164" cy="77279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45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a=200</a:t>
            </a:r>
            <a:endParaRPr sz="18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b=20</a:t>
            </a:r>
            <a:endParaRPr sz="1800">
              <a:latin typeface="Trebuchet MS"/>
              <a:cs typeface="Trebuchet MS"/>
            </a:endParaRPr>
          </a:p>
          <a:p>
            <a:pPr algn="ctr" marL="1905">
              <a:lnSpc>
                <a:spcPts val="2080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c=220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828535" y="6058916"/>
            <a:ext cx="354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obj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197467" y="6229299"/>
            <a:ext cx="1308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Child</a:t>
            </a:r>
            <a:r>
              <a:rPr dirty="0" sz="1800" spc="1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195827" y="5622035"/>
            <a:ext cx="2941320" cy="411480"/>
            <a:chOff x="3195827" y="5622035"/>
            <a:chExt cx="2941320" cy="411480"/>
          </a:xfrm>
        </p:grpSpPr>
        <p:sp>
          <p:nvSpPr>
            <p:cNvPr id="35" name="object 35" descr=""/>
            <p:cNvSpPr/>
            <p:nvPr/>
          </p:nvSpPr>
          <p:spPr>
            <a:xfrm>
              <a:off x="3195827" y="5659920"/>
              <a:ext cx="2829560" cy="374015"/>
            </a:xfrm>
            <a:custGeom>
              <a:avLst/>
              <a:gdLst/>
              <a:ahLst/>
              <a:cxnLst/>
              <a:rect l="l" t="t" r="r" b="b"/>
              <a:pathLst>
                <a:path w="2829560" h="374014">
                  <a:moveTo>
                    <a:pt x="2825115" y="0"/>
                  </a:moveTo>
                  <a:lnTo>
                    <a:pt x="16637" y="335648"/>
                  </a:lnTo>
                  <a:lnTo>
                    <a:pt x="0" y="356857"/>
                  </a:lnTo>
                  <a:lnTo>
                    <a:pt x="2413" y="364045"/>
                  </a:lnTo>
                  <a:lnTo>
                    <a:pt x="7239" y="369582"/>
                  </a:lnTo>
                  <a:lnTo>
                    <a:pt x="13716" y="372935"/>
                  </a:lnTo>
                  <a:lnTo>
                    <a:pt x="21209" y="373545"/>
                  </a:lnTo>
                  <a:lnTo>
                    <a:pt x="2829560" y="37896"/>
                  </a:lnTo>
                  <a:lnTo>
                    <a:pt x="2825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6498" y="5622035"/>
              <a:ext cx="120268" cy="113677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4641850" y="5426150"/>
            <a:ext cx="71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Step:4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7854696" y="2958083"/>
            <a:ext cx="1170305" cy="2743200"/>
          </a:xfrm>
          <a:custGeom>
            <a:avLst/>
            <a:gdLst/>
            <a:ahLst/>
            <a:cxnLst/>
            <a:rect l="l" t="t" r="r" b="b"/>
            <a:pathLst>
              <a:path w="1170304" h="2743200">
                <a:moveTo>
                  <a:pt x="1001014" y="2685542"/>
                </a:moveTo>
                <a:lnTo>
                  <a:pt x="886714" y="2628392"/>
                </a:lnTo>
                <a:lnTo>
                  <a:pt x="886714" y="2666492"/>
                </a:lnTo>
                <a:lnTo>
                  <a:pt x="19050" y="2666492"/>
                </a:lnTo>
                <a:lnTo>
                  <a:pt x="11557" y="2667990"/>
                </a:lnTo>
                <a:lnTo>
                  <a:pt x="5588" y="2672080"/>
                </a:lnTo>
                <a:lnTo>
                  <a:pt x="1524" y="2678125"/>
                </a:lnTo>
                <a:lnTo>
                  <a:pt x="0" y="2685542"/>
                </a:lnTo>
                <a:lnTo>
                  <a:pt x="1524" y="2692958"/>
                </a:lnTo>
                <a:lnTo>
                  <a:pt x="5588" y="2699016"/>
                </a:lnTo>
                <a:lnTo>
                  <a:pt x="11557" y="2703106"/>
                </a:lnTo>
                <a:lnTo>
                  <a:pt x="19050" y="2704592"/>
                </a:lnTo>
                <a:lnTo>
                  <a:pt x="886714" y="2704592"/>
                </a:lnTo>
                <a:lnTo>
                  <a:pt x="886714" y="2742692"/>
                </a:lnTo>
                <a:lnTo>
                  <a:pt x="1001014" y="2685542"/>
                </a:lnTo>
                <a:close/>
              </a:path>
              <a:path w="1170304" h="2743200">
                <a:moveTo>
                  <a:pt x="1001014" y="1295654"/>
                </a:moveTo>
                <a:lnTo>
                  <a:pt x="886714" y="1238504"/>
                </a:lnTo>
                <a:lnTo>
                  <a:pt x="886714" y="1276604"/>
                </a:lnTo>
                <a:lnTo>
                  <a:pt x="19050" y="1276604"/>
                </a:lnTo>
                <a:lnTo>
                  <a:pt x="11557" y="1278128"/>
                </a:lnTo>
                <a:lnTo>
                  <a:pt x="5588" y="1282192"/>
                </a:lnTo>
                <a:lnTo>
                  <a:pt x="1524" y="1288288"/>
                </a:lnTo>
                <a:lnTo>
                  <a:pt x="0" y="1295654"/>
                </a:lnTo>
                <a:lnTo>
                  <a:pt x="1524" y="1303020"/>
                </a:lnTo>
                <a:lnTo>
                  <a:pt x="5588" y="1309116"/>
                </a:lnTo>
                <a:lnTo>
                  <a:pt x="11557" y="1313180"/>
                </a:lnTo>
                <a:lnTo>
                  <a:pt x="19050" y="1314704"/>
                </a:lnTo>
                <a:lnTo>
                  <a:pt x="886714" y="1314704"/>
                </a:lnTo>
                <a:lnTo>
                  <a:pt x="886714" y="1352804"/>
                </a:lnTo>
                <a:lnTo>
                  <a:pt x="1001014" y="1295654"/>
                </a:lnTo>
                <a:close/>
              </a:path>
              <a:path w="1170304" h="2743200">
                <a:moveTo>
                  <a:pt x="1170178" y="50546"/>
                </a:moveTo>
                <a:lnTo>
                  <a:pt x="1052830" y="0"/>
                </a:lnTo>
                <a:lnTo>
                  <a:pt x="1054989" y="38100"/>
                </a:lnTo>
                <a:lnTo>
                  <a:pt x="34671" y="96647"/>
                </a:lnTo>
                <a:lnTo>
                  <a:pt x="16764" y="116840"/>
                </a:lnTo>
                <a:lnTo>
                  <a:pt x="18669" y="124079"/>
                </a:lnTo>
                <a:lnTo>
                  <a:pt x="23114" y="129921"/>
                </a:lnTo>
                <a:lnTo>
                  <a:pt x="29464" y="133731"/>
                </a:lnTo>
                <a:lnTo>
                  <a:pt x="36957" y="134747"/>
                </a:lnTo>
                <a:lnTo>
                  <a:pt x="1057148" y="76200"/>
                </a:lnTo>
                <a:lnTo>
                  <a:pt x="1059307" y="114173"/>
                </a:lnTo>
                <a:lnTo>
                  <a:pt x="1170178" y="50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63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 DESCRIPTION:</a:t>
            </a:r>
            <a:r>
              <a:rPr dirty="0" spc="-245"/>
              <a:t> </a:t>
            </a:r>
            <a:r>
              <a:rPr dirty="0" spc="130"/>
              <a:t>NEED</a:t>
            </a:r>
            <a:r>
              <a:rPr dirty="0" spc="-5"/>
              <a:t> </a:t>
            </a:r>
            <a:r>
              <a:rPr dirty="0" spc="100"/>
              <a:t>OF</a:t>
            </a:r>
            <a:r>
              <a:rPr dirty="0" spc="-25"/>
              <a:t> </a:t>
            </a:r>
            <a:r>
              <a:rPr dirty="0" spc="-10"/>
              <a:t>SUPER</a:t>
            </a:r>
            <a:r>
              <a:rPr dirty="0" spc="15"/>
              <a:t> </a:t>
            </a:r>
            <a:r>
              <a:rPr dirty="0" spc="180"/>
              <a:t>KEYWORD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1165859"/>
            <a:ext cx="4197096" cy="56921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989568" y="2827782"/>
            <a:ext cx="20142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O/P: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Parent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first10100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Child</a:t>
            </a:r>
            <a:r>
              <a:rPr dirty="0" sz="1800" spc="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second20020 </a:t>
            </a:r>
            <a:r>
              <a:rPr dirty="0" sz="1800" spc="105" b="1">
                <a:solidFill>
                  <a:srgbClr val="FF0000"/>
                </a:solidFill>
                <a:latin typeface="Trebuchet MS"/>
                <a:cs typeface="Trebuchet MS"/>
              </a:rPr>
              <a:t>Sum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220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63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 DESCRIPTION:</a:t>
            </a:r>
            <a:r>
              <a:rPr dirty="0" spc="-245"/>
              <a:t> </a:t>
            </a:r>
            <a:r>
              <a:rPr dirty="0" spc="130"/>
              <a:t>NEED</a:t>
            </a:r>
            <a:r>
              <a:rPr dirty="0" spc="-5"/>
              <a:t> </a:t>
            </a:r>
            <a:r>
              <a:rPr dirty="0" spc="100"/>
              <a:t>OF</a:t>
            </a:r>
            <a:r>
              <a:rPr dirty="0" spc="-25"/>
              <a:t> </a:t>
            </a:r>
            <a:r>
              <a:rPr dirty="0" spc="-10"/>
              <a:t>SUPER</a:t>
            </a:r>
            <a:r>
              <a:rPr dirty="0" spc="15"/>
              <a:t> </a:t>
            </a:r>
            <a:r>
              <a:rPr dirty="0" spc="180"/>
              <a:t>KEYWORD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82751" y="1283208"/>
            <a:ext cx="5599430" cy="5377180"/>
            <a:chOff x="682751" y="1283208"/>
            <a:chExt cx="5599430" cy="53771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1283208"/>
              <a:ext cx="3749040" cy="53766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275331" y="5290947"/>
              <a:ext cx="3896995" cy="664845"/>
            </a:xfrm>
            <a:custGeom>
              <a:avLst/>
              <a:gdLst/>
              <a:ahLst/>
              <a:cxnLst/>
              <a:rect l="l" t="t" r="r" b="b"/>
              <a:pathLst>
                <a:path w="3896995" h="664845">
                  <a:moveTo>
                    <a:pt x="3890645" y="0"/>
                  </a:moveTo>
                  <a:lnTo>
                    <a:pt x="15748" y="627113"/>
                  </a:lnTo>
                  <a:lnTo>
                    <a:pt x="0" y="648982"/>
                  </a:lnTo>
                  <a:lnTo>
                    <a:pt x="2667" y="656081"/>
                  </a:lnTo>
                  <a:lnTo>
                    <a:pt x="7619" y="661415"/>
                  </a:lnTo>
                  <a:lnTo>
                    <a:pt x="14224" y="664489"/>
                  </a:lnTo>
                  <a:lnTo>
                    <a:pt x="21843" y="664781"/>
                  </a:lnTo>
                  <a:lnTo>
                    <a:pt x="3896741" y="37718"/>
                  </a:lnTo>
                  <a:lnTo>
                    <a:pt x="38906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9880" y="5253228"/>
              <a:ext cx="122047" cy="11303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7519" y="2375916"/>
            <a:ext cx="3253739" cy="162610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125461" y="1793875"/>
            <a:ext cx="805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37197" y="4903470"/>
            <a:ext cx="4701540" cy="103505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225425" rIns="0" bIns="0" rtlCol="0" vert="horz">
            <a:spAutoFit/>
          </a:bodyPr>
          <a:lstStyle/>
          <a:p>
            <a:pPr marL="2096135" marR="274320" indent="-1870710">
              <a:lnSpc>
                <a:spcPct val="100000"/>
              </a:lnSpc>
              <a:spcBef>
                <a:spcPts val="1775"/>
              </a:spcBef>
            </a:pPr>
            <a:r>
              <a:rPr dirty="0" sz="1800" spc="-175">
                <a:solidFill>
                  <a:srgbClr val="FF0000"/>
                </a:solidFill>
                <a:latin typeface="Trebuchet MS"/>
                <a:cs typeface="Trebuchet MS"/>
              </a:rPr>
              <a:t>super.a</a:t>
            </a:r>
            <a:r>
              <a:rPr dirty="0" sz="18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0000"/>
                </a:solidFill>
                <a:latin typeface="Trebuchet MS"/>
                <a:cs typeface="Trebuchet MS"/>
              </a:rPr>
              <a:t>executes</a:t>
            </a:r>
            <a:r>
              <a:rPr dirty="0" sz="18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FF0000"/>
                </a:solidFill>
                <a:latin typeface="Trebuchet MS"/>
                <a:cs typeface="Trebuchet MS"/>
              </a:rPr>
              <a:t>parent</a:t>
            </a:r>
            <a:r>
              <a:rPr dirty="0" sz="1800" spc="-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FF0000"/>
                </a:solidFill>
                <a:latin typeface="Trebuchet MS"/>
                <a:cs typeface="Trebuchet MS"/>
              </a:rPr>
              <a:t>variable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dirty="0" sz="18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a=10;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4134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100"/>
              <a:t> </a:t>
            </a:r>
            <a:r>
              <a:rPr dirty="0" spc="-25"/>
              <a:t>SUPER</a:t>
            </a:r>
            <a:r>
              <a:rPr dirty="0" spc="-95"/>
              <a:t> </a:t>
            </a:r>
            <a:r>
              <a:rPr dirty="0" spc="185"/>
              <a:t>KEYWORD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054" y="1814525"/>
            <a:ext cx="11120120" cy="2236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678180" algn="l"/>
                <a:tab pos="1017905" algn="l"/>
                <a:tab pos="1713230" algn="l"/>
                <a:tab pos="2086610" algn="l"/>
                <a:tab pos="3825875" algn="l"/>
                <a:tab pos="4368165" algn="l"/>
                <a:tab pos="5708015" algn="l"/>
                <a:tab pos="6098540" algn="l"/>
                <a:tab pos="7486650" algn="l"/>
                <a:tab pos="9008110" algn="l"/>
                <a:tab pos="10006330" algn="l"/>
                <a:tab pos="10734675" algn="l"/>
              </a:tabLst>
            </a:pPr>
            <a:r>
              <a:rPr dirty="0" sz="2400" spc="-2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used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differentiate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members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superclass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>
                <a:solidFill>
                  <a:srgbClr val="006EC0"/>
                </a:solidFill>
                <a:latin typeface="Times New Roman"/>
                <a:cs typeface="Times New Roman"/>
              </a:rPr>
              <a:t>immediate</a:t>
            </a:r>
            <a:r>
              <a:rPr dirty="0" sz="2400">
                <a:solidFill>
                  <a:srgbClr val="006EC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006EC0"/>
                </a:solidFill>
                <a:latin typeface="Times New Roman"/>
                <a:cs typeface="Times New Roman"/>
              </a:rPr>
              <a:t>parent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from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members of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names.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super</a:t>
            </a:r>
            <a:r>
              <a:rPr dirty="0" sz="24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EC0"/>
                </a:solidFill>
                <a:latin typeface="Times New Roman"/>
                <a:cs typeface="Times New Roman"/>
              </a:rPr>
              <a:t>immediate</a:t>
            </a:r>
            <a:r>
              <a:rPr dirty="0" sz="2400" spc="-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super</a:t>
            </a:r>
            <a:r>
              <a:rPr dirty="0" sz="24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EC0"/>
                </a:solidFill>
                <a:latin typeface="Times New Roman"/>
                <a:cs typeface="Times New Roman"/>
              </a:rPr>
              <a:t>immediate</a:t>
            </a:r>
            <a:r>
              <a:rPr dirty="0" sz="2400" spc="-6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super()</a:t>
            </a:r>
            <a:r>
              <a:rPr dirty="0" sz="24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6EC0"/>
                </a:solidFill>
                <a:latin typeface="Times New Roman"/>
                <a:cs typeface="Times New Roman"/>
              </a:rPr>
              <a:t>immediate</a:t>
            </a:r>
            <a:r>
              <a:rPr dirty="0" sz="2400" spc="-8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constructor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433" y="976071"/>
            <a:ext cx="9217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SUPER</a:t>
            </a:r>
            <a:r>
              <a:rPr dirty="0" spc="-105"/>
              <a:t> </a:t>
            </a:r>
            <a:r>
              <a:rPr dirty="0" spc="285"/>
              <a:t>CAN</a:t>
            </a:r>
            <a:r>
              <a:rPr dirty="0" spc="-40"/>
              <a:t> </a:t>
            </a:r>
            <a:r>
              <a:rPr dirty="0" spc="-20"/>
              <a:t>BE</a:t>
            </a:r>
            <a:r>
              <a:rPr dirty="0" spc="-70"/>
              <a:t> </a:t>
            </a:r>
            <a:r>
              <a:rPr dirty="0" spc="75"/>
              <a:t>USED</a:t>
            </a:r>
            <a:r>
              <a:rPr dirty="0" spc="-415"/>
              <a:t> </a:t>
            </a:r>
            <a:r>
              <a:rPr dirty="0" spc="170"/>
              <a:t>TO</a:t>
            </a:r>
            <a:r>
              <a:rPr dirty="0" spc="-185"/>
              <a:t> </a:t>
            </a:r>
            <a:r>
              <a:rPr dirty="0" spc="110"/>
              <a:t>INVOKE</a:t>
            </a:r>
            <a:r>
              <a:rPr dirty="0" spc="-130"/>
              <a:t> </a:t>
            </a:r>
            <a:r>
              <a:rPr dirty="0"/>
              <a:t>PARENT</a:t>
            </a:r>
            <a:r>
              <a:rPr dirty="0" spc="-100"/>
              <a:t> </a:t>
            </a:r>
            <a:r>
              <a:rPr dirty="0" spc="50"/>
              <a:t>CLASS</a:t>
            </a:r>
            <a:r>
              <a:rPr dirty="0" spc="-70"/>
              <a:t> </a:t>
            </a:r>
            <a:r>
              <a:rPr dirty="0" spc="-10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7524" y="2144014"/>
            <a:ext cx="10158095" cy="225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somewhat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this,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except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refers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immediate</a:t>
            </a:r>
            <a:r>
              <a:rPr dirty="0" sz="24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superclass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usage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form: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R="952500">
              <a:lnSpc>
                <a:spcPct val="100000"/>
              </a:lnSpc>
            </a:pP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super.variable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1792" y="699261"/>
            <a:ext cx="10351135" cy="5635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397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TERMS</a:t>
            </a:r>
            <a:r>
              <a:rPr dirty="0" sz="2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404040"/>
                </a:solidFill>
                <a:latin typeface="Trebuchet MS"/>
                <a:cs typeface="Trebuchet MS"/>
              </a:rPr>
              <a:t>INHERITANCE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467995" marR="5080" indent="-455295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Class:</a:t>
            </a:r>
            <a:r>
              <a:rPr dirty="0" sz="2800" spc="120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group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objects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common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properties.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template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blueprint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created.</a:t>
            </a:r>
            <a:endParaRPr sz="2800">
              <a:latin typeface="Times New Roman"/>
              <a:cs typeface="Times New Roman"/>
            </a:endParaRPr>
          </a:p>
          <a:p>
            <a:pPr algn="just" marL="467995" marR="5080" indent="-4552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Sub</a:t>
            </a:r>
            <a:r>
              <a:rPr dirty="0" sz="2800" spc="18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Class/Child</a:t>
            </a:r>
            <a:r>
              <a:rPr dirty="0" sz="2800" spc="180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Class:</a:t>
            </a:r>
            <a:r>
              <a:rPr dirty="0" sz="2800" spc="18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Subclass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inherits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other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class.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derived</a:t>
            </a:r>
            <a:r>
              <a:rPr dirty="0" sz="2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class,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extended</a:t>
            </a:r>
            <a:r>
              <a:rPr dirty="0" sz="2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class,</a:t>
            </a:r>
            <a:r>
              <a:rPr dirty="0" sz="28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algn="just" marL="467995" marR="5080" indent="-455295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Super</a:t>
            </a:r>
            <a:r>
              <a:rPr dirty="0" sz="2800" spc="51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Class/Parent</a:t>
            </a:r>
            <a:r>
              <a:rPr dirty="0" sz="2800" spc="57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Class:</a:t>
            </a:r>
            <a:r>
              <a:rPr dirty="0" sz="2800" spc="57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Superclass</a:t>
            </a:r>
            <a:r>
              <a:rPr dirty="0" sz="2800" spc="5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5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5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where</a:t>
            </a:r>
            <a:r>
              <a:rPr dirty="0" sz="2800" spc="56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 spc="-5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subclass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inherits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features.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dirty="0" sz="2800" spc="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800" spc="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800" spc="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parent 	class.</a:t>
            </a:r>
            <a:endParaRPr sz="2800">
              <a:latin typeface="Times New Roman"/>
              <a:cs typeface="Times New Roman"/>
            </a:endParaRPr>
          </a:p>
          <a:p>
            <a:pPr algn="just" marL="467995" marR="5715" indent="-455295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b="1">
                <a:solidFill>
                  <a:srgbClr val="006EC0"/>
                </a:solidFill>
                <a:latin typeface="Times New Roman"/>
                <a:cs typeface="Times New Roman"/>
              </a:rPr>
              <a:t>Reusability:</a:t>
            </a:r>
            <a:r>
              <a:rPr dirty="0" sz="2800" spc="70" b="1">
                <a:solidFill>
                  <a:srgbClr val="006EC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specifies,</a:t>
            </a:r>
            <a:r>
              <a:rPr dirty="0" sz="2800" spc="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reusability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7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mechanism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facilitates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reuse</a:t>
            </a:r>
            <a:r>
              <a:rPr dirty="0" sz="2800" spc="1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fields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existing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class.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-105">
                <a:latin typeface="Times New Roman"/>
                <a:cs typeface="Times New Roman"/>
              </a:rPr>
              <a:t>You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fields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already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previous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0" y="747471"/>
            <a:ext cx="92240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SUPER</a:t>
            </a:r>
            <a:r>
              <a:rPr dirty="0" spc="-105"/>
              <a:t> </a:t>
            </a:r>
            <a:r>
              <a:rPr dirty="0" spc="285"/>
              <a:t>CAN</a:t>
            </a:r>
            <a:r>
              <a:rPr dirty="0" spc="-40"/>
              <a:t> </a:t>
            </a:r>
            <a:r>
              <a:rPr dirty="0" spc="-20"/>
              <a:t>BE</a:t>
            </a:r>
            <a:r>
              <a:rPr dirty="0" spc="-75"/>
              <a:t> </a:t>
            </a:r>
            <a:r>
              <a:rPr dirty="0" spc="75"/>
              <a:t>USED</a:t>
            </a:r>
            <a:r>
              <a:rPr dirty="0" spc="-409"/>
              <a:t> </a:t>
            </a:r>
            <a:r>
              <a:rPr dirty="0" spc="170"/>
              <a:t>TO</a:t>
            </a:r>
            <a:r>
              <a:rPr dirty="0" spc="-190"/>
              <a:t> </a:t>
            </a:r>
            <a:r>
              <a:rPr dirty="0" spc="110"/>
              <a:t>INVOKE</a:t>
            </a:r>
            <a:r>
              <a:rPr dirty="0" spc="-90"/>
              <a:t> </a:t>
            </a:r>
            <a:r>
              <a:rPr dirty="0"/>
              <a:t>PARENT</a:t>
            </a:r>
            <a:r>
              <a:rPr dirty="0" spc="-85"/>
              <a:t> </a:t>
            </a:r>
            <a:r>
              <a:rPr dirty="0" spc="50"/>
              <a:t>CLASS</a:t>
            </a:r>
            <a:r>
              <a:rPr dirty="0" spc="-65"/>
              <a:t> </a:t>
            </a:r>
            <a:r>
              <a:rPr dirty="0" spc="-10"/>
              <a:t>VARIABLE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02893" y="5385039"/>
            <a:ext cx="2005964" cy="9302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40"/>
              </a:spcBef>
            </a:pPr>
            <a:r>
              <a:rPr dirty="0" sz="2000">
                <a:latin typeface="Trebuchet MS"/>
                <a:cs typeface="Trebuchet MS"/>
              </a:rPr>
              <a:t>Dog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d=</a:t>
            </a:r>
            <a:r>
              <a:rPr dirty="0" sz="2000" spc="-25" b="1">
                <a:latin typeface="Trebuchet MS"/>
                <a:cs typeface="Trebuchet MS"/>
              </a:rPr>
              <a:t>new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Dog(); </a:t>
            </a:r>
            <a:r>
              <a:rPr dirty="0" sz="2000" spc="-25">
                <a:latin typeface="Trebuchet MS"/>
                <a:cs typeface="Trebuchet MS"/>
              </a:rPr>
              <a:t>d.printColor();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20"/>
              </a:lnSpc>
            </a:pPr>
            <a:r>
              <a:rPr dirty="0" sz="2000" spc="-25">
                <a:latin typeface="Trebuchet MS"/>
                <a:cs typeface="Trebuchet MS"/>
              </a:rPr>
              <a:t>}}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57550" y="5385039"/>
            <a:ext cx="2028189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 spc="-225">
                <a:solidFill>
                  <a:srgbClr val="FF0000"/>
                </a:solidFill>
                <a:latin typeface="Trebuchet MS"/>
                <a:cs typeface="Trebuchet MS"/>
              </a:rPr>
              <a:t>//object</a:t>
            </a:r>
            <a:r>
              <a:rPr dirty="0" sz="20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20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Trebuchet MS"/>
                <a:cs typeface="Trebuchet MS"/>
              </a:rPr>
              <a:t>sub</a:t>
            </a:r>
            <a:r>
              <a:rPr dirty="0" sz="2000" spc="-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1468628"/>
            <a:ext cx="844740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25" b="1">
                <a:latin typeface="Trebuchet MS"/>
                <a:cs typeface="Trebuchet MS"/>
              </a:rPr>
              <a:t>class</a:t>
            </a:r>
            <a:r>
              <a:rPr dirty="0" sz="1800" spc="-26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color="white";</a:t>
            </a:r>
            <a:endParaRPr sz="1800">
              <a:latin typeface="Calibri"/>
              <a:cs typeface="Calibri"/>
            </a:endParaRPr>
          </a:p>
          <a:p>
            <a:pPr marL="14859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>
                <a:latin typeface="Calibri"/>
                <a:cs typeface="Calibri"/>
              </a:rPr>
              <a:t>Dog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extends</a:t>
            </a:r>
            <a:r>
              <a:rPr dirty="0" sz="1800" spc="-2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color="black";</a:t>
            </a:r>
            <a:endParaRPr sz="18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  <a:spcBef>
                <a:spcPts val="15"/>
              </a:spcBef>
              <a:tabLst>
                <a:tab pos="2411095" algn="l"/>
              </a:tabLst>
            </a:pP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>
                <a:latin typeface="Calibri"/>
                <a:cs typeface="Calibri"/>
              </a:rPr>
              <a:t>printColor(){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System.out.println(color);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//prints</a:t>
            </a:r>
            <a:r>
              <a:rPr dirty="0" sz="1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Dog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dirty="0" sz="1800" spc="-20">
                <a:latin typeface="Calibri"/>
                <a:cs typeface="Calibri"/>
              </a:rPr>
              <a:t>System.out.println(</a:t>
            </a:r>
            <a:r>
              <a:rPr dirty="0" sz="1800" spc="-20" b="1">
                <a:latin typeface="Trebuchet MS"/>
                <a:cs typeface="Trebuchet MS"/>
              </a:rPr>
              <a:t>super</a:t>
            </a:r>
            <a:r>
              <a:rPr dirty="0" sz="1800" spc="-20">
                <a:latin typeface="Calibri"/>
                <a:cs typeface="Calibri"/>
              </a:rPr>
              <a:t>.color);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//prints</a:t>
            </a:r>
            <a:r>
              <a:rPr dirty="0" sz="1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dirty="0" sz="1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Animal</a:t>
            </a:r>
            <a:r>
              <a:rPr dirty="0" sz="1800" spc="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50"/>
              </a:lnSpc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170430" algn="l"/>
              </a:tabLst>
            </a:pPr>
            <a:r>
              <a:rPr dirty="0" sz="1800" spc="-25" b="1">
                <a:latin typeface="Trebuchet MS"/>
                <a:cs typeface="Trebuchet MS"/>
              </a:rPr>
              <a:t>class</a:t>
            </a:r>
            <a:r>
              <a:rPr dirty="0" sz="1800" spc="-31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TestSuper1{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//class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public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static</a:t>
            </a:r>
            <a:r>
              <a:rPr dirty="0" sz="1800" spc="-10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main(String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args[]){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0" y="854710"/>
            <a:ext cx="92233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SUPER</a:t>
            </a:r>
            <a:r>
              <a:rPr dirty="0" spc="-100"/>
              <a:t> </a:t>
            </a:r>
            <a:r>
              <a:rPr dirty="0" spc="285"/>
              <a:t>CAN</a:t>
            </a:r>
            <a:r>
              <a:rPr dirty="0" spc="-40"/>
              <a:t> </a:t>
            </a:r>
            <a:r>
              <a:rPr dirty="0" spc="-20"/>
              <a:t>BE</a:t>
            </a:r>
            <a:r>
              <a:rPr dirty="0" spc="-80"/>
              <a:t> </a:t>
            </a:r>
            <a:r>
              <a:rPr dirty="0" spc="75"/>
              <a:t>USED</a:t>
            </a:r>
            <a:r>
              <a:rPr dirty="0" spc="-415"/>
              <a:t> </a:t>
            </a:r>
            <a:r>
              <a:rPr dirty="0" spc="170"/>
              <a:t>TO</a:t>
            </a:r>
            <a:r>
              <a:rPr dirty="0" spc="-190"/>
              <a:t> </a:t>
            </a:r>
            <a:r>
              <a:rPr dirty="0" spc="110"/>
              <a:t>INVOKE</a:t>
            </a:r>
            <a:r>
              <a:rPr dirty="0" spc="-95"/>
              <a:t> </a:t>
            </a:r>
            <a:r>
              <a:rPr dirty="0"/>
              <a:t>PARENT</a:t>
            </a:r>
            <a:r>
              <a:rPr dirty="0" spc="-90"/>
              <a:t> </a:t>
            </a:r>
            <a:r>
              <a:rPr dirty="0" spc="50"/>
              <a:t>CLASS</a:t>
            </a:r>
            <a:r>
              <a:rPr dirty="0" spc="-70"/>
              <a:t> </a:t>
            </a:r>
            <a:r>
              <a:rPr dirty="0" spc="-10"/>
              <a:t>VARIABLE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02893" y="5385039"/>
            <a:ext cx="2005964" cy="9302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40"/>
              </a:spcBef>
            </a:pPr>
            <a:r>
              <a:rPr dirty="0" sz="2000">
                <a:latin typeface="Trebuchet MS"/>
                <a:cs typeface="Trebuchet MS"/>
              </a:rPr>
              <a:t>Dog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d=</a:t>
            </a:r>
            <a:r>
              <a:rPr dirty="0" sz="2000" spc="-25" b="1">
                <a:latin typeface="Trebuchet MS"/>
                <a:cs typeface="Trebuchet MS"/>
              </a:rPr>
              <a:t>new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Dog(); </a:t>
            </a:r>
            <a:r>
              <a:rPr dirty="0" sz="2000" spc="-25">
                <a:latin typeface="Trebuchet MS"/>
                <a:cs typeface="Trebuchet MS"/>
              </a:rPr>
              <a:t>d.printColor();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320"/>
              </a:lnSpc>
            </a:pPr>
            <a:r>
              <a:rPr dirty="0" sz="2000" spc="-25">
                <a:latin typeface="Trebuchet MS"/>
                <a:cs typeface="Trebuchet MS"/>
              </a:rPr>
              <a:t>}}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57550" y="5385039"/>
            <a:ext cx="2028189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000" spc="-225">
                <a:solidFill>
                  <a:srgbClr val="FF0000"/>
                </a:solidFill>
                <a:latin typeface="Trebuchet MS"/>
                <a:cs typeface="Trebuchet MS"/>
              </a:rPr>
              <a:t>//object</a:t>
            </a:r>
            <a:r>
              <a:rPr dirty="0" sz="20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20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Trebuchet MS"/>
                <a:cs typeface="Trebuchet MS"/>
              </a:rPr>
              <a:t>sub</a:t>
            </a:r>
            <a:r>
              <a:rPr dirty="0" sz="2000" spc="-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1468628"/>
            <a:ext cx="8447405" cy="221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25" b="1">
                <a:latin typeface="Trebuchet MS"/>
                <a:cs typeface="Trebuchet MS"/>
              </a:rPr>
              <a:t>class</a:t>
            </a:r>
            <a:r>
              <a:rPr dirty="0" sz="1800" spc="-26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color="white";</a:t>
            </a:r>
            <a:endParaRPr sz="1800">
              <a:latin typeface="Calibri"/>
              <a:cs typeface="Calibri"/>
            </a:endParaRPr>
          </a:p>
          <a:p>
            <a:pPr marL="14859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>
                <a:latin typeface="Calibri"/>
                <a:cs typeface="Calibri"/>
              </a:rPr>
              <a:t>Dog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extends</a:t>
            </a:r>
            <a:r>
              <a:rPr dirty="0" sz="1800" spc="-2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color="black";</a:t>
            </a:r>
            <a:endParaRPr sz="18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  <a:spcBef>
                <a:spcPts val="15"/>
              </a:spcBef>
              <a:tabLst>
                <a:tab pos="2411095" algn="l"/>
              </a:tabLst>
            </a:pP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>
                <a:latin typeface="Calibri"/>
                <a:cs typeface="Calibri"/>
              </a:rPr>
              <a:t>printColor(){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System.out.println(color);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//prints</a:t>
            </a:r>
            <a:r>
              <a:rPr dirty="0" sz="1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dirty="0" sz="1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Dog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dirty="0" sz="1800" spc="-20">
                <a:latin typeface="Calibri"/>
                <a:cs typeface="Calibri"/>
              </a:rPr>
              <a:t>System.out.println(</a:t>
            </a:r>
            <a:r>
              <a:rPr dirty="0" sz="1800" spc="-20" b="1">
                <a:latin typeface="Trebuchet MS"/>
                <a:cs typeface="Trebuchet MS"/>
              </a:rPr>
              <a:t>super</a:t>
            </a:r>
            <a:r>
              <a:rPr dirty="0" sz="1800" spc="-20">
                <a:latin typeface="Calibri"/>
                <a:cs typeface="Calibri"/>
              </a:rPr>
              <a:t>.color);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//prints</a:t>
            </a:r>
            <a:r>
              <a:rPr dirty="0" sz="1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dirty="0" sz="1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Animal</a:t>
            </a:r>
            <a:r>
              <a:rPr dirty="0" sz="1800" spc="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50"/>
              </a:lnSpc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2893" y="4451984"/>
            <a:ext cx="490283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170430" algn="l"/>
              </a:tabLst>
            </a:pPr>
            <a:r>
              <a:rPr dirty="0" sz="2000" spc="-25" b="1">
                <a:latin typeface="Trebuchet MS"/>
                <a:cs typeface="Trebuchet MS"/>
              </a:rPr>
              <a:t>class</a:t>
            </a:r>
            <a:r>
              <a:rPr dirty="0" sz="2000" spc="-345" b="1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TestSuper1{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225">
                <a:solidFill>
                  <a:srgbClr val="FF0000"/>
                </a:solidFill>
                <a:latin typeface="Trebuchet MS"/>
                <a:cs typeface="Trebuchet MS"/>
              </a:rPr>
              <a:t>//class</a:t>
            </a:r>
            <a:r>
              <a:rPr dirty="0" sz="20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0000"/>
                </a:solidFill>
                <a:latin typeface="Trebuchet MS"/>
                <a:cs typeface="Trebuchet MS"/>
              </a:rPr>
              <a:t>with</a:t>
            </a:r>
            <a:r>
              <a:rPr dirty="0" sz="20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204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20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r>
              <a:rPr dirty="0" sz="20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0000"/>
                </a:solidFill>
                <a:latin typeface="Trebuchet MS"/>
                <a:cs typeface="Trebuchet MS"/>
              </a:rPr>
              <a:t>method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 b="1">
                <a:latin typeface="Trebuchet MS"/>
                <a:cs typeface="Trebuchet MS"/>
              </a:rPr>
              <a:t>public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static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void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main(String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args[]){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19386" y="4355719"/>
            <a:ext cx="1005840" cy="114871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800" spc="-10" b="1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12700" marR="393700">
              <a:lnSpc>
                <a:spcPct val="101699"/>
              </a:lnSpc>
              <a:spcBef>
                <a:spcPts val="1125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black white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513" y="899871"/>
            <a:ext cx="9205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SUPER</a:t>
            </a:r>
            <a:r>
              <a:rPr dirty="0" spc="-105"/>
              <a:t> </a:t>
            </a:r>
            <a:r>
              <a:rPr dirty="0" spc="285"/>
              <a:t>CAN</a:t>
            </a:r>
            <a:r>
              <a:rPr dirty="0" spc="-40"/>
              <a:t> </a:t>
            </a:r>
            <a:r>
              <a:rPr dirty="0" spc="-20"/>
              <a:t>BE</a:t>
            </a:r>
            <a:r>
              <a:rPr dirty="0" spc="-75"/>
              <a:t> </a:t>
            </a:r>
            <a:r>
              <a:rPr dirty="0" spc="75"/>
              <a:t>USED</a:t>
            </a:r>
            <a:r>
              <a:rPr dirty="0" spc="-415"/>
              <a:t> </a:t>
            </a:r>
            <a:r>
              <a:rPr dirty="0" spc="170"/>
              <a:t>TO</a:t>
            </a:r>
            <a:r>
              <a:rPr dirty="0" spc="-190"/>
              <a:t> </a:t>
            </a:r>
            <a:r>
              <a:rPr dirty="0" spc="110"/>
              <a:t>INVOKE</a:t>
            </a:r>
            <a:r>
              <a:rPr dirty="0" spc="-90"/>
              <a:t> </a:t>
            </a:r>
            <a:r>
              <a:rPr dirty="0"/>
              <a:t>PARENT</a:t>
            </a:r>
            <a:r>
              <a:rPr dirty="0" spc="-90"/>
              <a:t> </a:t>
            </a:r>
            <a:r>
              <a:rPr dirty="0" spc="50"/>
              <a:t>CLASS</a:t>
            </a:r>
            <a:r>
              <a:rPr dirty="0" spc="-65"/>
              <a:t> </a:t>
            </a:r>
            <a:r>
              <a:rPr dirty="0" spc="16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301" y="2331846"/>
            <a:ext cx="10925810" cy="187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acts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somewhat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this,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except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immediate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usage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form: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R="1600200">
              <a:lnSpc>
                <a:spcPct val="100000"/>
              </a:lnSpc>
            </a:pP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super.method()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358" y="788923"/>
            <a:ext cx="9201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SUPER</a:t>
            </a:r>
            <a:r>
              <a:rPr dirty="0" spc="-95"/>
              <a:t> </a:t>
            </a:r>
            <a:r>
              <a:rPr dirty="0" spc="285"/>
              <a:t>CAN</a:t>
            </a:r>
            <a:r>
              <a:rPr dirty="0" spc="-40"/>
              <a:t> </a:t>
            </a:r>
            <a:r>
              <a:rPr dirty="0" spc="-20"/>
              <a:t>BE</a:t>
            </a:r>
            <a:r>
              <a:rPr dirty="0" spc="-80"/>
              <a:t> </a:t>
            </a:r>
            <a:r>
              <a:rPr dirty="0" spc="75"/>
              <a:t>USED</a:t>
            </a:r>
            <a:r>
              <a:rPr dirty="0" spc="-409"/>
              <a:t> </a:t>
            </a:r>
            <a:r>
              <a:rPr dirty="0" spc="170"/>
              <a:t>TO</a:t>
            </a:r>
            <a:r>
              <a:rPr dirty="0" spc="-195"/>
              <a:t> </a:t>
            </a:r>
            <a:r>
              <a:rPr dirty="0" spc="110"/>
              <a:t>INVOKE</a:t>
            </a:r>
            <a:r>
              <a:rPr dirty="0" spc="-85"/>
              <a:t> </a:t>
            </a:r>
            <a:r>
              <a:rPr dirty="0"/>
              <a:t>PARENT</a:t>
            </a:r>
            <a:r>
              <a:rPr dirty="0" spc="-95"/>
              <a:t> </a:t>
            </a:r>
            <a:r>
              <a:rPr dirty="0" spc="50"/>
              <a:t>CLASS</a:t>
            </a:r>
            <a:r>
              <a:rPr dirty="0" spc="-80"/>
              <a:t> </a:t>
            </a:r>
            <a:r>
              <a:rPr dirty="0" spc="155"/>
              <a:t>METHOD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001772" y="5300879"/>
            <a:ext cx="3634104" cy="138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80" b="1">
                <a:latin typeface="Trebuchet MS"/>
                <a:cs typeface="Trebuchet MS"/>
              </a:rPr>
              <a:t> </a:t>
            </a:r>
            <a:r>
              <a:rPr dirty="0" sz="1800" spc="-49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estSupe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2{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public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static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args[]){ </a:t>
            </a:r>
            <a:r>
              <a:rPr dirty="0" sz="1800">
                <a:latin typeface="Trebuchet MS"/>
                <a:cs typeface="Trebuchet MS"/>
              </a:rPr>
              <a:t>Dog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d=</a:t>
            </a:r>
            <a:r>
              <a:rPr dirty="0" sz="1800" spc="-35" b="1">
                <a:latin typeface="Trebuchet MS"/>
                <a:cs typeface="Trebuchet MS"/>
              </a:rPr>
              <a:t>new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Dog();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d.work();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01772" y="1442973"/>
            <a:ext cx="1271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25" b="1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14472" y="1757172"/>
            <a:ext cx="1862455" cy="2654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0">
              <a:lnSpc>
                <a:spcPts val="1930"/>
              </a:lnSpc>
            </a:pPr>
            <a:r>
              <a:rPr dirty="0" sz="1800" spc="-40" b="1">
                <a:solidFill>
                  <a:srgbClr val="47B812"/>
                </a:solidFill>
                <a:latin typeface="Trebuchet MS"/>
                <a:cs typeface="Trebuchet MS"/>
              </a:rPr>
              <a:t>void</a:t>
            </a:r>
            <a:r>
              <a:rPr dirty="0" sz="1800" spc="-120" b="1">
                <a:solidFill>
                  <a:srgbClr val="47B812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7B812"/>
                </a:solidFill>
                <a:latin typeface="Trebuchet MS"/>
                <a:cs typeface="Trebuchet MS"/>
              </a:rPr>
              <a:t>eat()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1772" y="1991309"/>
            <a:ext cx="473456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latin typeface="Trebuchet MS"/>
                <a:cs typeface="Trebuchet MS"/>
              </a:rPr>
              <a:t>{System.out.println("eating...");}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Dog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229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14472" y="2854451"/>
            <a:ext cx="1862455" cy="2654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0">
              <a:lnSpc>
                <a:spcPts val="1930"/>
              </a:lnSpc>
            </a:pPr>
            <a:r>
              <a:rPr dirty="0" sz="1800" spc="-40" b="1">
                <a:solidFill>
                  <a:srgbClr val="47B812"/>
                </a:solidFill>
                <a:latin typeface="Trebuchet MS"/>
                <a:cs typeface="Trebuchet MS"/>
              </a:rPr>
              <a:t>void</a:t>
            </a:r>
            <a:r>
              <a:rPr dirty="0" sz="1800" spc="-120" b="1">
                <a:solidFill>
                  <a:srgbClr val="47B812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7B812"/>
                </a:solidFill>
                <a:latin typeface="Trebuchet MS"/>
                <a:cs typeface="Trebuchet MS"/>
              </a:rPr>
              <a:t>eat()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01772" y="3089528"/>
            <a:ext cx="531876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{System.out.println("eating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bread...");}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void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bark()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90">
                <a:latin typeface="Trebuchet MS"/>
                <a:cs typeface="Trebuchet MS"/>
              </a:rPr>
              <a:t>{System.out.println("barking...");}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void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work(){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30" b="1">
                <a:latin typeface="Trebuchet MS"/>
                <a:cs typeface="Trebuchet MS"/>
              </a:rPr>
              <a:t>super</a:t>
            </a:r>
            <a:r>
              <a:rPr dirty="0" sz="1800" spc="-30">
                <a:latin typeface="Trebuchet MS"/>
                <a:cs typeface="Trebuchet MS"/>
              </a:rPr>
              <a:t>.eat();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bark();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792556"/>
            <a:ext cx="9201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SUPER</a:t>
            </a:r>
            <a:r>
              <a:rPr dirty="0" spc="-100"/>
              <a:t> </a:t>
            </a:r>
            <a:r>
              <a:rPr dirty="0" spc="285"/>
              <a:t>CAN</a:t>
            </a:r>
            <a:r>
              <a:rPr dirty="0" spc="-40"/>
              <a:t> </a:t>
            </a:r>
            <a:r>
              <a:rPr dirty="0" spc="-20"/>
              <a:t>BE</a:t>
            </a:r>
            <a:r>
              <a:rPr dirty="0" spc="-75"/>
              <a:t> </a:t>
            </a:r>
            <a:r>
              <a:rPr dirty="0" spc="75"/>
              <a:t>USED</a:t>
            </a:r>
            <a:r>
              <a:rPr dirty="0" spc="-415"/>
              <a:t> </a:t>
            </a:r>
            <a:r>
              <a:rPr dirty="0" spc="170"/>
              <a:t>TO</a:t>
            </a:r>
            <a:r>
              <a:rPr dirty="0" spc="-190"/>
              <a:t> </a:t>
            </a:r>
            <a:r>
              <a:rPr dirty="0" spc="110"/>
              <a:t>INVOKE</a:t>
            </a:r>
            <a:r>
              <a:rPr dirty="0" spc="-85"/>
              <a:t> </a:t>
            </a:r>
            <a:r>
              <a:rPr dirty="0"/>
              <a:t>PARENT</a:t>
            </a:r>
            <a:r>
              <a:rPr dirty="0" spc="-95"/>
              <a:t> </a:t>
            </a:r>
            <a:r>
              <a:rPr dirty="0" spc="50"/>
              <a:t>CLASS</a:t>
            </a:r>
            <a:r>
              <a:rPr dirty="0" spc="-75"/>
              <a:t> </a:t>
            </a:r>
            <a:r>
              <a:rPr dirty="0" spc="155"/>
              <a:t>METHOD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001772" y="5300879"/>
            <a:ext cx="3634104" cy="138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80" b="1">
                <a:latin typeface="Trebuchet MS"/>
                <a:cs typeface="Trebuchet MS"/>
              </a:rPr>
              <a:t> </a:t>
            </a:r>
            <a:r>
              <a:rPr dirty="0" sz="1800" spc="-49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estSupe</a:t>
            </a:r>
            <a:r>
              <a:rPr dirty="0" sz="1800" spc="5">
                <a:latin typeface="Trebuchet MS"/>
                <a:cs typeface="Trebuchet MS"/>
              </a:rPr>
              <a:t>r</a:t>
            </a:r>
            <a:r>
              <a:rPr dirty="0" sz="1800" spc="20">
                <a:latin typeface="Trebuchet MS"/>
                <a:cs typeface="Trebuchet MS"/>
              </a:rPr>
              <a:t>2{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public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static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args[]){ </a:t>
            </a:r>
            <a:r>
              <a:rPr dirty="0" sz="1800">
                <a:latin typeface="Trebuchet MS"/>
                <a:cs typeface="Trebuchet MS"/>
              </a:rPr>
              <a:t>Dog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d=</a:t>
            </a:r>
            <a:r>
              <a:rPr dirty="0" sz="1800" spc="-35" b="1">
                <a:latin typeface="Trebuchet MS"/>
                <a:cs typeface="Trebuchet MS"/>
              </a:rPr>
              <a:t>new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Dog();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d.work();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01772" y="1442973"/>
            <a:ext cx="1271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25" b="1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14472" y="1757172"/>
            <a:ext cx="1862455" cy="2654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0">
              <a:lnSpc>
                <a:spcPts val="1930"/>
              </a:lnSpc>
            </a:pPr>
            <a:r>
              <a:rPr dirty="0" sz="1800" spc="-40" b="1">
                <a:solidFill>
                  <a:srgbClr val="47B812"/>
                </a:solidFill>
                <a:latin typeface="Trebuchet MS"/>
                <a:cs typeface="Trebuchet MS"/>
              </a:rPr>
              <a:t>void</a:t>
            </a:r>
            <a:r>
              <a:rPr dirty="0" sz="1800" spc="-120" b="1">
                <a:solidFill>
                  <a:srgbClr val="47B812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7B812"/>
                </a:solidFill>
                <a:latin typeface="Trebuchet MS"/>
                <a:cs typeface="Trebuchet MS"/>
              </a:rPr>
              <a:t>eat()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1772" y="1991309"/>
            <a:ext cx="473456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latin typeface="Trebuchet MS"/>
                <a:cs typeface="Trebuchet MS"/>
              </a:rPr>
              <a:t>{System.out.println("eating...");}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Dog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229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14472" y="2854451"/>
            <a:ext cx="1862455" cy="2654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0">
              <a:lnSpc>
                <a:spcPts val="1930"/>
              </a:lnSpc>
            </a:pPr>
            <a:r>
              <a:rPr dirty="0" sz="1800" spc="-40" b="1">
                <a:solidFill>
                  <a:srgbClr val="47B812"/>
                </a:solidFill>
                <a:latin typeface="Trebuchet MS"/>
                <a:cs typeface="Trebuchet MS"/>
              </a:rPr>
              <a:t>void</a:t>
            </a:r>
            <a:r>
              <a:rPr dirty="0" sz="1800" spc="-120" b="1">
                <a:solidFill>
                  <a:srgbClr val="47B812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7B812"/>
                </a:solidFill>
                <a:latin typeface="Trebuchet MS"/>
                <a:cs typeface="Trebuchet MS"/>
              </a:rPr>
              <a:t>eat()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30571" y="3089528"/>
            <a:ext cx="348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{System.out.println("eating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bread...");}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16171" y="3363848"/>
            <a:ext cx="1077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latin typeface="Trebuchet MS"/>
                <a:cs typeface="Trebuchet MS"/>
              </a:rPr>
              <a:t>void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bark()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30571" y="3638169"/>
            <a:ext cx="3033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{System.out.println("barking...");}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16171" y="3912870"/>
            <a:ext cx="1218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latin typeface="Trebuchet MS"/>
                <a:cs typeface="Trebuchet MS"/>
              </a:rPr>
              <a:t>void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work(){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0571" y="4187190"/>
            <a:ext cx="1149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latin typeface="Trebuchet MS"/>
                <a:cs typeface="Trebuchet MS"/>
              </a:rPr>
              <a:t>super</a:t>
            </a:r>
            <a:r>
              <a:rPr dirty="0" sz="1800" spc="-100">
                <a:latin typeface="Trebuchet MS"/>
                <a:cs typeface="Trebuchet MS"/>
              </a:rPr>
              <a:t>.eat();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bark();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16171" y="473582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01772" y="5010658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349867" y="3304413"/>
            <a:ext cx="194818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4400" spc="10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689718" y="4523613"/>
            <a:ext cx="12890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eating... barking...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57" y="903478"/>
            <a:ext cx="8530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USING</a:t>
            </a:r>
            <a:r>
              <a:rPr dirty="0"/>
              <a:t> </a:t>
            </a:r>
            <a:r>
              <a:rPr dirty="0" spc="-40"/>
              <a:t>SUPER</a:t>
            </a:r>
            <a:r>
              <a:rPr dirty="0" spc="-434"/>
              <a:t> </a:t>
            </a:r>
            <a:r>
              <a:rPr dirty="0" spc="170"/>
              <a:t>TO</a:t>
            </a:r>
            <a:r>
              <a:rPr dirty="0" spc="-170"/>
              <a:t> </a:t>
            </a:r>
            <a:r>
              <a:rPr dirty="0" spc="100"/>
              <a:t>CALL</a:t>
            </a:r>
            <a:r>
              <a:rPr dirty="0"/>
              <a:t> SUPERCLASS</a:t>
            </a:r>
            <a:r>
              <a:rPr dirty="0" spc="-5"/>
              <a:t> </a:t>
            </a:r>
            <a:r>
              <a:rPr dirty="0" spc="120"/>
              <a:t>CONSTRUCTORS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4384" y="1935226"/>
            <a:ext cx="1056640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651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superclass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following </a:t>
            </a:r>
            <a:r>
              <a:rPr dirty="0" sz="2400">
                <a:latin typeface="Times New Roman"/>
                <a:cs typeface="Times New Roman"/>
              </a:rPr>
              <a:t>form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super:</a:t>
            </a:r>
            <a:endParaRPr sz="2400">
              <a:latin typeface="Times New Roman"/>
              <a:cs typeface="Times New Roman"/>
            </a:endParaRPr>
          </a:p>
          <a:p>
            <a:pPr marL="3671570">
              <a:lnSpc>
                <a:spcPct val="100000"/>
              </a:lnSpc>
            </a:pP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super(arg-list);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  <a:tab pos="1268095" algn="l"/>
                <a:tab pos="1550035" algn="l"/>
                <a:tab pos="2612390" algn="l"/>
                <a:tab pos="3883660" algn="l"/>
                <a:tab pos="4531360" algn="l"/>
                <a:tab pos="5999480" algn="l"/>
                <a:tab pos="7068184" algn="l"/>
                <a:tab pos="7578725" algn="l"/>
                <a:tab pos="8154670" algn="l"/>
                <a:tab pos="9730740" algn="l"/>
                <a:tab pos="10172700" algn="l"/>
              </a:tabLst>
            </a:pPr>
            <a:r>
              <a:rPr dirty="0" sz="2400" spc="-20">
                <a:latin typeface="Times New Roman"/>
                <a:cs typeface="Times New Roman"/>
              </a:rPr>
              <a:t>Here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35">
                <a:latin typeface="Times New Roman"/>
                <a:cs typeface="Times New Roman"/>
              </a:rPr>
              <a:t>arg-</a:t>
            </a:r>
            <a:r>
              <a:rPr dirty="0" sz="2400" spc="-20">
                <a:latin typeface="Times New Roman"/>
                <a:cs typeface="Times New Roman"/>
              </a:rPr>
              <a:t>list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specifies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arguments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needed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by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constructor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superclass.super(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just" marL="467359" indent="-454659">
              <a:lnSpc>
                <a:spcPct val="100000"/>
              </a:lnSpc>
              <a:buFont typeface="Arial MT"/>
              <a:buChar char="•"/>
              <a:tabLst>
                <a:tab pos="467359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statement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constructor.</a:t>
            </a:r>
            <a:endParaRPr sz="2400">
              <a:latin typeface="Times New Roman"/>
              <a:cs typeface="Times New Roman"/>
            </a:endParaRPr>
          </a:p>
          <a:p>
            <a:pPr algn="just" marL="466725" marR="5080" indent="-454659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calls  </a:t>
            </a:r>
            <a:r>
              <a:rPr dirty="0" sz="2400" b="1">
                <a:latin typeface="Times New Roman"/>
                <a:cs typeface="Times New Roman"/>
              </a:rPr>
              <a:t>super()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calling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  </a:t>
            </a:r>
            <a:r>
              <a:rPr dirty="0" sz="2400" spc="-10">
                <a:latin typeface="Times New Roman"/>
                <a:cs typeface="Times New Roman"/>
              </a:rPr>
              <a:t>immediate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superclass.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Thus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super()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refers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superclass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immediately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above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calling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57" y="903478"/>
            <a:ext cx="8530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USING</a:t>
            </a:r>
            <a:r>
              <a:rPr dirty="0"/>
              <a:t> </a:t>
            </a:r>
            <a:r>
              <a:rPr dirty="0" spc="-40"/>
              <a:t>SUPER</a:t>
            </a:r>
            <a:r>
              <a:rPr dirty="0" spc="-434"/>
              <a:t> </a:t>
            </a:r>
            <a:r>
              <a:rPr dirty="0" spc="170"/>
              <a:t>TO</a:t>
            </a:r>
            <a:r>
              <a:rPr dirty="0" spc="-170"/>
              <a:t> </a:t>
            </a:r>
            <a:r>
              <a:rPr dirty="0" spc="100"/>
              <a:t>CALL</a:t>
            </a:r>
            <a:r>
              <a:rPr dirty="0"/>
              <a:t> SUPERCLASS</a:t>
            </a:r>
            <a:r>
              <a:rPr dirty="0" spc="-5"/>
              <a:t> </a:t>
            </a:r>
            <a:r>
              <a:rPr dirty="0" spc="120"/>
              <a:t>CONSTRUCTORS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21791" y="1473894"/>
            <a:ext cx="5004435" cy="492442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Animal(){System.out.println("animal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created");}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469900" marR="2395855" indent="-457834">
              <a:lnSpc>
                <a:spcPts val="3000"/>
              </a:lnSpc>
              <a:spcBef>
                <a:spcPts val="120"/>
              </a:spcBef>
            </a:pP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Dog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extends</a:t>
            </a: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Animal{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Dog(){</a:t>
            </a:r>
            <a:endParaRPr sz="1800">
              <a:latin typeface="Trebuchet MS"/>
              <a:cs typeface="Trebuchet MS"/>
            </a:endParaRPr>
          </a:p>
          <a:p>
            <a:pPr algn="ctr" marR="1672589">
              <a:lnSpc>
                <a:spcPct val="100000"/>
              </a:lnSpc>
              <a:spcBef>
                <a:spcPts val="670"/>
              </a:spcBef>
            </a:pPr>
            <a:r>
              <a:rPr dirty="0" sz="1800" spc="-45" b="1">
                <a:solidFill>
                  <a:srgbClr val="404040"/>
                </a:solidFill>
                <a:latin typeface="Trebuchet MS"/>
                <a:cs typeface="Trebuchet MS"/>
              </a:rPr>
              <a:t>super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();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FF0000"/>
                </a:solidFill>
                <a:latin typeface="Trebuchet MS"/>
                <a:cs typeface="Trebuchet MS"/>
              </a:rPr>
              <a:t>//first</a:t>
            </a:r>
            <a:r>
              <a:rPr dirty="0" sz="18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 algn="ctr" marR="1620520">
              <a:lnSpc>
                <a:spcPct val="100000"/>
              </a:lnSpc>
              <a:spcBef>
                <a:spcPts val="810"/>
              </a:spcBef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System.out.println("dog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created");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2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9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Super3{</a:t>
            </a:r>
            <a:endParaRPr sz="1800">
              <a:latin typeface="Trebuchet MS"/>
              <a:cs typeface="Trebuchet MS"/>
            </a:endParaRPr>
          </a:p>
          <a:p>
            <a:pPr marL="12700" marR="1375410">
              <a:lnSpc>
                <a:spcPct val="136700"/>
              </a:lnSpc>
              <a:spcBef>
                <a:spcPts val="10"/>
              </a:spcBef>
            </a:pP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args[]){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Dog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d=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Dog();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638" y="903478"/>
            <a:ext cx="8441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USING</a:t>
            </a:r>
            <a:r>
              <a:rPr dirty="0" spc="-10"/>
              <a:t> </a:t>
            </a:r>
            <a:r>
              <a:rPr dirty="0"/>
              <a:t>SUPERTO</a:t>
            </a:r>
            <a:r>
              <a:rPr dirty="0" spc="-165"/>
              <a:t> </a:t>
            </a:r>
            <a:r>
              <a:rPr dirty="0" spc="110"/>
              <a:t>CALL</a:t>
            </a:r>
            <a:r>
              <a:rPr dirty="0" spc="5"/>
              <a:t> </a:t>
            </a:r>
            <a:r>
              <a:rPr dirty="0"/>
              <a:t>SUPERCLASS</a:t>
            </a:r>
            <a:r>
              <a:rPr dirty="0" spc="-10"/>
              <a:t> </a:t>
            </a:r>
            <a:r>
              <a:rPr dirty="0" spc="100"/>
              <a:t>CONSTRUCTORS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21791" y="1476939"/>
            <a:ext cx="5001895" cy="49250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Animal(){System.out.println("animal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created");}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469900" marR="2392680" indent="-457834">
              <a:lnSpc>
                <a:spcPts val="3020"/>
              </a:lnSpc>
              <a:spcBef>
                <a:spcPts val="190"/>
              </a:spcBef>
            </a:pP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Dog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extends</a:t>
            </a:r>
            <a:r>
              <a:rPr dirty="0" sz="1800" spc="-229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Animal{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Dog(){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super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();</a:t>
            </a: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0">
                <a:solidFill>
                  <a:srgbClr val="FF0000"/>
                </a:solidFill>
                <a:latin typeface="Trebuchet MS"/>
                <a:cs typeface="Trebuchet MS"/>
              </a:rPr>
              <a:t>//first</a:t>
            </a:r>
            <a:r>
              <a:rPr dirty="0" sz="1800" spc="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System.out.println("dog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created");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2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9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Super3{</a:t>
            </a:r>
            <a:endParaRPr sz="1800">
              <a:latin typeface="Trebuchet MS"/>
              <a:cs typeface="Trebuchet MS"/>
            </a:endParaRPr>
          </a:p>
          <a:p>
            <a:pPr marL="12700" marR="1372235">
              <a:lnSpc>
                <a:spcPct val="136700"/>
              </a:lnSpc>
              <a:spcBef>
                <a:spcPts val="10"/>
              </a:spcBef>
            </a:pP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1800" spc="-10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args[]){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Dog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d=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Dog();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9888" y="2763723"/>
            <a:ext cx="258064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5"/>
              </a:spcBef>
            </a:pPr>
            <a:r>
              <a:rPr dirty="0" u="heavy" sz="4400" spc="10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endParaRPr sz="4400">
              <a:latin typeface="Trebuchet MS"/>
              <a:cs typeface="Trebuchet MS"/>
            </a:endParaRPr>
          </a:p>
          <a:p>
            <a:pPr marL="100965" marR="5080" indent="-88900">
              <a:lnSpc>
                <a:spcPct val="100000"/>
              </a:lnSpc>
              <a:spcBef>
                <a:spcPts val="336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animal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800" spc="-1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created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dog</a:t>
            </a:r>
            <a:r>
              <a:rPr dirty="0" sz="2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created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222" y="903478"/>
            <a:ext cx="103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NOTE: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4384" y="1935226"/>
            <a:ext cx="1056640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7359" indent="-45465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7359" algn="l"/>
              </a:tabLst>
            </a:pP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super()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statement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Derived(Student)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constructor.</a:t>
            </a:r>
            <a:endParaRPr sz="2400">
              <a:latin typeface="Times New Roman"/>
              <a:cs typeface="Times New Roman"/>
            </a:endParaRPr>
          </a:p>
          <a:p>
            <a:pPr algn="just" marL="466725" marR="5080" indent="-454659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 constructor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explicitly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superclass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constructor,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 </a:t>
            </a:r>
            <a:r>
              <a:rPr dirty="0" sz="2400" spc="-20">
                <a:latin typeface="Times New Roman"/>
                <a:cs typeface="Times New Roman"/>
              </a:rPr>
              <a:t>Java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compiler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automatically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inserts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no-</a:t>
            </a:r>
            <a:r>
              <a:rPr dirty="0" sz="2400">
                <a:latin typeface="Times New Roman"/>
                <a:cs typeface="Times New Roman"/>
              </a:rPr>
              <a:t>argument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superclass.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superclass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no-</a:t>
            </a:r>
            <a:r>
              <a:rPr dirty="0" sz="2400">
                <a:latin typeface="Times New Roman"/>
                <a:cs typeface="Times New Roman"/>
              </a:rPr>
              <a:t>argument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get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compile-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error.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constructor,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only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superclass,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algn="just" marL="466725" marR="5080" indent="-454659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 invokes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 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 superclass,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either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explicitly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or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implicitly,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might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think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whole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chain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called,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way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back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Object.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fact,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case.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 	chaining..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2807" y="765810"/>
            <a:ext cx="5107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TYPES</a:t>
            </a:r>
            <a:r>
              <a:rPr dirty="0" spc="-120"/>
              <a:t> </a:t>
            </a:r>
            <a:r>
              <a:rPr dirty="0" spc="110"/>
              <a:t>OF</a:t>
            </a:r>
            <a:r>
              <a:rPr dirty="0" spc="-114"/>
              <a:t> </a:t>
            </a:r>
            <a:r>
              <a:rPr dirty="0" spc="75"/>
              <a:t>INHERITANCE</a:t>
            </a:r>
            <a:r>
              <a:rPr dirty="0" spc="-105"/>
              <a:t> </a:t>
            </a:r>
            <a:r>
              <a:rPr dirty="0" spc="145"/>
              <a:t>IN</a:t>
            </a:r>
            <a:r>
              <a:rPr dirty="0" spc="-110"/>
              <a:t> </a:t>
            </a:r>
            <a:r>
              <a:rPr dirty="0" spc="-85"/>
              <a:t>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8664" y="2111502"/>
            <a:ext cx="9444990" cy="195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There</a:t>
            </a:r>
            <a:r>
              <a:rPr dirty="0" sz="1800" spc="-12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are</a:t>
            </a:r>
            <a:r>
              <a:rPr dirty="0" sz="1800" spc="-11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four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types</a:t>
            </a:r>
            <a:r>
              <a:rPr dirty="0" sz="1800" spc="-1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of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inheritance</a:t>
            </a:r>
            <a:r>
              <a:rPr dirty="0" sz="1800" spc="-1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java:</a:t>
            </a:r>
            <a:endParaRPr sz="1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1800" spc="-10" b="1">
                <a:latin typeface="Trebuchet MS"/>
                <a:cs typeface="Trebuchet MS"/>
              </a:rPr>
              <a:t>Single</a:t>
            </a:r>
            <a:endParaRPr sz="1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1800" spc="-40" b="1">
                <a:latin typeface="Trebuchet MS"/>
                <a:cs typeface="Trebuchet MS"/>
              </a:rPr>
              <a:t>Multilevel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1800" spc="-10" b="1">
                <a:latin typeface="Trebuchet MS"/>
                <a:cs typeface="Trebuchet MS"/>
              </a:rPr>
              <a:t>Hierarchical.</a:t>
            </a:r>
            <a:endParaRPr sz="1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1800" spc="-10" b="1">
                <a:latin typeface="Trebuchet MS"/>
                <a:cs typeface="Trebuchet MS"/>
              </a:rPr>
              <a:t>Hybrid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In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100" b="1">
                <a:latin typeface="Trebuchet MS"/>
                <a:cs typeface="Trebuchet MS"/>
              </a:rPr>
              <a:t>java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programming,</a:t>
            </a:r>
            <a:r>
              <a:rPr dirty="0" sz="1800" spc="-330" b="1"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multiple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hybrid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inheritance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is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supported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through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interface</a:t>
            </a:r>
            <a:r>
              <a:rPr dirty="0" sz="18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only.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99204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TERMINOLOGY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005583"/>
            <a:ext cx="7487411" cy="314248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763" y="804163"/>
            <a:ext cx="5107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TYPES</a:t>
            </a:r>
            <a:r>
              <a:rPr dirty="0" spc="-120"/>
              <a:t> </a:t>
            </a:r>
            <a:r>
              <a:rPr dirty="0" spc="110"/>
              <a:t>OF</a:t>
            </a:r>
            <a:r>
              <a:rPr dirty="0" spc="-110"/>
              <a:t> </a:t>
            </a:r>
            <a:r>
              <a:rPr dirty="0" spc="75"/>
              <a:t>INHERITANCE</a:t>
            </a:r>
            <a:r>
              <a:rPr dirty="0" spc="-130"/>
              <a:t> </a:t>
            </a:r>
            <a:r>
              <a:rPr dirty="0" spc="145"/>
              <a:t>IN</a:t>
            </a:r>
            <a:r>
              <a:rPr dirty="0" spc="-100"/>
              <a:t> </a:t>
            </a:r>
            <a:r>
              <a:rPr dirty="0" spc="-80"/>
              <a:t>JAVA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244" y="2068067"/>
            <a:ext cx="5324856" cy="299466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36" y="2161032"/>
            <a:ext cx="5183124" cy="281482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807466"/>
            <a:ext cx="3470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SINGLE</a:t>
            </a:r>
            <a:r>
              <a:rPr dirty="0" spc="60"/>
              <a:t> </a:t>
            </a:r>
            <a:r>
              <a:rPr dirty="0" spc="65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9091" y="1564004"/>
            <a:ext cx="3015615" cy="1396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2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dirty="0" sz="1800" spc="-25" b="1">
                <a:latin typeface="Trebuchet MS"/>
                <a:cs typeface="Trebuchet MS"/>
              </a:rPr>
              <a:t>void</a:t>
            </a:r>
            <a:r>
              <a:rPr dirty="0" sz="1800" spc="-10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eat()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spc="-10">
                <a:latin typeface="Calibri"/>
                <a:cs typeface="Calibri"/>
              </a:rPr>
              <a:t>{System.out.println("eating...");}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9091" y="3217926"/>
            <a:ext cx="312801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class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>
                <a:latin typeface="Calibri"/>
                <a:cs typeface="Calibri"/>
              </a:rPr>
              <a:t>Dog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28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spc="-25" b="1">
                <a:latin typeface="Trebuchet MS"/>
                <a:cs typeface="Trebuchet MS"/>
              </a:rPr>
              <a:t>void</a:t>
            </a:r>
            <a:r>
              <a:rPr dirty="0" sz="1800" spc="-10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bark()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spc="-10">
                <a:latin typeface="Calibri"/>
                <a:cs typeface="Calibri"/>
              </a:rPr>
              <a:t>{System.out.println("barking...");}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9091" y="4597400"/>
            <a:ext cx="4784725" cy="167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rebuchet MS"/>
                <a:cs typeface="Trebuchet MS"/>
              </a:rPr>
              <a:t>class</a:t>
            </a:r>
            <a:r>
              <a:rPr dirty="0" sz="1800" spc="-27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TestInheritance{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50"/>
              </a:lnSpc>
              <a:spcBef>
                <a:spcPts val="80"/>
              </a:spcBef>
            </a:pPr>
            <a:r>
              <a:rPr dirty="0" sz="1800" spc="-30" b="1">
                <a:latin typeface="Trebuchet MS"/>
                <a:cs typeface="Trebuchet MS"/>
              </a:rPr>
              <a:t>public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static</a:t>
            </a:r>
            <a:r>
              <a:rPr dirty="0" sz="1800" spc="-114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void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Calibri"/>
                <a:cs typeface="Calibri"/>
              </a:rPr>
              <a:t>main(String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args[]){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d=</a:t>
            </a:r>
            <a:r>
              <a:rPr dirty="0" sz="1800" spc="-10" b="1">
                <a:latin typeface="Trebuchet MS"/>
                <a:cs typeface="Trebuchet MS"/>
              </a:rPr>
              <a:t>new </a:t>
            </a:r>
            <a:r>
              <a:rPr dirty="0" sz="1800" spc="-10">
                <a:latin typeface="Calibri"/>
                <a:cs typeface="Calibri"/>
              </a:rPr>
              <a:t>Dog();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d.bark();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d.eat();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}}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24653" y="2958465"/>
            <a:ext cx="61474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Note: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When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another</a:t>
            </a:r>
            <a:r>
              <a:rPr dirty="0" sz="1800" spc="1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it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spc="-25" b="1">
                <a:latin typeface="Verdana"/>
                <a:cs typeface="Verdana"/>
              </a:rPr>
              <a:t>is </a:t>
            </a:r>
            <a:r>
              <a:rPr dirty="0" sz="1800" b="1">
                <a:latin typeface="Verdana"/>
                <a:cs typeface="Verdana"/>
              </a:rPr>
              <a:t>known</a:t>
            </a:r>
            <a:r>
              <a:rPr dirty="0" sz="1800" spc="1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14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130" b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single</a:t>
            </a:r>
            <a:r>
              <a:rPr dirty="0" sz="1800" spc="14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inheritance</a:t>
            </a:r>
            <a:r>
              <a:rPr dirty="0" sz="1800" b="1">
                <a:latin typeface="Verdana"/>
                <a:cs typeface="Verdana"/>
              </a:rPr>
              <a:t>.</a:t>
            </a:r>
            <a:r>
              <a:rPr dirty="0" sz="1800" spc="1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</a:t>
            </a:r>
            <a:r>
              <a:rPr dirty="0" sz="1800" spc="1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1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example </a:t>
            </a:r>
            <a:r>
              <a:rPr dirty="0" sz="1800" b="1">
                <a:latin typeface="Verdana"/>
                <a:cs typeface="Verdana"/>
              </a:rPr>
              <a:t>given</a:t>
            </a:r>
            <a:r>
              <a:rPr dirty="0" sz="1800" spc="9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below,</a:t>
            </a:r>
            <a:r>
              <a:rPr dirty="0" sz="1800" spc="9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Dog</a:t>
            </a:r>
            <a:r>
              <a:rPr dirty="0" sz="1800" spc="10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class</a:t>
            </a:r>
            <a:r>
              <a:rPr dirty="0" sz="1800" spc="9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9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110" b="1">
                <a:latin typeface="Verdana"/>
                <a:cs typeface="Verdana"/>
              </a:rPr>
              <a:t>  </a:t>
            </a:r>
            <a:r>
              <a:rPr dirty="0" sz="1800" spc="-10" b="1">
                <a:latin typeface="Verdana"/>
                <a:cs typeface="Verdana"/>
              </a:rPr>
              <a:t>Animal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-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so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-6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single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inheritance.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597788"/>
            <a:ext cx="4209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MULTILEVEL</a:t>
            </a:r>
            <a:r>
              <a:rPr dirty="0" spc="-130"/>
              <a:t> </a:t>
            </a:r>
            <a:r>
              <a:rPr dirty="0" spc="65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7443" y="1518284"/>
            <a:ext cx="5167630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2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40" b="1">
                <a:latin typeface="Trebuchet MS"/>
                <a:cs typeface="Trebuchet MS"/>
              </a:rPr>
              <a:t>void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eat()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95">
                <a:latin typeface="Trebuchet MS"/>
                <a:cs typeface="Trebuchet MS"/>
              </a:rPr>
              <a:t>{System.out.println("eating...");}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class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Dog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extends</a:t>
            </a:r>
            <a:r>
              <a:rPr dirty="0" sz="1800" spc="-23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void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bark()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90">
                <a:latin typeface="Trebuchet MS"/>
                <a:cs typeface="Trebuchet MS"/>
              </a:rPr>
              <a:t>{System.out.println("barking...");}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BabyDog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Dog{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114" b="1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weep(){System.out.println("weeping...");}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70" b="1">
                <a:latin typeface="Trebuchet MS"/>
                <a:cs typeface="Trebuchet MS"/>
              </a:rPr>
              <a:t> </a:t>
            </a:r>
            <a:r>
              <a:rPr dirty="0" sz="1800" spc="-545">
                <a:latin typeface="Trebuchet MS"/>
                <a:cs typeface="Trebuchet MS"/>
              </a:rPr>
              <a:t>T</a:t>
            </a:r>
            <a:r>
              <a:rPr dirty="0" sz="1800" spc="-35">
                <a:latin typeface="Trebuchet MS"/>
                <a:cs typeface="Trebuchet MS"/>
              </a:rPr>
              <a:t>es</a:t>
            </a:r>
            <a:r>
              <a:rPr dirty="0" sz="1800" spc="-30">
                <a:latin typeface="Trebuchet MS"/>
                <a:cs typeface="Trebuchet MS"/>
              </a:rPr>
              <a:t>tI</a:t>
            </a:r>
            <a:r>
              <a:rPr dirty="0" sz="1800" spc="-35">
                <a:latin typeface="Trebuchet MS"/>
                <a:cs typeface="Trebuchet MS"/>
              </a:rPr>
              <a:t>nheritance2{</a:t>
            </a:r>
            <a:endParaRPr sz="1800">
              <a:latin typeface="Trebuchet MS"/>
              <a:cs typeface="Trebuchet MS"/>
            </a:endParaRPr>
          </a:p>
          <a:p>
            <a:pPr marL="943610" marR="1538605" indent="-931544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public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static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args[]){ </a:t>
            </a:r>
            <a:r>
              <a:rPr dirty="0" sz="1800" spc="-50">
                <a:latin typeface="Trebuchet MS"/>
                <a:cs typeface="Trebuchet MS"/>
              </a:rPr>
              <a:t>BabyDog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d=</a:t>
            </a:r>
            <a:r>
              <a:rPr dirty="0" sz="1800" spc="-40" b="1">
                <a:latin typeface="Trebuchet MS"/>
                <a:cs typeface="Trebuchet MS"/>
              </a:rPr>
              <a:t>new </a:t>
            </a:r>
            <a:r>
              <a:rPr dirty="0" sz="1800" spc="-50">
                <a:latin typeface="Trebuchet MS"/>
                <a:cs typeface="Trebuchet MS"/>
              </a:rPr>
              <a:t>BabyDog();</a:t>
            </a:r>
            <a:endParaRPr sz="1800">
              <a:latin typeface="Trebuchet MS"/>
              <a:cs typeface="Trebuchet MS"/>
            </a:endParaRPr>
          </a:p>
          <a:p>
            <a:pPr marL="185166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d.weep();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40">
                <a:latin typeface="Trebuchet MS"/>
                <a:cs typeface="Trebuchet MS"/>
              </a:rPr>
              <a:t>d.bark();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d.eat();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40451" y="1898980"/>
            <a:ext cx="615061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When</a:t>
            </a:r>
            <a:r>
              <a:rPr dirty="0" sz="1800" spc="7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7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8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7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chain</a:t>
            </a:r>
            <a:r>
              <a:rPr dirty="0" sz="1800" spc="8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of</a:t>
            </a:r>
            <a:r>
              <a:rPr dirty="0" sz="1800" spc="7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inheritance,</a:t>
            </a:r>
            <a:r>
              <a:rPr dirty="0" sz="1800" spc="7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it</a:t>
            </a:r>
            <a:r>
              <a:rPr dirty="0" sz="1800" spc="75" b="1">
                <a:latin typeface="Verdana"/>
                <a:cs typeface="Verdana"/>
              </a:rPr>
              <a:t>  </a:t>
            </a:r>
            <a:r>
              <a:rPr dirty="0" sz="1800" spc="-25" b="1">
                <a:latin typeface="Verdana"/>
                <a:cs typeface="Verdana"/>
              </a:rPr>
              <a:t>is </a:t>
            </a:r>
            <a:r>
              <a:rPr dirty="0" sz="1800" b="1">
                <a:latin typeface="Verdana"/>
                <a:cs typeface="Verdana"/>
              </a:rPr>
              <a:t>known</a:t>
            </a:r>
            <a:r>
              <a:rPr dirty="0" sz="1800" spc="4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495" b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multilevel</a:t>
            </a:r>
            <a:r>
              <a:rPr dirty="0" sz="1800" spc="49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inheritance</a:t>
            </a:r>
            <a:r>
              <a:rPr dirty="0" sz="1800" b="1">
                <a:latin typeface="Verdana"/>
                <a:cs typeface="Verdana"/>
              </a:rPr>
              <a:t>.</a:t>
            </a:r>
            <a:r>
              <a:rPr dirty="0" sz="1800" spc="4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49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you</a:t>
            </a:r>
            <a:r>
              <a:rPr dirty="0" sz="1800" spc="95" b="1">
                <a:latin typeface="Verdana"/>
                <a:cs typeface="Verdana"/>
              </a:rPr>
              <a:t>  </a:t>
            </a:r>
            <a:r>
              <a:rPr dirty="0" sz="1800" spc="-25" b="1">
                <a:latin typeface="Verdana"/>
                <a:cs typeface="Verdana"/>
              </a:rPr>
              <a:t>can </a:t>
            </a:r>
            <a:r>
              <a:rPr dirty="0" sz="1800" b="1">
                <a:latin typeface="Verdana"/>
                <a:cs typeface="Verdana"/>
              </a:rPr>
              <a:t>see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</a:t>
            </a:r>
            <a:r>
              <a:rPr dirty="0" sz="1800" spc="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example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given</a:t>
            </a:r>
            <a:r>
              <a:rPr dirty="0" sz="1800" spc="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below,</a:t>
            </a:r>
            <a:r>
              <a:rPr dirty="0" sz="1800" spc="1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BabyDog</a:t>
            </a:r>
            <a:r>
              <a:rPr dirty="0" sz="1800" spc="3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class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40451" y="2722626"/>
            <a:ext cx="61512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11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Dog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</a:t>
            </a:r>
            <a:r>
              <a:rPr dirty="0" sz="1800" spc="1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which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again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spc="-25" b="1">
                <a:latin typeface="Verdana"/>
                <a:cs typeface="Verdana"/>
              </a:rPr>
              <a:t>the </a:t>
            </a:r>
            <a:r>
              <a:rPr dirty="0" sz="1800" b="1">
                <a:latin typeface="Verdana"/>
                <a:cs typeface="Verdana"/>
              </a:rPr>
              <a:t>Animal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so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210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spc="-10" b="1">
                <a:latin typeface="Verdana"/>
                <a:cs typeface="Verdana"/>
              </a:rPr>
              <a:t>multilevel inheritance.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597788"/>
            <a:ext cx="4209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MULTILEVEL</a:t>
            </a:r>
            <a:r>
              <a:rPr dirty="0" spc="-130"/>
              <a:t> </a:t>
            </a:r>
            <a:r>
              <a:rPr dirty="0" spc="65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7443" y="1518284"/>
            <a:ext cx="5167630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2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40" b="1">
                <a:latin typeface="Trebuchet MS"/>
                <a:cs typeface="Trebuchet MS"/>
              </a:rPr>
              <a:t>void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eat()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95">
                <a:latin typeface="Trebuchet MS"/>
                <a:cs typeface="Trebuchet MS"/>
              </a:rPr>
              <a:t>{System.out.println("eating...");}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class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Dog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extends</a:t>
            </a:r>
            <a:r>
              <a:rPr dirty="0" sz="1800" spc="-23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Animal{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void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bark()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90">
                <a:latin typeface="Trebuchet MS"/>
                <a:cs typeface="Trebuchet MS"/>
              </a:rPr>
              <a:t>{System.out.println("barking...");}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 b="1">
                <a:latin typeface="Trebuchet MS"/>
                <a:cs typeface="Trebuchet MS"/>
              </a:rPr>
              <a:t>class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BabyDog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extends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Dog{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114" b="1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weep(){System.out.println("weeping...");}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0" b="1">
                <a:latin typeface="Trebuchet MS"/>
                <a:cs typeface="Trebuchet MS"/>
              </a:rPr>
              <a:t>class</a:t>
            </a:r>
            <a:r>
              <a:rPr dirty="0" sz="1800" spc="-270" b="1">
                <a:latin typeface="Trebuchet MS"/>
                <a:cs typeface="Trebuchet MS"/>
              </a:rPr>
              <a:t> </a:t>
            </a:r>
            <a:r>
              <a:rPr dirty="0" sz="1800" spc="-545">
                <a:latin typeface="Trebuchet MS"/>
                <a:cs typeface="Trebuchet MS"/>
              </a:rPr>
              <a:t>T</a:t>
            </a:r>
            <a:r>
              <a:rPr dirty="0" sz="1800" spc="-35">
                <a:latin typeface="Trebuchet MS"/>
                <a:cs typeface="Trebuchet MS"/>
              </a:rPr>
              <a:t>es</a:t>
            </a:r>
            <a:r>
              <a:rPr dirty="0" sz="1800" spc="-30">
                <a:latin typeface="Trebuchet MS"/>
                <a:cs typeface="Trebuchet MS"/>
              </a:rPr>
              <a:t>tI</a:t>
            </a:r>
            <a:r>
              <a:rPr dirty="0" sz="1800" spc="-35">
                <a:latin typeface="Trebuchet MS"/>
                <a:cs typeface="Trebuchet MS"/>
              </a:rPr>
              <a:t>nheritance2{</a:t>
            </a:r>
            <a:endParaRPr sz="1800">
              <a:latin typeface="Trebuchet MS"/>
              <a:cs typeface="Trebuchet MS"/>
            </a:endParaRPr>
          </a:p>
          <a:p>
            <a:pPr marL="943610" marR="1538605" indent="-931544">
              <a:lnSpc>
                <a:spcPct val="100000"/>
              </a:lnSpc>
            </a:pPr>
            <a:r>
              <a:rPr dirty="0" sz="1800" spc="-35" b="1">
                <a:latin typeface="Trebuchet MS"/>
                <a:cs typeface="Trebuchet MS"/>
              </a:rPr>
              <a:t>public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static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args[]){ </a:t>
            </a:r>
            <a:r>
              <a:rPr dirty="0" sz="1800" spc="-50">
                <a:latin typeface="Trebuchet MS"/>
                <a:cs typeface="Trebuchet MS"/>
              </a:rPr>
              <a:t>BabyDog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d=</a:t>
            </a:r>
            <a:r>
              <a:rPr dirty="0" sz="1800" spc="-40" b="1">
                <a:latin typeface="Trebuchet MS"/>
                <a:cs typeface="Trebuchet MS"/>
              </a:rPr>
              <a:t>new </a:t>
            </a:r>
            <a:r>
              <a:rPr dirty="0" sz="1800" spc="-50">
                <a:latin typeface="Trebuchet MS"/>
                <a:cs typeface="Trebuchet MS"/>
              </a:rPr>
              <a:t>BabyDog();</a:t>
            </a:r>
            <a:endParaRPr sz="1800">
              <a:latin typeface="Trebuchet MS"/>
              <a:cs typeface="Trebuchet MS"/>
            </a:endParaRPr>
          </a:p>
          <a:p>
            <a:pPr marL="185166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d.weep();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40">
                <a:latin typeface="Trebuchet MS"/>
                <a:cs typeface="Trebuchet MS"/>
              </a:rPr>
              <a:t>d.bark();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d.eat();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40451" y="1898980"/>
            <a:ext cx="615061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When</a:t>
            </a:r>
            <a:r>
              <a:rPr dirty="0" sz="1800" spc="7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7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8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7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chain</a:t>
            </a:r>
            <a:r>
              <a:rPr dirty="0" sz="1800" spc="8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of</a:t>
            </a:r>
            <a:r>
              <a:rPr dirty="0" sz="1800" spc="7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inheritance,</a:t>
            </a:r>
            <a:r>
              <a:rPr dirty="0" sz="1800" spc="7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it</a:t>
            </a:r>
            <a:r>
              <a:rPr dirty="0" sz="1800" spc="75" b="1">
                <a:latin typeface="Verdana"/>
                <a:cs typeface="Verdana"/>
              </a:rPr>
              <a:t>  </a:t>
            </a:r>
            <a:r>
              <a:rPr dirty="0" sz="1800" spc="-25" b="1">
                <a:latin typeface="Verdana"/>
                <a:cs typeface="Verdana"/>
              </a:rPr>
              <a:t>is </a:t>
            </a:r>
            <a:r>
              <a:rPr dirty="0" sz="1800" b="1">
                <a:latin typeface="Verdana"/>
                <a:cs typeface="Verdana"/>
              </a:rPr>
              <a:t>known</a:t>
            </a:r>
            <a:r>
              <a:rPr dirty="0" sz="1800" spc="4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495" b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multilevel</a:t>
            </a:r>
            <a:r>
              <a:rPr dirty="0" sz="1800" spc="49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inheritance</a:t>
            </a:r>
            <a:r>
              <a:rPr dirty="0" sz="1800" b="1">
                <a:latin typeface="Verdana"/>
                <a:cs typeface="Verdana"/>
              </a:rPr>
              <a:t>.</a:t>
            </a:r>
            <a:r>
              <a:rPr dirty="0" sz="1800" spc="4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49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you</a:t>
            </a:r>
            <a:r>
              <a:rPr dirty="0" sz="1800" spc="95" b="1">
                <a:latin typeface="Verdana"/>
                <a:cs typeface="Verdana"/>
              </a:rPr>
              <a:t>  </a:t>
            </a:r>
            <a:r>
              <a:rPr dirty="0" sz="1800" spc="-25" b="1">
                <a:latin typeface="Verdana"/>
                <a:cs typeface="Verdana"/>
              </a:rPr>
              <a:t>can </a:t>
            </a:r>
            <a:r>
              <a:rPr dirty="0" sz="1800" b="1">
                <a:latin typeface="Verdana"/>
                <a:cs typeface="Verdana"/>
              </a:rPr>
              <a:t>see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</a:t>
            </a:r>
            <a:r>
              <a:rPr dirty="0" sz="1800" spc="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example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given</a:t>
            </a:r>
            <a:r>
              <a:rPr dirty="0" sz="1800" spc="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below,</a:t>
            </a:r>
            <a:r>
              <a:rPr dirty="0" sz="1800" spc="1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BabyDog</a:t>
            </a:r>
            <a:r>
              <a:rPr dirty="0" sz="1800" spc="3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class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40451" y="2722626"/>
            <a:ext cx="61512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11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Dog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</a:t>
            </a:r>
            <a:r>
              <a:rPr dirty="0" sz="1800" spc="1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which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again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spc="-25" b="1">
                <a:latin typeface="Verdana"/>
                <a:cs typeface="Verdana"/>
              </a:rPr>
              <a:t>the </a:t>
            </a:r>
            <a:r>
              <a:rPr dirty="0" sz="1800" b="1">
                <a:latin typeface="Verdana"/>
                <a:cs typeface="Verdana"/>
              </a:rPr>
              <a:t>Animal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so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210" b="1">
                <a:latin typeface="Verdana"/>
                <a:cs typeface="Verdana"/>
              </a:rPr>
              <a:t>  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204" b="1">
                <a:latin typeface="Verdana"/>
                <a:cs typeface="Verdana"/>
              </a:rPr>
              <a:t>   </a:t>
            </a:r>
            <a:r>
              <a:rPr dirty="0" sz="1800" spc="-10" b="1">
                <a:latin typeface="Verdana"/>
                <a:cs typeface="Verdana"/>
              </a:rPr>
              <a:t>multilevel inheritance.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06742" y="4420165"/>
            <a:ext cx="1783080" cy="16402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00" spc="-10" b="1">
                <a:solidFill>
                  <a:srgbClr val="FF0000"/>
                </a:solidFill>
                <a:latin typeface="Verdana"/>
                <a:cs typeface="Verdana"/>
              </a:rPr>
              <a:t>OUTPUT:</a:t>
            </a:r>
            <a:endParaRPr sz="2800">
              <a:latin typeface="Verdana"/>
              <a:cs typeface="Verdana"/>
            </a:endParaRPr>
          </a:p>
          <a:p>
            <a:pPr marL="225425" marR="287020">
              <a:lnSpc>
                <a:spcPct val="100000"/>
              </a:lnSpc>
              <a:spcBef>
                <a:spcPts val="330"/>
              </a:spcBef>
            </a:pPr>
            <a:r>
              <a:rPr dirty="0" sz="2400" spc="-10">
                <a:latin typeface="Times New Roman"/>
                <a:cs typeface="Times New Roman"/>
              </a:rPr>
              <a:t>weeping... barking... eating...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524713"/>
            <a:ext cx="4777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HIERARCHICAL</a:t>
            </a:r>
            <a:r>
              <a:rPr dirty="0" spc="-30"/>
              <a:t> </a:t>
            </a:r>
            <a:r>
              <a:rPr dirty="0" spc="70"/>
              <a:t>INHERITANCE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75663" y="5629178"/>
            <a:ext cx="1893570" cy="8394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sz="1800" spc="-40">
                <a:latin typeface="Trebuchet MS"/>
                <a:cs typeface="Trebuchet MS"/>
              </a:rPr>
              <a:t>c.eat();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C00000"/>
                </a:solidFill>
                <a:latin typeface="Trebuchet MS"/>
                <a:cs typeface="Trebuchet MS"/>
              </a:rPr>
              <a:t>//c.bark();//C.T.Error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 b="1">
                <a:latin typeface="Trebuchet MS"/>
                <a:cs typeface="Trebuchet MS"/>
              </a:rPr>
              <a:t>class</a:t>
            </a:r>
            <a:r>
              <a:rPr dirty="0" spc="-225" b="1">
                <a:latin typeface="Trebuchet MS"/>
                <a:cs typeface="Trebuchet MS"/>
              </a:rPr>
              <a:t> </a:t>
            </a:r>
            <a:r>
              <a:rPr dirty="0" spc="-10"/>
              <a:t>Animal{</a:t>
            </a:r>
          </a:p>
          <a:p>
            <a:pPr marL="927100">
              <a:lnSpc>
                <a:spcPct val="100000"/>
              </a:lnSpc>
            </a:pPr>
            <a:r>
              <a:rPr dirty="0" spc="-35" b="1">
                <a:latin typeface="Trebuchet MS"/>
                <a:cs typeface="Trebuchet MS"/>
              </a:rPr>
              <a:t>void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10"/>
              <a:t>eat()</a:t>
            </a:r>
          </a:p>
          <a:p>
            <a:pPr marL="1841500">
              <a:lnSpc>
                <a:spcPct val="100000"/>
              </a:lnSpc>
            </a:pPr>
            <a:r>
              <a:rPr dirty="0" spc="-95"/>
              <a:t>{System.out.println("eating...");}</a:t>
            </a:r>
          </a:p>
          <a:p>
            <a:pPr marL="18415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20" b="1">
                <a:latin typeface="Trebuchet MS"/>
                <a:cs typeface="Trebuchet MS"/>
              </a:rPr>
              <a:t>class</a:t>
            </a:r>
            <a:r>
              <a:rPr dirty="0" spc="-30" b="1">
                <a:latin typeface="Trebuchet MS"/>
                <a:cs typeface="Trebuchet MS"/>
              </a:rPr>
              <a:t> </a:t>
            </a:r>
            <a:r>
              <a:rPr dirty="0"/>
              <a:t>Dog</a:t>
            </a:r>
            <a:r>
              <a:rPr dirty="0" spc="-5"/>
              <a:t> </a:t>
            </a:r>
            <a:r>
              <a:rPr dirty="0" spc="-35" b="1">
                <a:latin typeface="Trebuchet MS"/>
                <a:cs typeface="Trebuchet MS"/>
              </a:rPr>
              <a:t>extends</a:t>
            </a:r>
            <a:r>
              <a:rPr dirty="0" spc="-229" b="1">
                <a:latin typeface="Trebuchet MS"/>
                <a:cs typeface="Trebuchet MS"/>
              </a:rPr>
              <a:t> </a:t>
            </a:r>
            <a:r>
              <a:rPr dirty="0" spc="-10"/>
              <a:t>Animal{</a:t>
            </a:r>
          </a:p>
          <a:p>
            <a:pPr marL="927100">
              <a:lnSpc>
                <a:spcPct val="100000"/>
              </a:lnSpc>
            </a:pPr>
            <a:r>
              <a:rPr dirty="0" spc="-35" b="1">
                <a:latin typeface="Trebuchet MS"/>
                <a:cs typeface="Trebuchet MS"/>
              </a:rPr>
              <a:t>void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10"/>
              <a:t>bark()</a:t>
            </a:r>
          </a:p>
          <a:p>
            <a:pPr marL="1841500">
              <a:lnSpc>
                <a:spcPct val="100000"/>
              </a:lnSpc>
            </a:pPr>
            <a:r>
              <a:rPr dirty="0" spc="-90"/>
              <a:t>{System.out.println("barking...");}</a:t>
            </a:r>
          </a:p>
          <a:p>
            <a:pPr marL="18415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20" b="1">
                <a:latin typeface="Trebuchet MS"/>
                <a:cs typeface="Trebuchet MS"/>
              </a:rPr>
              <a:t>class</a:t>
            </a:r>
            <a:r>
              <a:rPr dirty="0" spc="-80" b="1">
                <a:latin typeface="Trebuchet MS"/>
                <a:cs typeface="Trebuchet MS"/>
              </a:rPr>
              <a:t> </a:t>
            </a:r>
            <a:r>
              <a:rPr dirty="0" spc="-30"/>
              <a:t>Cat</a:t>
            </a:r>
            <a:r>
              <a:rPr dirty="0" spc="-55"/>
              <a:t> </a:t>
            </a:r>
            <a:r>
              <a:rPr dirty="0" spc="-35" b="1">
                <a:latin typeface="Trebuchet MS"/>
                <a:cs typeface="Trebuchet MS"/>
              </a:rPr>
              <a:t>extends</a:t>
            </a:r>
            <a:r>
              <a:rPr dirty="0" spc="-275" b="1">
                <a:latin typeface="Trebuchet MS"/>
                <a:cs typeface="Trebuchet MS"/>
              </a:rPr>
              <a:t> </a:t>
            </a:r>
            <a:r>
              <a:rPr dirty="0" spc="-10"/>
              <a:t>Animal{</a:t>
            </a:r>
          </a:p>
          <a:p>
            <a:pPr marL="927100">
              <a:lnSpc>
                <a:spcPct val="100000"/>
              </a:lnSpc>
            </a:pPr>
            <a:r>
              <a:rPr dirty="0" spc="-40" b="1">
                <a:latin typeface="Trebuchet MS"/>
                <a:cs typeface="Trebuchet MS"/>
              </a:rPr>
              <a:t>void</a:t>
            </a:r>
            <a:r>
              <a:rPr dirty="0" spc="-75" b="1">
                <a:latin typeface="Trebuchet MS"/>
                <a:cs typeface="Trebuchet MS"/>
              </a:rPr>
              <a:t> </a:t>
            </a:r>
            <a:r>
              <a:rPr dirty="0" spc="-10"/>
              <a:t>meow()</a:t>
            </a: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pc="-114"/>
              <a:t>{System.out.println("meowing...");}</a:t>
            </a:r>
          </a:p>
          <a:p>
            <a:pPr marL="18415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30" b="1">
                <a:latin typeface="Trebuchet MS"/>
                <a:cs typeface="Trebuchet MS"/>
              </a:rPr>
              <a:t>class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-545"/>
              <a:t>T</a:t>
            </a:r>
            <a:r>
              <a:rPr dirty="0" spc="-35"/>
              <a:t>es</a:t>
            </a:r>
            <a:r>
              <a:rPr dirty="0" spc="-30"/>
              <a:t>tI</a:t>
            </a:r>
            <a:r>
              <a:rPr dirty="0" spc="-35"/>
              <a:t>nheritance3{</a:t>
            </a:r>
          </a:p>
          <a:p>
            <a:pPr marL="927100" marR="1395730" indent="-914400">
              <a:lnSpc>
                <a:spcPct val="100000"/>
              </a:lnSpc>
            </a:pPr>
            <a:r>
              <a:rPr dirty="0" spc="-35" b="1">
                <a:latin typeface="Trebuchet MS"/>
                <a:cs typeface="Trebuchet MS"/>
              </a:rPr>
              <a:t>public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static</a:t>
            </a:r>
            <a:r>
              <a:rPr dirty="0" spc="-125" b="1">
                <a:latin typeface="Trebuchet MS"/>
                <a:cs typeface="Trebuchet MS"/>
              </a:rPr>
              <a:t> </a:t>
            </a:r>
            <a:r>
              <a:rPr dirty="0" spc="-20" b="1">
                <a:latin typeface="Trebuchet MS"/>
                <a:cs typeface="Trebuchet MS"/>
              </a:rPr>
              <a:t>void</a:t>
            </a:r>
            <a:r>
              <a:rPr dirty="0" spc="-90" b="1">
                <a:latin typeface="Trebuchet MS"/>
                <a:cs typeface="Trebuchet MS"/>
              </a:rPr>
              <a:t> </a:t>
            </a:r>
            <a:r>
              <a:rPr dirty="0" spc="-105"/>
              <a:t>main(String</a:t>
            </a:r>
            <a:r>
              <a:rPr dirty="0" spc="-50"/>
              <a:t> </a:t>
            </a:r>
            <a:r>
              <a:rPr dirty="0" spc="-65"/>
              <a:t>args[]){ </a:t>
            </a:r>
            <a:r>
              <a:rPr dirty="0" spc="-40"/>
              <a:t>Cat</a:t>
            </a:r>
            <a:r>
              <a:rPr dirty="0" spc="-80"/>
              <a:t> </a:t>
            </a:r>
            <a:r>
              <a:rPr dirty="0" spc="-35"/>
              <a:t>c=</a:t>
            </a:r>
            <a:r>
              <a:rPr dirty="0" spc="-35" b="1">
                <a:latin typeface="Trebuchet MS"/>
                <a:cs typeface="Trebuchet MS"/>
              </a:rPr>
              <a:t>new</a:t>
            </a:r>
            <a:r>
              <a:rPr dirty="0" spc="-105" b="1">
                <a:latin typeface="Trebuchet MS"/>
                <a:cs typeface="Trebuchet MS"/>
              </a:rPr>
              <a:t> </a:t>
            </a:r>
            <a:r>
              <a:rPr dirty="0" spc="-10"/>
              <a:t>Cat();</a:t>
            </a:r>
          </a:p>
          <a:p>
            <a:pPr marL="927100">
              <a:lnSpc>
                <a:spcPct val="100000"/>
              </a:lnSpc>
            </a:pPr>
            <a:r>
              <a:rPr dirty="0" spc="-10"/>
              <a:t>c.meow();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58966" y="2443353"/>
            <a:ext cx="594677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When</a:t>
            </a:r>
            <a:r>
              <a:rPr dirty="0" sz="1800" spc="39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two</a:t>
            </a:r>
            <a:r>
              <a:rPr dirty="0" sz="1800" spc="38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or</a:t>
            </a:r>
            <a:r>
              <a:rPr dirty="0" sz="1800" spc="4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more</a:t>
            </a:r>
            <a:r>
              <a:rPr dirty="0" sz="1800" spc="4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classes</a:t>
            </a:r>
            <a:r>
              <a:rPr dirty="0" sz="1800" spc="3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4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37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single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it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known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hierarchical</a:t>
            </a:r>
            <a:r>
              <a:rPr dirty="0" sz="1800" spc="12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inheritance</a:t>
            </a:r>
            <a:r>
              <a:rPr dirty="0" sz="1800" spc="-10" b="1">
                <a:latin typeface="Verdana"/>
                <a:cs typeface="Verdana"/>
              </a:rPr>
              <a:t>. </a:t>
            </a:r>
            <a:r>
              <a:rPr dirty="0" sz="1800" b="1">
                <a:latin typeface="Verdana"/>
                <a:cs typeface="Verdana"/>
              </a:rPr>
              <a:t>In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2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example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given</a:t>
            </a:r>
            <a:r>
              <a:rPr dirty="0" sz="1800" spc="1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below,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Dog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and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spc="-25" b="1">
                <a:latin typeface="Verdana"/>
                <a:cs typeface="Verdana"/>
              </a:rPr>
              <a:t>Cat </a:t>
            </a:r>
            <a:r>
              <a:rPr dirty="0" sz="1800" b="1">
                <a:latin typeface="Verdana"/>
                <a:cs typeface="Verdana"/>
              </a:rPr>
              <a:t>classes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2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229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Animal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so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229" b="1">
                <a:latin typeface="Verdana"/>
                <a:cs typeface="Verdana"/>
              </a:rPr>
              <a:t> </a:t>
            </a:r>
            <a:r>
              <a:rPr dirty="0" sz="1800" spc="-25" b="1">
                <a:latin typeface="Verdana"/>
                <a:cs typeface="Verdana"/>
              </a:rPr>
              <a:t>is </a:t>
            </a:r>
            <a:r>
              <a:rPr dirty="0" sz="1800" spc="-10" b="1">
                <a:latin typeface="Verdana"/>
                <a:cs typeface="Verdana"/>
              </a:rPr>
              <a:t>hierarchical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inheritance.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524713"/>
            <a:ext cx="4777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HIERARCHICAL</a:t>
            </a:r>
            <a:r>
              <a:rPr dirty="0" spc="-30"/>
              <a:t> </a:t>
            </a:r>
            <a:r>
              <a:rPr dirty="0" spc="70"/>
              <a:t>INHERITANCE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375663" y="5629178"/>
            <a:ext cx="1893570" cy="8394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sz="1800" spc="-40">
                <a:latin typeface="Trebuchet MS"/>
                <a:cs typeface="Trebuchet MS"/>
              </a:rPr>
              <a:t>c.eat();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70">
                <a:solidFill>
                  <a:srgbClr val="C00000"/>
                </a:solidFill>
                <a:latin typeface="Trebuchet MS"/>
                <a:cs typeface="Trebuchet MS"/>
              </a:rPr>
              <a:t>//c.bark();//C.T.Error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Trebuchet MS"/>
                <a:cs typeface="Trebuchet MS"/>
              </a:rPr>
              <a:t>}}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 b="1">
                <a:latin typeface="Trebuchet MS"/>
                <a:cs typeface="Trebuchet MS"/>
              </a:rPr>
              <a:t>class</a:t>
            </a:r>
            <a:r>
              <a:rPr dirty="0" spc="-225" b="1">
                <a:latin typeface="Trebuchet MS"/>
                <a:cs typeface="Trebuchet MS"/>
              </a:rPr>
              <a:t> </a:t>
            </a:r>
            <a:r>
              <a:rPr dirty="0" spc="-10"/>
              <a:t>Animal{</a:t>
            </a:r>
          </a:p>
          <a:p>
            <a:pPr marL="927100">
              <a:lnSpc>
                <a:spcPct val="100000"/>
              </a:lnSpc>
            </a:pPr>
            <a:r>
              <a:rPr dirty="0" spc="-35" b="1">
                <a:latin typeface="Trebuchet MS"/>
                <a:cs typeface="Trebuchet MS"/>
              </a:rPr>
              <a:t>void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10"/>
              <a:t>eat()</a:t>
            </a:r>
          </a:p>
          <a:p>
            <a:pPr marL="1841500">
              <a:lnSpc>
                <a:spcPct val="100000"/>
              </a:lnSpc>
            </a:pPr>
            <a:r>
              <a:rPr dirty="0" spc="-95"/>
              <a:t>{System.out.println("eating...");}</a:t>
            </a:r>
          </a:p>
          <a:p>
            <a:pPr marL="18415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20" b="1">
                <a:latin typeface="Trebuchet MS"/>
                <a:cs typeface="Trebuchet MS"/>
              </a:rPr>
              <a:t>class</a:t>
            </a:r>
            <a:r>
              <a:rPr dirty="0" spc="-30" b="1">
                <a:latin typeface="Trebuchet MS"/>
                <a:cs typeface="Trebuchet MS"/>
              </a:rPr>
              <a:t> </a:t>
            </a:r>
            <a:r>
              <a:rPr dirty="0"/>
              <a:t>Dog</a:t>
            </a:r>
            <a:r>
              <a:rPr dirty="0" spc="-5"/>
              <a:t> </a:t>
            </a:r>
            <a:r>
              <a:rPr dirty="0" spc="-35" b="1">
                <a:latin typeface="Trebuchet MS"/>
                <a:cs typeface="Trebuchet MS"/>
              </a:rPr>
              <a:t>extends</a:t>
            </a:r>
            <a:r>
              <a:rPr dirty="0" spc="-229" b="1">
                <a:latin typeface="Trebuchet MS"/>
                <a:cs typeface="Trebuchet MS"/>
              </a:rPr>
              <a:t> </a:t>
            </a:r>
            <a:r>
              <a:rPr dirty="0" spc="-10"/>
              <a:t>Animal{</a:t>
            </a:r>
          </a:p>
          <a:p>
            <a:pPr marL="927100">
              <a:lnSpc>
                <a:spcPct val="100000"/>
              </a:lnSpc>
            </a:pPr>
            <a:r>
              <a:rPr dirty="0" spc="-35" b="1">
                <a:latin typeface="Trebuchet MS"/>
                <a:cs typeface="Trebuchet MS"/>
              </a:rPr>
              <a:t>void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10"/>
              <a:t>bark()</a:t>
            </a:r>
          </a:p>
          <a:p>
            <a:pPr marL="1841500">
              <a:lnSpc>
                <a:spcPct val="100000"/>
              </a:lnSpc>
            </a:pPr>
            <a:r>
              <a:rPr dirty="0" spc="-90"/>
              <a:t>{System.out.println("barking...");}</a:t>
            </a:r>
          </a:p>
          <a:p>
            <a:pPr marL="18415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20" b="1">
                <a:latin typeface="Trebuchet MS"/>
                <a:cs typeface="Trebuchet MS"/>
              </a:rPr>
              <a:t>class</a:t>
            </a:r>
            <a:r>
              <a:rPr dirty="0" spc="-80" b="1">
                <a:latin typeface="Trebuchet MS"/>
                <a:cs typeface="Trebuchet MS"/>
              </a:rPr>
              <a:t> </a:t>
            </a:r>
            <a:r>
              <a:rPr dirty="0" spc="-30"/>
              <a:t>Cat</a:t>
            </a:r>
            <a:r>
              <a:rPr dirty="0" spc="-55"/>
              <a:t> </a:t>
            </a:r>
            <a:r>
              <a:rPr dirty="0" spc="-35" b="1">
                <a:latin typeface="Trebuchet MS"/>
                <a:cs typeface="Trebuchet MS"/>
              </a:rPr>
              <a:t>extends</a:t>
            </a:r>
            <a:r>
              <a:rPr dirty="0" spc="-275" b="1">
                <a:latin typeface="Trebuchet MS"/>
                <a:cs typeface="Trebuchet MS"/>
              </a:rPr>
              <a:t> </a:t>
            </a:r>
            <a:r>
              <a:rPr dirty="0" spc="-10"/>
              <a:t>Animal{</a:t>
            </a:r>
          </a:p>
          <a:p>
            <a:pPr marL="927100">
              <a:lnSpc>
                <a:spcPct val="100000"/>
              </a:lnSpc>
            </a:pPr>
            <a:r>
              <a:rPr dirty="0" spc="-40" b="1">
                <a:latin typeface="Trebuchet MS"/>
                <a:cs typeface="Trebuchet MS"/>
              </a:rPr>
              <a:t>void</a:t>
            </a:r>
            <a:r>
              <a:rPr dirty="0" spc="-75" b="1">
                <a:latin typeface="Trebuchet MS"/>
                <a:cs typeface="Trebuchet MS"/>
              </a:rPr>
              <a:t> </a:t>
            </a:r>
            <a:r>
              <a:rPr dirty="0" spc="-10"/>
              <a:t>meow()</a:t>
            </a: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pc="-114"/>
              <a:t>{System.out.println("meowing...");}</a:t>
            </a:r>
          </a:p>
          <a:p>
            <a:pPr marL="18415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30" b="1">
                <a:latin typeface="Trebuchet MS"/>
                <a:cs typeface="Trebuchet MS"/>
              </a:rPr>
              <a:t>class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-545"/>
              <a:t>T</a:t>
            </a:r>
            <a:r>
              <a:rPr dirty="0" spc="-35"/>
              <a:t>es</a:t>
            </a:r>
            <a:r>
              <a:rPr dirty="0" spc="-30"/>
              <a:t>tI</a:t>
            </a:r>
            <a:r>
              <a:rPr dirty="0" spc="-35"/>
              <a:t>nheritance3{</a:t>
            </a:r>
          </a:p>
          <a:p>
            <a:pPr marL="927100" marR="1395730" indent="-914400">
              <a:lnSpc>
                <a:spcPct val="100000"/>
              </a:lnSpc>
            </a:pPr>
            <a:r>
              <a:rPr dirty="0" spc="-35" b="1">
                <a:latin typeface="Trebuchet MS"/>
                <a:cs typeface="Trebuchet MS"/>
              </a:rPr>
              <a:t>public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static</a:t>
            </a:r>
            <a:r>
              <a:rPr dirty="0" spc="-125" b="1">
                <a:latin typeface="Trebuchet MS"/>
                <a:cs typeface="Trebuchet MS"/>
              </a:rPr>
              <a:t> </a:t>
            </a:r>
            <a:r>
              <a:rPr dirty="0" spc="-20" b="1">
                <a:latin typeface="Trebuchet MS"/>
                <a:cs typeface="Trebuchet MS"/>
              </a:rPr>
              <a:t>void</a:t>
            </a:r>
            <a:r>
              <a:rPr dirty="0" spc="-90" b="1">
                <a:latin typeface="Trebuchet MS"/>
                <a:cs typeface="Trebuchet MS"/>
              </a:rPr>
              <a:t> </a:t>
            </a:r>
            <a:r>
              <a:rPr dirty="0" spc="-105"/>
              <a:t>main(String</a:t>
            </a:r>
            <a:r>
              <a:rPr dirty="0" spc="-50"/>
              <a:t> </a:t>
            </a:r>
            <a:r>
              <a:rPr dirty="0" spc="-65"/>
              <a:t>args[]){ </a:t>
            </a:r>
            <a:r>
              <a:rPr dirty="0" spc="-40"/>
              <a:t>Cat</a:t>
            </a:r>
            <a:r>
              <a:rPr dirty="0" spc="-80"/>
              <a:t> </a:t>
            </a:r>
            <a:r>
              <a:rPr dirty="0" spc="-35"/>
              <a:t>c=</a:t>
            </a:r>
            <a:r>
              <a:rPr dirty="0" spc="-35" b="1">
                <a:latin typeface="Trebuchet MS"/>
                <a:cs typeface="Trebuchet MS"/>
              </a:rPr>
              <a:t>new</a:t>
            </a:r>
            <a:r>
              <a:rPr dirty="0" spc="-105" b="1">
                <a:latin typeface="Trebuchet MS"/>
                <a:cs typeface="Trebuchet MS"/>
              </a:rPr>
              <a:t> </a:t>
            </a:r>
            <a:r>
              <a:rPr dirty="0" spc="-10"/>
              <a:t>Cat();</a:t>
            </a:r>
          </a:p>
          <a:p>
            <a:pPr marL="927100">
              <a:lnSpc>
                <a:spcPct val="100000"/>
              </a:lnSpc>
            </a:pPr>
            <a:r>
              <a:rPr dirty="0" spc="-10"/>
              <a:t>c.meow();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58966" y="2443353"/>
            <a:ext cx="594677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When</a:t>
            </a:r>
            <a:r>
              <a:rPr dirty="0" sz="1800" spc="39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two</a:t>
            </a:r>
            <a:r>
              <a:rPr dirty="0" sz="1800" spc="38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or</a:t>
            </a:r>
            <a:r>
              <a:rPr dirty="0" sz="1800" spc="4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more</a:t>
            </a:r>
            <a:r>
              <a:rPr dirty="0" sz="1800" spc="4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classes</a:t>
            </a:r>
            <a:r>
              <a:rPr dirty="0" sz="1800" spc="3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40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37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single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it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114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known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135" b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hierarchical</a:t>
            </a:r>
            <a:r>
              <a:rPr dirty="0" sz="1800" spc="12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inheritance</a:t>
            </a:r>
            <a:r>
              <a:rPr dirty="0" sz="1800" spc="-10" b="1">
                <a:latin typeface="Verdana"/>
                <a:cs typeface="Verdana"/>
              </a:rPr>
              <a:t>. </a:t>
            </a:r>
            <a:r>
              <a:rPr dirty="0" sz="1800" b="1">
                <a:latin typeface="Verdana"/>
                <a:cs typeface="Verdana"/>
              </a:rPr>
              <a:t>In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2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example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given</a:t>
            </a:r>
            <a:r>
              <a:rPr dirty="0" sz="1800" spc="10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below,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Dog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b="1">
                <a:latin typeface="Verdana"/>
                <a:cs typeface="Verdana"/>
              </a:rPr>
              <a:t>and</a:t>
            </a:r>
            <a:r>
              <a:rPr dirty="0" sz="1800" spc="15" b="1">
                <a:latin typeface="Verdana"/>
                <a:cs typeface="Verdana"/>
              </a:rPr>
              <a:t>  </a:t>
            </a:r>
            <a:r>
              <a:rPr dirty="0" sz="1800" spc="-25" b="1">
                <a:latin typeface="Verdana"/>
                <a:cs typeface="Verdana"/>
              </a:rPr>
              <a:t>Cat </a:t>
            </a:r>
            <a:r>
              <a:rPr dirty="0" sz="1800" b="1">
                <a:latin typeface="Verdana"/>
                <a:cs typeface="Verdana"/>
              </a:rPr>
              <a:t>classes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inherits</a:t>
            </a:r>
            <a:r>
              <a:rPr dirty="0" sz="1800" spc="2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229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Animal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class,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so</a:t>
            </a:r>
            <a:r>
              <a:rPr dirty="0" sz="1800" spc="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there</a:t>
            </a:r>
            <a:r>
              <a:rPr dirty="0" sz="1800" spc="229" b="1">
                <a:latin typeface="Verdana"/>
                <a:cs typeface="Verdana"/>
              </a:rPr>
              <a:t> </a:t>
            </a:r>
            <a:r>
              <a:rPr dirty="0" sz="1800" spc="-25" b="1">
                <a:latin typeface="Verdana"/>
                <a:cs typeface="Verdana"/>
              </a:rPr>
              <a:t>is </a:t>
            </a:r>
            <a:r>
              <a:rPr dirty="0" sz="1800" spc="-10" b="1">
                <a:latin typeface="Verdana"/>
                <a:cs typeface="Verdana"/>
              </a:rPr>
              <a:t>hierarchical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inheritance.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79540" y="4576953"/>
            <a:ext cx="1640839" cy="1152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35"/>
              </a:lnSpc>
              <a:spcBef>
                <a:spcPts val="95"/>
              </a:spcBef>
            </a:pPr>
            <a:r>
              <a:rPr dirty="0" u="heavy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OUTPUT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ts val="2755"/>
              </a:lnSpc>
            </a:pPr>
            <a:r>
              <a:rPr dirty="0" sz="2400" spc="-10">
                <a:latin typeface="Times New Roman"/>
                <a:cs typeface="Times New Roman"/>
              </a:rPr>
              <a:t>meowing...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eating...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807466"/>
            <a:ext cx="3825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MULTIPLE</a:t>
            </a:r>
            <a:r>
              <a:rPr dirty="0" spc="-145"/>
              <a:t> </a:t>
            </a:r>
            <a:r>
              <a:rPr dirty="0" spc="65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1823973"/>
            <a:ext cx="10125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extends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classes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i.e.,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known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inheritance.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72083" y="2312225"/>
            <a:ext cx="9623425" cy="4385945"/>
            <a:chOff x="672083" y="2312225"/>
            <a:chExt cx="9623425" cy="438594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083" y="2849880"/>
              <a:ext cx="9189720" cy="38481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356860" y="2322576"/>
              <a:ext cx="4926965" cy="4182110"/>
            </a:xfrm>
            <a:custGeom>
              <a:avLst/>
              <a:gdLst/>
              <a:ahLst/>
              <a:cxnLst/>
              <a:rect l="l" t="t" r="r" b="b"/>
              <a:pathLst>
                <a:path w="4926965" h="4182109">
                  <a:moveTo>
                    <a:pt x="2463291" y="0"/>
                  </a:moveTo>
                  <a:lnTo>
                    <a:pt x="2411094" y="508"/>
                  </a:lnTo>
                  <a:lnTo>
                    <a:pt x="2359151" y="1777"/>
                  </a:lnTo>
                  <a:lnTo>
                    <a:pt x="2307463" y="4063"/>
                  </a:lnTo>
                  <a:lnTo>
                    <a:pt x="2256155" y="7238"/>
                  </a:lnTo>
                  <a:lnTo>
                    <a:pt x="2205100" y="11302"/>
                  </a:lnTo>
                  <a:lnTo>
                    <a:pt x="2154300" y="16256"/>
                  </a:lnTo>
                  <a:lnTo>
                    <a:pt x="2103882" y="22098"/>
                  </a:lnTo>
                  <a:lnTo>
                    <a:pt x="2053716" y="28828"/>
                  </a:lnTo>
                  <a:lnTo>
                    <a:pt x="2003933" y="36322"/>
                  </a:lnTo>
                  <a:lnTo>
                    <a:pt x="1954530" y="44703"/>
                  </a:lnTo>
                  <a:lnTo>
                    <a:pt x="1905508" y="53848"/>
                  </a:lnTo>
                  <a:lnTo>
                    <a:pt x="1856739" y="63881"/>
                  </a:lnTo>
                  <a:lnTo>
                    <a:pt x="1808480" y="74675"/>
                  </a:lnTo>
                  <a:lnTo>
                    <a:pt x="1760600" y="86360"/>
                  </a:lnTo>
                  <a:lnTo>
                    <a:pt x="1712975" y="98806"/>
                  </a:lnTo>
                  <a:lnTo>
                    <a:pt x="1665859" y="112013"/>
                  </a:lnTo>
                  <a:lnTo>
                    <a:pt x="1619249" y="125984"/>
                  </a:lnTo>
                  <a:lnTo>
                    <a:pt x="1573021" y="140715"/>
                  </a:lnTo>
                  <a:lnTo>
                    <a:pt x="1527174" y="156210"/>
                  </a:lnTo>
                  <a:lnTo>
                    <a:pt x="1481836" y="172593"/>
                  </a:lnTo>
                  <a:lnTo>
                    <a:pt x="1437005" y="189611"/>
                  </a:lnTo>
                  <a:lnTo>
                    <a:pt x="1392555" y="207263"/>
                  </a:lnTo>
                  <a:lnTo>
                    <a:pt x="1348739" y="225806"/>
                  </a:lnTo>
                  <a:lnTo>
                    <a:pt x="1305306" y="244983"/>
                  </a:lnTo>
                  <a:lnTo>
                    <a:pt x="1262380" y="264922"/>
                  </a:lnTo>
                  <a:lnTo>
                    <a:pt x="1220089" y="285496"/>
                  </a:lnTo>
                  <a:lnTo>
                    <a:pt x="1178179" y="306704"/>
                  </a:lnTo>
                  <a:lnTo>
                    <a:pt x="1136903" y="328675"/>
                  </a:lnTo>
                  <a:lnTo>
                    <a:pt x="1096137" y="351282"/>
                  </a:lnTo>
                  <a:lnTo>
                    <a:pt x="1056004" y="374650"/>
                  </a:lnTo>
                  <a:lnTo>
                    <a:pt x="1016380" y="398525"/>
                  </a:lnTo>
                  <a:lnTo>
                    <a:pt x="977391" y="423163"/>
                  </a:lnTo>
                  <a:lnTo>
                    <a:pt x="938911" y="448310"/>
                  </a:lnTo>
                  <a:lnTo>
                    <a:pt x="901064" y="474218"/>
                  </a:lnTo>
                  <a:lnTo>
                    <a:pt x="863853" y="500634"/>
                  </a:lnTo>
                  <a:lnTo>
                    <a:pt x="827277" y="527685"/>
                  </a:lnTo>
                  <a:lnTo>
                    <a:pt x="791337" y="555371"/>
                  </a:lnTo>
                  <a:lnTo>
                    <a:pt x="756157" y="583564"/>
                  </a:lnTo>
                  <a:lnTo>
                    <a:pt x="721487" y="612394"/>
                  </a:lnTo>
                  <a:lnTo>
                    <a:pt x="687577" y="641858"/>
                  </a:lnTo>
                  <a:lnTo>
                    <a:pt x="654303" y="671702"/>
                  </a:lnTo>
                  <a:lnTo>
                    <a:pt x="621664" y="702310"/>
                  </a:lnTo>
                  <a:lnTo>
                    <a:pt x="589788" y="733298"/>
                  </a:lnTo>
                  <a:lnTo>
                    <a:pt x="558673" y="764921"/>
                  </a:lnTo>
                  <a:lnTo>
                    <a:pt x="528192" y="796925"/>
                  </a:lnTo>
                  <a:lnTo>
                    <a:pt x="498475" y="829563"/>
                  </a:lnTo>
                  <a:lnTo>
                    <a:pt x="469518" y="862711"/>
                  </a:lnTo>
                  <a:lnTo>
                    <a:pt x="441325" y="896365"/>
                  </a:lnTo>
                  <a:lnTo>
                    <a:pt x="413892" y="930401"/>
                  </a:lnTo>
                  <a:lnTo>
                    <a:pt x="387223" y="965073"/>
                  </a:lnTo>
                  <a:lnTo>
                    <a:pt x="361441" y="1000125"/>
                  </a:lnTo>
                  <a:lnTo>
                    <a:pt x="336295" y="1035558"/>
                  </a:lnTo>
                  <a:lnTo>
                    <a:pt x="312038" y="1071626"/>
                  </a:lnTo>
                  <a:lnTo>
                    <a:pt x="288670" y="1107948"/>
                  </a:lnTo>
                  <a:lnTo>
                    <a:pt x="266064" y="1144777"/>
                  </a:lnTo>
                  <a:lnTo>
                    <a:pt x="244220" y="1182115"/>
                  </a:lnTo>
                  <a:lnTo>
                    <a:pt x="223392" y="1219708"/>
                  </a:lnTo>
                  <a:lnTo>
                    <a:pt x="203326" y="1257808"/>
                  </a:lnTo>
                  <a:lnTo>
                    <a:pt x="184150" y="1296289"/>
                  </a:lnTo>
                  <a:lnTo>
                    <a:pt x="165862" y="1335278"/>
                  </a:lnTo>
                  <a:lnTo>
                    <a:pt x="148462" y="1374521"/>
                  </a:lnTo>
                  <a:lnTo>
                    <a:pt x="131952" y="1414145"/>
                  </a:lnTo>
                  <a:lnTo>
                    <a:pt x="116331" y="1454023"/>
                  </a:lnTo>
                  <a:lnTo>
                    <a:pt x="101726" y="1494409"/>
                  </a:lnTo>
                  <a:lnTo>
                    <a:pt x="88011" y="1535049"/>
                  </a:lnTo>
                  <a:lnTo>
                    <a:pt x="75184" y="1576070"/>
                  </a:lnTo>
                  <a:lnTo>
                    <a:pt x="63373" y="1617472"/>
                  </a:lnTo>
                  <a:lnTo>
                    <a:pt x="52577" y="1659128"/>
                  </a:lnTo>
                  <a:lnTo>
                    <a:pt x="42799" y="1701038"/>
                  </a:lnTo>
                  <a:lnTo>
                    <a:pt x="33909" y="1743329"/>
                  </a:lnTo>
                  <a:lnTo>
                    <a:pt x="26035" y="1785874"/>
                  </a:lnTo>
                  <a:lnTo>
                    <a:pt x="19176" y="1828673"/>
                  </a:lnTo>
                  <a:lnTo>
                    <a:pt x="13335" y="1871726"/>
                  </a:lnTo>
                  <a:lnTo>
                    <a:pt x="8636" y="1915033"/>
                  </a:lnTo>
                  <a:lnTo>
                    <a:pt x="4825" y="1958721"/>
                  </a:lnTo>
                  <a:lnTo>
                    <a:pt x="2159" y="2002536"/>
                  </a:lnTo>
                  <a:lnTo>
                    <a:pt x="507" y="2046605"/>
                  </a:lnTo>
                  <a:lnTo>
                    <a:pt x="0" y="2090928"/>
                  </a:lnTo>
                  <a:lnTo>
                    <a:pt x="507" y="2135251"/>
                  </a:lnTo>
                  <a:lnTo>
                    <a:pt x="2159" y="2179320"/>
                  </a:lnTo>
                  <a:lnTo>
                    <a:pt x="4825" y="2223135"/>
                  </a:lnTo>
                  <a:lnTo>
                    <a:pt x="8636" y="2266823"/>
                  </a:lnTo>
                  <a:lnTo>
                    <a:pt x="13335" y="2310130"/>
                  </a:lnTo>
                  <a:lnTo>
                    <a:pt x="19176" y="2353183"/>
                  </a:lnTo>
                  <a:lnTo>
                    <a:pt x="26035" y="2395982"/>
                  </a:lnTo>
                  <a:lnTo>
                    <a:pt x="33909" y="2438527"/>
                  </a:lnTo>
                  <a:lnTo>
                    <a:pt x="42799" y="2480818"/>
                  </a:lnTo>
                  <a:lnTo>
                    <a:pt x="52577" y="2522728"/>
                  </a:lnTo>
                  <a:lnTo>
                    <a:pt x="63373" y="2564384"/>
                  </a:lnTo>
                  <a:lnTo>
                    <a:pt x="75184" y="2605786"/>
                  </a:lnTo>
                  <a:lnTo>
                    <a:pt x="88011" y="2646807"/>
                  </a:lnTo>
                  <a:lnTo>
                    <a:pt x="101726" y="2687447"/>
                  </a:lnTo>
                  <a:lnTo>
                    <a:pt x="116331" y="2727833"/>
                  </a:lnTo>
                  <a:lnTo>
                    <a:pt x="131952" y="2767711"/>
                  </a:lnTo>
                  <a:lnTo>
                    <a:pt x="148462" y="2807335"/>
                  </a:lnTo>
                  <a:lnTo>
                    <a:pt x="165862" y="2846578"/>
                  </a:lnTo>
                  <a:lnTo>
                    <a:pt x="184150" y="2885567"/>
                  </a:lnTo>
                  <a:lnTo>
                    <a:pt x="203326" y="2924048"/>
                  </a:lnTo>
                  <a:lnTo>
                    <a:pt x="223392" y="2962148"/>
                  </a:lnTo>
                  <a:lnTo>
                    <a:pt x="244220" y="2999740"/>
                  </a:lnTo>
                  <a:lnTo>
                    <a:pt x="266064" y="3037078"/>
                  </a:lnTo>
                  <a:lnTo>
                    <a:pt x="288670" y="3073908"/>
                  </a:lnTo>
                  <a:lnTo>
                    <a:pt x="312038" y="3110230"/>
                  </a:lnTo>
                  <a:lnTo>
                    <a:pt x="336295" y="3146298"/>
                  </a:lnTo>
                  <a:lnTo>
                    <a:pt x="361441" y="3181731"/>
                  </a:lnTo>
                  <a:lnTo>
                    <a:pt x="387223" y="3216783"/>
                  </a:lnTo>
                  <a:lnTo>
                    <a:pt x="413892" y="3251454"/>
                  </a:lnTo>
                  <a:lnTo>
                    <a:pt x="441325" y="3285515"/>
                  </a:lnTo>
                  <a:lnTo>
                    <a:pt x="469518" y="3319132"/>
                  </a:lnTo>
                  <a:lnTo>
                    <a:pt x="498475" y="3352253"/>
                  </a:lnTo>
                  <a:lnTo>
                    <a:pt x="528192" y="3384867"/>
                  </a:lnTo>
                  <a:lnTo>
                    <a:pt x="558673" y="3416973"/>
                  </a:lnTo>
                  <a:lnTo>
                    <a:pt x="589788" y="3448545"/>
                  </a:lnTo>
                  <a:lnTo>
                    <a:pt x="621664" y="3479584"/>
                  </a:lnTo>
                  <a:lnTo>
                    <a:pt x="654303" y="3510089"/>
                  </a:lnTo>
                  <a:lnTo>
                    <a:pt x="687577" y="3540036"/>
                  </a:lnTo>
                  <a:lnTo>
                    <a:pt x="721487" y="3569436"/>
                  </a:lnTo>
                  <a:lnTo>
                    <a:pt x="756157" y="3598252"/>
                  </a:lnTo>
                  <a:lnTo>
                    <a:pt x="791337" y="3626497"/>
                  </a:lnTo>
                  <a:lnTo>
                    <a:pt x="827277" y="3654145"/>
                  </a:lnTo>
                  <a:lnTo>
                    <a:pt x="863853" y="3681209"/>
                  </a:lnTo>
                  <a:lnTo>
                    <a:pt x="901064" y="3707663"/>
                  </a:lnTo>
                  <a:lnTo>
                    <a:pt x="938911" y="3733495"/>
                  </a:lnTo>
                  <a:lnTo>
                    <a:pt x="977391" y="3758704"/>
                  </a:lnTo>
                  <a:lnTo>
                    <a:pt x="1016380" y="3783291"/>
                  </a:lnTo>
                  <a:lnTo>
                    <a:pt x="1056004" y="3807231"/>
                  </a:lnTo>
                  <a:lnTo>
                    <a:pt x="1096137" y="3830510"/>
                  </a:lnTo>
                  <a:lnTo>
                    <a:pt x="1136903" y="3853141"/>
                  </a:lnTo>
                  <a:lnTo>
                    <a:pt x="1178179" y="3875100"/>
                  </a:lnTo>
                  <a:lnTo>
                    <a:pt x="1220089" y="3896385"/>
                  </a:lnTo>
                  <a:lnTo>
                    <a:pt x="1262380" y="3916972"/>
                  </a:lnTo>
                  <a:lnTo>
                    <a:pt x="1305306" y="3936873"/>
                  </a:lnTo>
                  <a:lnTo>
                    <a:pt x="1348739" y="3956062"/>
                  </a:lnTo>
                  <a:lnTo>
                    <a:pt x="1392555" y="3974528"/>
                  </a:lnTo>
                  <a:lnTo>
                    <a:pt x="1437005" y="3992283"/>
                  </a:lnTo>
                  <a:lnTo>
                    <a:pt x="1481836" y="4009301"/>
                  </a:lnTo>
                  <a:lnTo>
                    <a:pt x="1527174" y="4025582"/>
                  </a:lnTo>
                  <a:lnTo>
                    <a:pt x="1573021" y="4041114"/>
                  </a:lnTo>
                  <a:lnTo>
                    <a:pt x="1619249" y="4055872"/>
                  </a:lnTo>
                  <a:lnTo>
                    <a:pt x="1665859" y="4069880"/>
                  </a:lnTo>
                  <a:lnTo>
                    <a:pt x="1712975" y="4083100"/>
                  </a:lnTo>
                  <a:lnTo>
                    <a:pt x="1760600" y="4095534"/>
                  </a:lnTo>
                  <a:lnTo>
                    <a:pt x="1808480" y="4107167"/>
                  </a:lnTo>
                  <a:lnTo>
                    <a:pt x="1856739" y="4118000"/>
                  </a:lnTo>
                  <a:lnTo>
                    <a:pt x="1905508" y="4128008"/>
                  </a:lnTo>
                  <a:lnTo>
                    <a:pt x="1954530" y="4137202"/>
                  </a:lnTo>
                  <a:lnTo>
                    <a:pt x="2003933" y="4145572"/>
                  </a:lnTo>
                  <a:lnTo>
                    <a:pt x="2053716" y="4153090"/>
                  </a:lnTo>
                  <a:lnTo>
                    <a:pt x="2103882" y="4159758"/>
                  </a:lnTo>
                  <a:lnTo>
                    <a:pt x="2154300" y="4165561"/>
                  </a:lnTo>
                  <a:lnTo>
                    <a:pt x="2205100" y="4170502"/>
                  </a:lnTo>
                  <a:lnTo>
                    <a:pt x="2256155" y="4174566"/>
                  </a:lnTo>
                  <a:lnTo>
                    <a:pt x="2307463" y="4177741"/>
                  </a:lnTo>
                  <a:lnTo>
                    <a:pt x="2359151" y="4180027"/>
                  </a:lnTo>
                  <a:lnTo>
                    <a:pt x="2411094" y="4181398"/>
                  </a:lnTo>
                  <a:lnTo>
                    <a:pt x="2463291" y="4181856"/>
                  </a:lnTo>
                  <a:lnTo>
                    <a:pt x="2515489" y="4181398"/>
                  </a:lnTo>
                  <a:lnTo>
                    <a:pt x="2567432" y="4180027"/>
                  </a:lnTo>
                  <a:lnTo>
                    <a:pt x="2619120" y="4177741"/>
                  </a:lnTo>
                  <a:lnTo>
                    <a:pt x="2670429" y="4174566"/>
                  </a:lnTo>
                  <a:lnTo>
                    <a:pt x="2721483" y="4170502"/>
                  </a:lnTo>
                  <a:lnTo>
                    <a:pt x="2772283" y="4165561"/>
                  </a:lnTo>
                  <a:lnTo>
                    <a:pt x="2822701" y="4159758"/>
                  </a:lnTo>
                  <a:lnTo>
                    <a:pt x="2872866" y="4153090"/>
                  </a:lnTo>
                  <a:lnTo>
                    <a:pt x="2922650" y="4145572"/>
                  </a:lnTo>
                  <a:lnTo>
                    <a:pt x="2972054" y="4137202"/>
                  </a:lnTo>
                  <a:lnTo>
                    <a:pt x="3021075" y="4128008"/>
                  </a:lnTo>
                  <a:lnTo>
                    <a:pt x="3069843" y="4118000"/>
                  </a:lnTo>
                  <a:lnTo>
                    <a:pt x="3118104" y="4107167"/>
                  </a:lnTo>
                  <a:lnTo>
                    <a:pt x="3165983" y="4095534"/>
                  </a:lnTo>
                  <a:lnTo>
                    <a:pt x="3213608" y="4083100"/>
                  </a:lnTo>
                  <a:lnTo>
                    <a:pt x="3260597" y="4069880"/>
                  </a:lnTo>
                  <a:lnTo>
                    <a:pt x="3307334" y="4055872"/>
                  </a:lnTo>
                  <a:lnTo>
                    <a:pt x="3353562" y="4041114"/>
                  </a:lnTo>
                  <a:lnTo>
                    <a:pt x="3399409" y="4025582"/>
                  </a:lnTo>
                  <a:lnTo>
                    <a:pt x="3444747" y="4009301"/>
                  </a:lnTo>
                  <a:lnTo>
                    <a:pt x="3489579" y="3992283"/>
                  </a:lnTo>
                  <a:lnTo>
                    <a:pt x="3534029" y="3974528"/>
                  </a:lnTo>
                  <a:lnTo>
                    <a:pt x="3577843" y="3956062"/>
                  </a:lnTo>
                  <a:lnTo>
                    <a:pt x="3621278" y="3936873"/>
                  </a:lnTo>
                  <a:lnTo>
                    <a:pt x="3664204" y="3916972"/>
                  </a:lnTo>
                  <a:lnTo>
                    <a:pt x="3706494" y="3896385"/>
                  </a:lnTo>
                  <a:lnTo>
                    <a:pt x="3748405" y="3875100"/>
                  </a:lnTo>
                  <a:lnTo>
                    <a:pt x="3789680" y="3853141"/>
                  </a:lnTo>
                  <a:lnTo>
                    <a:pt x="3830446" y="3830510"/>
                  </a:lnTo>
                  <a:lnTo>
                    <a:pt x="3870579" y="3807231"/>
                  </a:lnTo>
                  <a:lnTo>
                    <a:pt x="3910203" y="3783291"/>
                  </a:lnTo>
                  <a:lnTo>
                    <a:pt x="3949191" y="3758704"/>
                  </a:lnTo>
                  <a:lnTo>
                    <a:pt x="3987672" y="3733495"/>
                  </a:lnTo>
                  <a:lnTo>
                    <a:pt x="4025518" y="3707663"/>
                  </a:lnTo>
                  <a:lnTo>
                    <a:pt x="4062730" y="3681209"/>
                  </a:lnTo>
                  <a:lnTo>
                    <a:pt x="4099306" y="3654145"/>
                  </a:lnTo>
                  <a:lnTo>
                    <a:pt x="4135119" y="3626497"/>
                  </a:lnTo>
                  <a:lnTo>
                    <a:pt x="4170425" y="3598252"/>
                  </a:lnTo>
                  <a:lnTo>
                    <a:pt x="4205096" y="3569423"/>
                  </a:lnTo>
                  <a:lnTo>
                    <a:pt x="4239006" y="3540036"/>
                  </a:lnTo>
                  <a:lnTo>
                    <a:pt x="4272280" y="3510089"/>
                  </a:lnTo>
                  <a:lnTo>
                    <a:pt x="4304919" y="3479584"/>
                  </a:lnTo>
                  <a:lnTo>
                    <a:pt x="4336795" y="3448545"/>
                  </a:lnTo>
                  <a:lnTo>
                    <a:pt x="4367911" y="3416973"/>
                  </a:lnTo>
                  <a:lnTo>
                    <a:pt x="4398391" y="3384867"/>
                  </a:lnTo>
                  <a:lnTo>
                    <a:pt x="4428109" y="3352253"/>
                  </a:lnTo>
                  <a:lnTo>
                    <a:pt x="4457065" y="3319132"/>
                  </a:lnTo>
                  <a:lnTo>
                    <a:pt x="4485259" y="3285515"/>
                  </a:lnTo>
                  <a:lnTo>
                    <a:pt x="4512691" y="3251454"/>
                  </a:lnTo>
                  <a:lnTo>
                    <a:pt x="4539361" y="3216783"/>
                  </a:lnTo>
                  <a:lnTo>
                    <a:pt x="4565142" y="3181731"/>
                  </a:lnTo>
                  <a:lnTo>
                    <a:pt x="4590288" y="3146298"/>
                  </a:lnTo>
                  <a:lnTo>
                    <a:pt x="4614545" y="3110230"/>
                  </a:lnTo>
                  <a:lnTo>
                    <a:pt x="4637913" y="3073908"/>
                  </a:lnTo>
                  <a:lnTo>
                    <a:pt x="4660519" y="3037078"/>
                  </a:lnTo>
                  <a:lnTo>
                    <a:pt x="4682363" y="2999740"/>
                  </a:lnTo>
                  <a:lnTo>
                    <a:pt x="4703191" y="2962148"/>
                  </a:lnTo>
                  <a:lnTo>
                    <a:pt x="4723257" y="2924048"/>
                  </a:lnTo>
                  <a:lnTo>
                    <a:pt x="4742434" y="2885567"/>
                  </a:lnTo>
                  <a:lnTo>
                    <a:pt x="4760721" y="2846578"/>
                  </a:lnTo>
                  <a:lnTo>
                    <a:pt x="4778120" y="2807335"/>
                  </a:lnTo>
                  <a:lnTo>
                    <a:pt x="4794631" y="2767711"/>
                  </a:lnTo>
                  <a:lnTo>
                    <a:pt x="4810251" y="2727833"/>
                  </a:lnTo>
                  <a:lnTo>
                    <a:pt x="4824857" y="2687447"/>
                  </a:lnTo>
                  <a:lnTo>
                    <a:pt x="4838572" y="2646807"/>
                  </a:lnTo>
                  <a:lnTo>
                    <a:pt x="4851399" y="2605786"/>
                  </a:lnTo>
                  <a:lnTo>
                    <a:pt x="4863211" y="2564384"/>
                  </a:lnTo>
                  <a:lnTo>
                    <a:pt x="4874006" y="2522728"/>
                  </a:lnTo>
                  <a:lnTo>
                    <a:pt x="4883785" y="2480818"/>
                  </a:lnTo>
                  <a:lnTo>
                    <a:pt x="4892674" y="2438527"/>
                  </a:lnTo>
                  <a:lnTo>
                    <a:pt x="4900548" y="2395982"/>
                  </a:lnTo>
                  <a:lnTo>
                    <a:pt x="4907407" y="2353183"/>
                  </a:lnTo>
                  <a:lnTo>
                    <a:pt x="4913248" y="2310130"/>
                  </a:lnTo>
                  <a:lnTo>
                    <a:pt x="4917947" y="2266823"/>
                  </a:lnTo>
                  <a:lnTo>
                    <a:pt x="4921758" y="2223135"/>
                  </a:lnTo>
                  <a:lnTo>
                    <a:pt x="4924424" y="2179320"/>
                  </a:lnTo>
                  <a:lnTo>
                    <a:pt x="4926075" y="2135251"/>
                  </a:lnTo>
                  <a:lnTo>
                    <a:pt x="4926584" y="2090928"/>
                  </a:lnTo>
                  <a:lnTo>
                    <a:pt x="4926075" y="2046605"/>
                  </a:lnTo>
                  <a:lnTo>
                    <a:pt x="4924424" y="2002536"/>
                  </a:lnTo>
                  <a:lnTo>
                    <a:pt x="4921758" y="1958721"/>
                  </a:lnTo>
                  <a:lnTo>
                    <a:pt x="4917947" y="1915033"/>
                  </a:lnTo>
                  <a:lnTo>
                    <a:pt x="4913248" y="1871726"/>
                  </a:lnTo>
                  <a:lnTo>
                    <a:pt x="4907407" y="1828673"/>
                  </a:lnTo>
                  <a:lnTo>
                    <a:pt x="4900548" y="1785874"/>
                  </a:lnTo>
                  <a:lnTo>
                    <a:pt x="4892674" y="1743329"/>
                  </a:lnTo>
                  <a:lnTo>
                    <a:pt x="4883785" y="1701038"/>
                  </a:lnTo>
                  <a:lnTo>
                    <a:pt x="4874006" y="1659128"/>
                  </a:lnTo>
                  <a:lnTo>
                    <a:pt x="4863211" y="1617472"/>
                  </a:lnTo>
                  <a:lnTo>
                    <a:pt x="4851399" y="1576070"/>
                  </a:lnTo>
                  <a:lnTo>
                    <a:pt x="4838572" y="1535049"/>
                  </a:lnTo>
                  <a:lnTo>
                    <a:pt x="4824857" y="1494409"/>
                  </a:lnTo>
                  <a:lnTo>
                    <a:pt x="4810251" y="1454023"/>
                  </a:lnTo>
                  <a:lnTo>
                    <a:pt x="4794631" y="1414145"/>
                  </a:lnTo>
                  <a:lnTo>
                    <a:pt x="4778120" y="1374521"/>
                  </a:lnTo>
                  <a:lnTo>
                    <a:pt x="4760721" y="1335278"/>
                  </a:lnTo>
                  <a:lnTo>
                    <a:pt x="4742434" y="1296289"/>
                  </a:lnTo>
                  <a:lnTo>
                    <a:pt x="4723257" y="1257808"/>
                  </a:lnTo>
                  <a:lnTo>
                    <a:pt x="4703191" y="1219708"/>
                  </a:lnTo>
                  <a:lnTo>
                    <a:pt x="4682363" y="1182115"/>
                  </a:lnTo>
                  <a:lnTo>
                    <a:pt x="4660519" y="1144777"/>
                  </a:lnTo>
                  <a:lnTo>
                    <a:pt x="4637913" y="1107948"/>
                  </a:lnTo>
                  <a:lnTo>
                    <a:pt x="4614545" y="1071626"/>
                  </a:lnTo>
                  <a:lnTo>
                    <a:pt x="4590288" y="1035558"/>
                  </a:lnTo>
                  <a:lnTo>
                    <a:pt x="4565142" y="1000125"/>
                  </a:lnTo>
                  <a:lnTo>
                    <a:pt x="4539361" y="965073"/>
                  </a:lnTo>
                  <a:lnTo>
                    <a:pt x="4512691" y="930401"/>
                  </a:lnTo>
                  <a:lnTo>
                    <a:pt x="4485259" y="896365"/>
                  </a:lnTo>
                  <a:lnTo>
                    <a:pt x="4457065" y="862711"/>
                  </a:lnTo>
                  <a:lnTo>
                    <a:pt x="4428109" y="829563"/>
                  </a:lnTo>
                  <a:lnTo>
                    <a:pt x="4398391" y="796925"/>
                  </a:lnTo>
                  <a:lnTo>
                    <a:pt x="4367911" y="764921"/>
                  </a:lnTo>
                  <a:lnTo>
                    <a:pt x="4336795" y="733298"/>
                  </a:lnTo>
                  <a:lnTo>
                    <a:pt x="4304919" y="702310"/>
                  </a:lnTo>
                  <a:lnTo>
                    <a:pt x="4272280" y="671702"/>
                  </a:lnTo>
                  <a:lnTo>
                    <a:pt x="4239006" y="641858"/>
                  </a:lnTo>
                  <a:lnTo>
                    <a:pt x="4205096" y="612394"/>
                  </a:lnTo>
                  <a:lnTo>
                    <a:pt x="4170425" y="583564"/>
                  </a:lnTo>
                  <a:lnTo>
                    <a:pt x="4135119" y="555371"/>
                  </a:lnTo>
                  <a:lnTo>
                    <a:pt x="4099306" y="527685"/>
                  </a:lnTo>
                  <a:lnTo>
                    <a:pt x="4062730" y="500634"/>
                  </a:lnTo>
                  <a:lnTo>
                    <a:pt x="4025518" y="474218"/>
                  </a:lnTo>
                  <a:lnTo>
                    <a:pt x="3987672" y="448310"/>
                  </a:lnTo>
                  <a:lnTo>
                    <a:pt x="3949191" y="423163"/>
                  </a:lnTo>
                  <a:lnTo>
                    <a:pt x="3910203" y="398525"/>
                  </a:lnTo>
                  <a:lnTo>
                    <a:pt x="3870579" y="374650"/>
                  </a:lnTo>
                  <a:lnTo>
                    <a:pt x="3830446" y="351282"/>
                  </a:lnTo>
                  <a:lnTo>
                    <a:pt x="3789680" y="328675"/>
                  </a:lnTo>
                  <a:lnTo>
                    <a:pt x="3748405" y="306704"/>
                  </a:lnTo>
                  <a:lnTo>
                    <a:pt x="3706494" y="285496"/>
                  </a:lnTo>
                  <a:lnTo>
                    <a:pt x="3664204" y="264922"/>
                  </a:lnTo>
                  <a:lnTo>
                    <a:pt x="3621278" y="244983"/>
                  </a:lnTo>
                  <a:lnTo>
                    <a:pt x="3577843" y="225806"/>
                  </a:lnTo>
                  <a:lnTo>
                    <a:pt x="3534029" y="207263"/>
                  </a:lnTo>
                  <a:lnTo>
                    <a:pt x="3489579" y="189611"/>
                  </a:lnTo>
                  <a:lnTo>
                    <a:pt x="3444747" y="172593"/>
                  </a:lnTo>
                  <a:lnTo>
                    <a:pt x="3399409" y="156210"/>
                  </a:lnTo>
                  <a:lnTo>
                    <a:pt x="3353562" y="140715"/>
                  </a:lnTo>
                  <a:lnTo>
                    <a:pt x="3307334" y="125984"/>
                  </a:lnTo>
                  <a:lnTo>
                    <a:pt x="3260597" y="112013"/>
                  </a:lnTo>
                  <a:lnTo>
                    <a:pt x="3213608" y="98806"/>
                  </a:lnTo>
                  <a:lnTo>
                    <a:pt x="3165983" y="86360"/>
                  </a:lnTo>
                  <a:lnTo>
                    <a:pt x="3118104" y="74675"/>
                  </a:lnTo>
                  <a:lnTo>
                    <a:pt x="3069843" y="63881"/>
                  </a:lnTo>
                  <a:lnTo>
                    <a:pt x="3021075" y="53848"/>
                  </a:lnTo>
                  <a:lnTo>
                    <a:pt x="2972054" y="44703"/>
                  </a:lnTo>
                  <a:lnTo>
                    <a:pt x="2922650" y="36322"/>
                  </a:lnTo>
                  <a:lnTo>
                    <a:pt x="2872866" y="28828"/>
                  </a:lnTo>
                  <a:lnTo>
                    <a:pt x="2822701" y="22098"/>
                  </a:lnTo>
                  <a:lnTo>
                    <a:pt x="2772283" y="16256"/>
                  </a:lnTo>
                  <a:lnTo>
                    <a:pt x="2721483" y="11302"/>
                  </a:lnTo>
                  <a:lnTo>
                    <a:pt x="2670429" y="7238"/>
                  </a:lnTo>
                  <a:lnTo>
                    <a:pt x="2619120" y="4063"/>
                  </a:lnTo>
                  <a:lnTo>
                    <a:pt x="2567432" y="1777"/>
                  </a:lnTo>
                  <a:lnTo>
                    <a:pt x="2515489" y="508"/>
                  </a:lnTo>
                  <a:lnTo>
                    <a:pt x="2463291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357622" y="2323338"/>
              <a:ext cx="4926965" cy="4182110"/>
            </a:xfrm>
            <a:custGeom>
              <a:avLst/>
              <a:gdLst/>
              <a:ahLst/>
              <a:cxnLst/>
              <a:rect l="l" t="t" r="r" b="b"/>
              <a:pathLst>
                <a:path w="4926965" h="4182109">
                  <a:moveTo>
                    <a:pt x="0" y="2090928"/>
                  </a:moveTo>
                  <a:lnTo>
                    <a:pt x="507" y="2046605"/>
                  </a:lnTo>
                  <a:lnTo>
                    <a:pt x="2158" y="2002536"/>
                  </a:lnTo>
                  <a:lnTo>
                    <a:pt x="4825" y="1958720"/>
                  </a:lnTo>
                  <a:lnTo>
                    <a:pt x="8636" y="1915033"/>
                  </a:lnTo>
                  <a:lnTo>
                    <a:pt x="13335" y="1871726"/>
                  </a:lnTo>
                  <a:lnTo>
                    <a:pt x="19176" y="1828673"/>
                  </a:lnTo>
                  <a:lnTo>
                    <a:pt x="26035" y="1785874"/>
                  </a:lnTo>
                  <a:lnTo>
                    <a:pt x="33908" y="1743329"/>
                  </a:lnTo>
                  <a:lnTo>
                    <a:pt x="42799" y="1701038"/>
                  </a:lnTo>
                  <a:lnTo>
                    <a:pt x="52577" y="1659128"/>
                  </a:lnTo>
                  <a:lnTo>
                    <a:pt x="63373" y="1617472"/>
                  </a:lnTo>
                  <a:lnTo>
                    <a:pt x="75183" y="1576070"/>
                  </a:lnTo>
                  <a:lnTo>
                    <a:pt x="88011" y="1535049"/>
                  </a:lnTo>
                  <a:lnTo>
                    <a:pt x="101726" y="1494409"/>
                  </a:lnTo>
                  <a:lnTo>
                    <a:pt x="116331" y="1454023"/>
                  </a:lnTo>
                  <a:lnTo>
                    <a:pt x="131952" y="1414145"/>
                  </a:lnTo>
                  <a:lnTo>
                    <a:pt x="148462" y="1374520"/>
                  </a:lnTo>
                  <a:lnTo>
                    <a:pt x="165862" y="1335278"/>
                  </a:lnTo>
                  <a:lnTo>
                    <a:pt x="184150" y="1296289"/>
                  </a:lnTo>
                  <a:lnTo>
                    <a:pt x="203326" y="1257808"/>
                  </a:lnTo>
                  <a:lnTo>
                    <a:pt x="223392" y="1219708"/>
                  </a:lnTo>
                  <a:lnTo>
                    <a:pt x="244220" y="1182115"/>
                  </a:lnTo>
                  <a:lnTo>
                    <a:pt x="266064" y="1144777"/>
                  </a:lnTo>
                  <a:lnTo>
                    <a:pt x="288670" y="1107948"/>
                  </a:lnTo>
                  <a:lnTo>
                    <a:pt x="312038" y="1071626"/>
                  </a:lnTo>
                  <a:lnTo>
                    <a:pt x="336295" y="1035558"/>
                  </a:lnTo>
                  <a:lnTo>
                    <a:pt x="361441" y="1000125"/>
                  </a:lnTo>
                  <a:lnTo>
                    <a:pt x="387223" y="965073"/>
                  </a:lnTo>
                  <a:lnTo>
                    <a:pt x="413892" y="930401"/>
                  </a:lnTo>
                  <a:lnTo>
                    <a:pt x="441325" y="896365"/>
                  </a:lnTo>
                  <a:lnTo>
                    <a:pt x="469518" y="862711"/>
                  </a:lnTo>
                  <a:lnTo>
                    <a:pt x="498475" y="829563"/>
                  </a:lnTo>
                  <a:lnTo>
                    <a:pt x="528192" y="796925"/>
                  </a:lnTo>
                  <a:lnTo>
                    <a:pt x="558673" y="764921"/>
                  </a:lnTo>
                  <a:lnTo>
                    <a:pt x="589788" y="733298"/>
                  </a:lnTo>
                  <a:lnTo>
                    <a:pt x="621664" y="702310"/>
                  </a:lnTo>
                  <a:lnTo>
                    <a:pt x="654303" y="671702"/>
                  </a:lnTo>
                  <a:lnTo>
                    <a:pt x="687577" y="641858"/>
                  </a:lnTo>
                  <a:lnTo>
                    <a:pt x="721487" y="612394"/>
                  </a:lnTo>
                  <a:lnTo>
                    <a:pt x="756157" y="583564"/>
                  </a:lnTo>
                  <a:lnTo>
                    <a:pt x="791337" y="555371"/>
                  </a:lnTo>
                  <a:lnTo>
                    <a:pt x="827277" y="527685"/>
                  </a:lnTo>
                  <a:lnTo>
                    <a:pt x="863853" y="500634"/>
                  </a:lnTo>
                  <a:lnTo>
                    <a:pt x="901064" y="474217"/>
                  </a:lnTo>
                  <a:lnTo>
                    <a:pt x="938911" y="448310"/>
                  </a:lnTo>
                  <a:lnTo>
                    <a:pt x="977391" y="423163"/>
                  </a:lnTo>
                  <a:lnTo>
                    <a:pt x="1016380" y="398525"/>
                  </a:lnTo>
                  <a:lnTo>
                    <a:pt x="1056004" y="374650"/>
                  </a:lnTo>
                  <a:lnTo>
                    <a:pt x="1096137" y="351282"/>
                  </a:lnTo>
                  <a:lnTo>
                    <a:pt x="1136903" y="328675"/>
                  </a:lnTo>
                  <a:lnTo>
                    <a:pt x="1178178" y="306704"/>
                  </a:lnTo>
                  <a:lnTo>
                    <a:pt x="1220088" y="285496"/>
                  </a:lnTo>
                  <a:lnTo>
                    <a:pt x="1262379" y="264922"/>
                  </a:lnTo>
                  <a:lnTo>
                    <a:pt x="1305305" y="244983"/>
                  </a:lnTo>
                  <a:lnTo>
                    <a:pt x="1348739" y="225806"/>
                  </a:lnTo>
                  <a:lnTo>
                    <a:pt x="1392554" y="207263"/>
                  </a:lnTo>
                  <a:lnTo>
                    <a:pt x="1437004" y="189611"/>
                  </a:lnTo>
                  <a:lnTo>
                    <a:pt x="1481835" y="172592"/>
                  </a:lnTo>
                  <a:lnTo>
                    <a:pt x="1527175" y="156210"/>
                  </a:lnTo>
                  <a:lnTo>
                    <a:pt x="1573022" y="140715"/>
                  </a:lnTo>
                  <a:lnTo>
                    <a:pt x="1619250" y="125984"/>
                  </a:lnTo>
                  <a:lnTo>
                    <a:pt x="1665858" y="112013"/>
                  </a:lnTo>
                  <a:lnTo>
                    <a:pt x="1712976" y="98806"/>
                  </a:lnTo>
                  <a:lnTo>
                    <a:pt x="1760601" y="86360"/>
                  </a:lnTo>
                  <a:lnTo>
                    <a:pt x="1808479" y="74675"/>
                  </a:lnTo>
                  <a:lnTo>
                    <a:pt x="1856739" y="63881"/>
                  </a:lnTo>
                  <a:lnTo>
                    <a:pt x="1905507" y="53848"/>
                  </a:lnTo>
                  <a:lnTo>
                    <a:pt x="1954529" y="44703"/>
                  </a:lnTo>
                  <a:lnTo>
                    <a:pt x="2003932" y="36322"/>
                  </a:lnTo>
                  <a:lnTo>
                    <a:pt x="2053717" y="28828"/>
                  </a:lnTo>
                  <a:lnTo>
                    <a:pt x="2103881" y="22098"/>
                  </a:lnTo>
                  <a:lnTo>
                    <a:pt x="2154301" y="16256"/>
                  </a:lnTo>
                  <a:lnTo>
                    <a:pt x="2205101" y="11302"/>
                  </a:lnTo>
                  <a:lnTo>
                    <a:pt x="2256154" y="7238"/>
                  </a:lnTo>
                  <a:lnTo>
                    <a:pt x="2307462" y="4063"/>
                  </a:lnTo>
                  <a:lnTo>
                    <a:pt x="2359152" y="1777"/>
                  </a:lnTo>
                  <a:lnTo>
                    <a:pt x="2411095" y="508"/>
                  </a:lnTo>
                  <a:lnTo>
                    <a:pt x="2463292" y="0"/>
                  </a:lnTo>
                  <a:lnTo>
                    <a:pt x="2515488" y="508"/>
                  </a:lnTo>
                  <a:lnTo>
                    <a:pt x="2567431" y="1777"/>
                  </a:lnTo>
                  <a:lnTo>
                    <a:pt x="2619121" y="4063"/>
                  </a:lnTo>
                  <a:lnTo>
                    <a:pt x="2670429" y="7238"/>
                  </a:lnTo>
                  <a:lnTo>
                    <a:pt x="2721482" y="11302"/>
                  </a:lnTo>
                  <a:lnTo>
                    <a:pt x="2772282" y="16256"/>
                  </a:lnTo>
                  <a:lnTo>
                    <a:pt x="2822702" y="22098"/>
                  </a:lnTo>
                  <a:lnTo>
                    <a:pt x="2872867" y="28828"/>
                  </a:lnTo>
                  <a:lnTo>
                    <a:pt x="2922651" y="36322"/>
                  </a:lnTo>
                  <a:lnTo>
                    <a:pt x="2972054" y="44703"/>
                  </a:lnTo>
                  <a:lnTo>
                    <a:pt x="3021076" y="53848"/>
                  </a:lnTo>
                  <a:lnTo>
                    <a:pt x="3069844" y="63881"/>
                  </a:lnTo>
                  <a:lnTo>
                    <a:pt x="3118104" y="74675"/>
                  </a:lnTo>
                  <a:lnTo>
                    <a:pt x="3165982" y="86360"/>
                  </a:lnTo>
                  <a:lnTo>
                    <a:pt x="3213607" y="98806"/>
                  </a:lnTo>
                  <a:lnTo>
                    <a:pt x="3260598" y="112013"/>
                  </a:lnTo>
                  <a:lnTo>
                    <a:pt x="3307333" y="125984"/>
                  </a:lnTo>
                  <a:lnTo>
                    <a:pt x="3353561" y="140715"/>
                  </a:lnTo>
                  <a:lnTo>
                    <a:pt x="3399408" y="156210"/>
                  </a:lnTo>
                  <a:lnTo>
                    <a:pt x="3444748" y="172592"/>
                  </a:lnTo>
                  <a:lnTo>
                    <a:pt x="3489579" y="189611"/>
                  </a:lnTo>
                  <a:lnTo>
                    <a:pt x="3534029" y="207263"/>
                  </a:lnTo>
                  <a:lnTo>
                    <a:pt x="3577844" y="225806"/>
                  </a:lnTo>
                  <a:lnTo>
                    <a:pt x="3621278" y="244983"/>
                  </a:lnTo>
                  <a:lnTo>
                    <a:pt x="3664204" y="264922"/>
                  </a:lnTo>
                  <a:lnTo>
                    <a:pt x="3706495" y="285496"/>
                  </a:lnTo>
                  <a:lnTo>
                    <a:pt x="3748404" y="306704"/>
                  </a:lnTo>
                  <a:lnTo>
                    <a:pt x="3789679" y="328675"/>
                  </a:lnTo>
                  <a:lnTo>
                    <a:pt x="3830447" y="351282"/>
                  </a:lnTo>
                  <a:lnTo>
                    <a:pt x="3870579" y="374650"/>
                  </a:lnTo>
                  <a:lnTo>
                    <a:pt x="3910203" y="398525"/>
                  </a:lnTo>
                  <a:lnTo>
                    <a:pt x="3949192" y="423163"/>
                  </a:lnTo>
                  <a:lnTo>
                    <a:pt x="3987673" y="448310"/>
                  </a:lnTo>
                  <a:lnTo>
                    <a:pt x="4025519" y="474217"/>
                  </a:lnTo>
                  <a:lnTo>
                    <a:pt x="4062729" y="500634"/>
                  </a:lnTo>
                  <a:lnTo>
                    <a:pt x="4099305" y="527685"/>
                  </a:lnTo>
                  <a:lnTo>
                    <a:pt x="4135120" y="555371"/>
                  </a:lnTo>
                  <a:lnTo>
                    <a:pt x="4170426" y="583564"/>
                  </a:lnTo>
                  <a:lnTo>
                    <a:pt x="4205097" y="612394"/>
                  </a:lnTo>
                  <a:lnTo>
                    <a:pt x="4239006" y="641858"/>
                  </a:lnTo>
                  <a:lnTo>
                    <a:pt x="4272280" y="671702"/>
                  </a:lnTo>
                  <a:lnTo>
                    <a:pt x="4304919" y="702310"/>
                  </a:lnTo>
                  <a:lnTo>
                    <a:pt x="4336796" y="733298"/>
                  </a:lnTo>
                  <a:lnTo>
                    <a:pt x="4367910" y="764921"/>
                  </a:lnTo>
                  <a:lnTo>
                    <a:pt x="4398391" y="796925"/>
                  </a:lnTo>
                  <a:lnTo>
                    <a:pt x="4428108" y="829563"/>
                  </a:lnTo>
                  <a:lnTo>
                    <a:pt x="4457064" y="862711"/>
                  </a:lnTo>
                  <a:lnTo>
                    <a:pt x="4485258" y="896365"/>
                  </a:lnTo>
                  <a:lnTo>
                    <a:pt x="4512691" y="930401"/>
                  </a:lnTo>
                  <a:lnTo>
                    <a:pt x="4539360" y="965073"/>
                  </a:lnTo>
                  <a:lnTo>
                    <a:pt x="4565142" y="1000125"/>
                  </a:lnTo>
                  <a:lnTo>
                    <a:pt x="4590287" y="1035558"/>
                  </a:lnTo>
                  <a:lnTo>
                    <a:pt x="4614545" y="1071626"/>
                  </a:lnTo>
                  <a:lnTo>
                    <a:pt x="4637912" y="1107948"/>
                  </a:lnTo>
                  <a:lnTo>
                    <a:pt x="4660519" y="1144777"/>
                  </a:lnTo>
                  <a:lnTo>
                    <a:pt x="4682362" y="1182115"/>
                  </a:lnTo>
                  <a:lnTo>
                    <a:pt x="4703191" y="1219708"/>
                  </a:lnTo>
                  <a:lnTo>
                    <a:pt x="4723257" y="1257808"/>
                  </a:lnTo>
                  <a:lnTo>
                    <a:pt x="4742433" y="1296289"/>
                  </a:lnTo>
                  <a:lnTo>
                    <a:pt x="4760722" y="1335278"/>
                  </a:lnTo>
                  <a:lnTo>
                    <a:pt x="4778121" y="1374520"/>
                  </a:lnTo>
                  <a:lnTo>
                    <a:pt x="4794631" y="1414145"/>
                  </a:lnTo>
                  <a:lnTo>
                    <a:pt x="4810252" y="1454023"/>
                  </a:lnTo>
                  <a:lnTo>
                    <a:pt x="4824857" y="1494409"/>
                  </a:lnTo>
                  <a:lnTo>
                    <a:pt x="4838573" y="1535049"/>
                  </a:lnTo>
                  <a:lnTo>
                    <a:pt x="4851400" y="1576070"/>
                  </a:lnTo>
                  <a:lnTo>
                    <a:pt x="4863210" y="1617472"/>
                  </a:lnTo>
                  <a:lnTo>
                    <a:pt x="4874006" y="1659128"/>
                  </a:lnTo>
                  <a:lnTo>
                    <a:pt x="4883784" y="1701038"/>
                  </a:lnTo>
                  <a:lnTo>
                    <a:pt x="4892675" y="1743329"/>
                  </a:lnTo>
                  <a:lnTo>
                    <a:pt x="4900549" y="1785874"/>
                  </a:lnTo>
                  <a:lnTo>
                    <a:pt x="4907407" y="1828673"/>
                  </a:lnTo>
                  <a:lnTo>
                    <a:pt x="4913249" y="1871726"/>
                  </a:lnTo>
                  <a:lnTo>
                    <a:pt x="4917948" y="1915033"/>
                  </a:lnTo>
                  <a:lnTo>
                    <a:pt x="4921758" y="1958720"/>
                  </a:lnTo>
                  <a:lnTo>
                    <a:pt x="4924425" y="2002536"/>
                  </a:lnTo>
                  <a:lnTo>
                    <a:pt x="4926076" y="2046605"/>
                  </a:lnTo>
                  <a:lnTo>
                    <a:pt x="4926583" y="2090928"/>
                  </a:lnTo>
                  <a:lnTo>
                    <a:pt x="4926076" y="2135251"/>
                  </a:lnTo>
                  <a:lnTo>
                    <a:pt x="4924425" y="2179320"/>
                  </a:lnTo>
                  <a:lnTo>
                    <a:pt x="4921758" y="2223135"/>
                  </a:lnTo>
                  <a:lnTo>
                    <a:pt x="4917948" y="2266823"/>
                  </a:lnTo>
                  <a:lnTo>
                    <a:pt x="4913249" y="2310130"/>
                  </a:lnTo>
                  <a:lnTo>
                    <a:pt x="4907407" y="2353183"/>
                  </a:lnTo>
                  <a:lnTo>
                    <a:pt x="4900549" y="2395982"/>
                  </a:lnTo>
                  <a:lnTo>
                    <a:pt x="4892675" y="2438527"/>
                  </a:lnTo>
                  <a:lnTo>
                    <a:pt x="4883784" y="2480818"/>
                  </a:lnTo>
                  <a:lnTo>
                    <a:pt x="4874006" y="2522728"/>
                  </a:lnTo>
                  <a:lnTo>
                    <a:pt x="4863210" y="2564384"/>
                  </a:lnTo>
                  <a:lnTo>
                    <a:pt x="4851400" y="2605786"/>
                  </a:lnTo>
                  <a:lnTo>
                    <a:pt x="4838573" y="2646807"/>
                  </a:lnTo>
                  <a:lnTo>
                    <a:pt x="4824857" y="2687447"/>
                  </a:lnTo>
                  <a:lnTo>
                    <a:pt x="4810252" y="2727833"/>
                  </a:lnTo>
                  <a:lnTo>
                    <a:pt x="4794631" y="2767711"/>
                  </a:lnTo>
                  <a:lnTo>
                    <a:pt x="4778121" y="2807335"/>
                  </a:lnTo>
                  <a:lnTo>
                    <a:pt x="4760722" y="2846578"/>
                  </a:lnTo>
                  <a:lnTo>
                    <a:pt x="4742433" y="2885567"/>
                  </a:lnTo>
                  <a:lnTo>
                    <a:pt x="4723257" y="2924048"/>
                  </a:lnTo>
                  <a:lnTo>
                    <a:pt x="4703191" y="2962148"/>
                  </a:lnTo>
                  <a:lnTo>
                    <a:pt x="4682362" y="2999740"/>
                  </a:lnTo>
                  <a:lnTo>
                    <a:pt x="4660519" y="3037078"/>
                  </a:lnTo>
                  <a:lnTo>
                    <a:pt x="4637912" y="3073908"/>
                  </a:lnTo>
                  <a:lnTo>
                    <a:pt x="4614545" y="3110230"/>
                  </a:lnTo>
                  <a:lnTo>
                    <a:pt x="4590287" y="3146298"/>
                  </a:lnTo>
                  <a:lnTo>
                    <a:pt x="4565142" y="3181731"/>
                  </a:lnTo>
                  <a:lnTo>
                    <a:pt x="4539360" y="3216783"/>
                  </a:lnTo>
                  <a:lnTo>
                    <a:pt x="4512691" y="3251454"/>
                  </a:lnTo>
                  <a:lnTo>
                    <a:pt x="4485258" y="3285515"/>
                  </a:lnTo>
                  <a:lnTo>
                    <a:pt x="4457064" y="3319132"/>
                  </a:lnTo>
                  <a:lnTo>
                    <a:pt x="4428108" y="3352253"/>
                  </a:lnTo>
                  <a:lnTo>
                    <a:pt x="4398391" y="3384867"/>
                  </a:lnTo>
                  <a:lnTo>
                    <a:pt x="4367910" y="3416973"/>
                  </a:lnTo>
                  <a:lnTo>
                    <a:pt x="4336796" y="3448545"/>
                  </a:lnTo>
                  <a:lnTo>
                    <a:pt x="4304919" y="3479584"/>
                  </a:lnTo>
                  <a:lnTo>
                    <a:pt x="4272280" y="3510089"/>
                  </a:lnTo>
                  <a:lnTo>
                    <a:pt x="4239006" y="3540036"/>
                  </a:lnTo>
                  <a:lnTo>
                    <a:pt x="4205097" y="3569423"/>
                  </a:lnTo>
                  <a:lnTo>
                    <a:pt x="4170426" y="3598252"/>
                  </a:lnTo>
                  <a:lnTo>
                    <a:pt x="4135120" y="3626497"/>
                  </a:lnTo>
                  <a:lnTo>
                    <a:pt x="4099305" y="3654145"/>
                  </a:lnTo>
                  <a:lnTo>
                    <a:pt x="4062729" y="3681209"/>
                  </a:lnTo>
                  <a:lnTo>
                    <a:pt x="4025519" y="3707663"/>
                  </a:lnTo>
                  <a:lnTo>
                    <a:pt x="3987673" y="3733495"/>
                  </a:lnTo>
                  <a:lnTo>
                    <a:pt x="3949192" y="3758704"/>
                  </a:lnTo>
                  <a:lnTo>
                    <a:pt x="3910203" y="3783291"/>
                  </a:lnTo>
                  <a:lnTo>
                    <a:pt x="3870579" y="3807231"/>
                  </a:lnTo>
                  <a:lnTo>
                    <a:pt x="3830447" y="3830510"/>
                  </a:lnTo>
                  <a:lnTo>
                    <a:pt x="3789679" y="3853141"/>
                  </a:lnTo>
                  <a:lnTo>
                    <a:pt x="3748404" y="3875100"/>
                  </a:lnTo>
                  <a:lnTo>
                    <a:pt x="3706495" y="3896385"/>
                  </a:lnTo>
                  <a:lnTo>
                    <a:pt x="3664204" y="3916972"/>
                  </a:lnTo>
                  <a:lnTo>
                    <a:pt x="3621278" y="3936873"/>
                  </a:lnTo>
                  <a:lnTo>
                    <a:pt x="3577844" y="3956062"/>
                  </a:lnTo>
                  <a:lnTo>
                    <a:pt x="3534029" y="3974528"/>
                  </a:lnTo>
                  <a:lnTo>
                    <a:pt x="3489579" y="3992283"/>
                  </a:lnTo>
                  <a:lnTo>
                    <a:pt x="3444748" y="4009301"/>
                  </a:lnTo>
                  <a:lnTo>
                    <a:pt x="3399408" y="4025582"/>
                  </a:lnTo>
                  <a:lnTo>
                    <a:pt x="3353561" y="4041114"/>
                  </a:lnTo>
                  <a:lnTo>
                    <a:pt x="3307333" y="4055872"/>
                  </a:lnTo>
                  <a:lnTo>
                    <a:pt x="3260598" y="4069880"/>
                  </a:lnTo>
                  <a:lnTo>
                    <a:pt x="3213607" y="4083100"/>
                  </a:lnTo>
                  <a:lnTo>
                    <a:pt x="3165982" y="4095534"/>
                  </a:lnTo>
                  <a:lnTo>
                    <a:pt x="3118104" y="4107167"/>
                  </a:lnTo>
                  <a:lnTo>
                    <a:pt x="3069844" y="4118000"/>
                  </a:lnTo>
                  <a:lnTo>
                    <a:pt x="3021076" y="4128008"/>
                  </a:lnTo>
                  <a:lnTo>
                    <a:pt x="2972054" y="4137202"/>
                  </a:lnTo>
                  <a:lnTo>
                    <a:pt x="2922651" y="4145572"/>
                  </a:lnTo>
                  <a:lnTo>
                    <a:pt x="2872867" y="4153090"/>
                  </a:lnTo>
                  <a:lnTo>
                    <a:pt x="2822702" y="4159758"/>
                  </a:lnTo>
                  <a:lnTo>
                    <a:pt x="2772282" y="4165561"/>
                  </a:lnTo>
                  <a:lnTo>
                    <a:pt x="2721482" y="4170502"/>
                  </a:lnTo>
                  <a:lnTo>
                    <a:pt x="2670429" y="4174566"/>
                  </a:lnTo>
                  <a:lnTo>
                    <a:pt x="2619121" y="4177741"/>
                  </a:lnTo>
                  <a:lnTo>
                    <a:pt x="2567431" y="4180027"/>
                  </a:lnTo>
                  <a:lnTo>
                    <a:pt x="2515488" y="4181398"/>
                  </a:lnTo>
                  <a:lnTo>
                    <a:pt x="2463292" y="4181855"/>
                  </a:lnTo>
                  <a:lnTo>
                    <a:pt x="2411095" y="4181398"/>
                  </a:lnTo>
                  <a:lnTo>
                    <a:pt x="2359152" y="4180027"/>
                  </a:lnTo>
                  <a:lnTo>
                    <a:pt x="2307462" y="4177741"/>
                  </a:lnTo>
                  <a:lnTo>
                    <a:pt x="2256154" y="4174566"/>
                  </a:lnTo>
                  <a:lnTo>
                    <a:pt x="2205101" y="4170502"/>
                  </a:lnTo>
                  <a:lnTo>
                    <a:pt x="2154301" y="4165561"/>
                  </a:lnTo>
                  <a:lnTo>
                    <a:pt x="2103881" y="4159758"/>
                  </a:lnTo>
                  <a:lnTo>
                    <a:pt x="2053717" y="4153090"/>
                  </a:lnTo>
                  <a:lnTo>
                    <a:pt x="2003932" y="4145572"/>
                  </a:lnTo>
                  <a:lnTo>
                    <a:pt x="1954529" y="4137202"/>
                  </a:lnTo>
                  <a:lnTo>
                    <a:pt x="1905507" y="4128008"/>
                  </a:lnTo>
                  <a:lnTo>
                    <a:pt x="1856739" y="4118000"/>
                  </a:lnTo>
                  <a:lnTo>
                    <a:pt x="1808479" y="4107167"/>
                  </a:lnTo>
                  <a:lnTo>
                    <a:pt x="1760601" y="4095534"/>
                  </a:lnTo>
                  <a:lnTo>
                    <a:pt x="1712976" y="4083100"/>
                  </a:lnTo>
                  <a:lnTo>
                    <a:pt x="1665858" y="4069880"/>
                  </a:lnTo>
                  <a:lnTo>
                    <a:pt x="1619250" y="4055872"/>
                  </a:lnTo>
                  <a:lnTo>
                    <a:pt x="1573022" y="4041114"/>
                  </a:lnTo>
                  <a:lnTo>
                    <a:pt x="1527175" y="4025582"/>
                  </a:lnTo>
                  <a:lnTo>
                    <a:pt x="1481835" y="4009301"/>
                  </a:lnTo>
                  <a:lnTo>
                    <a:pt x="1437004" y="3992283"/>
                  </a:lnTo>
                  <a:lnTo>
                    <a:pt x="1392554" y="3974528"/>
                  </a:lnTo>
                  <a:lnTo>
                    <a:pt x="1348739" y="3956062"/>
                  </a:lnTo>
                  <a:lnTo>
                    <a:pt x="1305305" y="3936873"/>
                  </a:lnTo>
                  <a:lnTo>
                    <a:pt x="1262379" y="3916972"/>
                  </a:lnTo>
                  <a:lnTo>
                    <a:pt x="1220088" y="3896385"/>
                  </a:lnTo>
                  <a:lnTo>
                    <a:pt x="1178178" y="3875100"/>
                  </a:lnTo>
                  <a:lnTo>
                    <a:pt x="1136903" y="3853141"/>
                  </a:lnTo>
                  <a:lnTo>
                    <a:pt x="1096137" y="3830510"/>
                  </a:lnTo>
                  <a:lnTo>
                    <a:pt x="1056004" y="3807231"/>
                  </a:lnTo>
                  <a:lnTo>
                    <a:pt x="1016380" y="3783291"/>
                  </a:lnTo>
                  <a:lnTo>
                    <a:pt x="977391" y="3758704"/>
                  </a:lnTo>
                  <a:lnTo>
                    <a:pt x="938911" y="3733495"/>
                  </a:lnTo>
                  <a:lnTo>
                    <a:pt x="901064" y="3707663"/>
                  </a:lnTo>
                  <a:lnTo>
                    <a:pt x="863853" y="3681209"/>
                  </a:lnTo>
                  <a:lnTo>
                    <a:pt x="827277" y="3654145"/>
                  </a:lnTo>
                  <a:lnTo>
                    <a:pt x="791337" y="3626497"/>
                  </a:lnTo>
                  <a:lnTo>
                    <a:pt x="756157" y="3598252"/>
                  </a:lnTo>
                  <a:lnTo>
                    <a:pt x="721487" y="3569436"/>
                  </a:lnTo>
                  <a:lnTo>
                    <a:pt x="687577" y="3540036"/>
                  </a:lnTo>
                  <a:lnTo>
                    <a:pt x="654303" y="3510089"/>
                  </a:lnTo>
                  <a:lnTo>
                    <a:pt x="621664" y="3479584"/>
                  </a:lnTo>
                  <a:lnTo>
                    <a:pt x="589788" y="3448545"/>
                  </a:lnTo>
                  <a:lnTo>
                    <a:pt x="558673" y="3416973"/>
                  </a:lnTo>
                  <a:lnTo>
                    <a:pt x="528192" y="3384867"/>
                  </a:lnTo>
                  <a:lnTo>
                    <a:pt x="498475" y="3352253"/>
                  </a:lnTo>
                  <a:lnTo>
                    <a:pt x="469518" y="3319132"/>
                  </a:lnTo>
                  <a:lnTo>
                    <a:pt x="441325" y="3285515"/>
                  </a:lnTo>
                  <a:lnTo>
                    <a:pt x="413892" y="3251454"/>
                  </a:lnTo>
                  <a:lnTo>
                    <a:pt x="387223" y="3216783"/>
                  </a:lnTo>
                  <a:lnTo>
                    <a:pt x="361441" y="3181731"/>
                  </a:lnTo>
                  <a:lnTo>
                    <a:pt x="336295" y="3146298"/>
                  </a:lnTo>
                  <a:lnTo>
                    <a:pt x="312038" y="3110230"/>
                  </a:lnTo>
                  <a:lnTo>
                    <a:pt x="288670" y="3073908"/>
                  </a:lnTo>
                  <a:lnTo>
                    <a:pt x="266064" y="3037078"/>
                  </a:lnTo>
                  <a:lnTo>
                    <a:pt x="244220" y="2999740"/>
                  </a:lnTo>
                  <a:lnTo>
                    <a:pt x="223392" y="2962148"/>
                  </a:lnTo>
                  <a:lnTo>
                    <a:pt x="203326" y="2924048"/>
                  </a:lnTo>
                  <a:lnTo>
                    <a:pt x="184150" y="2885567"/>
                  </a:lnTo>
                  <a:lnTo>
                    <a:pt x="165862" y="2846578"/>
                  </a:lnTo>
                  <a:lnTo>
                    <a:pt x="148462" y="2807335"/>
                  </a:lnTo>
                  <a:lnTo>
                    <a:pt x="131952" y="2767711"/>
                  </a:lnTo>
                  <a:lnTo>
                    <a:pt x="116331" y="2727833"/>
                  </a:lnTo>
                  <a:lnTo>
                    <a:pt x="101726" y="2687447"/>
                  </a:lnTo>
                  <a:lnTo>
                    <a:pt x="88011" y="2646807"/>
                  </a:lnTo>
                  <a:lnTo>
                    <a:pt x="75183" y="2605786"/>
                  </a:lnTo>
                  <a:lnTo>
                    <a:pt x="63373" y="2564384"/>
                  </a:lnTo>
                  <a:lnTo>
                    <a:pt x="52577" y="2522728"/>
                  </a:lnTo>
                  <a:lnTo>
                    <a:pt x="42799" y="2480818"/>
                  </a:lnTo>
                  <a:lnTo>
                    <a:pt x="33908" y="2438527"/>
                  </a:lnTo>
                  <a:lnTo>
                    <a:pt x="26035" y="2395982"/>
                  </a:lnTo>
                  <a:lnTo>
                    <a:pt x="19176" y="2353183"/>
                  </a:lnTo>
                  <a:lnTo>
                    <a:pt x="13335" y="2310130"/>
                  </a:lnTo>
                  <a:lnTo>
                    <a:pt x="8636" y="2266823"/>
                  </a:lnTo>
                  <a:lnTo>
                    <a:pt x="4825" y="2223135"/>
                  </a:lnTo>
                  <a:lnTo>
                    <a:pt x="2158" y="2179320"/>
                  </a:lnTo>
                  <a:lnTo>
                    <a:pt x="507" y="2135251"/>
                  </a:lnTo>
                  <a:lnTo>
                    <a:pt x="0" y="2090928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352413" y="4109973"/>
            <a:ext cx="29000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3630" marR="5080" indent="-1091565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allowed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6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extends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716" y="778002"/>
            <a:ext cx="93560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WHY</a:t>
            </a:r>
            <a:r>
              <a:rPr dirty="0" spc="-120"/>
              <a:t> </a:t>
            </a:r>
            <a:r>
              <a:rPr dirty="0" spc="-35"/>
              <a:t>MULTIPLE</a:t>
            </a:r>
            <a:r>
              <a:rPr dirty="0" spc="-50"/>
              <a:t> </a:t>
            </a:r>
            <a:r>
              <a:rPr dirty="0" spc="75"/>
              <a:t>INHERITANCE</a:t>
            </a:r>
            <a:r>
              <a:rPr dirty="0" spc="-95"/>
              <a:t> </a:t>
            </a:r>
            <a:r>
              <a:rPr dirty="0" spc="-45"/>
              <a:t>IS</a:t>
            </a:r>
            <a:r>
              <a:rPr dirty="0" spc="-55"/>
              <a:t> </a:t>
            </a:r>
            <a:r>
              <a:rPr dirty="0" spc="225"/>
              <a:t>NOT</a:t>
            </a:r>
            <a:r>
              <a:rPr dirty="0" spc="-155"/>
              <a:t> </a:t>
            </a:r>
            <a:r>
              <a:rPr dirty="0"/>
              <a:t>SUPPORTED</a:t>
            </a:r>
            <a:r>
              <a:rPr dirty="0" spc="-140"/>
              <a:t> </a:t>
            </a:r>
            <a:r>
              <a:rPr dirty="0" spc="145"/>
              <a:t>IN</a:t>
            </a:r>
            <a:r>
              <a:rPr dirty="0" spc="-60"/>
              <a:t> JAVA?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68146" y="2056003"/>
            <a:ext cx="993648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2425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Consider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scenario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classes.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classes.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classes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child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algn="just" marL="353060" indent="-340360">
              <a:lnSpc>
                <a:spcPct val="100000"/>
              </a:lnSpc>
              <a:buFont typeface="Arial MT"/>
              <a:buChar char="•"/>
              <a:tabLst>
                <a:tab pos="353060" algn="l"/>
              </a:tabLst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ambiguity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</a:t>
            </a:r>
            <a:r>
              <a:rPr dirty="0" sz="2400" spc="-2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0">
                <a:latin typeface="Times New Roman"/>
                <a:cs typeface="Times New Roman"/>
              </a:rPr>
              <a:t> 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716" y="778002"/>
            <a:ext cx="93560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WHY</a:t>
            </a:r>
            <a:r>
              <a:rPr dirty="0" spc="-120"/>
              <a:t> </a:t>
            </a:r>
            <a:r>
              <a:rPr dirty="0" spc="-35"/>
              <a:t>MULTIPLE</a:t>
            </a:r>
            <a:r>
              <a:rPr dirty="0" spc="-50"/>
              <a:t> </a:t>
            </a:r>
            <a:r>
              <a:rPr dirty="0" spc="75"/>
              <a:t>INHERITANCE</a:t>
            </a:r>
            <a:r>
              <a:rPr dirty="0" spc="-95"/>
              <a:t> </a:t>
            </a:r>
            <a:r>
              <a:rPr dirty="0" spc="-45"/>
              <a:t>IS</a:t>
            </a:r>
            <a:r>
              <a:rPr dirty="0" spc="-55"/>
              <a:t> </a:t>
            </a:r>
            <a:r>
              <a:rPr dirty="0" spc="225"/>
              <a:t>NOT</a:t>
            </a:r>
            <a:r>
              <a:rPr dirty="0" spc="-155"/>
              <a:t> </a:t>
            </a:r>
            <a:r>
              <a:rPr dirty="0"/>
              <a:t>SUPPORTED</a:t>
            </a:r>
            <a:r>
              <a:rPr dirty="0" spc="-140"/>
              <a:t> </a:t>
            </a:r>
            <a:r>
              <a:rPr dirty="0" spc="145"/>
              <a:t>IN</a:t>
            </a:r>
            <a:r>
              <a:rPr dirty="0" spc="-60"/>
              <a:t> JAVA?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79979" y="1335760"/>
            <a:ext cx="4933950" cy="530542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14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Times New Roman"/>
                <a:cs typeface="Times New Roman"/>
              </a:rPr>
              <a:t>A{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1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add()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{a</a:t>
            </a:r>
            <a:r>
              <a:rPr dirty="0" sz="1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=10;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b=5;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25"/>
              </a:spcBef>
              <a:tabLst>
                <a:tab pos="2298700" algn="l"/>
              </a:tabLst>
            </a:pP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c=a+b;}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400" spc="-5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1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Times New Roman"/>
                <a:cs typeface="Times New Roman"/>
              </a:rPr>
              <a:t>B{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1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add()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{a</a:t>
            </a:r>
            <a:r>
              <a:rPr dirty="0" sz="1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=10;</a:t>
            </a:r>
            <a:endParaRPr sz="1400">
              <a:latin typeface="Times New Roman"/>
              <a:cs typeface="Times New Roman"/>
            </a:endParaRPr>
          </a:p>
          <a:p>
            <a:pPr marL="927100" marR="3589654">
              <a:lnSpc>
                <a:spcPts val="2630"/>
              </a:lnSpc>
              <a:spcBef>
                <a:spcPts val="235"/>
              </a:spcBef>
            </a:pP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b=5;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c=15;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75"/>
              </a:spcBef>
            </a:pP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d=a+b+c;}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extends</a:t>
            </a:r>
            <a:r>
              <a:rPr dirty="0" sz="1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A,B{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//suppose</a:t>
            </a:r>
            <a:r>
              <a:rPr dirty="0"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1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1400" spc="-20">
                <a:solidFill>
                  <a:srgbClr val="FF0000"/>
                </a:solidFill>
                <a:latin typeface="Times New Roman"/>
                <a:cs typeface="Times New Roman"/>
              </a:rPr>
              <a:t> were</a:t>
            </a:r>
            <a:endParaRPr sz="1400">
              <a:latin typeface="Times New Roman"/>
              <a:cs typeface="Times New Roman"/>
            </a:endParaRPr>
          </a:p>
          <a:p>
            <a:pPr marL="970915" marR="2000250" indent="-781050">
              <a:lnSpc>
                <a:spcPts val="2920"/>
              </a:lnSpc>
            </a:pP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1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dirty="0" sz="1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main(String</a:t>
            </a:r>
            <a:r>
              <a:rPr dirty="0" sz="14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args[]){ 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obj=new</a:t>
            </a:r>
            <a:r>
              <a:rPr dirty="0" sz="1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imes New Roman"/>
                <a:cs typeface="Times New Roman"/>
              </a:rPr>
              <a:t>C();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dirty="0" sz="1400" spc="-10">
                <a:solidFill>
                  <a:srgbClr val="404040"/>
                </a:solidFill>
                <a:latin typeface="Times New Roman"/>
                <a:cs typeface="Times New Roman"/>
              </a:rPr>
              <a:t>obj.add();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//Now</a:t>
            </a:r>
            <a:r>
              <a:rPr dirty="0" sz="14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which add()</a:t>
            </a:r>
            <a:r>
              <a:rPr dirty="0" sz="1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would</a:t>
            </a:r>
            <a:r>
              <a:rPr dirty="0" sz="1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1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Times New Roman"/>
                <a:cs typeface="Times New Roman"/>
              </a:rPr>
              <a:t>invoked?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  <a:tabLst>
                <a:tab pos="1384300" algn="l"/>
              </a:tabLst>
            </a:pPr>
            <a:r>
              <a:rPr dirty="0" sz="1400" spc="-5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r>
              <a:rPr dirty="0" sz="1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1400" spc="-5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716" y="778002"/>
            <a:ext cx="93560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WHY</a:t>
            </a:r>
            <a:r>
              <a:rPr dirty="0" spc="-120"/>
              <a:t> </a:t>
            </a:r>
            <a:r>
              <a:rPr dirty="0" spc="-35"/>
              <a:t>MULTIPLE</a:t>
            </a:r>
            <a:r>
              <a:rPr dirty="0" spc="-50"/>
              <a:t> </a:t>
            </a:r>
            <a:r>
              <a:rPr dirty="0" spc="75"/>
              <a:t>INHERITANCE</a:t>
            </a:r>
            <a:r>
              <a:rPr dirty="0" spc="-95"/>
              <a:t> </a:t>
            </a:r>
            <a:r>
              <a:rPr dirty="0" spc="-45"/>
              <a:t>IS</a:t>
            </a:r>
            <a:r>
              <a:rPr dirty="0" spc="-55"/>
              <a:t> </a:t>
            </a:r>
            <a:r>
              <a:rPr dirty="0" spc="225"/>
              <a:t>NOT</a:t>
            </a:r>
            <a:r>
              <a:rPr dirty="0" spc="-155"/>
              <a:t> </a:t>
            </a:r>
            <a:r>
              <a:rPr dirty="0"/>
              <a:t>SUPPORTED</a:t>
            </a:r>
            <a:r>
              <a:rPr dirty="0" spc="-140"/>
              <a:t> </a:t>
            </a:r>
            <a:r>
              <a:rPr dirty="0" spc="145"/>
              <a:t>IN</a:t>
            </a:r>
            <a:r>
              <a:rPr dirty="0" spc="-60"/>
              <a:t> JAVA?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1648" y="1732610"/>
            <a:ext cx="10052685" cy="333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35">
                <a:latin typeface="Times New Roman"/>
                <a:cs typeface="Times New Roman"/>
              </a:rPr>
              <a:t>To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complexity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1165" algn="l"/>
              </a:tabLst>
            </a:pPr>
            <a:r>
              <a:rPr dirty="0" sz="2400">
                <a:latin typeface="Times New Roman"/>
                <a:cs typeface="Times New Roman"/>
              </a:rPr>
              <a:t>simplify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language,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multiple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inheritance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supported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java.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Since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errors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runtime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errors,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renders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error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 </a:t>
            </a:r>
            <a:r>
              <a:rPr dirty="0" sz="2400" spc="-1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4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different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 </a:t>
            </a:r>
            <a:r>
              <a:rPr dirty="0" sz="2400" spc="-20">
                <a:latin typeface="Times New Roman"/>
                <a:cs typeface="Times New Roman"/>
              </a:rPr>
              <a:t>now.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Therefore,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Inheritance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Compile</a:t>
            </a:r>
            <a:r>
              <a:rPr dirty="0" sz="24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Mechanism.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7744" y="699261"/>
            <a:ext cx="10671810" cy="4622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9464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404040"/>
                </a:solidFill>
                <a:latin typeface="Trebuchet MS"/>
                <a:cs typeface="Trebuchet MS"/>
              </a:rPr>
              <a:t>SYNTAX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404040"/>
                </a:solidFill>
                <a:latin typeface="Trebuchet MS"/>
                <a:cs typeface="Trebuchet MS"/>
              </a:rPr>
              <a:t>INHERITANCE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marL="56388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Subclass-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dirty="0" sz="2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Superclass-</a:t>
            </a:r>
            <a:r>
              <a:rPr dirty="0" sz="2800" spc="-20">
                <a:latin typeface="Times New Roman"/>
                <a:cs typeface="Times New Roman"/>
              </a:rPr>
              <a:t>name</a:t>
            </a:r>
            <a:endParaRPr sz="28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5"/>
              </a:spcBef>
            </a:pPr>
            <a:r>
              <a:rPr dirty="0" sz="2800" spc="-5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//methods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fields</a:t>
            </a:r>
            <a:endParaRPr sz="28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dirty="0" sz="2800" spc="-5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z="2800">
              <a:latin typeface="Times New Roman"/>
              <a:cs typeface="Times New Roman"/>
            </a:endParaRPr>
          </a:p>
          <a:p>
            <a:pPr marL="457200" marR="5080" indent="-445134">
              <a:lnSpc>
                <a:spcPct val="100000"/>
              </a:lnSpc>
              <a:buFont typeface="Arial MT"/>
              <a:buChar char="•"/>
              <a:tabLst>
                <a:tab pos="457200" algn="l"/>
                <a:tab pos="1143000" algn="l"/>
                <a:tab pos="2434590" algn="l"/>
                <a:tab pos="3813810" algn="l"/>
                <a:tab pos="7104380" algn="l"/>
                <a:tab pos="8303895" algn="l"/>
                <a:tab pos="9319260" algn="l"/>
              </a:tabLst>
            </a:pP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keyword</a:t>
            </a:r>
            <a:r>
              <a:rPr dirty="0" sz="2800">
                <a:latin typeface="Times New Roman"/>
                <a:cs typeface="Times New Roman"/>
              </a:rPr>
              <a:t>	indicates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making</a:t>
            </a:r>
            <a:r>
              <a:rPr dirty="0" sz="2800">
                <a:latin typeface="Times New Roman"/>
                <a:cs typeface="Times New Roman"/>
              </a:rPr>
              <a:t>	a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new</a:t>
            </a:r>
            <a:r>
              <a:rPr dirty="0" sz="2800">
                <a:latin typeface="Times New Roman"/>
                <a:cs typeface="Times New Roman"/>
              </a:rPr>
              <a:t>	class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that </a:t>
            </a:r>
            <a:r>
              <a:rPr dirty="0" sz="2800">
                <a:latin typeface="Times New Roman"/>
                <a:cs typeface="Times New Roman"/>
              </a:rPr>
              <a:t>derives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existing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class.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meaning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"extends"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increase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functionality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3813" y="770610"/>
            <a:ext cx="1491615" cy="176466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2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400" spc="-1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A{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2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14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add()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dirty="0" sz="1400" spc="-100">
                <a:solidFill>
                  <a:srgbClr val="404040"/>
                </a:solidFill>
                <a:latin typeface="Trebuchet MS"/>
                <a:cs typeface="Trebuchet MS"/>
              </a:rPr>
              <a:t>{a</a:t>
            </a:r>
            <a:r>
              <a:rPr dirty="0" sz="14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=10;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b=5;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45"/>
              </a:spcBef>
            </a:pP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c=a+b;}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3813" y="2509240"/>
            <a:ext cx="2898775" cy="37966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2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400" spc="-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B{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1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1400" spc="-1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sub()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1400" spc="-1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4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=10;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b=5;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c=</a:t>
            </a:r>
            <a:r>
              <a:rPr dirty="0" sz="14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404040"/>
                </a:solidFill>
                <a:latin typeface="Trebuchet MS"/>
                <a:cs typeface="Trebuchet MS"/>
              </a:rPr>
              <a:t>a-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b;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2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400" spc="-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15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404040"/>
                </a:solidFill>
                <a:latin typeface="Trebuchet MS"/>
                <a:cs typeface="Trebuchet MS"/>
              </a:rPr>
              <a:t>extends</a:t>
            </a:r>
            <a:r>
              <a:rPr dirty="0" sz="1400" spc="-19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A,B{</a:t>
            </a:r>
            <a:endParaRPr sz="1400">
              <a:latin typeface="Trebuchet MS"/>
              <a:cs typeface="Trebuchet MS"/>
            </a:endParaRPr>
          </a:p>
          <a:p>
            <a:pPr algn="ctr" marL="198120">
              <a:lnSpc>
                <a:spcPct val="100000"/>
              </a:lnSpc>
              <a:spcBef>
                <a:spcPts val="359"/>
              </a:spcBef>
            </a:pPr>
            <a:r>
              <a:rPr dirty="0" sz="1400" spc="-85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14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14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14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14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args[]){</a:t>
            </a:r>
            <a:endParaRPr sz="1400">
              <a:latin typeface="Trebuchet MS"/>
              <a:cs typeface="Trebuchet MS"/>
            </a:endParaRPr>
          </a:p>
          <a:p>
            <a:pPr algn="ctr" marL="218440">
              <a:lnSpc>
                <a:spcPct val="100000"/>
              </a:lnSpc>
              <a:spcBef>
                <a:spcPts val="610"/>
              </a:spcBef>
            </a:pPr>
            <a:r>
              <a:rPr dirty="0" sz="1400" spc="15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obj=</a:t>
            </a:r>
            <a:r>
              <a:rPr dirty="0" sz="1400" spc="-5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1400" spc="-9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C();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30"/>
              </a:spcBef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obj.add();</a:t>
            </a:r>
            <a:endParaRPr sz="1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14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77865" y="2699765"/>
            <a:ext cx="20548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'{'</a:t>
            </a:r>
            <a:r>
              <a:rPr dirty="0" sz="1800" spc="-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expected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285" b="1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extendsA,B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Inheritance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46454" y="1548510"/>
            <a:ext cx="8637270" cy="390334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1071245">
              <a:lnSpc>
                <a:spcPts val="2300"/>
              </a:lnSpc>
              <a:spcBef>
                <a:spcPts val="660"/>
              </a:spcBef>
            </a:pP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software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developer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reuse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2330"/>
              </a:spcBef>
            </a:pPr>
            <a:r>
              <a:rPr dirty="0" sz="2400" i="1">
                <a:latin typeface="Calibri"/>
                <a:cs typeface="Calibri"/>
              </a:rPr>
              <a:t>Inheritance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software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developer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reuse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deriving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  <a:spcBef>
                <a:spcPts val="1725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FF"/>
                </a:solidFill>
                <a:latin typeface="Calibri"/>
                <a:cs typeface="Calibri"/>
              </a:rPr>
              <a:t>parent</a:t>
            </a:r>
            <a:r>
              <a:rPr dirty="0" sz="2400" spc="-4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400" i="1">
                <a:latin typeface="Calibri"/>
                <a:cs typeface="Calibri"/>
              </a:rPr>
              <a:t>,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FF"/>
                </a:solidFill>
                <a:latin typeface="Calibri"/>
                <a:cs typeface="Calibri"/>
              </a:rPr>
              <a:t>superclass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0000FF"/>
                </a:solidFill>
                <a:latin typeface="Calibri"/>
                <a:cs typeface="Calibri"/>
              </a:rPr>
              <a:t>base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dirty="0" sz="2400" spc="-10" i="1">
                <a:solidFill>
                  <a:srgbClr val="0000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ts val="2590"/>
              </a:lnSpc>
              <a:spcBef>
                <a:spcPts val="173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derived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FF"/>
                </a:solidFill>
                <a:latin typeface="Calibri"/>
                <a:cs typeface="Calibri"/>
              </a:rPr>
              <a:t>child</a:t>
            </a:r>
            <a:r>
              <a:rPr dirty="0" sz="2400" spc="-4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400" spc="-3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0000FF"/>
                </a:solidFill>
                <a:latin typeface="Calibri"/>
                <a:cs typeface="Calibri"/>
              </a:rPr>
              <a:t>subclass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12700" marR="207010">
              <a:lnSpc>
                <a:spcPct val="80000"/>
              </a:lnSpc>
              <a:spcBef>
                <a:spcPts val="290"/>
              </a:spcBef>
            </a:pP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implies,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child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inherits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characteristics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parent.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child</a:t>
            </a:r>
            <a:r>
              <a:rPr dirty="0" sz="2400" spc="-4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class</a:t>
            </a:r>
            <a:r>
              <a:rPr dirty="0" sz="24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CC0000"/>
                </a:solidFill>
                <a:latin typeface="Calibri"/>
                <a:cs typeface="Calibri"/>
              </a:rPr>
              <a:t>inherits</a:t>
            </a:r>
            <a:r>
              <a:rPr dirty="0" sz="2400" spc="-40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methods</a:t>
            </a:r>
            <a:r>
              <a:rPr dirty="0" sz="24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data</a:t>
            </a:r>
            <a:r>
              <a:rPr dirty="0" sz="2400" spc="-4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defined</a:t>
            </a:r>
            <a:r>
              <a:rPr dirty="0" sz="2400" spc="-2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dirty="0" sz="24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parent</a:t>
            </a:r>
            <a:r>
              <a:rPr dirty="0" sz="2400" spc="-5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C0000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461642"/>
            <a:ext cx="71659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Inheritance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relationships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often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graphically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Calibri"/>
                <a:cs typeface="Calibri"/>
              </a:rPr>
              <a:t>class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diagram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arrow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pointing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42303" y="3629170"/>
            <a:ext cx="2997200" cy="2694940"/>
            <a:chOff x="6242303" y="3629170"/>
            <a:chExt cx="2997200" cy="26949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3331" y="3629170"/>
              <a:ext cx="2349376" cy="2364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9" y="3817619"/>
              <a:ext cx="1643633" cy="6774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0415" y="3817619"/>
              <a:ext cx="598157" cy="6774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7" y="3817619"/>
              <a:ext cx="496061" cy="6774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8451" y="3817619"/>
              <a:ext cx="633222" cy="67741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0171" y="4183379"/>
              <a:ext cx="1911857" cy="67741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8931" y="4183379"/>
              <a:ext cx="552450" cy="67741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2303" y="4549139"/>
              <a:ext cx="2733294" cy="67741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499" y="4549139"/>
              <a:ext cx="666750" cy="67741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1675" y="4914900"/>
              <a:ext cx="564642" cy="67741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0275" y="4914900"/>
              <a:ext cx="2149602" cy="67741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33971" y="5280660"/>
              <a:ext cx="2215133" cy="67741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5075" y="5646419"/>
              <a:ext cx="1241298" cy="677418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421628" y="3518738"/>
            <a:ext cx="2550795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Inheritance</a:t>
            </a:r>
            <a:r>
              <a:rPr dirty="0" sz="2400" spc="-6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C0000"/>
                </a:solidFill>
                <a:latin typeface="Calibri"/>
                <a:cs typeface="Calibri"/>
              </a:rPr>
              <a:t>should create</a:t>
            </a:r>
            <a:r>
              <a:rPr dirty="0" sz="2400" spc="-5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an</a:t>
            </a:r>
            <a:r>
              <a:rPr dirty="0" sz="2400" spc="-3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CC0000"/>
                </a:solidFill>
                <a:latin typeface="Calibri"/>
                <a:cs typeface="Calibri"/>
              </a:rPr>
              <a:t>is-</a:t>
            </a:r>
            <a:r>
              <a:rPr dirty="0" sz="2400" spc="-60" b="1" i="1">
                <a:solidFill>
                  <a:srgbClr val="CC0000"/>
                </a:solidFill>
                <a:latin typeface="Calibri"/>
                <a:cs typeface="Calibri"/>
              </a:rPr>
              <a:t>a </a:t>
            </a:r>
            <a:r>
              <a:rPr dirty="0" sz="2400" spc="-10" b="1" i="1">
                <a:solidFill>
                  <a:srgbClr val="CC0000"/>
                </a:solidFill>
                <a:latin typeface="Calibri"/>
                <a:cs typeface="Calibri"/>
              </a:rPr>
              <a:t>relationship</a:t>
            </a:r>
            <a:r>
              <a:rPr dirty="0" sz="2400" spc="-10" b="1">
                <a:solidFill>
                  <a:srgbClr val="CC0000"/>
                </a:solidFill>
                <a:latin typeface="Calibri"/>
                <a:cs typeface="Calibri"/>
              </a:rPr>
              <a:t>,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meaning</a:t>
            </a:r>
            <a:r>
              <a:rPr dirty="0" sz="2400" spc="-3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dirty="0" sz="2400" spc="-2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child</a:t>
            </a:r>
            <a:r>
              <a:rPr dirty="0" sz="2400" spc="-4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CC0000"/>
                </a:solidFill>
                <a:latin typeface="Calibri"/>
                <a:cs typeface="Calibri"/>
              </a:rPr>
              <a:t>is </a:t>
            </a:r>
            <a:r>
              <a:rPr dirty="0" sz="2400" b="1" i="1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dirty="0" sz="2400" spc="-4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more</a:t>
            </a:r>
            <a:r>
              <a:rPr dirty="0" sz="2400" spc="-5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C0000"/>
                </a:solidFill>
                <a:latin typeface="Calibri"/>
                <a:cs typeface="Calibri"/>
              </a:rPr>
              <a:t>specific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version</a:t>
            </a:r>
            <a:r>
              <a:rPr dirty="0" sz="2400" spc="-7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C0000"/>
                </a:solidFill>
                <a:latin typeface="Calibri"/>
                <a:cs typeface="Calibri"/>
              </a:rPr>
              <a:t>of</a:t>
            </a:r>
            <a:r>
              <a:rPr dirty="0" sz="2400" spc="-7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CC0000"/>
                </a:solidFill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2432050" y="3041650"/>
          <a:ext cx="2984500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</a:tblGrid>
              <a:tr h="28130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Animal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147955">
                        <a:lnSpc>
                          <a:spcPts val="213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weight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getWeight()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8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2432050" y="5175250"/>
          <a:ext cx="2984500" cy="144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</a:tblGrid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Bird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851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fly()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void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21" name="object 21" descr=""/>
          <p:cNvGrpSpPr/>
          <p:nvPr/>
        </p:nvGrpSpPr>
        <p:grpSpPr>
          <a:xfrm>
            <a:off x="3727450" y="4413250"/>
            <a:ext cx="317500" cy="768350"/>
            <a:chOff x="3727450" y="4413250"/>
            <a:chExt cx="317500" cy="768350"/>
          </a:xfrm>
        </p:grpSpPr>
        <p:sp>
          <p:nvSpPr>
            <p:cNvPr id="22" name="object 22" descr=""/>
            <p:cNvSpPr/>
            <p:nvPr/>
          </p:nvSpPr>
          <p:spPr>
            <a:xfrm>
              <a:off x="3848100" y="44196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338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7338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Deriving</a:t>
            </a:r>
            <a:r>
              <a:rPr dirty="0" spc="-70"/>
              <a:t> </a:t>
            </a:r>
            <a:r>
              <a:rPr dirty="0" spc="-140"/>
              <a:t>Subclasses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546986"/>
            <a:ext cx="7441565" cy="38538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640"/>
              </a:spcBef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Java,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reserved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extends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establish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 </a:t>
            </a:r>
            <a:r>
              <a:rPr dirty="0" sz="2400">
                <a:latin typeface="Calibri"/>
                <a:cs typeface="Calibri"/>
              </a:rPr>
              <a:t>inheritance</a:t>
            </a:r>
            <a:r>
              <a:rPr dirty="0" sz="2400" spc="-10">
                <a:latin typeface="Calibri"/>
                <a:cs typeface="Calibri"/>
              </a:rPr>
              <a:t> relationship</a:t>
            </a:r>
            <a:endParaRPr sz="2400">
              <a:latin typeface="Calibri"/>
              <a:cs typeface="Calibri"/>
            </a:endParaRPr>
          </a:p>
          <a:p>
            <a:pPr marL="622300">
              <a:lnSpc>
                <a:spcPts val="2160"/>
              </a:lnSpc>
              <a:spcBef>
                <a:spcPts val="1435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Animal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298700" marR="2695575" indent="-152400">
              <a:lnSpc>
                <a:spcPct val="80000"/>
              </a:lnSpc>
              <a:spcBef>
                <a:spcPts val="240"/>
              </a:spcBef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contents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weight;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ts val="1680"/>
              </a:lnSpc>
            </a:pPr>
            <a:r>
              <a:rPr dirty="0" sz="2000">
                <a:latin typeface="Courier New"/>
                <a:cs typeface="Courier New"/>
              </a:rPr>
              <a:t>public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void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getWeight()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60"/>
              </a:lnSpc>
              <a:spcBef>
                <a:spcPts val="1440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Bird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extends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Animal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192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contents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ts val="1920"/>
              </a:lnSpc>
            </a:pPr>
            <a:r>
              <a:rPr dirty="0" sz="2000">
                <a:latin typeface="Courier New"/>
                <a:cs typeface="Courier New"/>
              </a:rPr>
              <a:t>public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void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fly()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{…};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Class</a:t>
            </a:r>
            <a:r>
              <a:rPr dirty="0" spc="-120"/>
              <a:t> </a:t>
            </a:r>
            <a:r>
              <a:rPr dirty="0" spc="-90"/>
              <a:t>Hierarchy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613738"/>
            <a:ext cx="69100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child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parent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child,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class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hierarchies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6400" y="2667000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Animal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95600" y="3962400"/>
            <a:ext cx="13716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Reptile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10200" y="39624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535"/>
              </a:spcBef>
            </a:pPr>
            <a:r>
              <a:rPr dirty="0" sz="2000" spc="-20">
                <a:latin typeface="Times New Roman"/>
                <a:cs typeface="Times New Roman"/>
              </a:rPr>
              <a:t>Bird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29600" y="39624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Mammal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898650" y="4946650"/>
          <a:ext cx="28321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533400"/>
                <a:gridCol w="304800"/>
                <a:gridCol w="762000"/>
                <a:gridCol w="4572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Snake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Lizard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308850" y="4946650"/>
          <a:ext cx="30607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457200"/>
                <a:gridCol w="5334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Horse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Bat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4102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540"/>
              </a:spcBef>
            </a:pPr>
            <a:r>
              <a:rPr dirty="0" sz="2000" spc="-10">
                <a:latin typeface="Times New Roman"/>
                <a:cs typeface="Times New Roman"/>
              </a:rPr>
              <a:t>Parrot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422650" y="3117850"/>
            <a:ext cx="5575300" cy="844550"/>
            <a:chOff x="3422650" y="3117850"/>
            <a:chExt cx="5575300" cy="844550"/>
          </a:xfrm>
        </p:grpSpPr>
        <p:sp>
          <p:nvSpPr>
            <p:cNvPr id="12" name="object 12" descr=""/>
            <p:cNvSpPr/>
            <p:nvPr/>
          </p:nvSpPr>
          <p:spPr>
            <a:xfrm>
              <a:off x="3429000" y="3657600"/>
              <a:ext cx="5562600" cy="304800"/>
            </a:xfrm>
            <a:custGeom>
              <a:avLst/>
              <a:gdLst/>
              <a:ahLst/>
              <a:cxnLst/>
              <a:rect l="l" t="t" r="r" b="b"/>
              <a:pathLst>
                <a:path w="5562600" h="304800">
                  <a:moveTo>
                    <a:pt x="0" y="0"/>
                  </a:moveTo>
                  <a:lnTo>
                    <a:pt x="5562600" y="0"/>
                  </a:lnTo>
                </a:path>
                <a:path w="5562600" h="304800">
                  <a:moveTo>
                    <a:pt x="0" y="0"/>
                  </a:moveTo>
                  <a:lnTo>
                    <a:pt x="0" y="304800"/>
                  </a:lnTo>
                </a:path>
                <a:path w="5562600" h="304800">
                  <a:moveTo>
                    <a:pt x="2667000" y="0"/>
                  </a:moveTo>
                  <a:lnTo>
                    <a:pt x="2667000" y="304800"/>
                  </a:lnTo>
                </a:path>
                <a:path w="5562600" h="304800">
                  <a:moveTo>
                    <a:pt x="5562600" y="0"/>
                  </a:moveTo>
                  <a:lnTo>
                    <a:pt x="556260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57900" y="31242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43600" y="31242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43600" y="31242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937250" y="4413250"/>
            <a:ext cx="317500" cy="768350"/>
            <a:chOff x="5937250" y="4413250"/>
            <a:chExt cx="317500" cy="768350"/>
          </a:xfrm>
        </p:grpSpPr>
        <p:sp>
          <p:nvSpPr>
            <p:cNvPr id="17" name="object 17" descr=""/>
            <p:cNvSpPr/>
            <p:nvPr/>
          </p:nvSpPr>
          <p:spPr>
            <a:xfrm>
              <a:off x="6057900" y="44196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436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436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8756650" y="4413250"/>
            <a:ext cx="317500" cy="539750"/>
            <a:chOff x="8756650" y="4413250"/>
            <a:chExt cx="317500" cy="539750"/>
          </a:xfrm>
        </p:grpSpPr>
        <p:sp>
          <p:nvSpPr>
            <p:cNvPr id="21" name="object 21" descr=""/>
            <p:cNvSpPr/>
            <p:nvPr/>
          </p:nvSpPr>
          <p:spPr>
            <a:xfrm>
              <a:off x="8877300" y="44196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33400"/>
                  </a:lnTo>
                  <a:lnTo>
                    <a:pt x="44450" y="533400"/>
                  </a:lnTo>
                  <a:lnTo>
                    <a:pt x="44450" y="63500"/>
                  </a:lnTo>
                  <a:close/>
                </a:path>
                <a:path w="76200" h="533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33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7630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7630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3270250" y="4413250"/>
            <a:ext cx="317500" cy="539750"/>
            <a:chOff x="3270250" y="4413250"/>
            <a:chExt cx="317500" cy="539750"/>
          </a:xfrm>
        </p:grpSpPr>
        <p:sp>
          <p:nvSpPr>
            <p:cNvPr id="25" name="object 25" descr=""/>
            <p:cNvSpPr/>
            <p:nvPr/>
          </p:nvSpPr>
          <p:spPr>
            <a:xfrm>
              <a:off x="3390900" y="44196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33400"/>
                  </a:lnTo>
                  <a:lnTo>
                    <a:pt x="44450" y="533400"/>
                  </a:lnTo>
                  <a:lnTo>
                    <a:pt x="44450" y="63500"/>
                  </a:lnTo>
                  <a:close/>
                </a:path>
                <a:path w="76200" h="533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33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2766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76600" y="4419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289429" y="5962903"/>
            <a:ext cx="75641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85416"/>
              <a:buFont typeface="Wingdings"/>
              <a:buChar char="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At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top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hierarchy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there’s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default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class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called</a:t>
            </a:r>
            <a:r>
              <a:rPr dirty="0" sz="2400" spc="-90">
                <a:latin typeface="Comic Sans MS"/>
                <a:cs typeface="Comic Sans MS"/>
              </a:rPr>
              <a:t> </a:t>
            </a:r>
            <a:r>
              <a:rPr dirty="0" sz="2400" spc="-10" i="1">
                <a:latin typeface="Comic Sans MS"/>
                <a:cs typeface="Comic Sans MS"/>
              </a:rPr>
              <a:t>Object</a:t>
            </a:r>
            <a:r>
              <a:rPr dirty="0" sz="2400" spc="-10">
                <a:latin typeface="Comic Sans MS"/>
                <a:cs typeface="Comic Sans MS"/>
              </a:rPr>
              <a:t>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Class</a:t>
            </a:r>
            <a:r>
              <a:rPr dirty="0" spc="-120"/>
              <a:t> </a:t>
            </a:r>
            <a:r>
              <a:rPr dirty="0" spc="-90"/>
              <a:t>Hierarchy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36928" y="1653362"/>
            <a:ext cx="9421495" cy="3303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Good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features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hierarchy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dirty="0" sz="2400" spc="-10">
                <a:latin typeface="Calibri"/>
                <a:cs typeface="Calibri"/>
              </a:rPr>
              <a:t>reasonable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inheritance</a:t>
            </a:r>
            <a:r>
              <a:rPr dirty="0" sz="2400" spc="-7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dirty="0" sz="2400" spc="-6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C0000"/>
                </a:solidFill>
                <a:latin typeface="Calibri"/>
                <a:cs typeface="Calibri"/>
              </a:rPr>
              <a:t>transitive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175"/>
              </a:lnSpc>
            </a:pP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Parrot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Bird,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Animal,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…,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20"/>
              </a:lnSpc>
            </a:pP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hierarchy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determines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executed:</a:t>
            </a:r>
            <a:endParaRPr sz="2400">
              <a:latin typeface="Calibri"/>
              <a:cs typeface="Calibri"/>
            </a:endParaRPr>
          </a:p>
          <a:p>
            <a:pPr marL="469900" marR="224154">
              <a:lnSpc>
                <a:spcPts val="2160"/>
              </a:lnSpc>
              <a:spcBef>
                <a:spcPts val="170"/>
              </a:spcBef>
            </a:pPr>
            <a:r>
              <a:rPr dirty="0" sz="2000">
                <a:latin typeface="Calibri"/>
                <a:cs typeface="Calibri"/>
              </a:rPr>
              <a:t>Previously,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took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simplified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view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variable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C,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procedure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v.proc1()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invokes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proc1()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algn="just" marL="469900" marR="508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However,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child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superclass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C’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hence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and </a:t>
            </a:r>
            <a:r>
              <a:rPr dirty="0" sz="2000" i="1">
                <a:latin typeface="Calibri"/>
                <a:cs typeface="Calibri"/>
              </a:rPr>
              <a:t>an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instance</a:t>
            </a:r>
            <a:r>
              <a:rPr dirty="0" sz="2000" spc="-5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C’),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picture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becomes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complex,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because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can </a:t>
            </a:r>
            <a:r>
              <a:rPr dirty="0" sz="2000" i="1">
                <a:latin typeface="Calibri"/>
                <a:cs typeface="Calibri"/>
              </a:rPr>
              <a:t>override</a:t>
            </a:r>
            <a:r>
              <a:rPr dirty="0" sz="2000" spc="-5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C’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1600">
                <a:latin typeface="Calibri"/>
                <a:cs typeface="Calibri"/>
              </a:rPr>
              <a:t>next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two</a:t>
            </a:r>
            <a:r>
              <a:rPr dirty="0" sz="1600" spc="-10">
                <a:latin typeface="Calibri"/>
                <a:cs typeface="Calibri"/>
              </a:rPr>
              <a:t> slides</a:t>
            </a:r>
            <a:r>
              <a:rPr dirty="0" sz="2000" spc="-1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697484"/>
            <a:ext cx="67932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70"/>
              <a:t>Defining</a:t>
            </a:r>
            <a:r>
              <a:rPr dirty="0" sz="3600" spc="-105"/>
              <a:t> </a:t>
            </a:r>
            <a:r>
              <a:rPr dirty="0" sz="3600" spc="-85"/>
              <a:t>Methods</a:t>
            </a:r>
            <a:r>
              <a:rPr dirty="0" sz="3600" spc="-170"/>
              <a:t> </a:t>
            </a:r>
            <a:r>
              <a:rPr dirty="0" sz="3600" spc="-210"/>
              <a:t>in</a:t>
            </a:r>
            <a:r>
              <a:rPr dirty="0" sz="3600" spc="-85"/>
              <a:t> </a:t>
            </a:r>
            <a:r>
              <a:rPr dirty="0" sz="3600" spc="-220"/>
              <a:t>the</a:t>
            </a:r>
            <a:r>
              <a:rPr dirty="0" sz="3600" spc="-85"/>
              <a:t> </a:t>
            </a:r>
            <a:r>
              <a:rPr dirty="0" sz="3600" spc="-80"/>
              <a:t>Child</a:t>
            </a:r>
            <a:r>
              <a:rPr dirty="0" sz="3600" spc="-105"/>
              <a:t> </a:t>
            </a:r>
            <a:r>
              <a:rPr dirty="0" sz="3600" spc="-120"/>
              <a:t>Class: </a:t>
            </a:r>
            <a:r>
              <a:rPr dirty="0" sz="3600" spc="-100"/>
              <a:t>Overriding </a:t>
            </a:r>
            <a:r>
              <a:rPr dirty="0" sz="3600" spc="-215"/>
              <a:t>by</a:t>
            </a:r>
            <a:r>
              <a:rPr dirty="0" sz="3600" spc="-80"/>
              <a:t> </a:t>
            </a:r>
            <a:r>
              <a:rPr dirty="0" sz="3600" spc="-120"/>
              <a:t>Replacement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2019681"/>
            <a:ext cx="7623809" cy="33051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child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CC0000"/>
                </a:solidFill>
                <a:latin typeface="Calibri"/>
                <a:cs typeface="Calibri"/>
              </a:rPr>
              <a:t>override</a:t>
            </a:r>
            <a:r>
              <a:rPr dirty="0" sz="2000" spc="-50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definition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inherited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favor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25">
                <a:latin typeface="Calibri"/>
                <a:cs typeface="Calibri"/>
              </a:rPr>
              <a:t> own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1520"/>
              </a:lnSpc>
            </a:pP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child can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redefine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inherits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10">
                <a:latin typeface="Calibri"/>
                <a:cs typeface="Calibri"/>
              </a:rPr>
              <a:t> parent</a:t>
            </a:r>
            <a:endParaRPr sz="1800">
              <a:latin typeface="Calibri"/>
              <a:cs typeface="Calibri"/>
            </a:endParaRPr>
          </a:p>
          <a:p>
            <a:pPr marL="469900" marR="102235">
              <a:lnSpc>
                <a:spcPct val="80000"/>
              </a:lnSpc>
              <a:spcBef>
                <a:spcPts val="21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signature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parent's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but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different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body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240"/>
              </a:spcBef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except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override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their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50"/>
              </a:lnSpc>
            </a:pPr>
            <a:r>
              <a:rPr dirty="0" sz="2000">
                <a:latin typeface="Calibri"/>
                <a:cs typeface="Calibri"/>
              </a:rPr>
              <a:t>ancestor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300"/>
                </a:solidFill>
                <a:latin typeface="Calibri"/>
                <a:cs typeface="Calibri"/>
              </a:rPr>
              <a:t>replacement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3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E.g.: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173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eat()</a:t>
            </a:r>
            <a:endParaRPr sz="1800">
              <a:latin typeface="Calibri"/>
              <a:cs typeface="Calibri"/>
            </a:endParaRPr>
          </a:p>
          <a:p>
            <a:pPr marL="469900" marR="1950085">
              <a:lnSpc>
                <a:spcPct val="80000"/>
              </a:lnSpc>
              <a:spcBef>
                <a:spcPts val="21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Bird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eat()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Bird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extends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Animal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b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Bird,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Bird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1730"/>
              </a:lnSpc>
            </a:pPr>
            <a:r>
              <a:rPr dirty="0" sz="1800">
                <a:latin typeface="Calibri"/>
                <a:cs typeface="Calibri"/>
              </a:rPr>
              <a:t>b.eat()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simply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invokes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eat()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Bird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declared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final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modifier,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cannot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overridden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429" y="613028"/>
            <a:ext cx="67932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70"/>
              <a:t>Defining</a:t>
            </a:r>
            <a:r>
              <a:rPr dirty="0" sz="3600" spc="-105"/>
              <a:t> </a:t>
            </a:r>
            <a:r>
              <a:rPr dirty="0" sz="3600" spc="-85"/>
              <a:t>Methods</a:t>
            </a:r>
            <a:r>
              <a:rPr dirty="0" sz="3600" spc="-170"/>
              <a:t> </a:t>
            </a:r>
            <a:r>
              <a:rPr dirty="0" sz="3600" spc="-210"/>
              <a:t>in</a:t>
            </a:r>
            <a:r>
              <a:rPr dirty="0" sz="3600" spc="-85"/>
              <a:t> </a:t>
            </a:r>
            <a:r>
              <a:rPr dirty="0" sz="3600" spc="-220"/>
              <a:t>the</a:t>
            </a:r>
            <a:r>
              <a:rPr dirty="0" sz="3600" spc="-85"/>
              <a:t> </a:t>
            </a:r>
            <a:r>
              <a:rPr dirty="0" sz="3600" spc="-80"/>
              <a:t>Child</a:t>
            </a:r>
            <a:r>
              <a:rPr dirty="0" sz="3600" spc="-105"/>
              <a:t> </a:t>
            </a:r>
            <a:r>
              <a:rPr dirty="0" sz="3600" spc="-120"/>
              <a:t>Class: </a:t>
            </a:r>
            <a:r>
              <a:rPr dirty="0" sz="3600" spc="-100"/>
              <a:t>Overriding </a:t>
            </a:r>
            <a:r>
              <a:rPr dirty="0" sz="3600" spc="-215"/>
              <a:t>by</a:t>
            </a:r>
            <a:r>
              <a:rPr dirty="0" sz="3600" spc="-80"/>
              <a:t> </a:t>
            </a:r>
            <a:r>
              <a:rPr dirty="0" sz="3600" spc="-110"/>
              <a:t>Refinement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64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565528" y="1874341"/>
            <a:ext cx="9034780" cy="374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Constructors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subclass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CC0000"/>
                </a:solidFill>
                <a:latin typeface="Calibri"/>
                <a:cs typeface="Calibri"/>
              </a:rPr>
              <a:t>override</a:t>
            </a:r>
            <a:r>
              <a:rPr dirty="0" sz="1800" spc="-30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definition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inherited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 i="1">
                <a:solidFill>
                  <a:srgbClr val="FF3300"/>
                </a:solidFill>
                <a:latin typeface="Calibri"/>
                <a:cs typeface="Calibri"/>
              </a:rPr>
              <a:t>refining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755"/>
              </a:lnSpc>
            </a:pP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(instead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replacing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them)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1570"/>
              </a:lnSpc>
            </a:pPr>
            <a:r>
              <a:rPr dirty="0" sz="1600">
                <a:latin typeface="Calibri"/>
                <a:cs typeface="Calibri"/>
              </a:rPr>
              <a:t>-Assume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Animal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constructors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320"/>
              </a:lnSpc>
            </a:pPr>
            <a:r>
              <a:rPr dirty="0" sz="1400">
                <a:latin typeface="Times New Roman"/>
                <a:cs typeface="Times New Roman"/>
              </a:rPr>
              <a:t>Animal(),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Animal(int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weight),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Animal(int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weight,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livespan)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1565"/>
              </a:lnSpc>
            </a:pPr>
            <a:r>
              <a:rPr dirty="0" sz="1600">
                <a:latin typeface="Calibri"/>
                <a:cs typeface="Calibri"/>
              </a:rPr>
              <a:t>-Assume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Bird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extends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Animal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constructors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520"/>
              </a:lnSpc>
            </a:pPr>
            <a:r>
              <a:rPr dirty="0" sz="1400">
                <a:latin typeface="Times New Roman"/>
                <a:cs typeface="Times New Roman"/>
              </a:rPr>
              <a:t>Bird(),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Bird(int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weight),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Bird(int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weight,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livespan)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1730"/>
              </a:lnSpc>
              <a:spcBef>
                <a:spcPts val="1135"/>
              </a:spcBef>
            </a:pPr>
            <a:r>
              <a:rPr dirty="0" sz="1600">
                <a:latin typeface="Calibri"/>
                <a:cs typeface="Calibri"/>
              </a:rPr>
              <a:t>-Let’s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Bird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object,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e.g.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Bird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Bird(5)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ts val="1540"/>
              </a:lnSpc>
            </a:pPr>
            <a:r>
              <a:rPr dirty="0" sz="1600">
                <a:latin typeface="Calibri"/>
                <a:cs typeface="Calibri"/>
              </a:rPr>
              <a:t>-This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invoke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b="1" i="1">
                <a:latin typeface="Calibri"/>
                <a:cs typeface="Calibri"/>
              </a:rPr>
              <a:t>first</a:t>
            </a:r>
            <a:r>
              <a:rPr dirty="0" sz="1600" spc="-40" b="1" i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constructor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Animal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superclass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Bird)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b="1" i="1">
                <a:latin typeface="Calibri"/>
                <a:cs typeface="Calibri"/>
              </a:rPr>
              <a:t>then</a:t>
            </a:r>
            <a:r>
              <a:rPr dirty="0" sz="1600" spc="-15" b="1" i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constructor </a:t>
            </a:r>
            <a:r>
              <a:rPr dirty="0" sz="1600" spc="-25"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ts val="1730"/>
              </a:lnSpc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Bird</a:t>
            </a:r>
            <a:endParaRPr sz="1600">
              <a:latin typeface="Calibri"/>
              <a:cs typeface="Calibri"/>
            </a:endParaRPr>
          </a:p>
          <a:p>
            <a:pPr marL="12700" marR="99060">
              <a:lnSpc>
                <a:spcPct val="80000"/>
              </a:lnSpc>
              <a:spcBef>
                <a:spcPts val="1335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FF3300"/>
                </a:solidFill>
                <a:latin typeface="Calibri"/>
                <a:cs typeface="Calibri"/>
              </a:rPr>
              <a:t>constructor</a:t>
            </a:r>
            <a:r>
              <a:rPr dirty="0" sz="1800" spc="-15" i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FF3300"/>
                </a:solidFill>
                <a:latin typeface="Calibri"/>
                <a:cs typeface="Calibri"/>
              </a:rPr>
              <a:t>chaining</a:t>
            </a:r>
            <a:r>
              <a:rPr dirty="0" sz="1800" i="1">
                <a:latin typeface="Calibri"/>
                <a:cs typeface="Calibri"/>
              </a:rPr>
              <a:t>:</a:t>
            </a:r>
            <a:r>
              <a:rPr dirty="0" sz="1800" spc="38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C0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extends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C1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C1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extends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C2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…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Cn-1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extends </a:t>
            </a:r>
            <a:r>
              <a:rPr dirty="0" sz="1800" spc="-20">
                <a:latin typeface="Calibri"/>
                <a:cs typeface="Calibri"/>
              </a:rPr>
              <a:t>Cn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instance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invoked,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then </a:t>
            </a:r>
            <a:r>
              <a:rPr dirty="0" sz="1800">
                <a:latin typeface="Calibri"/>
                <a:cs typeface="Calibri"/>
              </a:rPr>
              <a:t>constructors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Cn-</a:t>
            </a:r>
            <a:r>
              <a:rPr dirty="0" sz="1800">
                <a:latin typeface="Calibri"/>
                <a:cs typeface="Calibri"/>
              </a:rPr>
              <a:t>1,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…,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C2,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C1,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finally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1380"/>
              </a:lnSpc>
            </a:pPr>
            <a:r>
              <a:rPr dirty="0" sz="1600">
                <a:latin typeface="Calibri"/>
                <a:cs typeface="Calibri"/>
              </a:rPr>
              <a:t>-The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constructors (in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case)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signature,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e.g.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(),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(int),</a:t>
            </a:r>
            <a:r>
              <a:rPr dirty="0" sz="1600" spc="-20">
                <a:latin typeface="Calibri"/>
                <a:cs typeface="Calibri"/>
              </a:rPr>
              <a:t> etc…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350"/>
              </a:lnSpc>
            </a:pPr>
            <a:r>
              <a:rPr dirty="0" sz="1400" spc="-10">
                <a:latin typeface="Calibri"/>
                <a:cs typeface="Calibri"/>
              </a:rPr>
              <a:t>-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constructor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matching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signature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found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class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Ci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i&gt;0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default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constructor</a:t>
            </a:r>
            <a:r>
              <a:rPr dirty="0" sz="1400" spc="-25">
                <a:latin typeface="Calibri"/>
                <a:cs typeface="Calibri"/>
              </a:rPr>
              <a:t> is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ts val="1345"/>
              </a:lnSpc>
            </a:pPr>
            <a:r>
              <a:rPr dirty="0" sz="1400">
                <a:latin typeface="Calibri"/>
                <a:cs typeface="Calibri"/>
              </a:rPr>
              <a:t>executed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 marL="927100" marR="5080">
              <a:lnSpc>
                <a:spcPts val="1340"/>
              </a:lnSpc>
              <a:spcBef>
                <a:spcPts val="160"/>
              </a:spcBef>
            </a:pPr>
            <a:r>
              <a:rPr dirty="0" sz="1400" spc="-10">
                <a:latin typeface="Calibri"/>
                <a:cs typeface="Calibri"/>
              </a:rPr>
              <a:t>-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constructor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matching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signature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found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class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C0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causes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compiler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errorFirst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new </a:t>
            </a:r>
            <a:r>
              <a:rPr dirty="0" sz="1400">
                <a:latin typeface="Calibri"/>
                <a:cs typeface="Calibri"/>
              </a:rPr>
              <a:t>method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must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same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signature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parent's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method,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different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body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64029" y="5581903"/>
            <a:ext cx="7077709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85416"/>
              <a:buFont typeface="Wingdings"/>
              <a:buChar char=""/>
              <a:tabLst>
                <a:tab pos="380365" algn="l"/>
              </a:tabLst>
            </a:pPr>
            <a:r>
              <a:rPr dirty="0" sz="2400">
                <a:latin typeface="Comic Sans MS"/>
                <a:cs typeface="Comic Sans MS"/>
              </a:rPr>
              <a:t>Imagine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what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would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happen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method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handling</a:t>
            </a:r>
            <a:endParaRPr sz="24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rules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if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every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class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could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extend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two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others…</a:t>
            </a:r>
            <a:endParaRPr sz="24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  <a:spcBef>
                <a:spcPts val="575"/>
              </a:spcBef>
              <a:tabLst>
                <a:tab pos="1814830" algn="l"/>
              </a:tabLst>
            </a:pPr>
            <a:r>
              <a:rPr dirty="0" sz="2400" spc="-10">
                <a:latin typeface="Comic Sans MS"/>
                <a:cs typeface="Comic Sans MS"/>
              </a:rPr>
              <a:t>(Answer:</a:t>
            </a:r>
            <a:r>
              <a:rPr dirty="0" sz="2400">
                <a:latin typeface="Comic Sans MS"/>
                <a:cs typeface="Comic Sans MS"/>
              </a:rPr>
              <a:t>	It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would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create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multiple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75">
                <a:latin typeface="Comic Sans MS"/>
                <a:cs typeface="Comic Sans MS"/>
              </a:rPr>
              <a:t>problems</a:t>
            </a:r>
            <a:r>
              <a:rPr dirty="0" sz="2400" spc="-500">
                <a:latin typeface="Comic Sans MS"/>
                <a:cs typeface="Comic Sans MS"/>
              </a:rPr>
              <a:t>!</a:t>
            </a:r>
            <a:r>
              <a:rPr dirty="0" baseline="-27777" sz="1800" spc="-7">
                <a:latin typeface="Tahoma"/>
                <a:cs typeface="Tahoma"/>
              </a:rPr>
              <a:t>6</a:t>
            </a:r>
            <a:r>
              <a:rPr dirty="0" sz="2400" spc="-715">
                <a:latin typeface="Comic Sans MS"/>
                <a:cs typeface="Comic Sans MS"/>
              </a:rPr>
              <a:t>)</a:t>
            </a:r>
            <a:r>
              <a:rPr dirty="0" baseline="-27777" sz="1800" spc="120">
                <a:latin typeface="Tahoma"/>
                <a:cs typeface="Tahoma"/>
              </a:rPr>
              <a:t>8</a:t>
            </a:r>
            <a:endParaRPr baseline="-27777"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Recap:</a:t>
            </a:r>
            <a:r>
              <a:rPr dirty="0" spc="-70"/>
              <a:t> </a:t>
            </a:r>
            <a:r>
              <a:rPr dirty="0" spc="-60"/>
              <a:t>Class</a:t>
            </a:r>
            <a:r>
              <a:rPr dirty="0" spc="-100"/>
              <a:t> </a:t>
            </a:r>
            <a:r>
              <a:rPr dirty="0" spc="-80"/>
              <a:t>Hierarchy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37029" y="1586611"/>
            <a:ext cx="6950709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class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can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extend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single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other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implicitly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extends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6400" y="2362200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Animal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95600" y="3657600"/>
            <a:ext cx="13716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Reptile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10200" y="36576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535"/>
              </a:spcBef>
            </a:pPr>
            <a:r>
              <a:rPr dirty="0" sz="2000" spc="-20">
                <a:latin typeface="Times New Roman"/>
                <a:cs typeface="Times New Roman"/>
              </a:rPr>
              <a:t>Bird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29600" y="3657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Mammal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898650" y="4641850"/>
          <a:ext cx="28321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533400"/>
                <a:gridCol w="304800"/>
                <a:gridCol w="762000"/>
                <a:gridCol w="4572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Snake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Lizard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308850" y="4641850"/>
          <a:ext cx="30607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457200"/>
                <a:gridCol w="5334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Horse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Bat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5410200" y="48768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535"/>
              </a:spcBef>
            </a:pPr>
            <a:r>
              <a:rPr dirty="0" sz="2000" spc="-10">
                <a:latin typeface="Times New Roman"/>
                <a:cs typeface="Times New Roman"/>
              </a:rPr>
              <a:t>Parrot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422650" y="2813050"/>
            <a:ext cx="5575300" cy="844550"/>
            <a:chOff x="3422650" y="2813050"/>
            <a:chExt cx="5575300" cy="844550"/>
          </a:xfrm>
        </p:grpSpPr>
        <p:sp>
          <p:nvSpPr>
            <p:cNvPr id="13" name="object 13" descr=""/>
            <p:cNvSpPr/>
            <p:nvPr/>
          </p:nvSpPr>
          <p:spPr>
            <a:xfrm>
              <a:off x="3429000" y="3352800"/>
              <a:ext cx="5562600" cy="304800"/>
            </a:xfrm>
            <a:custGeom>
              <a:avLst/>
              <a:gdLst/>
              <a:ahLst/>
              <a:cxnLst/>
              <a:rect l="l" t="t" r="r" b="b"/>
              <a:pathLst>
                <a:path w="5562600" h="304800">
                  <a:moveTo>
                    <a:pt x="0" y="0"/>
                  </a:moveTo>
                  <a:lnTo>
                    <a:pt x="5562600" y="0"/>
                  </a:lnTo>
                </a:path>
                <a:path w="5562600" h="304800">
                  <a:moveTo>
                    <a:pt x="0" y="0"/>
                  </a:moveTo>
                  <a:lnTo>
                    <a:pt x="0" y="304800"/>
                  </a:lnTo>
                </a:path>
                <a:path w="5562600" h="304800">
                  <a:moveTo>
                    <a:pt x="2667000" y="0"/>
                  </a:moveTo>
                  <a:lnTo>
                    <a:pt x="2667000" y="304800"/>
                  </a:lnTo>
                </a:path>
                <a:path w="5562600" h="304800">
                  <a:moveTo>
                    <a:pt x="5562600" y="0"/>
                  </a:moveTo>
                  <a:lnTo>
                    <a:pt x="556260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57900" y="28194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43600" y="2819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43600" y="2819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5937250" y="4108450"/>
            <a:ext cx="317500" cy="768350"/>
            <a:chOff x="5937250" y="4108450"/>
            <a:chExt cx="317500" cy="768350"/>
          </a:xfrm>
        </p:grpSpPr>
        <p:sp>
          <p:nvSpPr>
            <p:cNvPr id="18" name="object 18" descr=""/>
            <p:cNvSpPr/>
            <p:nvPr/>
          </p:nvSpPr>
          <p:spPr>
            <a:xfrm>
              <a:off x="6057900" y="41148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43600" y="4114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943600" y="4114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8756650" y="4108450"/>
            <a:ext cx="317500" cy="539750"/>
            <a:chOff x="8756650" y="4108450"/>
            <a:chExt cx="317500" cy="539750"/>
          </a:xfrm>
        </p:grpSpPr>
        <p:sp>
          <p:nvSpPr>
            <p:cNvPr id="22" name="object 22" descr=""/>
            <p:cNvSpPr/>
            <p:nvPr/>
          </p:nvSpPr>
          <p:spPr>
            <a:xfrm>
              <a:off x="8877300" y="4114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33400"/>
                  </a:lnTo>
                  <a:lnTo>
                    <a:pt x="44450" y="533400"/>
                  </a:lnTo>
                  <a:lnTo>
                    <a:pt x="44450" y="63500"/>
                  </a:lnTo>
                  <a:close/>
                </a:path>
                <a:path w="76200" h="533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33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763000" y="4114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763000" y="4114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3270250" y="4108450"/>
            <a:ext cx="317500" cy="539750"/>
            <a:chOff x="3270250" y="4108450"/>
            <a:chExt cx="317500" cy="539750"/>
          </a:xfrm>
        </p:grpSpPr>
        <p:sp>
          <p:nvSpPr>
            <p:cNvPr id="26" name="object 26" descr=""/>
            <p:cNvSpPr/>
            <p:nvPr/>
          </p:nvSpPr>
          <p:spPr>
            <a:xfrm>
              <a:off x="3390900" y="4114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33400"/>
                  </a:lnTo>
                  <a:lnTo>
                    <a:pt x="44450" y="533400"/>
                  </a:lnTo>
                  <a:lnTo>
                    <a:pt x="44450" y="63500"/>
                  </a:lnTo>
                  <a:close/>
                </a:path>
                <a:path w="76200" h="533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33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76600" y="4114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276600" y="41148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Overloading</a:t>
            </a:r>
            <a:r>
              <a:rPr dirty="0" spc="-35"/>
              <a:t> </a:t>
            </a:r>
            <a:r>
              <a:rPr dirty="0" spc="-225"/>
              <a:t>vs.</a:t>
            </a:r>
            <a:r>
              <a:rPr dirty="0" spc="-45"/>
              <a:t> </a:t>
            </a:r>
            <a:r>
              <a:rPr dirty="0" spc="-70"/>
              <a:t>Overriding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3600" y="1610867"/>
            <a:ext cx="3200400" cy="37490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2075" marR="127000">
              <a:lnSpc>
                <a:spcPct val="90000"/>
              </a:lnSpc>
              <a:spcBef>
                <a:spcPts val="204"/>
              </a:spcBef>
            </a:pP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Overloading</a:t>
            </a:r>
            <a:r>
              <a:rPr dirty="0" sz="2400" spc="-6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deals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but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signatures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5"/>
              </a:spcBef>
            </a:pPr>
            <a:endParaRPr sz="2400">
              <a:latin typeface="Calibri"/>
              <a:cs typeface="Calibri"/>
            </a:endParaRPr>
          </a:p>
          <a:p>
            <a:pPr marL="92075" marR="269240">
              <a:lnSpc>
                <a:spcPct val="90000"/>
              </a:lnSpc>
            </a:pP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Overloading</a:t>
            </a:r>
            <a:r>
              <a:rPr dirty="0" sz="2400" spc="-3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you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similar </a:t>
            </a:r>
            <a:r>
              <a:rPr dirty="0" sz="2400">
                <a:latin typeface="Calibri"/>
                <a:cs typeface="Calibri"/>
              </a:rPr>
              <a:t>operation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 </a:t>
            </a:r>
            <a:r>
              <a:rPr dirty="0" sz="2400">
                <a:latin typeface="Calibri"/>
                <a:cs typeface="Calibri"/>
              </a:rPr>
              <a:t>ways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00800" y="1610867"/>
            <a:ext cx="3276600" cy="37490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90"/>
              </a:lnSpc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Overriding</a:t>
            </a:r>
            <a:r>
              <a:rPr dirty="0" sz="24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deals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two</a:t>
            </a:r>
            <a:endParaRPr sz="2400">
              <a:latin typeface="Calibri"/>
              <a:cs typeface="Calibri"/>
            </a:endParaRPr>
          </a:p>
          <a:p>
            <a:pPr marL="635" marR="143510">
              <a:lnSpc>
                <a:spcPct val="90000"/>
              </a:lnSpc>
              <a:spcBef>
                <a:spcPts val="145"/>
              </a:spcBef>
            </a:pPr>
            <a:r>
              <a:rPr dirty="0" sz="2400">
                <a:latin typeface="Calibri"/>
                <a:cs typeface="Calibri"/>
              </a:rPr>
              <a:t>methods,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parent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child </a:t>
            </a:r>
            <a:r>
              <a:rPr dirty="0" sz="2400">
                <a:latin typeface="Calibri"/>
                <a:cs typeface="Calibri"/>
              </a:rPr>
              <a:t>class,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same </a:t>
            </a:r>
            <a:r>
              <a:rPr dirty="0" sz="2400" spc="-10">
                <a:latin typeface="Calibri"/>
                <a:cs typeface="Calibri"/>
              </a:rPr>
              <a:t>signature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endParaRPr sz="2400">
              <a:latin typeface="Calibri"/>
              <a:cs typeface="Calibri"/>
            </a:endParaRPr>
          </a:p>
          <a:p>
            <a:pPr marL="635" marR="67310">
              <a:lnSpc>
                <a:spcPct val="90000"/>
              </a:lnSpc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Overriding</a:t>
            </a:r>
            <a:r>
              <a:rPr dirty="0"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define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operation</a:t>
            </a:r>
            <a:r>
              <a:rPr dirty="0" sz="2400" spc="-25">
                <a:latin typeface="Calibri"/>
                <a:cs typeface="Calibri"/>
              </a:rPr>
              <a:t> in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6275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53990" y="3839971"/>
            <a:ext cx="61506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Note:</a:t>
            </a:r>
            <a:r>
              <a:rPr dirty="0" sz="1800" spc="1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Whatever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member/method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parent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has,it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is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available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for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 spc="-10">
                <a:latin typeface="Trebuchet MS"/>
                <a:cs typeface="Trebuchet MS"/>
              </a:rPr>
              <a:t>child.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7635" y="1695958"/>
            <a:ext cx="268732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Trebuchet MS"/>
                <a:cs typeface="Trebuchet MS"/>
              </a:rPr>
              <a:t>class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void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m1()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20">
                <a:latin typeface="Trebuchet MS"/>
                <a:cs typeface="Trebuchet MS"/>
              </a:rPr>
              <a:t>System.out.println(“parent”);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7635" y="3891788"/>
            <a:ext cx="252285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Trebuchet MS"/>
                <a:cs typeface="Trebuchet MS"/>
              </a:rPr>
              <a:t>class </a:t>
            </a:r>
            <a:r>
              <a:rPr dirty="0" sz="1800" spc="-114">
                <a:latin typeface="Trebuchet MS"/>
                <a:cs typeface="Trebuchet MS"/>
              </a:rPr>
              <a:t>c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extends </a:t>
            </a:r>
            <a:r>
              <a:rPr dirty="0" sz="1800" spc="-6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void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m2()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20">
                <a:latin typeface="Trebuchet MS"/>
                <a:cs typeface="Trebuchet MS"/>
              </a:rPr>
              <a:t>System.out.println(“child”);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Controlling</a:t>
            </a:r>
            <a:r>
              <a:rPr dirty="0" spc="-105"/>
              <a:t> </a:t>
            </a:r>
            <a:r>
              <a:rPr dirty="0" spc="-140"/>
              <a:t>Inheritance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70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22654" y="1689938"/>
            <a:ext cx="9505315" cy="330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Visibility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modifiers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determine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members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accessible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 marL="12700" marR="756920">
              <a:lnSpc>
                <a:spcPct val="100000"/>
              </a:lnSpc>
              <a:spcBef>
                <a:spcPts val="2780"/>
              </a:spcBef>
            </a:pPr>
            <a:r>
              <a:rPr dirty="0" sz="2400">
                <a:latin typeface="Calibri"/>
                <a:cs typeface="Calibri"/>
              </a:rPr>
              <a:t>Members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(variables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public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visibility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are </a:t>
            </a:r>
            <a:r>
              <a:rPr dirty="0" sz="2400">
                <a:latin typeface="Calibri"/>
                <a:cs typeface="Calibri"/>
              </a:rPr>
              <a:t>accessible,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those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private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visibility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  <a:p>
            <a:pPr marL="12700" marR="20320">
              <a:lnSpc>
                <a:spcPct val="98300"/>
              </a:lnSpc>
            </a:pPr>
            <a:r>
              <a:rPr dirty="0" sz="2400">
                <a:latin typeface="Calibri"/>
                <a:cs typeface="Calibri"/>
              </a:rPr>
              <a:t>Problem: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class/instance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visible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subclasses? </a:t>
            </a:r>
            <a:r>
              <a:rPr dirty="0" sz="2400">
                <a:latin typeface="Calibri"/>
                <a:cs typeface="Calibri"/>
              </a:rPr>
              <a:t>Solution: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Java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provides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third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visibility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modifier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inheritance </a:t>
            </a:r>
            <a:r>
              <a:rPr dirty="0" sz="2400">
                <a:latin typeface="Calibri"/>
                <a:cs typeface="Calibri"/>
              </a:rPr>
              <a:t>situations: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protected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114"/>
              <a:t> </a:t>
            </a:r>
            <a:r>
              <a:rPr dirty="0">
                <a:latin typeface="Courier New"/>
                <a:cs typeface="Courier New"/>
              </a:rPr>
              <a:t>protected</a:t>
            </a:r>
            <a:r>
              <a:rPr dirty="0" spc="-944">
                <a:latin typeface="Courier New"/>
                <a:cs typeface="Courier New"/>
              </a:rPr>
              <a:t> </a:t>
            </a:r>
            <a:r>
              <a:rPr dirty="0" spc="-85"/>
              <a:t>Modifier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775450" y="3803650"/>
          <a:ext cx="3441700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254000">
                <a:tc>
                  <a:txBody>
                    <a:bodyPr/>
                    <a:lstStyle/>
                    <a:p>
                      <a:pPr algn="ctr" marL="1905">
                        <a:lnSpc>
                          <a:spcPts val="1905"/>
                        </a:lnSpc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Book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92075">
                        <a:lnSpc>
                          <a:spcPts val="1905"/>
                        </a:lnSpc>
                      </a:pPr>
                      <a:r>
                        <a:rPr dirty="0" sz="18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protected</a:t>
                      </a:r>
                      <a:r>
                        <a:rPr dirty="0" sz="1800" spc="-15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92075">
                        <a:lnSpc>
                          <a:spcPts val="184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getPages()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185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setPages():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775450" y="5216397"/>
          <a:ext cx="3441700" cy="132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226695">
                <a:tc>
                  <a:txBody>
                    <a:bodyPr/>
                    <a:lstStyle/>
                    <a:p>
                      <a:pPr algn="ctr" marL="1270">
                        <a:lnSpc>
                          <a:spcPts val="1689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Dictionary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getDefinitions()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setDefinitions():</a:t>
                      </a:r>
                      <a:r>
                        <a:rPr dirty="0" sz="1800" spc="3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computeRatios()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double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8147050" y="4745482"/>
            <a:ext cx="317500" cy="477520"/>
            <a:chOff x="8147050" y="4745482"/>
            <a:chExt cx="317500" cy="477520"/>
          </a:xfrm>
        </p:grpSpPr>
        <p:sp>
          <p:nvSpPr>
            <p:cNvPr id="6" name="object 6" descr=""/>
            <p:cNvSpPr/>
            <p:nvPr/>
          </p:nvSpPr>
          <p:spPr>
            <a:xfrm>
              <a:off x="8267700" y="4751832"/>
              <a:ext cx="76200" cy="471170"/>
            </a:xfrm>
            <a:custGeom>
              <a:avLst/>
              <a:gdLst/>
              <a:ahLst/>
              <a:cxnLst/>
              <a:rect l="l" t="t" r="r" b="b"/>
              <a:pathLst>
                <a:path w="76200" h="47117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70916"/>
                  </a:lnTo>
                  <a:lnTo>
                    <a:pt x="44450" y="470916"/>
                  </a:lnTo>
                  <a:lnTo>
                    <a:pt x="44450" y="63500"/>
                  </a:lnTo>
                  <a:close/>
                </a:path>
                <a:path w="76200" h="47117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7117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53400" y="4751832"/>
              <a:ext cx="304800" cy="236220"/>
            </a:xfrm>
            <a:custGeom>
              <a:avLst/>
              <a:gdLst/>
              <a:ahLst/>
              <a:cxnLst/>
              <a:rect l="l" t="t" r="r" b="b"/>
              <a:pathLst>
                <a:path w="304800" h="236220">
                  <a:moveTo>
                    <a:pt x="152400" y="0"/>
                  </a:moveTo>
                  <a:lnTo>
                    <a:pt x="0" y="236220"/>
                  </a:lnTo>
                  <a:lnTo>
                    <a:pt x="304800" y="2362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53400" y="4751832"/>
              <a:ext cx="304800" cy="236220"/>
            </a:xfrm>
            <a:custGeom>
              <a:avLst/>
              <a:gdLst/>
              <a:ahLst/>
              <a:cxnLst/>
              <a:rect l="l" t="t" r="r" b="b"/>
              <a:pathLst>
                <a:path w="304800" h="236220">
                  <a:moveTo>
                    <a:pt x="0" y="236220"/>
                  </a:moveTo>
                  <a:lnTo>
                    <a:pt x="152400" y="0"/>
                  </a:lnTo>
                  <a:lnTo>
                    <a:pt x="304800" y="236220"/>
                  </a:lnTo>
                  <a:lnTo>
                    <a:pt x="0" y="2362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08429" y="1601851"/>
            <a:ext cx="7547609" cy="4901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198120">
              <a:lnSpc>
                <a:spcPct val="103400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protected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visibility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modifier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member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base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child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345"/>
              </a:lnSpc>
            </a:pPr>
            <a:r>
              <a:rPr dirty="0" sz="2000" spc="-10">
                <a:latin typeface="Courier New"/>
                <a:cs typeface="Courier New"/>
              </a:rPr>
              <a:t>protected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visibility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encapsulation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public</a:t>
            </a:r>
            <a:endParaRPr sz="2000">
              <a:latin typeface="Courier New"/>
              <a:cs typeface="Courier New"/>
            </a:endParaRPr>
          </a:p>
          <a:p>
            <a:pPr marL="698500">
              <a:lnSpc>
                <a:spcPts val="2360"/>
              </a:lnSpc>
              <a:spcBef>
                <a:spcPts val="85"/>
              </a:spcBef>
            </a:pPr>
            <a:r>
              <a:rPr dirty="0" sz="2000" spc="-20">
                <a:latin typeface="Calibri"/>
                <a:cs typeface="Calibri"/>
              </a:rPr>
              <a:t>does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360"/>
              </a:lnSpc>
            </a:pPr>
            <a:r>
              <a:rPr dirty="0" sz="2000" spc="-10">
                <a:latin typeface="Courier New"/>
                <a:cs typeface="Courier New"/>
              </a:rPr>
              <a:t>protected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visibility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tightly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encapsulated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private</a:t>
            </a:r>
            <a:endParaRPr sz="20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85"/>
              </a:spcBef>
            </a:pPr>
            <a:r>
              <a:rPr dirty="0" sz="2000" spc="-10">
                <a:latin typeface="Calibri"/>
                <a:cs typeface="Calibri"/>
              </a:rPr>
              <a:t>visibility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000">
              <a:latin typeface="Calibri"/>
              <a:cs typeface="Calibri"/>
            </a:endParaRPr>
          </a:p>
          <a:p>
            <a:pPr marL="355600" marR="3136900" indent="-342900">
              <a:lnSpc>
                <a:spcPts val="2760"/>
              </a:lnSpc>
            </a:pPr>
            <a:r>
              <a:rPr dirty="0" sz="2400">
                <a:latin typeface="Comic Sans MS"/>
                <a:cs typeface="Comic Sans MS"/>
              </a:rPr>
              <a:t>All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these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methods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can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access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10" i="1">
                <a:latin typeface="Courier New"/>
                <a:cs typeface="Courier New"/>
              </a:rPr>
              <a:t>pages</a:t>
            </a:r>
            <a:r>
              <a:rPr dirty="0" sz="2400" spc="-745" i="1">
                <a:latin typeface="Courier New"/>
                <a:cs typeface="Courier New"/>
              </a:rPr>
              <a:t> </a:t>
            </a:r>
            <a:r>
              <a:rPr dirty="0" sz="2400">
                <a:latin typeface="Comic Sans MS"/>
                <a:cs typeface="Comic Sans MS"/>
              </a:rPr>
              <a:t>instance</a:t>
            </a:r>
            <a:r>
              <a:rPr dirty="0" sz="2400" spc="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variable.</a:t>
            </a:r>
            <a:endParaRPr sz="2400">
              <a:latin typeface="Comic Sans MS"/>
              <a:cs typeface="Comic Sans MS"/>
            </a:endParaRPr>
          </a:p>
          <a:p>
            <a:pPr marL="355600" marR="3427095" indent="-3429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Comic Sans MS"/>
                <a:cs typeface="Comic Sans MS"/>
              </a:rPr>
              <a:t>Note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that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by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constructor </a:t>
            </a:r>
            <a:r>
              <a:rPr dirty="0" sz="2400">
                <a:latin typeface="Comic Sans MS"/>
                <a:cs typeface="Comic Sans MS"/>
              </a:rPr>
              <a:t>chaining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rules,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 i="1">
                <a:latin typeface="Courier New"/>
                <a:cs typeface="Courier New"/>
              </a:rPr>
              <a:t>pages</a:t>
            </a:r>
            <a:r>
              <a:rPr dirty="0" sz="2400" spc="-735" i="1">
                <a:latin typeface="Courier New"/>
                <a:cs typeface="Courier New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an </a:t>
            </a:r>
            <a:r>
              <a:rPr dirty="0" sz="2400">
                <a:latin typeface="Comic Sans MS"/>
                <a:cs typeface="Comic Sans MS"/>
              </a:rPr>
              <a:t>instance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variable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every </a:t>
            </a:r>
            <a:r>
              <a:rPr dirty="0" sz="2400">
                <a:latin typeface="Comic Sans MS"/>
                <a:cs typeface="Comic Sans MS"/>
              </a:rPr>
              <a:t>object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class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Dictionary.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70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675" y="1847468"/>
            <a:ext cx="26631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65"/>
              <a:t>Object</a:t>
            </a:r>
            <a:r>
              <a:rPr dirty="0" sz="4000" spc="-114"/>
              <a:t> </a:t>
            </a:r>
            <a:r>
              <a:rPr dirty="0" sz="4000" spc="-75"/>
              <a:t>Class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0788" y="711835"/>
            <a:ext cx="2814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114"/>
              <a:t> </a:t>
            </a:r>
            <a:r>
              <a:rPr dirty="0">
                <a:latin typeface="Courier New"/>
                <a:cs typeface="Courier New"/>
              </a:rPr>
              <a:t>Object</a:t>
            </a:r>
            <a:r>
              <a:rPr dirty="0" spc="-935">
                <a:latin typeface="Courier New"/>
                <a:cs typeface="Courier New"/>
              </a:rPr>
              <a:t> </a:t>
            </a:r>
            <a:r>
              <a:rPr dirty="0" spc="-40"/>
              <a:t>Class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574419"/>
            <a:ext cx="7754620" cy="368490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95250">
              <a:lnSpc>
                <a:spcPts val="2620"/>
              </a:lnSpc>
              <a:spcBef>
                <a:spcPts val="405"/>
              </a:spcBef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</a:t>
            </a:r>
            <a:r>
              <a:rPr dirty="0" sz="2400" spc="-91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java.lang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 spc="-10">
                <a:latin typeface="Calibri"/>
                <a:cs typeface="Calibri"/>
              </a:rPr>
              <a:t>package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Java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standard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library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30"/>
              </a:lnSpc>
            </a:pP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derived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</a:t>
            </a:r>
            <a:r>
              <a:rPr dirty="0" sz="2400" spc="-915">
                <a:latin typeface="Courier New"/>
                <a:cs typeface="Courier New"/>
              </a:rPr>
              <a:t> </a:t>
            </a:r>
            <a:r>
              <a:rPr dirty="0" sz="2400" spc="-1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469900" marR="439420">
              <a:lnSpc>
                <a:spcPts val="2140"/>
              </a:lnSpc>
              <a:spcBef>
                <a:spcPts val="190"/>
              </a:spcBef>
            </a:pPr>
            <a:r>
              <a:rPr dirty="0" sz="2000">
                <a:latin typeface="Calibri"/>
                <a:cs typeface="Calibri"/>
              </a:rPr>
              <a:t>even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explicitly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child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existing </a:t>
            </a:r>
            <a:r>
              <a:rPr dirty="0" sz="2000">
                <a:latin typeface="Calibri"/>
                <a:cs typeface="Calibri"/>
              </a:rPr>
              <a:t>class,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assumed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child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ourier New"/>
                <a:cs typeface="Courier New"/>
              </a:rPr>
              <a:t>Object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3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Object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therefore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ultimate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root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hierarchies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Calibri"/>
              <a:cs typeface="Calibri"/>
            </a:endParaRPr>
          </a:p>
          <a:p>
            <a:pPr marL="12700" marR="252729">
              <a:lnSpc>
                <a:spcPts val="262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contains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useful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are </a:t>
            </a:r>
            <a:r>
              <a:rPr dirty="0" sz="2400">
                <a:latin typeface="Calibri"/>
                <a:cs typeface="Calibri"/>
              </a:rPr>
              <a:t>inherited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1970"/>
              </a:lnSpc>
            </a:pPr>
            <a:r>
              <a:rPr dirty="0" sz="2000" spc="-10">
                <a:latin typeface="Courier New"/>
                <a:cs typeface="Courier New"/>
              </a:rPr>
              <a:t>toString()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160"/>
              </a:lnSpc>
            </a:pPr>
            <a:r>
              <a:rPr dirty="0" sz="2000" spc="-10">
                <a:latin typeface="Courier New"/>
                <a:cs typeface="Courier New"/>
              </a:rPr>
              <a:t>equals()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280"/>
              </a:lnSpc>
            </a:pPr>
            <a:r>
              <a:rPr dirty="0" sz="2000" spc="-10">
                <a:latin typeface="Courier New"/>
                <a:cs typeface="Courier New"/>
              </a:rPr>
              <a:t>clone()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180543"/>
            <a:ext cx="6480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100"/>
              <a:t> </a:t>
            </a:r>
            <a:r>
              <a:rPr dirty="0">
                <a:latin typeface="Courier New"/>
                <a:cs typeface="Courier New"/>
              </a:rPr>
              <a:t>Object</a:t>
            </a:r>
            <a:r>
              <a:rPr dirty="0" spc="-935">
                <a:latin typeface="Courier New"/>
                <a:cs typeface="Courier New"/>
              </a:rPr>
              <a:t> </a:t>
            </a:r>
            <a:r>
              <a:rPr dirty="0" spc="-130"/>
              <a:t>Class:</a:t>
            </a:r>
            <a:r>
              <a:rPr dirty="0" spc="-55"/>
              <a:t> </a:t>
            </a:r>
            <a:r>
              <a:rPr dirty="0" spc="-170"/>
              <a:t>the</a:t>
            </a:r>
            <a:r>
              <a:rPr dirty="0" spc="-70"/>
              <a:t> </a:t>
            </a:r>
            <a:r>
              <a:rPr dirty="0">
                <a:latin typeface="Courier New"/>
                <a:cs typeface="Courier New"/>
              </a:rPr>
              <a:t>toString</a:t>
            </a:r>
            <a:r>
              <a:rPr dirty="0" spc="-950">
                <a:latin typeface="Courier New"/>
                <a:cs typeface="Courier New"/>
              </a:rPr>
              <a:t> </a:t>
            </a:r>
            <a:r>
              <a:rPr dirty="0" spc="-25"/>
              <a:t>Method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973072" y="1437259"/>
            <a:ext cx="1029843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That’s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println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toString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passed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guaranteed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toString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toString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</a:t>
            </a:r>
            <a:r>
              <a:rPr dirty="0" sz="2400" spc="-91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return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Calibri"/>
                <a:cs typeface="Calibri"/>
              </a:rPr>
              <a:t>name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object’s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ourier New"/>
                <a:cs typeface="Courier New"/>
              </a:rPr>
              <a:t>toString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actually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overriding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860806"/>
            <a:ext cx="69386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85"/>
              <a:t>The</a:t>
            </a:r>
            <a:r>
              <a:rPr dirty="0" sz="3200" spc="-70"/>
              <a:t> </a:t>
            </a:r>
            <a:r>
              <a:rPr dirty="0" sz="3200" spc="-30">
                <a:latin typeface="Courier New"/>
                <a:cs typeface="Courier New"/>
              </a:rPr>
              <a:t>Object</a:t>
            </a:r>
            <a:r>
              <a:rPr dirty="0" sz="3200" spc="-1000">
                <a:latin typeface="Courier New"/>
                <a:cs typeface="Courier New"/>
              </a:rPr>
              <a:t> </a:t>
            </a:r>
            <a:r>
              <a:rPr dirty="0" sz="3200" spc="-140"/>
              <a:t>Class:</a:t>
            </a:r>
            <a:r>
              <a:rPr dirty="0" sz="3200" spc="-85"/>
              <a:t> </a:t>
            </a:r>
            <a:r>
              <a:rPr dirty="0" sz="3200" spc="-200"/>
              <a:t>the</a:t>
            </a:r>
            <a:r>
              <a:rPr dirty="0" sz="3200" spc="-70"/>
              <a:t> </a:t>
            </a:r>
            <a:r>
              <a:rPr dirty="0" sz="3200" spc="-30">
                <a:latin typeface="Courier New"/>
                <a:cs typeface="Courier New"/>
              </a:rPr>
              <a:t>equals</a:t>
            </a:r>
            <a:r>
              <a:rPr dirty="0" sz="3200" spc="-990">
                <a:latin typeface="Courier New"/>
                <a:cs typeface="Courier New"/>
              </a:rPr>
              <a:t> </a:t>
            </a:r>
            <a:r>
              <a:rPr dirty="0" sz="3200" spc="-25"/>
              <a:t>Method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73100" y="1842896"/>
            <a:ext cx="9912350" cy="223266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106045">
              <a:lnSpc>
                <a:spcPct val="103299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equals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</a:t>
            </a:r>
            <a:r>
              <a:rPr dirty="0" sz="2400" spc="-91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determines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point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(more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shortly)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2735"/>
              </a:spcBef>
            </a:pP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(which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implicitly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extend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Object</a:t>
            </a:r>
            <a:r>
              <a:rPr dirty="0" sz="2400" spc="-92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class)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override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equals</a:t>
            </a:r>
            <a:r>
              <a:rPr dirty="0" sz="2400" spc="-915">
                <a:latin typeface="Courier New"/>
                <a:cs typeface="Courier New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equality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e.g.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Integer.equals</a:t>
            </a:r>
            <a:r>
              <a:rPr dirty="0" sz="2400" spc="-935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looks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represented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integer,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3281298"/>
            <a:ext cx="2491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Constructors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39515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873757"/>
            <a:ext cx="10243820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7359" marR="55880" indent="-4552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Java,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codes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similar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method.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instance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created.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calling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constructor,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memory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allocated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algn="just" marL="467995" indent="-455295">
              <a:lnSpc>
                <a:spcPct val="100000"/>
              </a:lnSpc>
              <a:buFont typeface="Arial MT"/>
              <a:buChar char="•"/>
              <a:tabLst>
                <a:tab pos="46799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special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initialize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object.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Every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new()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keyword,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least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one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called.</a:t>
            </a:r>
            <a:endParaRPr sz="2800">
              <a:latin typeface="Times New Roman"/>
              <a:cs typeface="Times New Roman"/>
            </a:endParaRPr>
          </a:p>
          <a:p>
            <a:pPr marL="469900" marR="889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default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available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Java:</a:t>
            </a:r>
            <a:endParaRPr sz="28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Font typeface="Arial MT"/>
              <a:buChar char="•"/>
              <a:tabLst>
                <a:tab pos="1383665" algn="l"/>
              </a:tabLst>
            </a:pPr>
            <a:r>
              <a:rPr dirty="0" sz="2800">
                <a:latin typeface="Times New Roman"/>
                <a:cs typeface="Times New Roman"/>
              </a:rPr>
              <a:t>Default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(no-</a:t>
            </a:r>
            <a:r>
              <a:rPr dirty="0" sz="2800">
                <a:latin typeface="Times New Roman"/>
                <a:cs typeface="Times New Roman"/>
              </a:rPr>
              <a:t>arg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constructor)</a:t>
            </a:r>
            <a:endParaRPr sz="2800">
              <a:latin typeface="Times New Roman"/>
              <a:cs typeface="Times New Roman"/>
            </a:endParaRPr>
          </a:p>
          <a:p>
            <a:pPr lvl="1" marL="1383665" indent="-456565">
              <a:lnSpc>
                <a:spcPct val="100000"/>
              </a:lnSpc>
              <a:buFont typeface="Arial MT"/>
              <a:buChar char="•"/>
              <a:tabLst>
                <a:tab pos="1383665" algn="l"/>
              </a:tabLst>
            </a:pPr>
            <a:r>
              <a:rPr dirty="0" sz="2800">
                <a:latin typeface="Times New Roman"/>
                <a:cs typeface="Times New Roman"/>
              </a:rPr>
              <a:t>parameterized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6388" y="699261"/>
            <a:ext cx="8728710" cy="293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50389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r>
              <a:rPr dirty="0" sz="2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2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dirty="0" sz="2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rules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constructor.</a:t>
            </a:r>
            <a:endParaRPr sz="28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buAutoNum type="arabicPeriod"/>
              <a:tabLst>
                <a:tab pos="984885" algn="l"/>
              </a:tabLst>
            </a:pP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name</a:t>
            </a:r>
            <a:endParaRPr sz="28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84885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explicit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  <a:p>
            <a:pPr lvl="1" marL="984885" marR="45085" indent="-515620">
              <a:lnSpc>
                <a:spcPct val="100000"/>
              </a:lnSpc>
              <a:buAutoNum type="arabicPeriod"/>
              <a:tabLst>
                <a:tab pos="984885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final,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10">
                <a:latin typeface="Times New Roman"/>
                <a:cs typeface="Times New Roman"/>
              </a:rPr>
              <a:t>synchronized.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511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TYPES</a:t>
            </a:r>
            <a:r>
              <a:rPr dirty="0" spc="-135"/>
              <a:t> </a:t>
            </a:r>
            <a:r>
              <a:rPr dirty="0" spc="110"/>
              <a:t>OF</a:t>
            </a:r>
            <a:r>
              <a:rPr dirty="0" spc="-125"/>
              <a:t> </a:t>
            </a:r>
            <a:r>
              <a:rPr dirty="0" spc="-150"/>
              <a:t>JAVA</a:t>
            </a:r>
            <a:r>
              <a:rPr dirty="0" spc="-190"/>
              <a:t> </a:t>
            </a:r>
            <a:r>
              <a:rPr dirty="0" spc="120"/>
              <a:t>CONSTRUCTORS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2864" y="1597152"/>
            <a:ext cx="6349999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1479802"/>
            <a:ext cx="5236464" cy="5274562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7175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15"/>
              <a:t> </a:t>
            </a:r>
            <a:r>
              <a:rPr dirty="0"/>
              <a:t>DEFAULT</a:t>
            </a:r>
            <a:r>
              <a:rPr dirty="0" spc="-155"/>
              <a:t> </a:t>
            </a:r>
            <a:r>
              <a:rPr dirty="0" spc="140"/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1468881"/>
            <a:ext cx="10160635" cy="146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0419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820419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"Default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Constructor"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doesn't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have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parameter.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dirty="0" sz="1800" b="1">
                <a:latin typeface="Trebuchet MS"/>
                <a:cs typeface="Trebuchet MS"/>
              </a:rPr>
              <a:t>Example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of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default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constructor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3287267"/>
            <a:ext cx="7249668" cy="341071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7175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15"/>
              <a:t> </a:t>
            </a:r>
            <a:r>
              <a:rPr dirty="0"/>
              <a:t>DEFAULT</a:t>
            </a:r>
            <a:r>
              <a:rPr dirty="0" spc="-155"/>
              <a:t> </a:t>
            </a:r>
            <a:r>
              <a:rPr dirty="0" spc="140"/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1468881"/>
            <a:ext cx="10160635" cy="1461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0419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820419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"Default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Constructor"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doesn't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have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parameter.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dirty="0" sz="1800" b="1">
                <a:latin typeface="Trebuchet MS"/>
                <a:cs typeface="Trebuchet MS"/>
              </a:rPr>
              <a:t>Example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of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default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constructor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3287267"/>
            <a:ext cx="7249668" cy="34107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4671" y="4332732"/>
            <a:ext cx="3057144" cy="96164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7175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15"/>
              <a:t> </a:t>
            </a:r>
            <a:r>
              <a:rPr dirty="0"/>
              <a:t>DEFAULT</a:t>
            </a:r>
            <a:r>
              <a:rPr dirty="0" spc="-155"/>
              <a:t> </a:t>
            </a:r>
            <a:r>
              <a:rPr dirty="0" spc="140"/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6388" y="1468881"/>
            <a:ext cx="99929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compiler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automatically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creates</a:t>
            </a:r>
            <a:r>
              <a:rPr dirty="0" sz="2800" spc="-50">
                <a:latin typeface="Times New Roman"/>
                <a:cs typeface="Times New Roman"/>
              </a:rPr>
              <a:t> a </a:t>
            </a:r>
            <a:r>
              <a:rPr dirty="0" sz="2800">
                <a:latin typeface="Times New Roman"/>
                <a:cs typeface="Times New Roman"/>
              </a:rPr>
              <a:t>default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constructor..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895" y="2814827"/>
            <a:ext cx="6326124" cy="1978152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6388" y="699261"/>
            <a:ext cx="9940925" cy="2503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84225">
              <a:lnSpc>
                <a:spcPct val="100000"/>
              </a:lnSpc>
              <a:spcBef>
                <a:spcPts val="95"/>
              </a:spcBef>
            </a:pPr>
            <a:r>
              <a:rPr dirty="0" sz="280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PARAMETERIZED</a:t>
            </a:r>
            <a:r>
              <a:rPr dirty="0" sz="2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2800">
              <a:latin typeface="Trebuchet MS"/>
              <a:cs typeface="Trebuchet MS"/>
            </a:endParaRPr>
          </a:p>
          <a:p>
            <a:pPr marL="354965" marR="34925" indent="-342900">
              <a:lnSpc>
                <a:spcPct val="100000"/>
              </a:lnSpc>
              <a:spcBef>
                <a:spcPts val="27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parameterized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parameterized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distinct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objects.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However,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also.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3276598"/>
            <a:ext cx="7277100" cy="350519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6388" y="699261"/>
            <a:ext cx="9940925" cy="2503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84225">
              <a:lnSpc>
                <a:spcPct val="100000"/>
              </a:lnSpc>
              <a:spcBef>
                <a:spcPts val="95"/>
              </a:spcBef>
            </a:pPr>
            <a:r>
              <a:rPr dirty="0" sz="280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PARAMETERIZED</a:t>
            </a:r>
            <a:r>
              <a:rPr dirty="0" sz="2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2800">
              <a:latin typeface="Trebuchet MS"/>
              <a:cs typeface="Trebuchet MS"/>
            </a:endParaRPr>
          </a:p>
          <a:p>
            <a:pPr marL="354965" marR="34925" indent="-342900">
              <a:lnSpc>
                <a:spcPct val="100000"/>
              </a:lnSpc>
              <a:spcBef>
                <a:spcPts val="27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parameterized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constructor.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parameterized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distinct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objects.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However,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also.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3276598"/>
            <a:ext cx="7277100" cy="35051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9431" y="4547615"/>
            <a:ext cx="3057144" cy="961644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6388" y="699261"/>
            <a:ext cx="10073640" cy="2503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65480">
              <a:lnSpc>
                <a:spcPct val="100000"/>
              </a:lnSpc>
              <a:spcBef>
                <a:spcPts val="95"/>
              </a:spcBef>
            </a:pPr>
            <a:r>
              <a:rPr dirty="0" sz="2800" spc="13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404040"/>
                </a:solidFill>
                <a:latin typeface="Trebuchet MS"/>
                <a:cs typeface="Trebuchet MS"/>
              </a:rPr>
              <a:t>OVERLOADING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27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Java,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just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without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type.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It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overloaded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354965" marR="1905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overloading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technique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than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lists.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3151630"/>
            <a:ext cx="6409944" cy="3706366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6388" y="699261"/>
            <a:ext cx="10073640" cy="2503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65480">
              <a:lnSpc>
                <a:spcPct val="100000"/>
              </a:lnSpc>
              <a:spcBef>
                <a:spcPts val="95"/>
              </a:spcBef>
            </a:pPr>
            <a:r>
              <a:rPr dirty="0" sz="2800" spc="13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404040"/>
                </a:solidFill>
                <a:latin typeface="Trebuchet MS"/>
                <a:cs typeface="Trebuchet MS"/>
              </a:rPr>
              <a:t>OVERLOADING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27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Java,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just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without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type.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It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overloaded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354965" marR="1905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overloading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technique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than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lists.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3151630"/>
            <a:ext cx="6409944" cy="370636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9728" y="4066032"/>
            <a:ext cx="4218432" cy="1476756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922018"/>
            <a:ext cx="7603235" cy="583234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" y="908303"/>
            <a:ext cx="8106156" cy="5247132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7240" y="908303"/>
            <a:ext cx="11318875" cy="5247640"/>
            <a:chOff x="777240" y="908303"/>
            <a:chExt cx="11318875" cy="5247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908303"/>
              <a:ext cx="8106156" cy="524713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3396" y="2872739"/>
              <a:ext cx="3212592" cy="131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9905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40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OUTPUT:</a:t>
            </a:r>
            <a:r>
              <a:rPr dirty="0" spc="-300"/>
              <a:t> </a:t>
            </a:r>
            <a:r>
              <a:rPr dirty="0" spc="85"/>
              <a:t>CASE</a:t>
            </a:r>
            <a:r>
              <a:rPr dirty="0" spc="-15"/>
              <a:t> </a:t>
            </a:r>
            <a:r>
              <a:rPr dirty="0" spc="-50"/>
              <a:t>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1479802"/>
            <a:ext cx="5236464" cy="527456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60691" y="2904870"/>
            <a:ext cx="13436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rebuchet MS"/>
                <a:cs typeface="Trebuchet MS"/>
              </a:rPr>
              <a:t>Output: parent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2950844"/>
            <a:ext cx="3554729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Block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(SIB)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Instance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block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(IIB)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1792" y="699261"/>
            <a:ext cx="10297160" cy="4782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86409">
              <a:lnSpc>
                <a:spcPct val="100000"/>
              </a:lnSpc>
              <a:spcBef>
                <a:spcPts val="95"/>
              </a:spcBef>
            </a:pP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8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r>
              <a:rPr dirty="0" sz="2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404040"/>
                </a:solidFill>
                <a:latin typeface="Trebuchet MS"/>
                <a:cs typeface="Trebuchet MS"/>
              </a:rPr>
              <a:t>BLOCK</a:t>
            </a:r>
            <a:r>
              <a:rPr dirty="0" sz="2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(SIB)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marL="469900" marR="36068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inside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Initialization Block(SIB).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Hence,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loading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activity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inside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  <a:p>
            <a:pPr marL="469900" marR="69215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spc="-45">
                <a:latin typeface="Times New Roman"/>
                <a:cs typeface="Times New Roman"/>
              </a:rPr>
              <a:t>SIB’s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invoked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once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corresponding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loading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referred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initialize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member.</a:t>
            </a:r>
            <a:endParaRPr sz="2800">
              <a:latin typeface="Times New Roman"/>
              <a:cs typeface="Times New Roman"/>
            </a:endParaRPr>
          </a:p>
          <a:p>
            <a:pPr marL="469900" marR="129539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its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67" y="5215126"/>
            <a:ext cx="4619244" cy="1525524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4937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STATIC</a:t>
            </a:r>
            <a:r>
              <a:rPr dirty="0" spc="-70"/>
              <a:t> </a:t>
            </a:r>
            <a:r>
              <a:rPr dirty="0" spc="70"/>
              <a:t>INITIALIZATION</a:t>
            </a:r>
            <a:r>
              <a:rPr dirty="0" spc="-5"/>
              <a:t> </a:t>
            </a:r>
            <a:r>
              <a:rPr dirty="0" spc="150"/>
              <a:t>BLOCK</a:t>
            </a:r>
            <a:r>
              <a:rPr dirty="0" spc="-40"/>
              <a:t> </a:t>
            </a:r>
            <a:r>
              <a:rPr dirty="0" spc="-175"/>
              <a:t>(SIB):</a:t>
            </a:r>
            <a:r>
              <a:rPr dirty="0" spc="-305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825751"/>
            <a:ext cx="7898892" cy="3206496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4937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STATIC</a:t>
            </a:r>
            <a:r>
              <a:rPr dirty="0" spc="-70"/>
              <a:t> </a:t>
            </a:r>
            <a:r>
              <a:rPr dirty="0" spc="70"/>
              <a:t>INITIALIZATION</a:t>
            </a:r>
            <a:r>
              <a:rPr dirty="0" spc="-5"/>
              <a:t> </a:t>
            </a:r>
            <a:r>
              <a:rPr dirty="0" spc="150"/>
              <a:t>BLOCK</a:t>
            </a:r>
            <a:r>
              <a:rPr dirty="0" spc="-40"/>
              <a:t> </a:t>
            </a:r>
            <a:r>
              <a:rPr dirty="0" spc="-175"/>
              <a:t>(SIB):</a:t>
            </a:r>
            <a:r>
              <a:rPr dirty="0" spc="-305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825751"/>
            <a:ext cx="7898892" cy="32064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088" y="5295900"/>
            <a:ext cx="5175504" cy="1330452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1792" y="699261"/>
            <a:ext cx="10352405" cy="3928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95"/>
              </a:spcBef>
            </a:pPr>
            <a:r>
              <a:rPr dirty="0" sz="2800" spc="265">
                <a:solidFill>
                  <a:srgbClr val="404040"/>
                </a:solidFill>
                <a:latin typeface="Trebuchet MS"/>
                <a:cs typeface="Trebuchet MS"/>
              </a:rPr>
              <a:t>WHY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404040"/>
                </a:solidFill>
                <a:latin typeface="Trebuchet MS"/>
                <a:cs typeface="Trebuchet MS"/>
              </a:rPr>
              <a:t>BLOCK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EXECUTED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BEFORE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404040"/>
                </a:solidFill>
                <a:latin typeface="Trebuchet MS"/>
                <a:cs typeface="Trebuchet MS"/>
              </a:rPr>
              <a:t>MAIN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METHOD?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467995" marR="5080" indent="-455295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particular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JVM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actions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runtime.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algn="just"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050" algn="l"/>
              </a:tabLst>
            </a:pPr>
            <a:r>
              <a:rPr dirty="0" sz="2800">
                <a:latin typeface="Times New Roman"/>
                <a:cs typeface="Times New Roman"/>
              </a:rPr>
              <a:t>JVM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loads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corresponding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file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(byte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code)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algn="just" marL="526415" marR="5080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800">
                <a:latin typeface="Times New Roman"/>
                <a:cs typeface="Times New Roman"/>
              </a:rPr>
              <a:t>During</a:t>
            </a:r>
            <a:r>
              <a:rPr dirty="0" sz="2800" spc="1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dot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file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loading</a:t>
            </a:r>
            <a:r>
              <a:rPr dirty="0" sz="2800" spc="11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into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memory,</a:t>
            </a:r>
            <a:r>
              <a:rPr dirty="0" sz="2800" spc="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10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is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executed.</a:t>
            </a:r>
            <a:r>
              <a:rPr dirty="0" sz="2800" spc="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After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loading</a:t>
            </a:r>
            <a:r>
              <a:rPr dirty="0" sz="2800" spc="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dot</a:t>
            </a:r>
            <a:r>
              <a:rPr dirty="0" sz="2800" spc="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file,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JVM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calls</a:t>
            </a:r>
            <a:r>
              <a:rPr dirty="0" sz="2800" spc="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 spc="-20">
                <a:latin typeface="Times New Roman"/>
                <a:cs typeface="Times New Roman"/>
              </a:rPr>
              <a:t>main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start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execution.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Therefore,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executed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before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6966" y="699261"/>
            <a:ext cx="10315575" cy="584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dirty="0" sz="2800" spc="30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dirty="0" sz="280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MANYTIMES</a:t>
            </a: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65">
                <a:solidFill>
                  <a:srgbClr val="404040"/>
                </a:solidFill>
                <a:latin typeface="Trebuchet MS"/>
                <a:cs typeface="Trebuchet MS"/>
              </a:rPr>
              <a:t>DOT</a:t>
            </a:r>
            <a:r>
              <a:rPr dirty="0" sz="28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404040"/>
                </a:solidFill>
                <a:latin typeface="Trebuchet MS"/>
                <a:cs typeface="Trebuchet MS"/>
              </a:rPr>
              <a:t>LOADED</a:t>
            </a:r>
            <a:r>
              <a:rPr dirty="0" sz="2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MEMORY?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marL="474345" marR="5080" indent="-457200">
              <a:lnSpc>
                <a:spcPct val="100000"/>
              </a:lnSpc>
              <a:buFont typeface="Arial MT"/>
              <a:buChar char="•"/>
              <a:tabLst>
                <a:tab pos="474345" algn="l"/>
              </a:tabLst>
            </a:pPr>
            <a:r>
              <a:rPr dirty="0" sz="2800">
                <a:latin typeface="Times New Roman"/>
                <a:cs typeface="Times New Roman"/>
              </a:rPr>
              <a:t>Dot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file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loaded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into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memory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time.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So,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one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2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ORDER</a:t>
            </a:r>
            <a:r>
              <a:rPr dirty="0" sz="2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404040"/>
                </a:solidFill>
                <a:latin typeface="Trebuchet MS"/>
                <a:cs typeface="Trebuchet MS"/>
              </a:rPr>
              <a:t>EXECUTION</a:t>
            </a:r>
            <a:r>
              <a:rPr dirty="0" sz="2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BLOCKS</a:t>
            </a:r>
            <a:r>
              <a:rPr dirty="0" sz="2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JAVA?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00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467995" marR="220345" indent="-455295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initialization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execute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sequence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written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algn="just" marL="467995" marR="222885" indent="-4552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is,</a:t>
            </a:r>
            <a:r>
              <a:rPr dirty="0" sz="2800" spc="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execution</a:t>
            </a:r>
            <a:r>
              <a:rPr dirty="0" sz="2800" spc="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multiple</a:t>
            </a:r>
            <a:r>
              <a:rPr dirty="0" sz="2800" spc="4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55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initialization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blocks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executed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automatically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top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bottom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during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dot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loading.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957" y="699261"/>
            <a:ext cx="48761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USE</a:t>
            </a:r>
            <a:r>
              <a:rPr dirty="0" spc="-85"/>
              <a:t> </a:t>
            </a:r>
            <a:r>
              <a:rPr dirty="0" spc="110"/>
              <a:t>OF</a:t>
            </a:r>
            <a:r>
              <a:rPr dirty="0" spc="-120"/>
              <a:t> </a:t>
            </a:r>
            <a:r>
              <a:rPr dirty="0" spc="-20"/>
              <a:t>STATIC</a:t>
            </a:r>
            <a:r>
              <a:rPr dirty="0" spc="-170"/>
              <a:t> </a:t>
            </a:r>
            <a:r>
              <a:rPr dirty="0" spc="155"/>
              <a:t>BLOCK</a:t>
            </a:r>
            <a:r>
              <a:rPr dirty="0" spc="-65"/>
              <a:t> </a:t>
            </a:r>
            <a:r>
              <a:rPr dirty="0" spc="145"/>
              <a:t>IN</a:t>
            </a:r>
            <a:r>
              <a:rPr dirty="0" spc="-100"/>
              <a:t> </a:t>
            </a:r>
            <a:r>
              <a:rPr dirty="0" spc="-90"/>
              <a:t>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873757"/>
            <a:ext cx="10306685" cy="3484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three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10">
                <a:latin typeface="Times New Roman"/>
                <a:cs typeface="Times New Roman"/>
              </a:rPr>
              <a:t> follows: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270510" indent="-3810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purpose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initialization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write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logic </a:t>
            </a:r>
            <a:r>
              <a:rPr dirty="0" sz="2800">
                <a:latin typeface="Times New Roman"/>
                <a:cs typeface="Times New Roman"/>
              </a:rPr>
              <a:t>inside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during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loading.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Times New Roman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buSzPct val="96428"/>
              <a:buAutoNum type="arabicPeriod"/>
              <a:tabLst>
                <a:tab pos="36703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mostly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changing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default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value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Font typeface="Times New Roman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buSzPct val="96428"/>
              <a:buAutoNum type="arabicPeriod"/>
              <a:tabLst>
                <a:tab pos="36703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initialize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4104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80"/>
              <a:t>OUTPUT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1165860"/>
            <a:ext cx="10539984" cy="5462016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4104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80"/>
              <a:t>OUTPUT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8015" y="1165860"/>
            <a:ext cx="11577955" cy="5692140"/>
            <a:chOff x="128015" y="1165860"/>
            <a:chExt cx="11577955" cy="56921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5" y="1165860"/>
              <a:ext cx="10539984" cy="546201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3704" y="6243827"/>
              <a:ext cx="9502140" cy="614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4104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80"/>
              <a:t>OUTPUT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165860"/>
            <a:ext cx="10841736" cy="4806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2025-03-16T05:41:08Z</dcterms:created>
  <dcterms:modified xsi:type="dcterms:W3CDTF">2025-03-16T05:41:08Z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