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9A6E5-E55B-4455-A568-10F27A3A5516}" v="13" dt="2024-11-16T12:15:59.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 Deep" userId="0a195f2a89849440" providerId="LiveId" clId="{48C9A6E5-E55B-4455-A568-10F27A3A5516}"/>
    <pc:docChg chg="addSld modSld">
      <pc:chgData name="Ananya Deep" userId="0a195f2a89849440" providerId="LiveId" clId="{48C9A6E5-E55B-4455-A568-10F27A3A5516}" dt="2024-11-16T12:15:59.607" v="16"/>
      <pc:docMkLst>
        <pc:docMk/>
      </pc:docMkLst>
      <pc:sldChg chg="addSp modSp">
        <pc:chgData name="Ananya Deep" userId="0a195f2a89849440" providerId="LiveId" clId="{48C9A6E5-E55B-4455-A568-10F27A3A5516}" dt="2024-11-16T12:15:59.607" v="16"/>
        <pc:sldMkLst>
          <pc:docMk/>
          <pc:sldMk cId="0" sldId="257"/>
        </pc:sldMkLst>
        <pc:spChg chg="add mod">
          <ac:chgData name="Ananya Deep" userId="0a195f2a89849440" providerId="LiveId" clId="{48C9A6E5-E55B-4455-A568-10F27A3A5516}" dt="2024-11-16T12:15:59.607" v="16"/>
          <ac:spMkLst>
            <pc:docMk/>
            <pc:sldMk cId="0" sldId="257"/>
            <ac:spMk id="7" creationId="{49861478-8580-60DC-450C-178C0F5CB27A}"/>
          </ac:spMkLst>
        </pc:spChg>
      </pc:sldChg>
      <pc:sldChg chg="addSp modSp">
        <pc:chgData name="Ananya Deep" userId="0a195f2a89849440" providerId="LiveId" clId="{48C9A6E5-E55B-4455-A568-10F27A3A5516}" dt="2024-11-16T12:15:56.917" v="15"/>
        <pc:sldMkLst>
          <pc:docMk/>
          <pc:sldMk cId="0" sldId="258"/>
        </pc:sldMkLst>
        <pc:spChg chg="add mod">
          <ac:chgData name="Ananya Deep" userId="0a195f2a89849440" providerId="LiveId" clId="{48C9A6E5-E55B-4455-A568-10F27A3A5516}" dt="2024-11-16T12:15:56.917" v="15"/>
          <ac:spMkLst>
            <pc:docMk/>
            <pc:sldMk cId="0" sldId="258"/>
            <ac:spMk id="13" creationId="{1DFF15F3-801D-D726-4136-BF12015EAC11}"/>
          </ac:spMkLst>
        </pc:spChg>
      </pc:sldChg>
      <pc:sldChg chg="addSp modSp">
        <pc:chgData name="Ananya Deep" userId="0a195f2a89849440" providerId="LiveId" clId="{48C9A6E5-E55B-4455-A568-10F27A3A5516}" dt="2024-11-16T12:15:53.567" v="14"/>
        <pc:sldMkLst>
          <pc:docMk/>
          <pc:sldMk cId="0" sldId="259"/>
        </pc:sldMkLst>
        <pc:spChg chg="add mod">
          <ac:chgData name="Ananya Deep" userId="0a195f2a89849440" providerId="LiveId" clId="{48C9A6E5-E55B-4455-A568-10F27A3A5516}" dt="2024-11-16T12:15:53.567" v="14"/>
          <ac:spMkLst>
            <pc:docMk/>
            <pc:sldMk cId="0" sldId="259"/>
            <ac:spMk id="9" creationId="{B4267728-A6F8-C67C-7C71-15523C4D7383}"/>
          </ac:spMkLst>
        </pc:spChg>
      </pc:sldChg>
      <pc:sldChg chg="addSp modSp">
        <pc:chgData name="Ananya Deep" userId="0a195f2a89849440" providerId="LiveId" clId="{48C9A6E5-E55B-4455-A568-10F27A3A5516}" dt="2024-11-16T12:15:49.646" v="13"/>
        <pc:sldMkLst>
          <pc:docMk/>
          <pc:sldMk cId="0" sldId="260"/>
        </pc:sldMkLst>
        <pc:spChg chg="add mod">
          <ac:chgData name="Ananya Deep" userId="0a195f2a89849440" providerId="LiveId" clId="{48C9A6E5-E55B-4455-A568-10F27A3A5516}" dt="2024-11-16T12:15:49.646" v="13"/>
          <ac:spMkLst>
            <pc:docMk/>
            <pc:sldMk cId="0" sldId="260"/>
            <ac:spMk id="16" creationId="{6238A439-8E83-84C0-7DFB-937D84D9B5E6}"/>
          </ac:spMkLst>
        </pc:spChg>
      </pc:sldChg>
      <pc:sldChg chg="addSp modSp">
        <pc:chgData name="Ananya Deep" userId="0a195f2a89849440" providerId="LiveId" clId="{48C9A6E5-E55B-4455-A568-10F27A3A5516}" dt="2024-11-16T12:15:46.395" v="12"/>
        <pc:sldMkLst>
          <pc:docMk/>
          <pc:sldMk cId="0" sldId="261"/>
        </pc:sldMkLst>
        <pc:spChg chg="add mod">
          <ac:chgData name="Ananya Deep" userId="0a195f2a89849440" providerId="LiveId" clId="{48C9A6E5-E55B-4455-A568-10F27A3A5516}" dt="2024-11-16T12:15:46.395" v="12"/>
          <ac:spMkLst>
            <pc:docMk/>
            <pc:sldMk cId="0" sldId="261"/>
            <ac:spMk id="24" creationId="{94D45374-2419-434D-E609-923566AA0026}"/>
          </ac:spMkLst>
        </pc:spChg>
      </pc:sldChg>
      <pc:sldChg chg="addSp modSp">
        <pc:chgData name="Ananya Deep" userId="0a195f2a89849440" providerId="LiveId" clId="{48C9A6E5-E55B-4455-A568-10F27A3A5516}" dt="2024-11-16T12:15:34.720" v="11"/>
        <pc:sldMkLst>
          <pc:docMk/>
          <pc:sldMk cId="0" sldId="262"/>
        </pc:sldMkLst>
        <pc:spChg chg="add mod">
          <ac:chgData name="Ananya Deep" userId="0a195f2a89849440" providerId="LiveId" clId="{48C9A6E5-E55B-4455-A568-10F27A3A5516}" dt="2024-11-16T12:15:34.720" v="11"/>
          <ac:spMkLst>
            <pc:docMk/>
            <pc:sldMk cId="0" sldId="262"/>
            <ac:spMk id="9" creationId="{8B9F6317-FDE4-DC64-9CDF-C2B6BE07D33D}"/>
          </ac:spMkLst>
        </pc:spChg>
      </pc:sldChg>
      <pc:sldChg chg="addSp modSp">
        <pc:chgData name="Ananya Deep" userId="0a195f2a89849440" providerId="LiveId" clId="{48C9A6E5-E55B-4455-A568-10F27A3A5516}" dt="2024-11-16T12:15:30.020" v="10"/>
        <pc:sldMkLst>
          <pc:docMk/>
          <pc:sldMk cId="0" sldId="263"/>
        </pc:sldMkLst>
        <pc:spChg chg="add mod">
          <ac:chgData name="Ananya Deep" userId="0a195f2a89849440" providerId="LiveId" clId="{48C9A6E5-E55B-4455-A568-10F27A3A5516}" dt="2024-11-16T12:15:30.020" v="10"/>
          <ac:spMkLst>
            <pc:docMk/>
            <pc:sldMk cId="0" sldId="263"/>
            <ac:spMk id="12" creationId="{ACF4718D-4927-84D0-C7C2-3A0DD3F4EBC8}"/>
          </ac:spMkLst>
        </pc:spChg>
      </pc:sldChg>
      <pc:sldChg chg="addSp modSp">
        <pc:chgData name="Ananya Deep" userId="0a195f2a89849440" providerId="LiveId" clId="{48C9A6E5-E55B-4455-A568-10F27A3A5516}" dt="2024-11-16T12:15:26.543" v="9"/>
        <pc:sldMkLst>
          <pc:docMk/>
          <pc:sldMk cId="0" sldId="264"/>
        </pc:sldMkLst>
        <pc:spChg chg="add mod">
          <ac:chgData name="Ananya Deep" userId="0a195f2a89849440" providerId="LiveId" clId="{48C9A6E5-E55B-4455-A568-10F27A3A5516}" dt="2024-11-16T12:15:26.543" v="9"/>
          <ac:spMkLst>
            <pc:docMk/>
            <pc:sldMk cId="0" sldId="264"/>
            <ac:spMk id="12" creationId="{A872E55E-8FB2-44C2-BA84-84C5A2C3852A}"/>
          </ac:spMkLst>
        </pc:spChg>
      </pc:sldChg>
      <pc:sldChg chg="addSp modSp mod">
        <pc:chgData name="Ananya Deep" userId="0a195f2a89849440" providerId="LiveId" clId="{48C9A6E5-E55B-4455-A568-10F27A3A5516}" dt="2024-11-16T12:15:23.544" v="8" actId="14100"/>
        <pc:sldMkLst>
          <pc:docMk/>
          <pc:sldMk cId="0" sldId="265"/>
        </pc:sldMkLst>
        <pc:spChg chg="add mod">
          <ac:chgData name="Ananya Deep" userId="0a195f2a89849440" providerId="LiveId" clId="{48C9A6E5-E55B-4455-A568-10F27A3A5516}" dt="2024-11-16T12:15:23.544" v="8" actId="14100"/>
          <ac:spMkLst>
            <pc:docMk/>
            <pc:sldMk cId="0" sldId="265"/>
            <ac:spMk id="13" creationId="{C896FC31-4039-927B-DB82-C6A6E7D563C5}"/>
          </ac:spMkLst>
        </pc:spChg>
      </pc:sldChg>
      <pc:sldChg chg="addSp modSp add">
        <pc:chgData name="Ananya Deep" userId="0a195f2a89849440" providerId="LiveId" clId="{48C9A6E5-E55B-4455-A568-10F27A3A5516}" dt="2024-11-16T12:15:16.223" v="6"/>
        <pc:sldMkLst>
          <pc:docMk/>
          <pc:sldMk cId="0" sldId="266"/>
        </pc:sldMkLst>
        <pc:spChg chg="add mod">
          <ac:chgData name="Ananya Deep" userId="0a195f2a89849440" providerId="LiveId" clId="{48C9A6E5-E55B-4455-A568-10F27A3A5516}" dt="2024-11-16T12:15:16.223" v="6"/>
          <ac:spMkLst>
            <pc:docMk/>
            <pc:sldMk cId="0" sldId="266"/>
            <ac:spMk id="12" creationId="{0E844C83-80BD-E1F4-DE31-7C745CFFC839}"/>
          </ac:spMkLst>
        </pc:spChg>
      </pc:sldChg>
      <pc:sldChg chg="addSp modSp add mod">
        <pc:chgData name="Ananya Deep" userId="0a195f2a89849440" providerId="LiveId" clId="{48C9A6E5-E55B-4455-A568-10F27A3A5516}" dt="2024-11-16T12:15:11.662" v="5" actId="1076"/>
        <pc:sldMkLst>
          <pc:docMk/>
          <pc:sldMk cId="0" sldId="267"/>
        </pc:sldMkLst>
        <pc:spChg chg="add mod">
          <ac:chgData name="Ananya Deep" userId="0a195f2a89849440" providerId="LiveId" clId="{48C9A6E5-E55B-4455-A568-10F27A3A5516}" dt="2024-11-16T12:15:11.662" v="5" actId="1076"/>
          <ac:spMkLst>
            <pc:docMk/>
            <pc:sldMk cId="0" sldId="267"/>
            <ac:spMk id="17" creationId="{9B33B35F-32E1-D360-6C8F-4D728817E0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75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273737"/>
            <a:ext cx="7468553" cy="1408033"/>
          </a:xfrm>
          <a:prstGeom prst="rect">
            <a:avLst/>
          </a:prstGeom>
          <a:noFill/>
          <a:ln/>
        </p:spPr>
        <p:txBody>
          <a:bodyPr wrap="squar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VibeCraft: A Music Recommendation System</a:t>
            </a:r>
            <a:endParaRPr lang="en-US" sz="4400" dirty="0"/>
          </a:p>
        </p:txBody>
      </p:sp>
      <p:sp>
        <p:nvSpPr>
          <p:cNvPr id="4" name="Text 1"/>
          <p:cNvSpPr/>
          <p:nvPr/>
        </p:nvSpPr>
        <p:spPr>
          <a:xfrm>
            <a:off x="837724" y="4040743"/>
            <a:ext cx="7468553" cy="1915120"/>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Welcome to VibeCraft, a machine learning-powered music recommendation system designed to deliver personalized song suggestions based on your musical taste. This presentation will explore the innovative techniques behind VibeCraft and demonstrate its ability to accurately match songs based on their vibe, genre, and mood.</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92160"/>
          </a:xfrm>
          <a:prstGeom prst="rect">
            <a:avLst/>
          </a:prstGeom>
        </p:spPr>
      </p:pic>
      <p:sp>
        <p:nvSpPr>
          <p:cNvPr id="3" name="Text 0"/>
          <p:cNvSpPr/>
          <p:nvPr/>
        </p:nvSpPr>
        <p:spPr>
          <a:xfrm>
            <a:off x="837724" y="3670697"/>
            <a:ext cx="7011472"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Recommendation Algorithm</a:t>
            </a:r>
            <a:endParaRPr lang="en-US" sz="4400" dirty="0"/>
          </a:p>
        </p:txBody>
      </p:sp>
      <p:pic>
        <p:nvPicPr>
          <p:cNvPr id="4" name="Image 1" descr="preencoded.png"/>
          <p:cNvPicPr>
            <a:picLocks noChangeAspect="1"/>
          </p:cNvPicPr>
          <p:nvPr/>
        </p:nvPicPr>
        <p:blipFill>
          <a:blip r:embed="rId4"/>
          <a:stretch>
            <a:fillRect/>
          </a:stretch>
        </p:blipFill>
        <p:spPr>
          <a:xfrm>
            <a:off x="837724" y="4733687"/>
            <a:ext cx="4318278" cy="957501"/>
          </a:xfrm>
          <a:prstGeom prst="rect">
            <a:avLst/>
          </a:prstGeom>
        </p:spPr>
      </p:pic>
      <p:sp>
        <p:nvSpPr>
          <p:cNvPr id="5" name="Text 1"/>
          <p:cNvSpPr/>
          <p:nvPr/>
        </p:nvSpPr>
        <p:spPr>
          <a:xfrm>
            <a:off x="1077039" y="605016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Process</a:t>
            </a:r>
            <a:endParaRPr lang="en-US" sz="2200" dirty="0"/>
          </a:p>
        </p:txBody>
      </p:sp>
      <p:sp>
        <p:nvSpPr>
          <p:cNvPr id="6" name="Text 2"/>
          <p:cNvSpPr/>
          <p:nvPr/>
        </p:nvSpPr>
        <p:spPr>
          <a:xfrm>
            <a:off x="1077039" y="6545699"/>
            <a:ext cx="3839647"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Calculate the center of the input song's features</a:t>
            </a:r>
            <a:endParaRPr lang="en-US" sz="1850" dirty="0"/>
          </a:p>
        </p:txBody>
      </p:sp>
      <p:pic>
        <p:nvPicPr>
          <p:cNvPr id="7" name="Image 2" descr="preencoded.png"/>
          <p:cNvPicPr>
            <a:picLocks noChangeAspect="1"/>
          </p:cNvPicPr>
          <p:nvPr/>
        </p:nvPicPr>
        <p:blipFill>
          <a:blip r:embed="rId5"/>
          <a:stretch>
            <a:fillRect/>
          </a:stretch>
        </p:blipFill>
        <p:spPr>
          <a:xfrm>
            <a:off x="5156002" y="4733687"/>
            <a:ext cx="4318278" cy="957501"/>
          </a:xfrm>
          <a:prstGeom prst="rect">
            <a:avLst/>
          </a:prstGeom>
        </p:spPr>
      </p:pic>
      <p:sp>
        <p:nvSpPr>
          <p:cNvPr id="8" name="Text 3"/>
          <p:cNvSpPr/>
          <p:nvPr/>
        </p:nvSpPr>
        <p:spPr>
          <a:xfrm>
            <a:off x="5395317" y="605016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Cosine Similarity</a:t>
            </a:r>
            <a:endParaRPr lang="en-US" sz="2200" dirty="0"/>
          </a:p>
        </p:txBody>
      </p:sp>
      <p:sp>
        <p:nvSpPr>
          <p:cNvPr id="9" name="Text 4"/>
          <p:cNvSpPr/>
          <p:nvPr/>
        </p:nvSpPr>
        <p:spPr>
          <a:xfrm>
            <a:off x="5395317" y="6545699"/>
            <a:ext cx="3839647"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Measure distance between the input and other songs</a:t>
            </a:r>
            <a:endParaRPr lang="en-US" sz="1850" dirty="0"/>
          </a:p>
        </p:txBody>
      </p:sp>
      <p:pic>
        <p:nvPicPr>
          <p:cNvPr id="10" name="Image 3" descr="preencoded.png"/>
          <p:cNvPicPr>
            <a:picLocks noChangeAspect="1"/>
          </p:cNvPicPr>
          <p:nvPr/>
        </p:nvPicPr>
        <p:blipFill>
          <a:blip r:embed="rId6"/>
          <a:stretch>
            <a:fillRect/>
          </a:stretch>
        </p:blipFill>
        <p:spPr>
          <a:xfrm>
            <a:off x="9474279" y="4733687"/>
            <a:ext cx="4318278" cy="957501"/>
          </a:xfrm>
          <a:prstGeom prst="rect">
            <a:avLst/>
          </a:prstGeom>
        </p:spPr>
      </p:pic>
      <p:sp>
        <p:nvSpPr>
          <p:cNvPr id="11" name="Text 5"/>
          <p:cNvSpPr/>
          <p:nvPr/>
        </p:nvSpPr>
        <p:spPr>
          <a:xfrm>
            <a:off x="9713595" y="605016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Recommendation</a:t>
            </a:r>
            <a:endParaRPr lang="en-US" sz="2200" dirty="0"/>
          </a:p>
        </p:txBody>
      </p:sp>
      <p:sp>
        <p:nvSpPr>
          <p:cNvPr id="12" name="Text 6"/>
          <p:cNvSpPr/>
          <p:nvPr/>
        </p:nvSpPr>
        <p:spPr>
          <a:xfrm>
            <a:off x="9713595" y="6545699"/>
            <a:ext cx="3839647"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Recommend the closest songs</a:t>
            </a:r>
            <a:endParaRPr lang="en-US" sz="1850" dirty="0"/>
          </a:p>
        </p:txBody>
      </p:sp>
      <p:sp>
        <p:nvSpPr>
          <p:cNvPr id="13" name="Rectangle 12">
            <a:extLst>
              <a:ext uri="{FF2B5EF4-FFF2-40B4-BE49-F238E27FC236}">
                <a16:creationId xmlns:a16="http://schemas.microsoft.com/office/drawing/2014/main" id="{C896FC31-4039-927B-DB82-C6A6E7D563C5}"/>
              </a:ext>
            </a:extLst>
          </p:cNvPr>
          <p:cNvSpPr/>
          <p:nvPr/>
        </p:nvSpPr>
        <p:spPr>
          <a:xfrm>
            <a:off x="12224083" y="7311747"/>
            <a:ext cx="2334127" cy="9178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935361"/>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User Testing &amp; Results</a:t>
            </a:r>
            <a:endParaRPr lang="en-US" sz="4400" dirty="0"/>
          </a:p>
        </p:txBody>
      </p:sp>
      <p:sp>
        <p:nvSpPr>
          <p:cNvPr id="3" name="Text 1"/>
          <p:cNvSpPr/>
          <p:nvPr/>
        </p:nvSpPr>
        <p:spPr>
          <a:xfrm>
            <a:off x="837724" y="323766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User Testing</a:t>
            </a:r>
            <a:endParaRPr lang="en-US" sz="2200" dirty="0"/>
          </a:p>
        </p:txBody>
      </p:sp>
      <p:sp>
        <p:nvSpPr>
          <p:cNvPr id="4" name="Text 2"/>
          <p:cNvSpPr/>
          <p:nvPr/>
        </p:nvSpPr>
        <p:spPr>
          <a:xfrm>
            <a:off x="837724" y="3828931"/>
            <a:ext cx="6185535"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Users tested with diverse songs, providing feedback on the accuracy and relevance of recommendations.</a:t>
            </a:r>
            <a:endParaRPr lang="en-US" sz="1850" dirty="0"/>
          </a:p>
        </p:txBody>
      </p:sp>
      <p:sp>
        <p:nvSpPr>
          <p:cNvPr id="5" name="Text 3"/>
          <p:cNvSpPr/>
          <p:nvPr/>
        </p:nvSpPr>
        <p:spPr>
          <a:xfrm>
            <a:off x="837724" y="4810363"/>
            <a:ext cx="6185535"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Visualizations assessed clustering and alignment of recommended songs.</a:t>
            </a:r>
            <a:endParaRPr lang="en-US" sz="1850" dirty="0"/>
          </a:p>
        </p:txBody>
      </p:sp>
      <p:sp>
        <p:nvSpPr>
          <p:cNvPr id="6" name="Text 4"/>
          <p:cNvSpPr/>
          <p:nvPr/>
        </p:nvSpPr>
        <p:spPr>
          <a:xfrm>
            <a:off x="7614761" y="323766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Sample Output</a:t>
            </a:r>
            <a:endParaRPr lang="en-US" sz="2200" dirty="0"/>
          </a:p>
        </p:txBody>
      </p:sp>
      <p:sp>
        <p:nvSpPr>
          <p:cNvPr id="7" name="Text 5"/>
          <p:cNvSpPr/>
          <p:nvPr/>
        </p:nvSpPr>
        <p:spPr>
          <a:xfrm>
            <a:off x="7614761" y="3828931"/>
            <a:ext cx="6185535"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Input Song: "Bloody Sweet" (2023)</a:t>
            </a:r>
            <a:endParaRPr lang="en-US" sz="1850" dirty="0"/>
          </a:p>
        </p:txBody>
      </p:sp>
      <p:sp>
        <p:nvSpPr>
          <p:cNvPr id="8" name="Text 6"/>
          <p:cNvSpPr/>
          <p:nvPr/>
        </p:nvSpPr>
        <p:spPr>
          <a:xfrm>
            <a:off x="7614761" y="442733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"Dark Shadows" by Artist X (2023)</a:t>
            </a:r>
            <a:endParaRPr lang="en-US" sz="1850" dirty="0"/>
          </a:p>
        </p:txBody>
      </p:sp>
      <p:sp>
        <p:nvSpPr>
          <p:cNvPr id="9" name="Text 7"/>
          <p:cNvSpPr/>
          <p:nvPr/>
        </p:nvSpPr>
        <p:spPr>
          <a:xfrm>
            <a:off x="7614761" y="489406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"Sweet Summer Vibes" by Artist Y (2022)</a:t>
            </a:r>
            <a:endParaRPr lang="en-US" sz="1850" dirty="0"/>
          </a:p>
        </p:txBody>
      </p:sp>
      <p:sp>
        <p:nvSpPr>
          <p:cNvPr id="10" name="Text 8"/>
          <p:cNvSpPr/>
          <p:nvPr/>
        </p:nvSpPr>
        <p:spPr>
          <a:xfrm>
            <a:off x="7614761" y="536078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"Chill Wave" by Artist A (2023)</a:t>
            </a:r>
            <a:endParaRPr lang="en-US" sz="1850" dirty="0"/>
          </a:p>
        </p:txBody>
      </p:sp>
      <p:sp>
        <p:nvSpPr>
          <p:cNvPr id="11" name="Text 9"/>
          <p:cNvSpPr/>
          <p:nvPr/>
        </p:nvSpPr>
        <p:spPr>
          <a:xfrm>
            <a:off x="7614761" y="582751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"Melancholy Beats" by Artist Z (2023)</a:t>
            </a:r>
            <a:endParaRPr lang="en-US" sz="1850" dirty="0"/>
          </a:p>
        </p:txBody>
      </p:sp>
      <p:sp>
        <p:nvSpPr>
          <p:cNvPr id="12" name="Rectangle 11">
            <a:extLst>
              <a:ext uri="{FF2B5EF4-FFF2-40B4-BE49-F238E27FC236}">
                <a16:creationId xmlns:a16="http://schemas.microsoft.com/office/drawing/2014/main" id="{0E844C83-80BD-E1F4-DE31-7C745CFFC839}"/>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427798"/>
            <a:ext cx="6588443"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Future Scope &amp; Conclusion</a:t>
            </a:r>
            <a:endParaRPr lang="en-US" sz="4400" dirty="0"/>
          </a:p>
        </p:txBody>
      </p:sp>
      <p:pic>
        <p:nvPicPr>
          <p:cNvPr id="3" name="Image 0" descr="preencoded.png"/>
          <p:cNvPicPr>
            <a:picLocks noChangeAspect="1"/>
          </p:cNvPicPr>
          <p:nvPr/>
        </p:nvPicPr>
        <p:blipFill>
          <a:blip r:embed="rId3"/>
          <a:stretch>
            <a:fillRect/>
          </a:stretch>
        </p:blipFill>
        <p:spPr>
          <a:xfrm>
            <a:off x="3007638" y="2610564"/>
            <a:ext cx="2137529" cy="1357193"/>
          </a:xfrm>
          <a:prstGeom prst="rect">
            <a:avLst/>
          </a:prstGeom>
        </p:spPr>
      </p:pic>
      <p:sp>
        <p:nvSpPr>
          <p:cNvPr id="4" name="Text 1"/>
          <p:cNvSpPr/>
          <p:nvPr/>
        </p:nvSpPr>
        <p:spPr>
          <a:xfrm>
            <a:off x="4001572" y="3217426"/>
            <a:ext cx="149543" cy="478631"/>
          </a:xfrm>
          <a:prstGeom prst="rect">
            <a:avLst/>
          </a:prstGeom>
          <a:noFill/>
          <a:ln/>
        </p:spPr>
        <p:txBody>
          <a:bodyPr wrap="none" lIns="0" tIns="0" rIns="0" bIns="0" rtlCol="0" anchor="t"/>
          <a:lstStyle/>
          <a:p>
            <a:pPr marL="0" indent="0" algn="ctr">
              <a:lnSpc>
                <a:spcPts val="3750"/>
              </a:lnSpc>
              <a:buNone/>
            </a:pPr>
            <a:r>
              <a:rPr lang="en-US" sz="2350" kern="0" spc="-47"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350" dirty="0"/>
          </a:p>
        </p:txBody>
      </p:sp>
      <p:sp>
        <p:nvSpPr>
          <p:cNvPr id="5" name="Text 2"/>
          <p:cNvSpPr/>
          <p:nvPr/>
        </p:nvSpPr>
        <p:spPr>
          <a:xfrm>
            <a:off x="5384482" y="2849880"/>
            <a:ext cx="360997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Incorporate User Preferences</a:t>
            </a:r>
            <a:endParaRPr lang="en-US" sz="2200" dirty="0"/>
          </a:p>
        </p:txBody>
      </p:sp>
      <p:sp>
        <p:nvSpPr>
          <p:cNvPr id="6" name="Text 3"/>
          <p:cNvSpPr/>
          <p:nvPr/>
        </p:nvSpPr>
        <p:spPr>
          <a:xfrm>
            <a:off x="5384482" y="3345418"/>
            <a:ext cx="5233749"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Enhance recommendations through user-specific input</a:t>
            </a:r>
            <a:endParaRPr lang="en-US" sz="1850" dirty="0"/>
          </a:p>
        </p:txBody>
      </p:sp>
      <p:sp>
        <p:nvSpPr>
          <p:cNvPr id="7" name="Shape 4"/>
          <p:cNvSpPr/>
          <p:nvPr/>
        </p:nvSpPr>
        <p:spPr>
          <a:xfrm>
            <a:off x="5204936" y="3982402"/>
            <a:ext cx="8527971" cy="15240"/>
          </a:xfrm>
          <a:prstGeom prst="roundRect">
            <a:avLst>
              <a:gd name="adj" fmla="val 659712"/>
            </a:avLst>
          </a:prstGeom>
          <a:solidFill>
            <a:srgbClr val="DABADD"/>
          </a:solidFill>
          <a:ln/>
        </p:spPr>
      </p:sp>
      <p:pic>
        <p:nvPicPr>
          <p:cNvPr id="8" name="Image 1" descr="preencoded.png"/>
          <p:cNvPicPr>
            <a:picLocks noChangeAspect="1"/>
          </p:cNvPicPr>
          <p:nvPr/>
        </p:nvPicPr>
        <p:blipFill>
          <a:blip r:embed="rId4"/>
          <a:stretch>
            <a:fillRect/>
          </a:stretch>
        </p:blipFill>
        <p:spPr>
          <a:xfrm>
            <a:off x="1938814" y="4027527"/>
            <a:ext cx="4275058" cy="1357193"/>
          </a:xfrm>
          <a:prstGeom prst="rect">
            <a:avLst/>
          </a:prstGeom>
        </p:spPr>
      </p:pic>
      <p:sp>
        <p:nvSpPr>
          <p:cNvPr id="9" name="Text 5"/>
          <p:cNvSpPr/>
          <p:nvPr/>
        </p:nvSpPr>
        <p:spPr>
          <a:xfrm>
            <a:off x="4001572" y="4466749"/>
            <a:ext cx="149543" cy="478631"/>
          </a:xfrm>
          <a:prstGeom prst="rect">
            <a:avLst/>
          </a:prstGeom>
          <a:noFill/>
          <a:ln/>
        </p:spPr>
        <p:txBody>
          <a:bodyPr wrap="none" lIns="0" tIns="0" rIns="0" bIns="0" rtlCol="0" anchor="t"/>
          <a:lstStyle/>
          <a:p>
            <a:pPr marL="0" indent="0" algn="ctr">
              <a:lnSpc>
                <a:spcPts val="3750"/>
              </a:lnSpc>
              <a:buNone/>
            </a:pPr>
            <a:r>
              <a:rPr lang="en-US" sz="2350" kern="0" spc="-47"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350" dirty="0"/>
          </a:p>
        </p:txBody>
      </p:sp>
      <p:sp>
        <p:nvSpPr>
          <p:cNvPr id="10" name="Text 6"/>
          <p:cNvSpPr/>
          <p:nvPr/>
        </p:nvSpPr>
        <p:spPr>
          <a:xfrm>
            <a:off x="6453187" y="426684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Dataset Expansion</a:t>
            </a:r>
            <a:endParaRPr lang="en-US" sz="2200" dirty="0"/>
          </a:p>
        </p:txBody>
      </p:sp>
      <p:sp>
        <p:nvSpPr>
          <p:cNvPr id="11" name="Text 7"/>
          <p:cNvSpPr/>
          <p:nvPr/>
        </p:nvSpPr>
        <p:spPr>
          <a:xfrm>
            <a:off x="6453187" y="4762381"/>
            <a:ext cx="4959310"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Expand genres and song diversity for wider coverage</a:t>
            </a:r>
            <a:endParaRPr lang="en-US" sz="1850" dirty="0"/>
          </a:p>
        </p:txBody>
      </p:sp>
      <p:sp>
        <p:nvSpPr>
          <p:cNvPr id="12" name="Shape 8"/>
          <p:cNvSpPr/>
          <p:nvPr/>
        </p:nvSpPr>
        <p:spPr>
          <a:xfrm>
            <a:off x="6273641" y="5399365"/>
            <a:ext cx="7459266" cy="15240"/>
          </a:xfrm>
          <a:prstGeom prst="roundRect">
            <a:avLst>
              <a:gd name="adj" fmla="val 659712"/>
            </a:avLst>
          </a:prstGeom>
          <a:solidFill>
            <a:srgbClr val="DABADD"/>
          </a:solidFill>
          <a:ln/>
        </p:spPr>
      </p:sp>
      <p:pic>
        <p:nvPicPr>
          <p:cNvPr id="13" name="Image 2" descr="preencoded.png"/>
          <p:cNvPicPr>
            <a:picLocks noChangeAspect="1"/>
          </p:cNvPicPr>
          <p:nvPr/>
        </p:nvPicPr>
        <p:blipFill>
          <a:blip r:embed="rId5"/>
          <a:stretch>
            <a:fillRect/>
          </a:stretch>
        </p:blipFill>
        <p:spPr>
          <a:xfrm>
            <a:off x="870109" y="5444490"/>
            <a:ext cx="6412587" cy="1357193"/>
          </a:xfrm>
          <a:prstGeom prst="rect">
            <a:avLst/>
          </a:prstGeom>
        </p:spPr>
      </p:pic>
      <p:sp>
        <p:nvSpPr>
          <p:cNvPr id="14" name="Text 9"/>
          <p:cNvSpPr/>
          <p:nvPr/>
        </p:nvSpPr>
        <p:spPr>
          <a:xfrm>
            <a:off x="4001572" y="5883712"/>
            <a:ext cx="149543" cy="478631"/>
          </a:xfrm>
          <a:prstGeom prst="rect">
            <a:avLst/>
          </a:prstGeom>
          <a:noFill/>
          <a:ln/>
        </p:spPr>
        <p:txBody>
          <a:bodyPr wrap="none" lIns="0" tIns="0" rIns="0" bIns="0" rtlCol="0" anchor="t"/>
          <a:lstStyle/>
          <a:p>
            <a:pPr marL="0" indent="0" algn="ctr">
              <a:lnSpc>
                <a:spcPts val="3750"/>
              </a:lnSpc>
              <a:buNone/>
            </a:pPr>
            <a:r>
              <a:rPr lang="en-US" sz="2350" kern="0" spc="-47"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350" dirty="0"/>
          </a:p>
        </p:txBody>
      </p:sp>
      <p:sp>
        <p:nvSpPr>
          <p:cNvPr id="15" name="Text 10"/>
          <p:cNvSpPr/>
          <p:nvPr/>
        </p:nvSpPr>
        <p:spPr>
          <a:xfrm>
            <a:off x="7522012" y="5683806"/>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Advanced Models</a:t>
            </a:r>
            <a:endParaRPr lang="en-US" sz="2200" dirty="0"/>
          </a:p>
        </p:txBody>
      </p:sp>
      <p:sp>
        <p:nvSpPr>
          <p:cNvPr id="16" name="Text 11"/>
          <p:cNvSpPr/>
          <p:nvPr/>
        </p:nvSpPr>
        <p:spPr>
          <a:xfrm>
            <a:off x="7522012" y="6179344"/>
            <a:ext cx="5062657"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Explore deep learning for improved feature extraction</a:t>
            </a:r>
            <a:endParaRPr lang="en-US" sz="1850" dirty="0"/>
          </a:p>
        </p:txBody>
      </p:sp>
      <p:sp>
        <p:nvSpPr>
          <p:cNvPr id="17" name="Rectangle 16">
            <a:extLst>
              <a:ext uri="{FF2B5EF4-FFF2-40B4-BE49-F238E27FC236}">
                <a16:creationId xmlns:a16="http://schemas.microsoft.com/office/drawing/2014/main" id="{9B33B35F-32E1-D360-6C8F-4D728817E079}"/>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868811"/>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What is VibeCraft?</a:t>
            </a:r>
            <a:endParaRPr lang="en-US" sz="4400" dirty="0"/>
          </a:p>
        </p:txBody>
      </p:sp>
      <p:sp>
        <p:nvSpPr>
          <p:cNvPr id="3" name="Text 1"/>
          <p:cNvSpPr/>
          <p:nvPr/>
        </p:nvSpPr>
        <p:spPr>
          <a:xfrm>
            <a:off x="837724" y="4171117"/>
            <a:ext cx="3939302"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Personalized Recommendations</a:t>
            </a:r>
            <a:endParaRPr lang="en-US" sz="2200" dirty="0"/>
          </a:p>
        </p:txBody>
      </p:sp>
      <p:sp>
        <p:nvSpPr>
          <p:cNvPr id="4" name="Text 2"/>
          <p:cNvSpPr/>
          <p:nvPr/>
        </p:nvSpPr>
        <p:spPr>
          <a:xfrm>
            <a:off x="837724" y="4762381"/>
            <a:ext cx="6185535"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Suggesting music based on your taste</a:t>
            </a:r>
            <a:endParaRPr lang="en-US" sz="1850" dirty="0"/>
          </a:p>
        </p:txBody>
      </p:sp>
      <p:sp>
        <p:nvSpPr>
          <p:cNvPr id="5" name="Text 3"/>
          <p:cNvSpPr/>
          <p:nvPr/>
        </p:nvSpPr>
        <p:spPr>
          <a:xfrm>
            <a:off x="7614761" y="417111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Audio Feature Analysis</a:t>
            </a:r>
            <a:endParaRPr lang="en-US" sz="2200" dirty="0"/>
          </a:p>
        </p:txBody>
      </p:sp>
      <p:sp>
        <p:nvSpPr>
          <p:cNvPr id="6" name="Text 4"/>
          <p:cNvSpPr/>
          <p:nvPr/>
        </p:nvSpPr>
        <p:spPr>
          <a:xfrm>
            <a:off x="7614761" y="4762381"/>
            <a:ext cx="6185535"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Analyzing characteristics for similar songs</a:t>
            </a:r>
            <a:endParaRPr lang="en-US" sz="1850" dirty="0"/>
          </a:p>
        </p:txBody>
      </p:sp>
      <p:sp>
        <p:nvSpPr>
          <p:cNvPr id="7" name="Rectangle 6">
            <a:extLst>
              <a:ext uri="{FF2B5EF4-FFF2-40B4-BE49-F238E27FC236}">
                <a16:creationId xmlns:a16="http://schemas.microsoft.com/office/drawing/2014/main" id="{49861478-8580-60DC-450C-178C0F5CB27A}"/>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899642"/>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The Need for VibeCraft</a:t>
            </a:r>
            <a:endParaRPr lang="en-US" sz="4400" dirty="0"/>
          </a:p>
        </p:txBody>
      </p:sp>
      <p:sp>
        <p:nvSpPr>
          <p:cNvPr id="4" name="Shape 1"/>
          <p:cNvSpPr/>
          <p:nvPr/>
        </p:nvSpPr>
        <p:spPr>
          <a:xfrm>
            <a:off x="6324124" y="2962632"/>
            <a:ext cx="3614618" cy="1755458"/>
          </a:xfrm>
          <a:prstGeom prst="roundRect">
            <a:avLst>
              <a:gd name="adj" fmla="val 5727"/>
            </a:avLst>
          </a:prstGeom>
          <a:solidFill>
            <a:srgbClr val="F4D4F7"/>
          </a:solidFill>
          <a:ln w="7620">
            <a:solidFill>
              <a:srgbClr val="DABADD"/>
            </a:solidFill>
            <a:prstDash val="solid"/>
          </a:ln>
        </p:spPr>
      </p:sp>
      <p:sp>
        <p:nvSpPr>
          <p:cNvPr id="5" name="Text 2"/>
          <p:cNvSpPr/>
          <p:nvPr/>
        </p:nvSpPr>
        <p:spPr>
          <a:xfrm>
            <a:off x="6571059" y="3209568"/>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Overwhelming Choice</a:t>
            </a:r>
            <a:endParaRPr lang="en-US" sz="2200" dirty="0"/>
          </a:p>
        </p:txBody>
      </p:sp>
      <p:sp>
        <p:nvSpPr>
          <p:cNvPr id="6" name="Text 3"/>
          <p:cNvSpPr/>
          <p:nvPr/>
        </p:nvSpPr>
        <p:spPr>
          <a:xfrm>
            <a:off x="6571059" y="3705106"/>
            <a:ext cx="3120747"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Vast amount of music available</a:t>
            </a:r>
            <a:endParaRPr lang="en-US" sz="1850" dirty="0"/>
          </a:p>
        </p:txBody>
      </p:sp>
      <p:sp>
        <p:nvSpPr>
          <p:cNvPr id="7" name="Shape 4"/>
          <p:cNvSpPr/>
          <p:nvPr/>
        </p:nvSpPr>
        <p:spPr>
          <a:xfrm>
            <a:off x="10178058" y="2962632"/>
            <a:ext cx="3614618" cy="1755458"/>
          </a:xfrm>
          <a:prstGeom prst="roundRect">
            <a:avLst>
              <a:gd name="adj" fmla="val 5727"/>
            </a:avLst>
          </a:prstGeom>
          <a:solidFill>
            <a:srgbClr val="F4D4F7"/>
          </a:solidFill>
          <a:ln w="7620">
            <a:solidFill>
              <a:srgbClr val="DABADD"/>
            </a:solidFill>
            <a:prstDash val="solid"/>
          </a:ln>
        </p:spPr>
      </p:sp>
      <p:sp>
        <p:nvSpPr>
          <p:cNvPr id="8" name="Text 5"/>
          <p:cNvSpPr/>
          <p:nvPr/>
        </p:nvSpPr>
        <p:spPr>
          <a:xfrm>
            <a:off x="10424993" y="3209568"/>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Nuanced Similarity</a:t>
            </a:r>
            <a:endParaRPr lang="en-US" sz="2200" dirty="0"/>
          </a:p>
        </p:txBody>
      </p:sp>
      <p:sp>
        <p:nvSpPr>
          <p:cNvPr id="9" name="Text 6"/>
          <p:cNvSpPr/>
          <p:nvPr/>
        </p:nvSpPr>
        <p:spPr>
          <a:xfrm>
            <a:off x="10424993" y="3705106"/>
            <a:ext cx="3120747"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Traditional systems may not capture it</a:t>
            </a:r>
            <a:endParaRPr lang="en-US" sz="1850" dirty="0"/>
          </a:p>
        </p:txBody>
      </p:sp>
      <p:sp>
        <p:nvSpPr>
          <p:cNvPr id="10" name="Shape 7"/>
          <p:cNvSpPr/>
          <p:nvPr/>
        </p:nvSpPr>
        <p:spPr>
          <a:xfrm>
            <a:off x="6324124" y="4957405"/>
            <a:ext cx="7468553" cy="1372433"/>
          </a:xfrm>
          <a:prstGeom prst="roundRect">
            <a:avLst>
              <a:gd name="adj" fmla="val 7326"/>
            </a:avLst>
          </a:prstGeom>
          <a:solidFill>
            <a:srgbClr val="F4D4F7"/>
          </a:solidFill>
          <a:ln w="7620">
            <a:solidFill>
              <a:srgbClr val="DABADD"/>
            </a:solidFill>
            <a:prstDash val="solid"/>
          </a:ln>
        </p:spPr>
      </p:sp>
      <p:sp>
        <p:nvSpPr>
          <p:cNvPr id="11" name="Text 8"/>
          <p:cNvSpPr/>
          <p:nvPr/>
        </p:nvSpPr>
        <p:spPr>
          <a:xfrm>
            <a:off x="6571059" y="5204341"/>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Audio Focus</a:t>
            </a:r>
            <a:endParaRPr lang="en-US" sz="2200" dirty="0"/>
          </a:p>
        </p:txBody>
      </p:sp>
      <p:sp>
        <p:nvSpPr>
          <p:cNvPr id="12" name="Text 9"/>
          <p:cNvSpPr/>
          <p:nvPr/>
        </p:nvSpPr>
        <p:spPr>
          <a:xfrm>
            <a:off x="6571059" y="5699879"/>
            <a:ext cx="6974681"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VibeCraft focuses on audio for accuracy</a:t>
            </a:r>
            <a:endParaRPr lang="en-US" sz="1850" dirty="0"/>
          </a:p>
        </p:txBody>
      </p:sp>
      <p:sp>
        <p:nvSpPr>
          <p:cNvPr id="13" name="Rectangle 12">
            <a:extLst>
              <a:ext uri="{FF2B5EF4-FFF2-40B4-BE49-F238E27FC236}">
                <a16:creationId xmlns:a16="http://schemas.microsoft.com/office/drawing/2014/main" id="{1DFF15F3-801D-D726-4136-BF12015EAC11}"/>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2677239"/>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Related Work</a:t>
            </a:r>
            <a:endParaRPr lang="en-US" sz="4400" dirty="0"/>
          </a:p>
        </p:txBody>
      </p:sp>
      <p:sp>
        <p:nvSpPr>
          <p:cNvPr id="3" name="Text 1"/>
          <p:cNvSpPr/>
          <p:nvPr/>
        </p:nvSpPr>
        <p:spPr>
          <a:xfrm>
            <a:off x="837724" y="3979545"/>
            <a:ext cx="3928586" cy="703898"/>
          </a:xfrm>
          <a:prstGeom prst="rect">
            <a:avLst/>
          </a:prstGeom>
          <a:noFill/>
          <a:ln/>
        </p:spPr>
        <p:txBody>
          <a:bodyPr wrap="squar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Current Music Recommendation Systems</a:t>
            </a:r>
            <a:endParaRPr lang="en-US" sz="2200" dirty="0"/>
          </a:p>
        </p:txBody>
      </p:sp>
      <p:sp>
        <p:nvSpPr>
          <p:cNvPr id="4" name="Text 2"/>
          <p:cNvSpPr/>
          <p:nvPr/>
        </p:nvSpPr>
        <p:spPr>
          <a:xfrm>
            <a:off x="837724" y="4922758"/>
            <a:ext cx="3928586"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Spotify, Apple Music, etc.</a:t>
            </a:r>
            <a:endParaRPr lang="en-US" sz="1850" dirty="0"/>
          </a:p>
        </p:txBody>
      </p:sp>
      <p:sp>
        <p:nvSpPr>
          <p:cNvPr id="5" name="Text 3"/>
          <p:cNvSpPr/>
          <p:nvPr/>
        </p:nvSpPr>
        <p:spPr>
          <a:xfrm>
            <a:off x="5357813" y="3979545"/>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Challenges</a:t>
            </a:r>
            <a:endParaRPr lang="en-US" sz="2200" dirty="0"/>
          </a:p>
        </p:txBody>
      </p:sp>
      <p:sp>
        <p:nvSpPr>
          <p:cNvPr id="6" name="Text 4"/>
          <p:cNvSpPr/>
          <p:nvPr/>
        </p:nvSpPr>
        <p:spPr>
          <a:xfrm>
            <a:off x="5357813" y="4570809"/>
            <a:ext cx="3928586"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Often rely on user behavior and metadata</a:t>
            </a:r>
            <a:endParaRPr lang="en-US" sz="1850" dirty="0"/>
          </a:p>
        </p:txBody>
      </p:sp>
      <p:sp>
        <p:nvSpPr>
          <p:cNvPr id="7" name="Text 5"/>
          <p:cNvSpPr/>
          <p:nvPr/>
        </p:nvSpPr>
        <p:spPr>
          <a:xfrm>
            <a:off x="9877901" y="3979545"/>
            <a:ext cx="3533180"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VibeCraft's Unique Approach</a:t>
            </a:r>
            <a:endParaRPr lang="en-US" sz="2200" dirty="0"/>
          </a:p>
        </p:txBody>
      </p:sp>
      <p:sp>
        <p:nvSpPr>
          <p:cNvPr id="8" name="Text 6"/>
          <p:cNvSpPr/>
          <p:nvPr/>
        </p:nvSpPr>
        <p:spPr>
          <a:xfrm>
            <a:off x="9877901" y="4570809"/>
            <a:ext cx="3928586"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Focuses on audio characteristics for deeper similarity</a:t>
            </a:r>
            <a:endParaRPr lang="en-US" sz="1850" dirty="0"/>
          </a:p>
        </p:txBody>
      </p:sp>
      <p:sp>
        <p:nvSpPr>
          <p:cNvPr id="9" name="Rectangle 8">
            <a:extLst>
              <a:ext uri="{FF2B5EF4-FFF2-40B4-BE49-F238E27FC236}">
                <a16:creationId xmlns:a16="http://schemas.microsoft.com/office/drawing/2014/main" id="{B4267728-A6F8-C67C-7C71-15523C4D7383}"/>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124313"/>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Key Techniques</a:t>
            </a:r>
            <a:endParaRPr lang="en-US" sz="4400" dirty="0"/>
          </a:p>
        </p:txBody>
      </p:sp>
      <p:sp>
        <p:nvSpPr>
          <p:cNvPr id="4" name="Shape 1"/>
          <p:cNvSpPr/>
          <p:nvPr/>
        </p:nvSpPr>
        <p:spPr>
          <a:xfrm>
            <a:off x="837724" y="3456503"/>
            <a:ext cx="538520" cy="538520"/>
          </a:xfrm>
          <a:prstGeom prst="roundRect">
            <a:avLst>
              <a:gd name="adj" fmla="val 18670"/>
            </a:avLst>
          </a:prstGeom>
          <a:solidFill>
            <a:srgbClr val="F4D4F7"/>
          </a:solidFill>
          <a:ln w="7620">
            <a:solidFill>
              <a:srgbClr val="DABADD"/>
            </a:solidFill>
            <a:prstDash val="solid"/>
          </a:ln>
        </p:spPr>
      </p:sp>
      <p:sp>
        <p:nvSpPr>
          <p:cNvPr id="5" name="Text 2"/>
          <p:cNvSpPr/>
          <p:nvPr/>
        </p:nvSpPr>
        <p:spPr>
          <a:xfrm>
            <a:off x="1022509" y="3556754"/>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6" name="Text 3"/>
          <p:cNvSpPr/>
          <p:nvPr/>
        </p:nvSpPr>
        <p:spPr>
          <a:xfrm>
            <a:off x="1615559" y="3456503"/>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1. K-Means Clustering</a:t>
            </a:r>
            <a:endParaRPr lang="en-US" sz="2200" dirty="0"/>
          </a:p>
        </p:txBody>
      </p:sp>
      <p:sp>
        <p:nvSpPr>
          <p:cNvPr id="7" name="Text 4"/>
          <p:cNvSpPr/>
          <p:nvPr/>
        </p:nvSpPr>
        <p:spPr>
          <a:xfrm>
            <a:off x="1615559" y="3952042"/>
            <a:ext cx="2836783"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Groups songs with similar features</a:t>
            </a:r>
            <a:endParaRPr lang="en-US" sz="1850" dirty="0"/>
          </a:p>
        </p:txBody>
      </p:sp>
      <p:sp>
        <p:nvSpPr>
          <p:cNvPr id="8" name="Shape 5"/>
          <p:cNvSpPr/>
          <p:nvPr/>
        </p:nvSpPr>
        <p:spPr>
          <a:xfrm>
            <a:off x="4691658" y="3456503"/>
            <a:ext cx="538520" cy="538520"/>
          </a:xfrm>
          <a:prstGeom prst="roundRect">
            <a:avLst>
              <a:gd name="adj" fmla="val 18670"/>
            </a:avLst>
          </a:prstGeom>
          <a:solidFill>
            <a:srgbClr val="F4D4F7"/>
          </a:solidFill>
          <a:ln w="7620">
            <a:solidFill>
              <a:srgbClr val="DABADD"/>
            </a:solidFill>
            <a:prstDash val="solid"/>
          </a:ln>
        </p:spPr>
      </p:sp>
      <p:sp>
        <p:nvSpPr>
          <p:cNvPr id="9" name="Text 6"/>
          <p:cNvSpPr/>
          <p:nvPr/>
        </p:nvSpPr>
        <p:spPr>
          <a:xfrm>
            <a:off x="4876443" y="3556754"/>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10" name="Text 7"/>
          <p:cNvSpPr/>
          <p:nvPr/>
        </p:nvSpPr>
        <p:spPr>
          <a:xfrm>
            <a:off x="5469493" y="3456503"/>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2. PCA and t-SNE</a:t>
            </a:r>
            <a:endParaRPr lang="en-US" sz="2200" dirty="0"/>
          </a:p>
        </p:txBody>
      </p:sp>
      <p:sp>
        <p:nvSpPr>
          <p:cNvPr id="11" name="Text 8"/>
          <p:cNvSpPr/>
          <p:nvPr/>
        </p:nvSpPr>
        <p:spPr>
          <a:xfrm>
            <a:off x="5469493" y="3952042"/>
            <a:ext cx="2836783" cy="766048"/>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Reduce data complexity, visualize clusters</a:t>
            </a:r>
            <a:endParaRPr lang="en-US" sz="1850" dirty="0"/>
          </a:p>
        </p:txBody>
      </p:sp>
      <p:sp>
        <p:nvSpPr>
          <p:cNvPr id="12" name="Shape 9"/>
          <p:cNvSpPr/>
          <p:nvPr/>
        </p:nvSpPr>
        <p:spPr>
          <a:xfrm>
            <a:off x="837724" y="5226606"/>
            <a:ext cx="538520" cy="538520"/>
          </a:xfrm>
          <a:prstGeom prst="roundRect">
            <a:avLst>
              <a:gd name="adj" fmla="val 18670"/>
            </a:avLst>
          </a:prstGeom>
          <a:solidFill>
            <a:srgbClr val="F4D4F7"/>
          </a:solidFill>
          <a:ln w="7620">
            <a:solidFill>
              <a:srgbClr val="DABADD"/>
            </a:solidFill>
            <a:prstDash val="solid"/>
          </a:ln>
        </p:spPr>
      </p:sp>
      <p:sp>
        <p:nvSpPr>
          <p:cNvPr id="13" name="Text 10"/>
          <p:cNvSpPr/>
          <p:nvPr/>
        </p:nvSpPr>
        <p:spPr>
          <a:xfrm>
            <a:off x="1022509" y="5326856"/>
            <a:ext cx="168950" cy="337899"/>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4" name="Text 11"/>
          <p:cNvSpPr/>
          <p:nvPr/>
        </p:nvSpPr>
        <p:spPr>
          <a:xfrm>
            <a:off x="1615559" y="5226606"/>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3. Cosine Similarity</a:t>
            </a:r>
            <a:endParaRPr lang="en-US" sz="2200" dirty="0"/>
          </a:p>
        </p:txBody>
      </p:sp>
      <p:sp>
        <p:nvSpPr>
          <p:cNvPr id="15" name="Text 12"/>
          <p:cNvSpPr/>
          <p:nvPr/>
        </p:nvSpPr>
        <p:spPr>
          <a:xfrm>
            <a:off x="1615559" y="5722144"/>
            <a:ext cx="6690717"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Measures similarity based on feature vectors</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9978" y="612815"/>
            <a:ext cx="5243989" cy="655439"/>
          </a:xfrm>
          <a:prstGeom prst="rect">
            <a:avLst/>
          </a:prstGeom>
          <a:noFill/>
          <a:ln/>
        </p:spPr>
        <p:txBody>
          <a:bodyPr wrap="none" lIns="0" tIns="0" rIns="0" bIns="0" rtlCol="0" anchor="t"/>
          <a:lstStyle/>
          <a:p>
            <a:pPr marL="0" indent="0">
              <a:lnSpc>
                <a:spcPts val="5150"/>
              </a:lnSpc>
              <a:buNone/>
            </a:pPr>
            <a:r>
              <a:rPr lang="en-US" sz="4100" kern="0" spc="-83" dirty="0">
                <a:solidFill>
                  <a:srgbClr val="D73AD7"/>
                </a:solidFill>
                <a:latin typeface="Source Serif Pro Semi Bold" pitchFamily="34" charset="0"/>
                <a:ea typeface="Source Serif Pro Semi Bold" pitchFamily="34" charset="-122"/>
                <a:cs typeface="Source Serif Pro Semi Bold" pitchFamily="34" charset="-120"/>
              </a:rPr>
              <a:t>Methodology</a:t>
            </a:r>
            <a:endParaRPr lang="en-US" sz="4100" dirty="0"/>
          </a:p>
        </p:txBody>
      </p:sp>
      <p:sp>
        <p:nvSpPr>
          <p:cNvPr id="3" name="Shape 1"/>
          <p:cNvSpPr/>
          <p:nvPr/>
        </p:nvSpPr>
        <p:spPr>
          <a:xfrm>
            <a:off x="7299960" y="1713905"/>
            <a:ext cx="30480" cy="5905738"/>
          </a:xfrm>
          <a:prstGeom prst="roundRect">
            <a:avLst>
              <a:gd name="adj" fmla="val 307107"/>
            </a:avLst>
          </a:prstGeom>
          <a:solidFill>
            <a:srgbClr val="DABADD"/>
          </a:solidFill>
          <a:ln/>
        </p:spPr>
      </p:sp>
      <p:sp>
        <p:nvSpPr>
          <p:cNvPr id="4" name="Shape 2"/>
          <p:cNvSpPr/>
          <p:nvPr/>
        </p:nvSpPr>
        <p:spPr>
          <a:xfrm>
            <a:off x="6315015" y="2199918"/>
            <a:ext cx="779978" cy="30480"/>
          </a:xfrm>
          <a:prstGeom prst="roundRect">
            <a:avLst>
              <a:gd name="adj" fmla="val 307107"/>
            </a:avLst>
          </a:prstGeom>
          <a:solidFill>
            <a:srgbClr val="DABADD"/>
          </a:solidFill>
          <a:ln/>
        </p:spPr>
      </p:sp>
      <p:sp>
        <p:nvSpPr>
          <p:cNvPr id="5" name="Shape 3"/>
          <p:cNvSpPr/>
          <p:nvPr/>
        </p:nvSpPr>
        <p:spPr>
          <a:xfrm>
            <a:off x="7064514" y="1964531"/>
            <a:ext cx="501372" cy="501372"/>
          </a:xfrm>
          <a:prstGeom prst="roundRect">
            <a:avLst>
              <a:gd name="adj" fmla="val 18670"/>
            </a:avLst>
          </a:prstGeom>
          <a:solidFill>
            <a:srgbClr val="F4D4F7"/>
          </a:solidFill>
          <a:ln w="7620">
            <a:solidFill>
              <a:srgbClr val="DABADD"/>
            </a:solidFill>
            <a:prstDash val="solid"/>
          </a:ln>
        </p:spPr>
      </p:sp>
      <p:sp>
        <p:nvSpPr>
          <p:cNvPr id="6" name="Text 4"/>
          <p:cNvSpPr/>
          <p:nvPr/>
        </p:nvSpPr>
        <p:spPr>
          <a:xfrm>
            <a:off x="7236559" y="2057876"/>
            <a:ext cx="157282" cy="314682"/>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450" dirty="0"/>
          </a:p>
        </p:txBody>
      </p:sp>
      <p:sp>
        <p:nvSpPr>
          <p:cNvPr id="7" name="Text 5"/>
          <p:cNvSpPr/>
          <p:nvPr/>
        </p:nvSpPr>
        <p:spPr>
          <a:xfrm>
            <a:off x="779978" y="1936671"/>
            <a:ext cx="5309473" cy="356592"/>
          </a:xfrm>
          <a:prstGeom prst="rect">
            <a:avLst/>
          </a:prstGeom>
          <a:noFill/>
          <a:ln/>
        </p:spPr>
        <p:txBody>
          <a:bodyPr wrap="none" lIns="0" tIns="0" rIns="0" bIns="0" rtlCol="0" anchor="t"/>
          <a:lstStyle/>
          <a:p>
            <a:pPr marL="0" indent="0" algn="r">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User Input: Song name and year</a:t>
            </a:r>
            <a:endParaRPr lang="en-US" sz="1750" dirty="0"/>
          </a:p>
        </p:txBody>
      </p:sp>
      <p:sp>
        <p:nvSpPr>
          <p:cNvPr id="8" name="Shape 6"/>
          <p:cNvSpPr/>
          <p:nvPr/>
        </p:nvSpPr>
        <p:spPr>
          <a:xfrm>
            <a:off x="7535406" y="3314105"/>
            <a:ext cx="779978" cy="30480"/>
          </a:xfrm>
          <a:prstGeom prst="roundRect">
            <a:avLst>
              <a:gd name="adj" fmla="val 307107"/>
            </a:avLst>
          </a:prstGeom>
          <a:solidFill>
            <a:srgbClr val="DABADD"/>
          </a:solidFill>
          <a:ln/>
        </p:spPr>
      </p:sp>
      <p:sp>
        <p:nvSpPr>
          <p:cNvPr id="9" name="Shape 7"/>
          <p:cNvSpPr/>
          <p:nvPr/>
        </p:nvSpPr>
        <p:spPr>
          <a:xfrm>
            <a:off x="7064514" y="3078718"/>
            <a:ext cx="501372" cy="501372"/>
          </a:xfrm>
          <a:prstGeom prst="roundRect">
            <a:avLst>
              <a:gd name="adj" fmla="val 18670"/>
            </a:avLst>
          </a:prstGeom>
          <a:solidFill>
            <a:srgbClr val="F4D4F7"/>
          </a:solidFill>
          <a:ln w="7620">
            <a:solidFill>
              <a:srgbClr val="DABADD"/>
            </a:solidFill>
            <a:prstDash val="solid"/>
          </a:ln>
        </p:spPr>
      </p:sp>
      <p:sp>
        <p:nvSpPr>
          <p:cNvPr id="10" name="Text 8"/>
          <p:cNvSpPr/>
          <p:nvPr/>
        </p:nvSpPr>
        <p:spPr>
          <a:xfrm>
            <a:off x="7236559" y="3172063"/>
            <a:ext cx="157282" cy="314682"/>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450" dirty="0"/>
          </a:p>
        </p:txBody>
      </p:sp>
      <p:sp>
        <p:nvSpPr>
          <p:cNvPr id="11" name="Text 9"/>
          <p:cNvSpPr/>
          <p:nvPr/>
        </p:nvSpPr>
        <p:spPr>
          <a:xfrm>
            <a:off x="8540948" y="3050858"/>
            <a:ext cx="5309473" cy="356592"/>
          </a:xfrm>
          <a:prstGeom prst="rect">
            <a:avLst/>
          </a:prstGeom>
          <a:noFill/>
          <a:ln/>
        </p:spPr>
        <p:txBody>
          <a:bodyPr wrap="none" lIns="0" tIns="0" rIns="0" bIns="0" rtlCol="0" anchor="t"/>
          <a:lstStyle/>
          <a:p>
            <a:pPr marL="0" indent="0" algn="l">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Data Retrieval: Fetch song details and audio features</a:t>
            </a:r>
            <a:endParaRPr lang="en-US" sz="1750" dirty="0"/>
          </a:p>
        </p:txBody>
      </p:sp>
      <p:sp>
        <p:nvSpPr>
          <p:cNvPr id="12" name="Shape 10"/>
          <p:cNvSpPr/>
          <p:nvPr/>
        </p:nvSpPr>
        <p:spPr>
          <a:xfrm>
            <a:off x="6315015" y="4316968"/>
            <a:ext cx="779978" cy="30480"/>
          </a:xfrm>
          <a:prstGeom prst="roundRect">
            <a:avLst>
              <a:gd name="adj" fmla="val 307107"/>
            </a:avLst>
          </a:prstGeom>
          <a:solidFill>
            <a:srgbClr val="DABADD"/>
          </a:solidFill>
          <a:ln/>
        </p:spPr>
      </p:sp>
      <p:sp>
        <p:nvSpPr>
          <p:cNvPr id="13" name="Shape 11"/>
          <p:cNvSpPr/>
          <p:nvPr/>
        </p:nvSpPr>
        <p:spPr>
          <a:xfrm>
            <a:off x="7064514" y="4081582"/>
            <a:ext cx="501372" cy="501372"/>
          </a:xfrm>
          <a:prstGeom prst="roundRect">
            <a:avLst>
              <a:gd name="adj" fmla="val 18670"/>
            </a:avLst>
          </a:prstGeom>
          <a:solidFill>
            <a:srgbClr val="F4D4F7"/>
          </a:solidFill>
          <a:ln w="7620">
            <a:solidFill>
              <a:srgbClr val="DABADD"/>
            </a:solidFill>
            <a:prstDash val="solid"/>
          </a:ln>
        </p:spPr>
      </p:sp>
      <p:sp>
        <p:nvSpPr>
          <p:cNvPr id="14" name="Text 12"/>
          <p:cNvSpPr/>
          <p:nvPr/>
        </p:nvSpPr>
        <p:spPr>
          <a:xfrm>
            <a:off x="7236559" y="4174927"/>
            <a:ext cx="157282" cy="314682"/>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450" dirty="0"/>
          </a:p>
        </p:txBody>
      </p:sp>
      <p:sp>
        <p:nvSpPr>
          <p:cNvPr id="15" name="Text 13"/>
          <p:cNvSpPr/>
          <p:nvPr/>
        </p:nvSpPr>
        <p:spPr>
          <a:xfrm>
            <a:off x="779978" y="4053721"/>
            <a:ext cx="5309473" cy="356592"/>
          </a:xfrm>
          <a:prstGeom prst="rect">
            <a:avLst/>
          </a:prstGeom>
          <a:noFill/>
          <a:ln/>
        </p:spPr>
        <p:txBody>
          <a:bodyPr wrap="none" lIns="0" tIns="0" rIns="0" bIns="0" rtlCol="0" anchor="t"/>
          <a:lstStyle/>
          <a:p>
            <a:pPr marL="0" indent="0" algn="r">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Clustering: Apply K-means to group songs by audio features</a:t>
            </a:r>
            <a:endParaRPr lang="en-US" sz="1750" dirty="0"/>
          </a:p>
        </p:txBody>
      </p:sp>
      <p:sp>
        <p:nvSpPr>
          <p:cNvPr id="16" name="Shape 14"/>
          <p:cNvSpPr/>
          <p:nvPr/>
        </p:nvSpPr>
        <p:spPr>
          <a:xfrm>
            <a:off x="7535406" y="5319832"/>
            <a:ext cx="779978" cy="30480"/>
          </a:xfrm>
          <a:prstGeom prst="roundRect">
            <a:avLst>
              <a:gd name="adj" fmla="val 307107"/>
            </a:avLst>
          </a:prstGeom>
          <a:solidFill>
            <a:srgbClr val="DABADD"/>
          </a:solidFill>
          <a:ln/>
        </p:spPr>
      </p:sp>
      <p:sp>
        <p:nvSpPr>
          <p:cNvPr id="17" name="Shape 15"/>
          <p:cNvSpPr/>
          <p:nvPr/>
        </p:nvSpPr>
        <p:spPr>
          <a:xfrm>
            <a:off x="7064514" y="5084445"/>
            <a:ext cx="501372" cy="501372"/>
          </a:xfrm>
          <a:prstGeom prst="roundRect">
            <a:avLst>
              <a:gd name="adj" fmla="val 18670"/>
            </a:avLst>
          </a:prstGeom>
          <a:solidFill>
            <a:srgbClr val="F4D4F7"/>
          </a:solidFill>
          <a:ln w="7620">
            <a:solidFill>
              <a:srgbClr val="DABADD"/>
            </a:solidFill>
            <a:prstDash val="solid"/>
          </a:ln>
        </p:spPr>
      </p:sp>
      <p:sp>
        <p:nvSpPr>
          <p:cNvPr id="18" name="Text 16"/>
          <p:cNvSpPr/>
          <p:nvPr/>
        </p:nvSpPr>
        <p:spPr>
          <a:xfrm>
            <a:off x="7236559" y="5177790"/>
            <a:ext cx="157282" cy="314682"/>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4</a:t>
            </a:r>
            <a:endParaRPr lang="en-US" sz="2450" dirty="0"/>
          </a:p>
        </p:txBody>
      </p:sp>
      <p:sp>
        <p:nvSpPr>
          <p:cNvPr id="19" name="Text 17"/>
          <p:cNvSpPr/>
          <p:nvPr/>
        </p:nvSpPr>
        <p:spPr>
          <a:xfrm>
            <a:off x="8540948" y="5056584"/>
            <a:ext cx="5309473" cy="713184"/>
          </a:xfrm>
          <a:prstGeom prst="rect">
            <a:avLst/>
          </a:prstGeom>
          <a:noFill/>
          <a:ln/>
        </p:spPr>
        <p:txBody>
          <a:bodyPr wrap="square" lIns="0" tIns="0" rIns="0" bIns="0" rtlCol="0" anchor="t"/>
          <a:lstStyle/>
          <a:p>
            <a:pPr marL="0" indent="0" algn="l">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Dimensionality Reduction: Use PCA and t-SNE for visualization</a:t>
            </a:r>
            <a:endParaRPr lang="en-US" sz="1750" dirty="0"/>
          </a:p>
        </p:txBody>
      </p:sp>
      <p:sp>
        <p:nvSpPr>
          <p:cNvPr id="20" name="Shape 18"/>
          <p:cNvSpPr/>
          <p:nvPr/>
        </p:nvSpPr>
        <p:spPr>
          <a:xfrm>
            <a:off x="6315015" y="6322695"/>
            <a:ext cx="779978" cy="30480"/>
          </a:xfrm>
          <a:prstGeom prst="roundRect">
            <a:avLst>
              <a:gd name="adj" fmla="val 307107"/>
            </a:avLst>
          </a:prstGeom>
          <a:solidFill>
            <a:srgbClr val="DABADD"/>
          </a:solidFill>
          <a:ln/>
        </p:spPr>
      </p:sp>
      <p:sp>
        <p:nvSpPr>
          <p:cNvPr id="21" name="Shape 19"/>
          <p:cNvSpPr/>
          <p:nvPr/>
        </p:nvSpPr>
        <p:spPr>
          <a:xfrm>
            <a:off x="7064514" y="6087308"/>
            <a:ext cx="501372" cy="501372"/>
          </a:xfrm>
          <a:prstGeom prst="roundRect">
            <a:avLst>
              <a:gd name="adj" fmla="val 18670"/>
            </a:avLst>
          </a:prstGeom>
          <a:solidFill>
            <a:srgbClr val="F4D4F7"/>
          </a:solidFill>
          <a:ln w="7620">
            <a:solidFill>
              <a:srgbClr val="DABADD"/>
            </a:solidFill>
            <a:prstDash val="solid"/>
          </a:ln>
        </p:spPr>
      </p:sp>
      <p:sp>
        <p:nvSpPr>
          <p:cNvPr id="22" name="Text 20"/>
          <p:cNvSpPr/>
          <p:nvPr/>
        </p:nvSpPr>
        <p:spPr>
          <a:xfrm>
            <a:off x="7236559" y="6180653"/>
            <a:ext cx="157282" cy="314682"/>
          </a:xfrm>
          <a:prstGeom prst="rect">
            <a:avLst/>
          </a:prstGeom>
          <a:noFill/>
          <a:ln/>
        </p:spPr>
        <p:txBody>
          <a:bodyPr wrap="none" lIns="0" tIns="0" rIns="0" bIns="0" rtlCol="0" anchor="t"/>
          <a:lstStyle/>
          <a:p>
            <a:pPr marL="0" indent="0" algn="ctr">
              <a:lnSpc>
                <a:spcPts val="2450"/>
              </a:lnSpc>
              <a:buNone/>
            </a:pPr>
            <a:r>
              <a:rPr lang="en-US" sz="2450" kern="0" spc="-50" dirty="0">
                <a:solidFill>
                  <a:srgbClr val="272525"/>
                </a:solidFill>
                <a:latin typeface="Source Serif Pro Semi Bold" pitchFamily="34" charset="0"/>
                <a:ea typeface="Source Serif Pro Semi Bold" pitchFamily="34" charset="-122"/>
                <a:cs typeface="Source Serif Pro Semi Bold" pitchFamily="34" charset="-120"/>
              </a:rPr>
              <a:t>5</a:t>
            </a:r>
            <a:endParaRPr lang="en-US" sz="2450" dirty="0"/>
          </a:p>
        </p:txBody>
      </p:sp>
      <p:sp>
        <p:nvSpPr>
          <p:cNvPr id="23" name="Text 21"/>
          <p:cNvSpPr/>
          <p:nvPr/>
        </p:nvSpPr>
        <p:spPr>
          <a:xfrm>
            <a:off x="779978" y="6059448"/>
            <a:ext cx="5309473" cy="713184"/>
          </a:xfrm>
          <a:prstGeom prst="rect">
            <a:avLst/>
          </a:prstGeom>
          <a:noFill/>
          <a:ln/>
        </p:spPr>
        <p:txBody>
          <a:bodyPr wrap="square" lIns="0" tIns="0" rIns="0" bIns="0" rtlCol="0" anchor="t"/>
          <a:lstStyle/>
          <a:p>
            <a:pPr marL="0" indent="0" algn="r">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Recommendation: Find closest songs based on cosine similarity</a:t>
            </a:r>
            <a:endParaRPr lang="en-US" sz="1750" dirty="0"/>
          </a:p>
        </p:txBody>
      </p:sp>
      <p:sp>
        <p:nvSpPr>
          <p:cNvPr id="24" name="Rectangle 23">
            <a:extLst>
              <a:ext uri="{FF2B5EF4-FFF2-40B4-BE49-F238E27FC236}">
                <a16:creationId xmlns:a16="http://schemas.microsoft.com/office/drawing/2014/main" id="{94D45374-2419-434D-E609-923566AA0026}"/>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2868811"/>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Data Preprocessing</a:t>
            </a:r>
            <a:endParaRPr lang="en-US" sz="4400" dirty="0"/>
          </a:p>
        </p:txBody>
      </p:sp>
      <p:sp>
        <p:nvSpPr>
          <p:cNvPr id="3" name="Text 1"/>
          <p:cNvSpPr/>
          <p:nvPr/>
        </p:nvSpPr>
        <p:spPr>
          <a:xfrm>
            <a:off x="837724" y="417111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Data Sources</a:t>
            </a:r>
            <a:endParaRPr lang="en-US" sz="2200" dirty="0"/>
          </a:p>
        </p:txBody>
      </p:sp>
      <p:sp>
        <p:nvSpPr>
          <p:cNvPr id="4" name="Text 2"/>
          <p:cNvSpPr/>
          <p:nvPr/>
        </p:nvSpPr>
        <p:spPr>
          <a:xfrm>
            <a:off x="837724" y="4762381"/>
            <a:ext cx="3928586"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Spotify API, Music Databases</a:t>
            </a:r>
            <a:endParaRPr lang="en-US" sz="1850" dirty="0"/>
          </a:p>
        </p:txBody>
      </p:sp>
      <p:sp>
        <p:nvSpPr>
          <p:cNvPr id="5" name="Text 3"/>
          <p:cNvSpPr/>
          <p:nvPr/>
        </p:nvSpPr>
        <p:spPr>
          <a:xfrm>
            <a:off x="5357813" y="417111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Data Columns</a:t>
            </a:r>
            <a:endParaRPr lang="en-US" sz="2200" dirty="0"/>
          </a:p>
        </p:txBody>
      </p:sp>
      <p:sp>
        <p:nvSpPr>
          <p:cNvPr id="6" name="Text 4"/>
          <p:cNvSpPr/>
          <p:nvPr/>
        </p:nvSpPr>
        <p:spPr>
          <a:xfrm>
            <a:off x="5357813" y="4762381"/>
            <a:ext cx="3928586"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Valence, energy, loudness, tempo, etc.</a:t>
            </a:r>
            <a:endParaRPr lang="en-US" sz="1850" dirty="0"/>
          </a:p>
        </p:txBody>
      </p:sp>
      <p:sp>
        <p:nvSpPr>
          <p:cNvPr id="7" name="Text 5"/>
          <p:cNvSpPr/>
          <p:nvPr/>
        </p:nvSpPr>
        <p:spPr>
          <a:xfrm>
            <a:off x="9877901" y="417111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Handling Missing Data</a:t>
            </a:r>
            <a:endParaRPr lang="en-US" sz="2200" dirty="0"/>
          </a:p>
        </p:txBody>
      </p:sp>
      <p:sp>
        <p:nvSpPr>
          <p:cNvPr id="8" name="Text 6"/>
          <p:cNvSpPr/>
          <p:nvPr/>
        </p:nvSpPr>
        <p:spPr>
          <a:xfrm>
            <a:off x="9877901" y="4762381"/>
            <a:ext cx="3928586" cy="383024"/>
          </a:xfrm>
          <a:prstGeom prst="rect">
            <a:avLst/>
          </a:prstGeom>
          <a:noFill/>
          <a:ln/>
        </p:spPr>
        <p:txBody>
          <a:bodyPr wrap="non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Gracefully handles non-existent songs</a:t>
            </a:r>
            <a:endParaRPr lang="en-US" sz="1850" dirty="0"/>
          </a:p>
        </p:txBody>
      </p:sp>
      <p:sp>
        <p:nvSpPr>
          <p:cNvPr id="9" name="Rectangle 8">
            <a:extLst>
              <a:ext uri="{FF2B5EF4-FFF2-40B4-BE49-F238E27FC236}">
                <a16:creationId xmlns:a16="http://schemas.microsoft.com/office/drawing/2014/main" id="{8B9F6317-FDE4-DC64-9CDF-C2B6BE07D33D}"/>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2136338"/>
            <a:ext cx="5632490"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K-Means Clustering</a:t>
            </a:r>
            <a:endParaRPr lang="en-US" sz="4400" dirty="0"/>
          </a:p>
        </p:txBody>
      </p:sp>
      <p:pic>
        <p:nvPicPr>
          <p:cNvPr id="3" name="Image 0" descr="preencoded.png"/>
          <p:cNvPicPr>
            <a:picLocks noChangeAspect="1"/>
          </p:cNvPicPr>
          <p:nvPr/>
        </p:nvPicPr>
        <p:blipFill>
          <a:blip r:embed="rId3"/>
          <a:stretch>
            <a:fillRect/>
          </a:stretch>
        </p:blipFill>
        <p:spPr>
          <a:xfrm>
            <a:off x="2473285" y="3319105"/>
            <a:ext cx="3206234" cy="1357193"/>
          </a:xfrm>
          <a:prstGeom prst="rect">
            <a:avLst/>
          </a:prstGeom>
        </p:spPr>
      </p:pic>
      <p:sp>
        <p:nvSpPr>
          <p:cNvPr id="4" name="Text 1"/>
          <p:cNvSpPr/>
          <p:nvPr/>
        </p:nvSpPr>
        <p:spPr>
          <a:xfrm>
            <a:off x="4001572" y="3925967"/>
            <a:ext cx="149543" cy="478631"/>
          </a:xfrm>
          <a:prstGeom prst="rect">
            <a:avLst/>
          </a:prstGeom>
          <a:noFill/>
          <a:ln/>
        </p:spPr>
        <p:txBody>
          <a:bodyPr wrap="none" lIns="0" tIns="0" rIns="0" bIns="0" rtlCol="0" anchor="t"/>
          <a:lstStyle/>
          <a:p>
            <a:pPr marL="0" indent="0" algn="ctr">
              <a:lnSpc>
                <a:spcPts val="3750"/>
              </a:lnSpc>
              <a:buNone/>
            </a:pPr>
            <a:r>
              <a:rPr lang="en-US" sz="2350" kern="0" spc="-47"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350" dirty="0"/>
          </a:p>
        </p:txBody>
      </p:sp>
      <p:sp>
        <p:nvSpPr>
          <p:cNvPr id="5" name="Text 2"/>
          <p:cNvSpPr/>
          <p:nvPr/>
        </p:nvSpPr>
        <p:spPr>
          <a:xfrm>
            <a:off x="5918835" y="355842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Why K-Means?</a:t>
            </a:r>
            <a:endParaRPr lang="en-US" sz="2200" dirty="0"/>
          </a:p>
        </p:txBody>
      </p:sp>
      <p:sp>
        <p:nvSpPr>
          <p:cNvPr id="6" name="Text 3"/>
          <p:cNvSpPr/>
          <p:nvPr/>
        </p:nvSpPr>
        <p:spPr>
          <a:xfrm>
            <a:off x="5918835" y="4053959"/>
            <a:ext cx="4305776"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Groups songs based on similar audio features</a:t>
            </a:r>
            <a:endParaRPr lang="en-US" sz="1850" dirty="0"/>
          </a:p>
        </p:txBody>
      </p:sp>
      <p:sp>
        <p:nvSpPr>
          <p:cNvPr id="7" name="Shape 4"/>
          <p:cNvSpPr/>
          <p:nvPr/>
        </p:nvSpPr>
        <p:spPr>
          <a:xfrm>
            <a:off x="5739289" y="4690943"/>
            <a:ext cx="7993618" cy="15240"/>
          </a:xfrm>
          <a:prstGeom prst="roundRect">
            <a:avLst>
              <a:gd name="adj" fmla="val 659712"/>
            </a:avLst>
          </a:prstGeom>
          <a:solidFill>
            <a:srgbClr val="DABADD"/>
          </a:solidFill>
          <a:ln/>
        </p:spPr>
      </p:sp>
      <p:pic>
        <p:nvPicPr>
          <p:cNvPr id="8" name="Image 1" descr="preencoded.png"/>
          <p:cNvPicPr>
            <a:picLocks noChangeAspect="1"/>
          </p:cNvPicPr>
          <p:nvPr/>
        </p:nvPicPr>
        <p:blipFill>
          <a:blip r:embed="rId4"/>
          <a:stretch>
            <a:fillRect/>
          </a:stretch>
        </p:blipFill>
        <p:spPr>
          <a:xfrm>
            <a:off x="870109" y="4736068"/>
            <a:ext cx="6412587" cy="1357193"/>
          </a:xfrm>
          <a:prstGeom prst="rect">
            <a:avLst/>
          </a:prstGeom>
        </p:spPr>
      </p:pic>
      <p:sp>
        <p:nvSpPr>
          <p:cNvPr id="9" name="Text 5"/>
          <p:cNvSpPr/>
          <p:nvPr/>
        </p:nvSpPr>
        <p:spPr>
          <a:xfrm>
            <a:off x="4001572" y="5175290"/>
            <a:ext cx="149543" cy="478631"/>
          </a:xfrm>
          <a:prstGeom prst="rect">
            <a:avLst/>
          </a:prstGeom>
          <a:noFill/>
          <a:ln/>
        </p:spPr>
        <p:txBody>
          <a:bodyPr wrap="none" lIns="0" tIns="0" rIns="0" bIns="0" rtlCol="0" anchor="t"/>
          <a:lstStyle/>
          <a:p>
            <a:pPr marL="0" indent="0" algn="ctr">
              <a:lnSpc>
                <a:spcPts val="3750"/>
              </a:lnSpc>
              <a:buNone/>
            </a:pPr>
            <a:r>
              <a:rPr lang="en-US" sz="2350" kern="0" spc="-47"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350" dirty="0"/>
          </a:p>
        </p:txBody>
      </p:sp>
      <p:sp>
        <p:nvSpPr>
          <p:cNvPr id="10" name="Text 6"/>
          <p:cNvSpPr/>
          <p:nvPr/>
        </p:nvSpPr>
        <p:spPr>
          <a:xfrm>
            <a:off x="7522012" y="4975384"/>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Implementation</a:t>
            </a:r>
            <a:endParaRPr lang="en-US" sz="2200" dirty="0"/>
          </a:p>
        </p:txBody>
      </p:sp>
      <p:sp>
        <p:nvSpPr>
          <p:cNvPr id="11" name="Text 7"/>
          <p:cNvSpPr/>
          <p:nvPr/>
        </p:nvSpPr>
        <p:spPr>
          <a:xfrm>
            <a:off x="7522012" y="5470922"/>
            <a:ext cx="3493770"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K-Means with 20 clusters for diversity</a:t>
            </a:r>
            <a:endParaRPr lang="en-US" sz="1850" dirty="0"/>
          </a:p>
        </p:txBody>
      </p:sp>
      <p:sp>
        <p:nvSpPr>
          <p:cNvPr id="12" name="Rectangle 11">
            <a:extLst>
              <a:ext uri="{FF2B5EF4-FFF2-40B4-BE49-F238E27FC236}">
                <a16:creationId xmlns:a16="http://schemas.microsoft.com/office/drawing/2014/main" id="{ACF4718D-4927-84D0-C7C2-3A0DD3F4EBC8}"/>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2106335"/>
            <a:ext cx="6389727" cy="704017"/>
          </a:xfrm>
          <a:prstGeom prst="rect">
            <a:avLst/>
          </a:prstGeom>
          <a:noFill/>
          <a:ln/>
        </p:spPr>
        <p:txBody>
          <a:bodyPr wrap="none" lIns="0" tIns="0" rIns="0" bIns="0" rtlCol="0" anchor="t"/>
          <a:lstStyle/>
          <a:p>
            <a:pPr marL="0" indent="0">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Dimensionality Reduction</a:t>
            </a:r>
            <a:endParaRPr lang="en-US" sz="4400" dirty="0"/>
          </a:p>
        </p:txBody>
      </p:sp>
      <p:sp>
        <p:nvSpPr>
          <p:cNvPr id="3" name="Shape 1"/>
          <p:cNvSpPr/>
          <p:nvPr/>
        </p:nvSpPr>
        <p:spPr>
          <a:xfrm>
            <a:off x="837724" y="3289102"/>
            <a:ext cx="3238738" cy="1357193"/>
          </a:xfrm>
          <a:prstGeom prst="roundRect">
            <a:avLst>
              <a:gd name="adj" fmla="val 7408"/>
            </a:avLst>
          </a:prstGeom>
          <a:solidFill>
            <a:srgbClr val="F4D4F7"/>
          </a:solidFill>
          <a:ln w="7620">
            <a:solidFill>
              <a:srgbClr val="DABADD"/>
            </a:solidFill>
            <a:prstDash val="solid"/>
          </a:ln>
        </p:spPr>
      </p:sp>
      <p:sp>
        <p:nvSpPr>
          <p:cNvPr id="4" name="Text 2"/>
          <p:cNvSpPr/>
          <p:nvPr/>
        </p:nvSpPr>
        <p:spPr>
          <a:xfrm>
            <a:off x="1084659" y="3728323"/>
            <a:ext cx="149543" cy="478631"/>
          </a:xfrm>
          <a:prstGeom prst="rect">
            <a:avLst/>
          </a:prstGeom>
          <a:noFill/>
          <a:ln/>
        </p:spPr>
        <p:txBody>
          <a:bodyPr wrap="none" lIns="0" tIns="0" rIns="0" bIns="0" rtlCol="0" anchor="t"/>
          <a:lstStyle/>
          <a:p>
            <a:pPr marL="0" indent="0" algn="ctr">
              <a:lnSpc>
                <a:spcPts val="3750"/>
              </a:lnSpc>
              <a:buNone/>
            </a:pPr>
            <a:r>
              <a:rPr lang="en-US" sz="2350" kern="0" spc="-47"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350" dirty="0"/>
          </a:p>
        </p:txBody>
      </p:sp>
      <p:sp>
        <p:nvSpPr>
          <p:cNvPr id="5" name="Text 3"/>
          <p:cNvSpPr/>
          <p:nvPr/>
        </p:nvSpPr>
        <p:spPr>
          <a:xfrm>
            <a:off x="4315778" y="3528417"/>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PCA</a:t>
            </a:r>
            <a:endParaRPr lang="en-US" sz="2200" dirty="0"/>
          </a:p>
        </p:txBody>
      </p:sp>
      <p:sp>
        <p:nvSpPr>
          <p:cNvPr id="6" name="Text 4"/>
          <p:cNvSpPr/>
          <p:nvPr/>
        </p:nvSpPr>
        <p:spPr>
          <a:xfrm>
            <a:off x="4315778" y="4023955"/>
            <a:ext cx="3913703"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Reduces dimensionality of audio features</a:t>
            </a:r>
            <a:endParaRPr lang="en-US" sz="1850" dirty="0"/>
          </a:p>
        </p:txBody>
      </p:sp>
      <p:sp>
        <p:nvSpPr>
          <p:cNvPr id="7" name="Shape 5"/>
          <p:cNvSpPr/>
          <p:nvPr/>
        </p:nvSpPr>
        <p:spPr>
          <a:xfrm>
            <a:off x="4196120" y="4631055"/>
            <a:ext cx="9476899" cy="15240"/>
          </a:xfrm>
          <a:prstGeom prst="roundRect">
            <a:avLst>
              <a:gd name="adj" fmla="val 659712"/>
            </a:avLst>
          </a:prstGeom>
          <a:solidFill>
            <a:srgbClr val="DABADD"/>
          </a:solidFill>
          <a:ln/>
        </p:spPr>
      </p:sp>
      <p:sp>
        <p:nvSpPr>
          <p:cNvPr id="8" name="Shape 6"/>
          <p:cNvSpPr/>
          <p:nvPr/>
        </p:nvSpPr>
        <p:spPr>
          <a:xfrm>
            <a:off x="837724" y="4765953"/>
            <a:ext cx="6477476" cy="1357193"/>
          </a:xfrm>
          <a:prstGeom prst="roundRect">
            <a:avLst>
              <a:gd name="adj" fmla="val 7408"/>
            </a:avLst>
          </a:prstGeom>
          <a:solidFill>
            <a:srgbClr val="F4D4F7"/>
          </a:solidFill>
          <a:ln w="7620">
            <a:solidFill>
              <a:srgbClr val="DABADD"/>
            </a:solidFill>
            <a:prstDash val="solid"/>
          </a:ln>
        </p:spPr>
      </p:sp>
      <p:sp>
        <p:nvSpPr>
          <p:cNvPr id="9" name="Text 7"/>
          <p:cNvSpPr/>
          <p:nvPr/>
        </p:nvSpPr>
        <p:spPr>
          <a:xfrm>
            <a:off x="1084659" y="5205174"/>
            <a:ext cx="149543" cy="478631"/>
          </a:xfrm>
          <a:prstGeom prst="rect">
            <a:avLst/>
          </a:prstGeom>
          <a:noFill/>
          <a:ln/>
        </p:spPr>
        <p:txBody>
          <a:bodyPr wrap="none" lIns="0" tIns="0" rIns="0" bIns="0" rtlCol="0" anchor="t"/>
          <a:lstStyle/>
          <a:p>
            <a:pPr marL="0" indent="0" algn="ctr">
              <a:lnSpc>
                <a:spcPts val="3750"/>
              </a:lnSpc>
              <a:buNone/>
            </a:pPr>
            <a:r>
              <a:rPr lang="en-US" sz="2350" kern="0" spc="-47"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350" dirty="0"/>
          </a:p>
        </p:txBody>
      </p:sp>
      <p:sp>
        <p:nvSpPr>
          <p:cNvPr id="10" name="Text 8"/>
          <p:cNvSpPr/>
          <p:nvPr/>
        </p:nvSpPr>
        <p:spPr>
          <a:xfrm>
            <a:off x="7554516" y="5005268"/>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t-SNE</a:t>
            </a:r>
            <a:endParaRPr lang="en-US" sz="2200" dirty="0"/>
          </a:p>
        </p:txBody>
      </p:sp>
      <p:sp>
        <p:nvSpPr>
          <p:cNvPr id="11" name="Text 9"/>
          <p:cNvSpPr/>
          <p:nvPr/>
        </p:nvSpPr>
        <p:spPr>
          <a:xfrm>
            <a:off x="7554516" y="5500807"/>
            <a:ext cx="3683794"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Projects high-dimensional data into 2D</a:t>
            </a:r>
            <a:endParaRPr lang="en-US" sz="1850" dirty="0"/>
          </a:p>
        </p:txBody>
      </p:sp>
      <p:sp>
        <p:nvSpPr>
          <p:cNvPr id="12" name="Rectangle 11">
            <a:extLst>
              <a:ext uri="{FF2B5EF4-FFF2-40B4-BE49-F238E27FC236}">
                <a16:creationId xmlns:a16="http://schemas.microsoft.com/office/drawing/2014/main" id="{A872E55E-8FB2-44C2-BA84-84C5A2C3852A}"/>
              </a:ext>
            </a:extLst>
          </p:cNvPr>
          <p:cNvSpPr/>
          <p:nvPr/>
        </p:nvSpPr>
        <p:spPr>
          <a:xfrm>
            <a:off x="11827043" y="7108257"/>
            <a:ext cx="2731168" cy="11213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439</Words>
  <Application>Microsoft Office PowerPoint</Application>
  <PresentationFormat>Custom</PresentationFormat>
  <Paragraphs>102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Source Sans Pro</vt:lpstr>
      <vt:lpstr>Source Serif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Ananya Deep</cp:lastModifiedBy>
  <cp:revision>1</cp:revision>
  <dcterms:created xsi:type="dcterms:W3CDTF">2024-11-16T12:10:42Z</dcterms:created>
  <dcterms:modified xsi:type="dcterms:W3CDTF">2024-11-16T12:16:01Z</dcterms:modified>
</cp:coreProperties>
</file>