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FB6779D-737A-49AC-A4AC-51B340F2B78C}">
  <a:tblStyle styleId="{8FB6779D-737A-49AC-A4AC-51B340F2B78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Interpretations :even though we knew that we need some transformations for our model based on the scatterplot matrix, we still went ahead and run a regression on our original model .Based on the scatterplot matrix, above results,  and failed constant variance and normality tests, we decided to transform the data in order to check if we can get a more significant output. We went ahead and did diagnostics and remedial measurements to check the normality, equal variances and outliers. </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These are the residual plots, and we can see that residuals are not scattered evenly. It failed the non constant variance test. We observed some outliers in the plot. Normal Q-Q plot shows normally distributed residuals with some outliers.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did bonferroni test for outliers and also plotted the influence plot and got 2  extreme outliers so we went ahead and removed points 14 &amp; 388 is </a:t>
            </a:r>
            <a:r>
              <a:rPr lang="en"/>
              <a:t>significant</a:t>
            </a:r>
            <a:r>
              <a:rPr lang="en"/>
              <a:t> outlier.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Based on the scatter plot matrix that Chinki talked about , we knew we need some transformations so we went ahead and transformed our X’s.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After transformation of X’s and removal of outliers, we got the above results but we failed constant variance and normality tests, so we decided to transform Y(mpg) based on boxcox transformation in order to check if we are able to get a more significant output. </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Residual plot shows the non constant variances and the cone shaped of residuals, hence we decided to do the Y’ transformation with the help of boxcox lambda value.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Based on the boxcox transformation, we can see that lambda is very close to -0.5. Therefore, we transformed Y (mpg) by inverse of the sqrt of Y [1/sqrt(Y)]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the Final regression model with  X and Y transformed and outliers removed , we got overall significant p values and an R- squared of 81.77%, which is quite large and can be predicted as more values are on the line and linear relationship can be predicted. Before interpreting the coefficients we will see the diagnostics.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Based on the R output, the p value of Non-Constant Variance Test is not significant, and we failed to reject the null hypothesis that variances are constant.</a:t>
            </a:r>
          </a:p>
          <a:p>
            <a:pPr lvl="0">
              <a:spcBef>
                <a:spcPts val="0"/>
              </a:spcBef>
              <a:buNone/>
            </a:pPr>
            <a:r>
              <a:rPr lang="en"/>
              <a:t>The Shapiro Test is ~ 0.99. Though P-value is very small W=0.98 so we can assume Normality of the residuals. </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Residual plot of final model shows the scattered residuals and can be interpreted as constant variances with the proof of formal tests of variance test.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*NA values </a:t>
            </a:r>
          </a:p>
          <a:p>
            <a:pPr lvl="0">
              <a:spcBef>
                <a:spcPts val="0"/>
              </a:spcBef>
              <a:buNone/>
            </a:pPr>
            <a:r>
              <a:rPr lang="en"/>
              <a:t>*AIC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check the performance of the model, We divided the data into training(90%) and test(10%) dataset. Performed model analysis on the training data. We predicted mpg values based on test data and the  plotted original mpg form test data with predicted mpg and we can see that they are more or over linear and we can say that our model is a good fit.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you want to predict your car MPG, go ahead and get weight, acceleration , displacement </a:t>
            </a:r>
            <a:r>
              <a:rPr lang="en"/>
              <a:t>and</a:t>
            </a:r>
            <a:r>
              <a:rPr lang="en"/>
              <a:t> horsepower values and use our model.</a:t>
            </a:r>
          </a:p>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highlight>
                  <a:srgbClr val="FFFFFF"/>
                </a:highlight>
              </a:rPr>
              <a:t>*A cylinder is the power unit of an engine it’s the chamber where the gasoline is burned and turned into power.,4,6,8</a:t>
            </a:r>
          </a:p>
          <a:p>
            <a:pPr lvl="0">
              <a:spcBef>
                <a:spcPts val="0"/>
              </a:spcBef>
              <a:buNone/>
            </a:pPr>
            <a:r>
              <a:rPr lang="en">
                <a:highlight>
                  <a:srgbClr val="FFFFFF"/>
                </a:highlight>
              </a:rPr>
              <a:t>*Displacement is the total volume of all the cylinders in an engine</a:t>
            </a:r>
          </a:p>
          <a:p>
            <a:pPr lvl="0">
              <a:spcBef>
                <a:spcPts val="0"/>
              </a:spcBef>
              <a:buClr>
                <a:schemeClr val="dk1"/>
              </a:buClr>
              <a:buSzPct val="100000"/>
              <a:buFont typeface="Arial"/>
              <a:buNone/>
            </a:pPr>
            <a:r>
              <a:rPr lang="en">
                <a:solidFill>
                  <a:schemeClr val="dk1"/>
                </a:solidFill>
              </a:rPr>
              <a:t>*</a:t>
            </a:r>
            <a:r>
              <a:rPr lang="en">
                <a:solidFill>
                  <a:schemeClr val="dk1"/>
                </a:solidFill>
                <a:highlight>
                  <a:srgbClr val="FFFFFF"/>
                </a:highlight>
              </a:rPr>
              <a:t>if you were to lift 33,000 pounds one foot over a period of one minute, you would have been working at the rate of one horsepower.</a:t>
            </a:r>
          </a:p>
          <a:p>
            <a:pPr lvl="0">
              <a:spcBef>
                <a:spcPts val="0"/>
              </a:spcBef>
              <a:buNone/>
            </a:pPr>
            <a:r>
              <a:rPr lang="en">
                <a:highlight>
                  <a:srgbClr val="FFFFFF"/>
                </a:highlight>
              </a:rPr>
              <a:t>* Acceleration is the rate of change of velocity with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library(Amelia)</a:t>
            </a:r>
          </a:p>
          <a:p>
            <a:pPr lvl="0">
              <a:spcBef>
                <a:spcPts val="0"/>
              </a:spcBef>
              <a:buClr>
                <a:schemeClr val="dk1"/>
              </a:buClr>
              <a:buSzPct val="100000"/>
              <a:buFont typeface="Arial"/>
              <a:buNone/>
            </a:pPr>
            <a:r>
              <a:rPr lang="en"/>
              <a:t>missmap(Car_MPG, main = "Missing values vs observed")</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median,skewed,outliers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Based on the scatterplot, we decided that </a:t>
            </a:r>
            <a:r>
              <a:rPr lang="en"/>
              <a:t>transformation</a:t>
            </a:r>
            <a:r>
              <a:rPr lang="en"/>
              <a:t> is needed.Negative correlation and non -linear </a:t>
            </a:r>
            <a:r>
              <a:rPr lang="en"/>
              <a:t>trend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After the AIC and a lot of analysis of the data , we came up with this model as our  final regression model. As you can see we have mpg as our response variable with weight, displacement, acceleration and horsepower as our predictors with interactions between weight and horsepower, horsepower and acceleration and horsepower and displacement.</a:t>
            </a:r>
          </a:p>
          <a:p>
            <a:pPr lvl="0">
              <a:spcBef>
                <a:spcPts val="0"/>
              </a:spcBef>
              <a:buNone/>
            </a:pPr>
            <a:r>
              <a:rPr lang="en"/>
              <a:t>Now I am gonna talk about the </a:t>
            </a:r>
            <a:r>
              <a:rPr lang="en"/>
              <a:t>trial</a:t>
            </a:r>
            <a:r>
              <a:rPr lang="en"/>
              <a:t> and error on how we came up with this model.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hyperlink" Target="https://archive.ics.uci.edu/ml/datasets/Auto+MP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787500"/>
          </a:xfrm>
          <a:prstGeom prst="rect">
            <a:avLst/>
          </a:prstGeom>
        </p:spPr>
        <p:txBody>
          <a:bodyPr anchorCtr="0" anchor="b" bIns="91425" lIns="91425" rIns="91425" tIns="91425">
            <a:noAutofit/>
          </a:bodyPr>
          <a:lstStyle/>
          <a:p>
            <a:pPr lvl="0">
              <a:spcBef>
                <a:spcPts val="0"/>
              </a:spcBef>
              <a:buNone/>
            </a:pPr>
            <a:r>
              <a:rPr lang="en"/>
              <a:t>Multiple Regression</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Chinki Rai</a:t>
            </a:r>
          </a:p>
          <a:p>
            <a:pPr lvl="0">
              <a:spcBef>
                <a:spcPts val="0"/>
              </a:spcBef>
              <a:buNone/>
            </a:pPr>
            <a:r>
              <a:rPr lang="en"/>
              <a:t>Shruti Natekar</a:t>
            </a:r>
          </a:p>
          <a:p>
            <a:pPr lvl="0">
              <a:spcBef>
                <a:spcPts val="0"/>
              </a:spcBef>
              <a:buNone/>
            </a:pPr>
            <a:r>
              <a:rPr lang="en"/>
              <a:t>Nikta Farsaei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Original model regression results</a:t>
            </a:r>
          </a:p>
        </p:txBody>
      </p:sp>
      <p:sp>
        <p:nvSpPr>
          <p:cNvPr id="124" name="Shape 124"/>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buChar char="●"/>
            </a:pPr>
            <a:r>
              <a:rPr lang="en"/>
              <a:t>Significant variables : </a:t>
            </a:r>
          </a:p>
          <a:p>
            <a:pPr lvl="0" rtl="0">
              <a:spcBef>
                <a:spcPts val="0"/>
              </a:spcBef>
              <a:spcAft>
                <a:spcPts val="0"/>
              </a:spcAft>
              <a:buNone/>
            </a:pPr>
            <a:r>
              <a:rPr lang="en"/>
              <a:t>(Intercept)      2.8e-16 ***</a:t>
            </a:r>
          </a:p>
          <a:p>
            <a:pPr lvl="0" rtl="0">
              <a:spcBef>
                <a:spcPts val="0"/>
              </a:spcBef>
              <a:spcAft>
                <a:spcPts val="0"/>
              </a:spcAft>
              <a:buNone/>
            </a:pPr>
            <a:r>
              <a:rPr lang="en"/>
              <a:t>Weight            0.03621 *  </a:t>
            </a:r>
          </a:p>
          <a:p>
            <a:pPr lvl="0" rtl="0">
              <a:spcBef>
                <a:spcPts val="0"/>
              </a:spcBef>
              <a:spcAft>
                <a:spcPts val="0"/>
              </a:spcAft>
              <a:buNone/>
            </a:pPr>
            <a:r>
              <a:rPr lang="en"/>
              <a:t>Displacement   0.00651 ** </a:t>
            </a:r>
          </a:p>
          <a:p>
            <a:pPr lvl="0" rtl="0">
              <a:spcBef>
                <a:spcPts val="0"/>
              </a:spcBef>
              <a:spcAft>
                <a:spcPts val="0"/>
              </a:spcAft>
              <a:buNone/>
            </a:pPr>
            <a:r>
              <a:rPr lang="en"/>
              <a:t>Horsepower    0.00199 **</a:t>
            </a:r>
          </a:p>
          <a:p>
            <a:pPr lvl="0" rtl="0">
              <a:spcBef>
                <a:spcPts val="0"/>
              </a:spcBef>
              <a:spcAft>
                <a:spcPts val="0"/>
              </a:spcAft>
              <a:buNone/>
            </a:pPr>
            <a:r>
              <a:rPr lang="en"/>
              <a:t>Displacement*Horsepower   0.04591 * </a:t>
            </a:r>
          </a:p>
          <a:p>
            <a:pPr lvl="0" rtl="0">
              <a:spcBef>
                <a:spcPts val="0"/>
              </a:spcBef>
              <a:spcAft>
                <a:spcPts val="0"/>
              </a:spcAft>
              <a:buNone/>
            </a:pPr>
            <a:r>
              <a:t/>
            </a:r>
            <a:endParaRPr/>
          </a:p>
          <a:p>
            <a:pPr indent="-228600" lvl="0" marL="457200" rtl="0">
              <a:spcBef>
                <a:spcPts val="0"/>
              </a:spcBef>
              <a:buChar char="●"/>
            </a:pPr>
            <a:r>
              <a:rPr lang="en">
                <a:latin typeface="Arial"/>
                <a:ea typeface="Arial"/>
                <a:cs typeface="Arial"/>
                <a:sym typeface="Arial"/>
              </a:rPr>
              <a:t>R</a:t>
            </a:r>
            <a:r>
              <a:rPr baseline="30000" lang="en">
                <a:latin typeface="Arial"/>
                <a:ea typeface="Arial"/>
                <a:cs typeface="Arial"/>
                <a:sym typeface="Arial"/>
              </a:rPr>
              <a:t>2 </a:t>
            </a:r>
            <a:r>
              <a:rPr lang="en"/>
              <a:t>: 0.7582</a:t>
            </a:r>
          </a:p>
          <a:p>
            <a:pPr indent="-228600" lvl="0" marL="457200" rtl="0">
              <a:spcBef>
                <a:spcPts val="0"/>
              </a:spcBef>
              <a:buChar char="●"/>
            </a:pPr>
            <a:r>
              <a:rPr lang="en"/>
              <a:t>Overall p value : &lt; 2.2e-16 </a:t>
            </a:r>
          </a:p>
          <a:p>
            <a:pPr lvl="0" rt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Diagnostics and Remedial Measurements </a:t>
            </a:r>
          </a:p>
        </p:txBody>
      </p:sp>
      <p:pic>
        <p:nvPicPr>
          <p:cNvPr id="130" name="Shape 130"/>
          <p:cNvPicPr preferRelativeResize="0"/>
          <p:nvPr/>
        </p:nvPicPr>
        <p:blipFill>
          <a:blip r:embed="rId3">
            <a:alphaModFix/>
          </a:blip>
          <a:stretch>
            <a:fillRect/>
          </a:stretch>
        </p:blipFill>
        <p:spPr>
          <a:xfrm>
            <a:off x="103825" y="1252500"/>
            <a:ext cx="8643199" cy="33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Outliers plot </a:t>
            </a:r>
          </a:p>
        </p:txBody>
      </p:sp>
      <p:sp>
        <p:nvSpPr>
          <p:cNvPr id="136" name="Shape 13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311700" y="1058225"/>
            <a:ext cx="8661799" cy="3532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15250"/>
            <a:ext cx="8520600" cy="613200"/>
          </a:xfrm>
          <a:prstGeom prst="rect">
            <a:avLst/>
          </a:prstGeom>
        </p:spPr>
        <p:txBody>
          <a:bodyPr anchorCtr="0" anchor="t" bIns="91425" lIns="91425" rIns="91425" tIns="91425">
            <a:noAutofit/>
          </a:bodyPr>
          <a:lstStyle/>
          <a:p>
            <a:pPr lvl="0">
              <a:spcBef>
                <a:spcPts val="0"/>
              </a:spcBef>
              <a:buNone/>
            </a:pPr>
            <a:r>
              <a:rPr lang="en"/>
              <a:t>Transformation’s of X’s based on shape of a plot</a:t>
            </a:r>
          </a:p>
        </p:txBody>
      </p:sp>
      <p:sp>
        <p:nvSpPr>
          <p:cNvPr id="143" name="Shape 143"/>
          <p:cNvSpPr txBox="1"/>
          <p:nvPr>
            <p:ph idx="1" type="body"/>
          </p:nvPr>
        </p:nvSpPr>
        <p:spPr>
          <a:xfrm>
            <a:off x="311700" y="1171600"/>
            <a:ext cx="8520600" cy="33972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Horsepower - Square root transformation</a:t>
            </a:r>
          </a:p>
          <a:p>
            <a:pPr lvl="0">
              <a:spcBef>
                <a:spcPts val="0"/>
              </a:spcBef>
              <a:buNone/>
            </a:pPr>
            <a:r>
              <a:t/>
            </a:r>
            <a:endParaRPr/>
          </a:p>
          <a:p>
            <a:pPr lvl="0" rtl="0">
              <a:spcBef>
                <a:spcPts val="0"/>
              </a:spcBef>
              <a:buNone/>
            </a:pPr>
            <a:r>
              <a:rPr lang="en"/>
              <a:t>Weight &amp; Displacement - Inverse transformation</a:t>
            </a:r>
          </a:p>
          <a:p>
            <a:pPr lvl="0" rtl="0">
              <a:spcBef>
                <a:spcPts val="0"/>
              </a:spcBef>
              <a:buNone/>
            </a:pPr>
            <a:r>
              <a:t/>
            </a:r>
            <a:endParaRPr/>
          </a:p>
          <a:p>
            <a:pPr lvl="0" rtl="0">
              <a:spcBef>
                <a:spcPts val="0"/>
              </a:spcBef>
              <a:buNone/>
            </a:pPr>
            <a:r>
              <a:rPr lang="en"/>
              <a:t>Acceleration -  Square (x2) transformation</a:t>
            </a:r>
          </a:p>
          <a:p>
            <a:pPr lvl="0" rtl="0">
              <a:spcBef>
                <a:spcPts val="0"/>
              </a:spcBef>
              <a:buNone/>
            </a:pPr>
            <a:r>
              <a:t/>
            </a:r>
            <a:endParaRPr/>
          </a:p>
          <a:p>
            <a:pPr lvl="0">
              <a:spcBef>
                <a:spcPts val="0"/>
              </a:spcBef>
              <a:buNone/>
            </a:pPr>
            <a:r>
              <a:t/>
            </a:r>
            <a:endParaRPr/>
          </a:p>
        </p:txBody>
      </p:sp>
      <p:pic>
        <p:nvPicPr>
          <p:cNvPr id="144" name="Shape 144"/>
          <p:cNvPicPr preferRelativeResize="0"/>
          <p:nvPr/>
        </p:nvPicPr>
        <p:blipFill>
          <a:blip r:embed="rId3">
            <a:alphaModFix/>
          </a:blip>
          <a:stretch>
            <a:fillRect/>
          </a:stretch>
        </p:blipFill>
        <p:spPr>
          <a:xfrm>
            <a:off x="5839425" y="1325825"/>
            <a:ext cx="2992875" cy="316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sz="2400"/>
              <a:t>Regression with Transformed X’s and No Outliers </a:t>
            </a:r>
          </a:p>
        </p:txBody>
      </p:sp>
      <p:sp>
        <p:nvSpPr>
          <p:cNvPr id="150" name="Shape 150"/>
          <p:cNvSpPr txBox="1"/>
          <p:nvPr>
            <p:ph idx="1" type="body"/>
          </p:nvPr>
        </p:nvSpPr>
        <p:spPr>
          <a:xfrm>
            <a:off x="311700" y="1058225"/>
            <a:ext cx="8520600" cy="3510600"/>
          </a:xfrm>
          <a:prstGeom prst="rect">
            <a:avLst/>
          </a:prstGeom>
        </p:spPr>
        <p:txBody>
          <a:bodyPr anchorCtr="0" anchor="t" bIns="91425" lIns="91425" rIns="91425" tIns="91425">
            <a:noAutofit/>
          </a:bodyPr>
          <a:lstStyle/>
          <a:p>
            <a:pPr indent="-228600" lvl="0" marL="457200" rtl="0">
              <a:spcBef>
                <a:spcPts val="0"/>
              </a:spcBef>
            </a:pPr>
            <a:r>
              <a:rPr lang="en"/>
              <a:t>Significant Variables :</a:t>
            </a:r>
          </a:p>
          <a:p>
            <a:pPr lvl="0" rtl="0">
              <a:spcBef>
                <a:spcPts val="0"/>
              </a:spcBef>
              <a:spcAft>
                <a:spcPts val="0"/>
              </a:spcAft>
              <a:buNone/>
            </a:pPr>
            <a:r>
              <a:rPr lang="en"/>
              <a:t>Displacement    0.00346 **</a:t>
            </a:r>
          </a:p>
          <a:p>
            <a:pPr lvl="0" rtl="0">
              <a:spcBef>
                <a:spcPts val="0"/>
              </a:spcBef>
              <a:spcAft>
                <a:spcPts val="0"/>
              </a:spcAft>
              <a:buNone/>
            </a:pPr>
            <a:r>
              <a:rPr lang="en"/>
              <a:t>Acceleration      0.00286 **</a:t>
            </a:r>
          </a:p>
          <a:p>
            <a:pPr lvl="0" rtl="0">
              <a:spcBef>
                <a:spcPts val="0"/>
              </a:spcBef>
              <a:spcAft>
                <a:spcPts val="0"/>
              </a:spcAft>
              <a:buNone/>
            </a:pPr>
            <a:r>
              <a:rPr lang="en"/>
              <a:t>Weight:Acceleration   0.00149 **</a:t>
            </a:r>
          </a:p>
          <a:p>
            <a:pPr lvl="0" rtl="0">
              <a:spcBef>
                <a:spcPts val="0"/>
              </a:spcBef>
              <a:spcAft>
                <a:spcPts val="0"/>
              </a:spcAft>
              <a:buNone/>
            </a:pPr>
            <a:r>
              <a:rPr lang="en"/>
              <a:t>Displacement:Horsepower  0.00731 **</a:t>
            </a:r>
          </a:p>
          <a:p>
            <a:pPr lvl="0" rtl="0">
              <a:spcBef>
                <a:spcPts val="0"/>
              </a:spcBef>
              <a:spcAft>
                <a:spcPts val="0"/>
              </a:spcAft>
              <a:buNone/>
            </a:pPr>
            <a:r>
              <a:rPr lang="en"/>
              <a:t>Acceleration:Horsepower   0.00747 **</a:t>
            </a:r>
          </a:p>
          <a:p>
            <a:pPr indent="-228600" lvl="0" marL="457200" rtl="0">
              <a:spcBef>
                <a:spcPts val="0"/>
              </a:spcBef>
            </a:pPr>
            <a:r>
              <a:rPr lang="en">
                <a:latin typeface="Arial"/>
                <a:ea typeface="Arial"/>
                <a:cs typeface="Arial"/>
                <a:sym typeface="Arial"/>
              </a:rPr>
              <a:t>R</a:t>
            </a:r>
            <a:r>
              <a:rPr baseline="30000" lang="en">
                <a:latin typeface="Arial"/>
                <a:ea typeface="Arial"/>
                <a:cs typeface="Arial"/>
                <a:sym typeface="Arial"/>
              </a:rPr>
              <a:t>2 </a:t>
            </a:r>
            <a:r>
              <a:rPr lang="en"/>
              <a:t>: 0.759</a:t>
            </a:r>
          </a:p>
          <a:p>
            <a:pPr indent="-228600" lvl="0" marL="457200">
              <a:spcBef>
                <a:spcPts val="0"/>
              </a:spcBef>
            </a:pPr>
            <a:r>
              <a:rPr lang="en"/>
              <a:t>Overall p value: &lt; 2.2e-16</a:t>
            </a:r>
          </a:p>
        </p:txBody>
      </p:sp>
      <p:pic>
        <p:nvPicPr>
          <p:cNvPr id="151" name="Shape 151"/>
          <p:cNvPicPr preferRelativeResize="0"/>
          <p:nvPr/>
        </p:nvPicPr>
        <p:blipFill>
          <a:blip r:embed="rId3">
            <a:alphaModFix/>
          </a:blip>
          <a:stretch>
            <a:fillRect/>
          </a:stretch>
        </p:blipFill>
        <p:spPr>
          <a:xfrm>
            <a:off x="4762549" y="1880525"/>
            <a:ext cx="4069749" cy="186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Diagnostics and Remedial Measurements </a:t>
            </a:r>
          </a:p>
        </p:txBody>
      </p:sp>
      <p:pic>
        <p:nvPicPr>
          <p:cNvPr id="157" name="Shape 157"/>
          <p:cNvPicPr preferRelativeResize="0"/>
          <p:nvPr/>
        </p:nvPicPr>
        <p:blipFill>
          <a:blip r:embed="rId3">
            <a:alphaModFix/>
          </a:blip>
          <a:stretch>
            <a:fillRect/>
          </a:stretch>
        </p:blipFill>
        <p:spPr>
          <a:xfrm>
            <a:off x="404300" y="1171600"/>
            <a:ext cx="8427998" cy="345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Box Cox</a:t>
            </a:r>
            <a:r>
              <a:rPr lang="en"/>
              <a:t> Transformation of Y(mpg)</a:t>
            </a:r>
          </a:p>
        </p:txBody>
      </p:sp>
      <p:pic>
        <p:nvPicPr>
          <p:cNvPr id="163" name="Shape 163"/>
          <p:cNvPicPr preferRelativeResize="0"/>
          <p:nvPr/>
        </p:nvPicPr>
        <p:blipFill>
          <a:blip r:embed="rId3">
            <a:alphaModFix/>
          </a:blip>
          <a:stretch>
            <a:fillRect/>
          </a:stretch>
        </p:blipFill>
        <p:spPr>
          <a:xfrm>
            <a:off x="908350" y="1528174"/>
            <a:ext cx="6555225" cy="2699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Final Regression Model</a:t>
            </a:r>
          </a:p>
        </p:txBody>
      </p:sp>
      <p:pic>
        <p:nvPicPr>
          <p:cNvPr id="169" name="Shape 169"/>
          <p:cNvPicPr preferRelativeResize="0"/>
          <p:nvPr/>
        </p:nvPicPr>
        <p:blipFill>
          <a:blip r:embed="rId3">
            <a:alphaModFix/>
          </a:blip>
          <a:stretch>
            <a:fillRect/>
          </a:stretch>
        </p:blipFill>
        <p:spPr>
          <a:xfrm>
            <a:off x="311699" y="1244775"/>
            <a:ext cx="8520599" cy="3250850"/>
          </a:xfrm>
          <a:prstGeom prst="rect">
            <a:avLst/>
          </a:prstGeom>
          <a:noFill/>
          <a:ln>
            <a:noFill/>
          </a:ln>
        </p:spPr>
      </p:pic>
      <p:sp>
        <p:nvSpPr>
          <p:cNvPr id="170" name="Shape 170"/>
          <p:cNvSpPr/>
          <p:nvPr/>
        </p:nvSpPr>
        <p:spPr>
          <a:xfrm>
            <a:off x="6817900" y="1754775"/>
            <a:ext cx="1630500" cy="17400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6336400" y="3965400"/>
            <a:ext cx="1050600" cy="2625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267925" y="445025"/>
            <a:ext cx="8520600" cy="613200"/>
          </a:xfrm>
          <a:prstGeom prst="rect">
            <a:avLst/>
          </a:prstGeom>
        </p:spPr>
        <p:txBody>
          <a:bodyPr anchorCtr="0" anchor="t" bIns="91425" lIns="91425" rIns="91425" tIns="91425">
            <a:noAutofit/>
          </a:bodyPr>
          <a:lstStyle/>
          <a:p>
            <a:pPr lvl="0">
              <a:spcBef>
                <a:spcPts val="0"/>
              </a:spcBef>
              <a:buNone/>
            </a:pPr>
            <a:r>
              <a:rPr lang="en"/>
              <a:t>Non-Constant Variance and Shapiro Wilk Test</a:t>
            </a:r>
          </a:p>
        </p:txBody>
      </p:sp>
      <p:pic>
        <p:nvPicPr>
          <p:cNvPr id="177" name="Shape 177"/>
          <p:cNvPicPr preferRelativeResize="0"/>
          <p:nvPr/>
        </p:nvPicPr>
        <p:blipFill>
          <a:blip r:embed="rId3">
            <a:alphaModFix/>
          </a:blip>
          <a:stretch>
            <a:fillRect/>
          </a:stretch>
        </p:blipFill>
        <p:spPr>
          <a:xfrm>
            <a:off x="4445775" y="1396225"/>
            <a:ext cx="4229100" cy="1143000"/>
          </a:xfrm>
          <a:prstGeom prst="rect">
            <a:avLst/>
          </a:prstGeom>
          <a:noFill/>
          <a:ln>
            <a:noFill/>
          </a:ln>
        </p:spPr>
      </p:pic>
      <p:pic>
        <p:nvPicPr>
          <p:cNvPr id="178" name="Shape 178"/>
          <p:cNvPicPr preferRelativeResize="0"/>
          <p:nvPr/>
        </p:nvPicPr>
        <p:blipFill>
          <a:blip r:embed="rId4">
            <a:alphaModFix/>
          </a:blip>
          <a:stretch>
            <a:fillRect/>
          </a:stretch>
        </p:blipFill>
        <p:spPr>
          <a:xfrm>
            <a:off x="411525" y="1396225"/>
            <a:ext cx="3136549" cy="936174"/>
          </a:xfrm>
          <a:prstGeom prst="rect">
            <a:avLst/>
          </a:prstGeom>
          <a:noFill/>
          <a:ln>
            <a:noFill/>
          </a:ln>
        </p:spPr>
      </p:pic>
      <p:pic>
        <p:nvPicPr>
          <p:cNvPr id="179" name="Shape 179"/>
          <p:cNvPicPr preferRelativeResize="0"/>
          <p:nvPr/>
        </p:nvPicPr>
        <p:blipFill>
          <a:blip r:embed="rId5">
            <a:alphaModFix/>
          </a:blip>
          <a:stretch>
            <a:fillRect/>
          </a:stretch>
        </p:blipFill>
        <p:spPr>
          <a:xfrm>
            <a:off x="601924" y="3162200"/>
            <a:ext cx="7956025" cy="145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Diagnostics of final model</a:t>
            </a:r>
          </a:p>
        </p:txBody>
      </p:sp>
      <p:pic>
        <p:nvPicPr>
          <p:cNvPr id="185" name="Shape 185"/>
          <p:cNvPicPr preferRelativeResize="0"/>
          <p:nvPr/>
        </p:nvPicPr>
        <p:blipFill>
          <a:blip r:embed="rId3">
            <a:alphaModFix/>
          </a:blip>
          <a:stretch>
            <a:fillRect/>
          </a:stretch>
        </p:blipFill>
        <p:spPr>
          <a:xfrm>
            <a:off x="360100" y="1231025"/>
            <a:ext cx="8472201" cy="3305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solidFill>
                  <a:srgbClr val="000000"/>
                </a:solidFill>
              </a:rPr>
              <a:t>Introduction</a:t>
            </a:r>
          </a:p>
        </p:txBody>
      </p:sp>
      <p:sp>
        <p:nvSpPr>
          <p:cNvPr id="66" name="Shape 66"/>
          <p:cNvSpPr txBox="1"/>
          <p:nvPr>
            <p:ph idx="1" type="body"/>
          </p:nvPr>
        </p:nvSpPr>
        <p:spPr>
          <a:xfrm>
            <a:off x="248625" y="1234675"/>
            <a:ext cx="8520600" cy="3563400"/>
          </a:xfrm>
          <a:prstGeom prst="rect">
            <a:avLst/>
          </a:prstGeom>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400">
                <a:solidFill>
                  <a:srgbClr val="FF0000"/>
                </a:solidFill>
              </a:rPr>
              <a:t>Source of Data : </a:t>
            </a:r>
            <a:r>
              <a:rPr b="1" lang="en" sz="1400">
                <a:solidFill>
                  <a:srgbClr val="FF0000"/>
                </a:solidFill>
                <a:hlinkClick r:id="rId4"/>
              </a:rPr>
              <a:t>https://archive.ics.uci.edu/ml/datasets/Auto+MPG</a:t>
            </a:r>
          </a:p>
          <a:p>
            <a:pPr lvl="0" rtl="0">
              <a:spcBef>
                <a:spcPts val="0"/>
              </a:spcBef>
              <a:buNone/>
            </a:pPr>
            <a:r>
              <a:rPr b="1" lang="en" sz="1400">
                <a:solidFill>
                  <a:srgbClr val="FF0000"/>
                </a:solidFill>
              </a:rPr>
              <a:t>"The data concerns city-cycle fuel consumption in miles per gallon, to be predicted in terms of 3 multivalued discrete and 5 continuous attributes." (Quinlan, 1993)</a:t>
            </a:r>
          </a:p>
          <a:p>
            <a:pPr lvl="0" rtl="0">
              <a:spcBef>
                <a:spcPts val="0"/>
              </a:spcBef>
              <a:buClr>
                <a:schemeClr val="dk1"/>
              </a:buClr>
              <a:buSzPct val="78571"/>
              <a:buFont typeface="Arial"/>
              <a:buNone/>
            </a:pPr>
            <a:r>
              <a:rPr b="1" lang="en" sz="1400">
                <a:solidFill>
                  <a:srgbClr val="FF0000"/>
                </a:solidFill>
              </a:rPr>
              <a:t>Attribute Information:</a:t>
            </a:r>
          </a:p>
          <a:p>
            <a:pPr lvl="0" rtl="0">
              <a:spcBef>
                <a:spcPts val="0"/>
              </a:spcBef>
              <a:spcAft>
                <a:spcPts val="0"/>
              </a:spcAft>
              <a:buNone/>
            </a:pPr>
            <a:r>
              <a:rPr b="1" lang="en" sz="1400">
                <a:solidFill>
                  <a:srgbClr val="FF0000"/>
                </a:solidFill>
              </a:rPr>
              <a:t>Response variable (Y) = Miles per Gallon(MPG) (continuous) </a:t>
            </a:r>
          </a:p>
          <a:p>
            <a:pPr lvl="0" rtl="0">
              <a:spcBef>
                <a:spcPts val="0"/>
              </a:spcBef>
              <a:spcAft>
                <a:spcPts val="0"/>
              </a:spcAft>
              <a:buNone/>
            </a:pPr>
            <a:r>
              <a:t/>
            </a:r>
            <a:endParaRPr b="1" sz="1400">
              <a:solidFill>
                <a:srgbClr val="FF0000"/>
              </a:solidFill>
            </a:endParaRPr>
          </a:p>
          <a:p>
            <a:pPr lvl="0" rtl="0">
              <a:spcBef>
                <a:spcPts val="0"/>
              </a:spcBef>
              <a:spcAft>
                <a:spcPts val="0"/>
              </a:spcAft>
              <a:buNone/>
            </a:pPr>
            <a:r>
              <a:rPr b="1" lang="en" sz="1400">
                <a:solidFill>
                  <a:srgbClr val="FF0000"/>
                </a:solidFill>
              </a:rPr>
              <a:t>Predictors:</a:t>
            </a:r>
          </a:p>
          <a:p>
            <a:pPr lvl="0" rtl="0">
              <a:spcBef>
                <a:spcPts val="0"/>
              </a:spcBef>
              <a:spcAft>
                <a:spcPts val="0"/>
              </a:spcAft>
              <a:buClr>
                <a:schemeClr val="dk1"/>
              </a:buClr>
              <a:buSzPct val="78571"/>
              <a:buFont typeface="Arial"/>
              <a:buNone/>
            </a:pPr>
            <a:r>
              <a:rPr b="1" lang="en" sz="1400">
                <a:solidFill>
                  <a:srgbClr val="FF0000"/>
                </a:solidFill>
              </a:rPr>
              <a:t>X1= weight(continuous) </a:t>
            </a:r>
          </a:p>
          <a:p>
            <a:pPr lvl="0" rtl="0">
              <a:spcBef>
                <a:spcPts val="0"/>
              </a:spcBef>
              <a:spcAft>
                <a:spcPts val="0"/>
              </a:spcAft>
              <a:buClr>
                <a:schemeClr val="dk1"/>
              </a:buClr>
              <a:buSzPct val="78571"/>
              <a:buFont typeface="Arial"/>
              <a:buNone/>
            </a:pPr>
            <a:r>
              <a:rPr b="1" lang="en" sz="1400">
                <a:solidFill>
                  <a:srgbClr val="FF0000"/>
                </a:solidFill>
              </a:rPr>
              <a:t>X2= displacement(continuous) </a:t>
            </a:r>
          </a:p>
          <a:p>
            <a:pPr lvl="0" rtl="0">
              <a:spcBef>
                <a:spcPts val="0"/>
              </a:spcBef>
              <a:spcAft>
                <a:spcPts val="0"/>
              </a:spcAft>
              <a:buClr>
                <a:schemeClr val="dk1"/>
              </a:buClr>
              <a:buSzPct val="78571"/>
              <a:buFont typeface="Arial"/>
              <a:buNone/>
            </a:pPr>
            <a:r>
              <a:rPr b="1" lang="en" sz="1400">
                <a:solidFill>
                  <a:srgbClr val="FF0000"/>
                </a:solidFill>
              </a:rPr>
              <a:t>X3= acceleration(continuous)</a:t>
            </a:r>
          </a:p>
          <a:p>
            <a:pPr lvl="0" rtl="0">
              <a:spcBef>
                <a:spcPts val="0"/>
              </a:spcBef>
              <a:spcAft>
                <a:spcPts val="0"/>
              </a:spcAft>
              <a:buClr>
                <a:schemeClr val="dk1"/>
              </a:buClr>
              <a:buSzPct val="78571"/>
              <a:buFont typeface="Arial"/>
              <a:buNone/>
            </a:pPr>
            <a:r>
              <a:rPr b="1" lang="en" sz="1400">
                <a:solidFill>
                  <a:srgbClr val="FF0000"/>
                </a:solidFill>
              </a:rPr>
              <a:t>X4= Horsepower(continuous)</a:t>
            </a:r>
          </a:p>
          <a:p>
            <a:pPr lvl="0" rtl="0">
              <a:spcBef>
                <a:spcPts val="0"/>
              </a:spcBef>
              <a:spcAft>
                <a:spcPts val="0"/>
              </a:spcAft>
              <a:buClr>
                <a:schemeClr val="dk1"/>
              </a:buClr>
              <a:buSzPct val="110000"/>
              <a:buFont typeface="Arial"/>
              <a:buNone/>
            </a:pPr>
            <a:r>
              <a:t/>
            </a:r>
            <a:endParaRPr sz="1000">
              <a:solidFill>
                <a:srgbClr val="123654"/>
              </a:solidFill>
              <a:latin typeface="Arial"/>
              <a:ea typeface="Arial"/>
              <a:cs typeface="Arial"/>
              <a:sym typeface="Arial"/>
            </a:endParaRPr>
          </a:p>
          <a:p>
            <a:pPr lvl="0" rtl="0">
              <a:spcBef>
                <a:spcPts val="0"/>
              </a:spcBef>
              <a:buClr>
                <a:schemeClr val="dk1"/>
              </a:buClr>
              <a:buSzPct val="110000"/>
              <a:buFont typeface="Arial"/>
              <a:buNone/>
            </a:pPr>
            <a:r>
              <a:t/>
            </a:r>
            <a:endParaRPr sz="1000">
              <a:solidFill>
                <a:srgbClr val="123654"/>
              </a:solidFill>
              <a:latin typeface="Arial"/>
              <a:ea typeface="Arial"/>
              <a:cs typeface="Arial"/>
              <a:sym typeface="Arial"/>
            </a:endParaRPr>
          </a:p>
          <a:p>
            <a:pPr lvl="0" rtl="0">
              <a:spcBef>
                <a:spcPts val="0"/>
              </a:spcBef>
              <a:buNone/>
            </a:pPr>
            <a:r>
              <a:t/>
            </a:r>
            <a:endParaRPr sz="1200">
              <a:solidFill>
                <a:srgbClr val="12365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44550"/>
            <a:ext cx="8520600" cy="561600"/>
          </a:xfrm>
          <a:prstGeom prst="rect">
            <a:avLst/>
          </a:prstGeom>
        </p:spPr>
        <p:txBody>
          <a:bodyPr anchorCtr="0" anchor="t" bIns="91425" lIns="91425" rIns="91425" tIns="91425">
            <a:noAutofit/>
          </a:bodyPr>
          <a:lstStyle/>
          <a:p>
            <a:pPr lvl="0">
              <a:spcBef>
                <a:spcPts val="0"/>
              </a:spcBef>
              <a:buNone/>
            </a:pPr>
            <a:r>
              <a:rPr lang="en"/>
              <a:t>Interpretations of regression coefficients</a:t>
            </a:r>
          </a:p>
        </p:txBody>
      </p:sp>
      <p:sp>
        <p:nvSpPr>
          <p:cNvPr id="191" name="Shape 191"/>
          <p:cNvSpPr txBox="1"/>
          <p:nvPr>
            <p:ph idx="1" type="body"/>
          </p:nvPr>
        </p:nvSpPr>
        <p:spPr>
          <a:xfrm>
            <a:off x="311700" y="1227700"/>
            <a:ext cx="8520600" cy="23331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One unit change in Weight decreases MPG when Horsepower is held constant &amp; increases MPG when Acceleration is held constant.</a:t>
            </a:r>
          </a:p>
          <a:p>
            <a:pPr lvl="0">
              <a:spcBef>
                <a:spcPts val="0"/>
              </a:spcBef>
              <a:buClr>
                <a:schemeClr val="dk1"/>
              </a:buClr>
              <a:buSzPct val="61111"/>
              <a:buFont typeface="Arial"/>
              <a:buNone/>
            </a:pPr>
            <a:r>
              <a:rPr lang="en"/>
              <a:t>One unit change in Horsepower increases MPG by some units when Acceleration &amp; Displacement is held constant.</a:t>
            </a:r>
          </a:p>
          <a:p>
            <a:pPr lvl="0">
              <a:spcBef>
                <a:spcPts val="0"/>
              </a:spcBef>
              <a:buClr>
                <a:schemeClr val="dk1"/>
              </a:buClr>
              <a:buSzPct val="91666"/>
              <a:buFont typeface="Arial"/>
              <a:buNone/>
            </a:pPr>
            <a:r>
              <a:t/>
            </a:r>
            <a:endParaRPr sz="1200"/>
          </a:p>
          <a:p>
            <a:pPr lvl="0">
              <a:spcBef>
                <a:spcPts val="0"/>
              </a:spcBef>
              <a:buClr>
                <a:schemeClr val="dk1"/>
              </a:buClr>
              <a:buSzPct val="91666"/>
              <a:buFont typeface="Arial"/>
              <a:buNone/>
            </a:pPr>
            <a:r>
              <a:rPr lang="en" sz="1200"/>
              <a:t> </a:t>
            </a:r>
          </a:p>
          <a:p>
            <a:pPr lvl="0">
              <a:spcBef>
                <a:spcPts val="0"/>
              </a:spcBef>
              <a:buClr>
                <a:schemeClr val="dk1"/>
              </a:buClr>
              <a:buSzPct val="91666"/>
              <a:buFont typeface="Arial"/>
              <a:buNone/>
            </a:pPr>
            <a:r>
              <a:rPr lang="en" sz="1200"/>
              <a:t> </a:t>
            </a:r>
          </a:p>
          <a:p>
            <a:pPr lvl="0">
              <a:spcBef>
                <a:spcPts val="0"/>
              </a:spcBef>
              <a:buClr>
                <a:schemeClr val="dk1"/>
              </a:buClr>
              <a:buSzPct val="110000"/>
              <a:buFont typeface="Arial"/>
              <a:buNone/>
            </a:pPr>
            <a:r>
              <a:rPr lang="en" sz="1000">
                <a:latin typeface="Arial"/>
                <a:ea typeface="Arial"/>
                <a:cs typeface="Arial"/>
                <a:sym typeface="Arial"/>
              </a:rPr>
              <a:t> </a:t>
            </a:r>
          </a:p>
          <a:p>
            <a:pPr lvl="0">
              <a:spcBef>
                <a:spcPts val="0"/>
              </a:spcBef>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Checking the Accuracy of the Model</a:t>
            </a:r>
          </a:p>
        </p:txBody>
      </p:sp>
      <p:sp>
        <p:nvSpPr>
          <p:cNvPr id="197" name="Shape 197"/>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buChar char="●"/>
            </a:pPr>
            <a:r>
              <a:rPr lang="en"/>
              <a:t>Random sample of Data  90% Training and 10% Test dataset.</a:t>
            </a:r>
          </a:p>
          <a:p>
            <a:pPr indent="-228600" lvl="0" marL="457200" rtl="0">
              <a:spcBef>
                <a:spcPts val="0"/>
              </a:spcBef>
              <a:buChar char="●"/>
            </a:pPr>
            <a:r>
              <a:rPr lang="en"/>
              <a:t>Ran regression on training Data.</a:t>
            </a:r>
          </a:p>
          <a:p>
            <a:pPr indent="-228600" lvl="0" marL="457200" rtl="0">
              <a:spcBef>
                <a:spcPts val="0"/>
              </a:spcBef>
              <a:buChar char="●"/>
            </a:pPr>
            <a:r>
              <a:rPr lang="en"/>
              <a:t>Predicted test data based on the model.</a:t>
            </a:r>
          </a:p>
          <a:p>
            <a:pPr lvl="0" rtl="0">
              <a:spcBef>
                <a:spcPts val="0"/>
              </a:spcBef>
              <a:buNone/>
            </a:pPr>
            <a:r>
              <a:t/>
            </a:r>
            <a:endParaRPr/>
          </a:p>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1001400" y="2196225"/>
            <a:ext cx="6258675" cy="279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613200"/>
          </a:xfrm>
          <a:prstGeom prst="rect">
            <a:avLst/>
          </a:prstGeom>
          <a:ln>
            <a:noFill/>
          </a:ln>
        </p:spPr>
        <p:txBody>
          <a:bodyPr anchorCtr="0" anchor="t" bIns="91425" lIns="91425" rIns="91425" tIns="91425">
            <a:noAutofit/>
          </a:bodyPr>
          <a:lstStyle/>
          <a:p>
            <a:pPr lvl="0" algn="ctr">
              <a:spcBef>
                <a:spcPts val="0"/>
              </a:spcBef>
              <a:buNone/>
            </a:pPr>
            <a:r>
              <a:rPr b="1" lang="en">
                <a:solidFill>
                  <a:srgbClr val="000000"/>
                </a:solidFill>
                <a:highlight>
                  <a:srgbClr val="FFFFFF"/>
                </a:highlight>
              </a:rPr>
              <a:t>Prediction based on real data for 1982 models</a:t>
            </a:r>
            <a:r>
              <a:rPr b="1" lang="en">
                <a:solidFill>
                  <a:srgbClr val="000000"/>
                </a:solidFill>
                <a:highlight>
                  <a:srgbClr val="FFFF00"/>
                </a:highlight>
              </a:rPr>
              <a:t> </a:t>
            </a:r>
          </a:p>
        </p:txBody>
      </p:sp>
      <p:graphicFrame>
        <p:nvGraphicFramePr>
          <p:cNvPr id="204" name="Shape 204"/>
          <p:cNvGraphicFramePr/>
          <p:nvPr/>
        </p:nvGraphicFramePr>
        <p:xfrm>
          <a:off x="203500" y="1115250"/>
          <a:ext cx="3000000" cy="3000000"/>
        </p:xfrm>
        <a:graphic>
          <a:graphicData uri="http://schemas.openxmlformats.org/drawingml/2006/table">
            <a:tbl>
              <a:tblPr>
                <a:noFill/>
                <a:tableStyleId>{8FB6779D-737A-49AC-A4AC-51B340F2B78C}</a:tableStyleId>
              </a:tblPr>
              <a:tblGrid>
                <a:gridCol w="1728825"/>
                <a:gridCol w="1728825"/>
                <a:gridCol w="1454850"/>
                <a:gridCol w="1499050"/>
                <a:gridCol w="2232575"/>
              </a:tblGrid>
              <a:tr h="1291975">
                <a:tc>
                  <a:txBody>
                    <a:bodyPr>
                      <a:noAutofit/>
                    </a:bodyPr>
                    <a:lstStyle/>
                    <a:p>
                      <a:pPr lvl="0" algn="ctr">
                        <a:spcBef>
                          <a:spcPts val="0"/>
                        </a:spcBef>
                        <a:buNone/>
                      </a:pPr>
                      <a:r>
                        <a:rPr b="1" lang="en" sz="1800" u="sng"/>
                        <a:t>Make </a:t>
                      </a:r>
                    </a:p>
                  </a:txBody>
                  <a:tcPr marT="91425" marB="91425" marR="91425" marL="91425"/>
                </a:tc>
                <a:tc>
                  <a:txBody>
                    <a:bodyPr>
                      <a:noAutofit/>
                    </a:bodyPr>
                    <a:lstStyle/>
                    <a:p>
                      <a:pPr lvl="0" algn="ctr">
                        <a:spcBef>
                          <a:spcPts val="0"/>
                        </a:spcBef>
                        <a:buNone/>
                      </a:pPr>
                      <a:r>
                        <a:rPr b="1" lang="en" sz="1800" u="sng"/>
                        <a:t>Model</a:t>
                      </a:r>
                    </a:p>
                  </a:txBody>
                  <a:tcPr marT="91425" marB="91425" marR="91425" marL="91425"/>
                </a:tc>
                <a:tc>
                  <a:txBody>
                    <a:bodyPr>
                      <a:noAutofit/>
                    </a:bodyPr>
                    <a:lstStyle/>
                    <a:p>
                      <a:pPr lvl="0" algn="ctr">
                        <a:spcBef>
                          <a:spcPts val="0"/>
                        </a:spcBef>
                        <a:buNone/>
                      </a:pPr>
                      <a:r>
                        <a:rPr b="1" lang="en" sz="1800" u="sng"/>
                        <a:t>Estimated</a:t>
                      </a:r>
                      <a:r>
                        <a:rPr b="1" lang="en" sz="1800" u="sng"/>
                        <a:t> MPG by Factory</a:t>
                      </a:r>
                    </a:p>
                  </a:txBody>
                  <a:tcPr marT="91425" marB="91425" marR="91425" marL="91425"/>
                </a:tc>
                <a:tc>
                  <a:txBody>
                    <a:bodyPr>
                      <a:noAutofit/>
                    </a:bodyPr>
                    <a:lstStyle/>
                    <a:p>
                      <a:pPr lvl="0" algn="ctr">
                        <a:spcBef>
                          <a:spcPts val="0"/>
                        </a:spcBef>
                        <a:buNone/>
                      </a:pPr>
                      <a:r>
                        <a:rPr b="1" lang="en" sz="1800" u="sng"/>
                        <a:t>Predicted MPG by Our Final Regression Model</a:t>
                      </a:r>
                    </a:p>
                  </a:txBody>
                  <a:tcPr marT="91425" marB="91425" marR="91425" marL="91425"/>
                </a:tc>
                <a:tc>
                  <a:txBody>
                    <a:bodyPr>
                      <a:noAutofit/>
                    </a:bodyPr>
                    <a:lstStyle/>
                    <a:p>
                      <a:pPr lvl="0" algn="ctr">
                        <a:spcBef>
                          <a:spcPts val="0"/>
                        </a:spcBef>
                        <a:buNone/>
                      </a:pPr>
                      <a:r>
                        <a:rPr b="1" lang="en" sz="1800" u="sng"/>
                        <a:t>95%</a:t>
                      </a:r>
                    </a:p>
                    <a:p>
                      <a:pPr lvl="0" algn="ctr">
                        <a:spcBef>
                          <a:spcPts val="0"/>
                        </a:spcBef>
                        <a:buNone/>
                      </a:pPr>
                      <a:r>
                        <a:rPr b="1" lang="en" sz="1800" u="sng"/>
                        <a:t>Confidence</a:t>
                      </a:r>
                    </a:p>
                    <a:p>
                      <a:pPr lvl="0" algn="ctr">
                        <a:spcBef>
                          <a:spcPts val="0"/>
                        </a:spcBef>
                        <a:buNone/>
                      </a:pPr>
                      <a:r>
                        <a:rPr b="1" lang="en" sz="1800" u="sng"/>
                        <a:t>Interval </a:t>
                      </a:r>
                    </a:p>
                  </a:txBody>
                  <a:tcPr marT="91425" marB="91425" marR="91425" marL="91425"/>
                </a:tc>
              </a:tr>
              <a:tr h="761675">
                <a:tc>
                  <a:txBody>
                    <a:bodyPr>
                      <a:noAutofit/>
                    </a:bodyPr>
                    <a:lstStyle/>
                    <a:p>
                      <a:pPr lvl="0" algn="ctr">
                        <a:spcBef>
                          <a:spcPts val="0"/>
                        </a:spcBef>
                        <a:buNone/>
                      </a:pPr>
                      <a:r>
                        <a:rPr b="1" lang="en" sz="1800"/>
                        <a:t>Honda </a:t>
                      </a:r>
                    </a:p>
                    <a:p>
                      <a:pPr lvl="0" algn="ctr">
                        <a:spcBef>
                          <a:spcPts val="0"/>
                        </a:spcBef>
                        <a:buNone/>
                      </a:pPr>
                      <a:r>
                        <a:t/>
                      </a:r>
                      <a:endParaRPr b="1" sz="1800"/>
                    </a:p>
                  </a:txBody>
                  <a:tcPr marT="91425" marB="91425" marR="91425" marL="91425"/>
                </a:tc>
                <a:tc>
                  <a:txBody>
                    <a:bodyPr>
                      <a:noAutofit/>
                    </a:bodyPr>
                    <a:lstStyle/>
                    <a:p>
                      <a:pPr lvl="0" algn="ctr">
                        <a:spcBef>
                          <a:spcPts val="0"/>
                        </a:spcBef>
                        <a:buNone/>
                      </a:pPr>
                      <a:r>
                        <a:rPr b="1" lang="en" sz="1800"/>
                        <a:t>Civic </a:t>
                      </a:r>
                    </a:p>
                  </a:txBody>
                  <a:tcPr marT="91425" marB="91425" marR="91425" marL="91425"/>
                </a:tc>
                <a:tc>
                  <a:txBody>
                    <a:bodyPr>
                      <a:noAutofit/>
                    </a:bodyPr>
                    <a:lstStyle/>
                    <a:p>
                      <a:pPr lvl="0" rtl="0" algn="ctr">
                        <a:lnSpc>
                          <a:spcPct val="115000"/>
                        </a:lnSpc>
                        <a:spcBef>
                          <a:spcPts val="0"/>
                        </a:spcBef>
                        <a:buNone/>
                      </a:pPr>
                      <a:r>
                        <a:rPr b="1" lang="en" sz="1800"/>
                        <a:t>40.9</a:t>
                      </a:r>
                    </a:p>
                  </a:txBody>
                  <a:tcPr marT="91425" marB="91425" marR="91425" marL="91425"/>
                </a:tc>
                <a:tc>
                  <a:txBody>
                    <a:bodyPr>
                      <a:noAutofit/>
                    </a:bodyPr>
                    <a:lstStyle/>
                    <a:p>
                      <a:pPr lvl="0" rtl="0" algn="ctr">
                        <a:lnSpc>
                          <a:spcPct val="115000"/>
                        </a:lnSpc>
                        <a:spcBef>
                          <a:spcPts val="0"/>
                        </a:spcBef>
                        <a:buNone/>
                      </a:pPr>
                      <a:r>
                        <a:rPr b="1" lang="en" sz="1800"/>
                        <a:t>38</a:t>
                      </a:r>
                    </a:p>
                  </a:txBody>
                  <a:tcPr marT="91425" marB="91425" marR="91425" marL="91425"/>
                </a:tc>
                <a:tc>
                  <a:txBody>
                    <a:bodyPr>
                      <a:noAutofit/>
                    </a:bodyPr>
                    <a:lstStyle/>
                    <a:p>
                      <a:pPr lvl="0" rtl="0">
                        <a:spcBef>
                          <a:spcPts val="0"/>
                        </a:spcBef>
                        <a:buNone/>
                      </a:pPr>
                      <a:r>
                        <a:rPr b="1" lang="en" sz="1800"/>
                        <a:t>(36.6, 39.4)</a:t>
                      </a:r>
                    </a:p>
                  </a:txBody>
                  <a:tcPr marT="91425" marB="91425" marR="91425" marL="91425"/>
                </a:tc>
              </a:tr>
              <a:tr h="496525">
                <a:tc>
                  <a:txBody>
                    <a:bodyPr>
                      <a:noAutofit/>
                    </a:bodyPr>
                    <a:lstStyle/>
                    <a:p>
                      <a:pPr lvl="0" algn="ctr">
                        <a:spcBef>
                          <a:spcPts val="0"/>
                        </a:spcBef>
                        <a:buNone/>
                      </a:pPr>
                      <a:r>
                        <a:rPr b="1" lang="en" sz="1800"/>
                        <a:t>Honda</a:t>
                      </a:r>
                    </a:p>
                  </a:txBody>
                  <a:tcPr marT="91425" marB="91425" marR="91425" marL="91425"/>
                </a:tc>
                <a:tc>
                  <a:txBody>
                    <a:bodyPr>
                      <a:noAutofit/>
                    </a:bodyPr>
                    <a:lstStyle/>
                    <a:p>
                      <a:pPr lvl="0" algn="ctr">
                        <a:spcBef>
                          <a:spcPts val="0"/>
                        </a:spcBef>
                        <a:buNone/>
                      </a:pPr>
                      <a:r>
                        <a:rPr b="1" lang="en" sz="1800"/>
                        <a:t>Accord</a:t>
                      </a:r>
                    </a:p>
                  </a:txBody>
                  <a:tcPr marT="91425" marB="91425" marR="91425" marL="91425"/>
                </a:tc>
                <a:tc>
                  <a:txBody>
                    <a:bodyPr>
                      <a:noAutofit/>
                    </a:bodyPr>
                    <a:lstStyle/>
                    <a:p>
                      <a:pPr lvl="0" rtl="0" algn="ctr">
                        <a:lnSpc>
                          <a:spcPct val="115000"/>
                        </a:lnSpc>
                        <a:spcBef>
                          <a:spcPts val="0"/>
                        </a:spcBef>
                        <a:buNone/>
                      </a:pPr>
                      <a:r>
                        <a:rPr b="1" lang="en" sz="1800"/>
                        <a:t>36.8</a:t>
                      </a:r>
                    </a:p>
                  </a:txBody>
                  <a:tcPr marT="91425" marB="91425" marR="91425" marL="91425"/>
                </a:tc>
                <a:tc>
                  <a:txBody>
                    <a:bodyPr>
                      <a:noAutofit/>
                    </a:bodyPr>
                    <a:lstStyle/>
                    <a:p>
                      <a:pPr lvl="0" rtl="0" algn="ctr">
                        <a:lnSpc>
                          <a:spcPct val="115000"/>
                        </a:lnSpc>
                        <a:spcBef>
                          <a:spcPts val="0"/>
                        </a:spcBef>
                        <a:buNone/>
                      </a:pPr>
                      <a:r>
                        <a:rPr b="1" lang="en" sz="1800"/>
                        <a:t>36</a:t>
                      </a:r>
                    </a:p>
                  </a:txBody>
                  <a:tcPr marT="91425" marB="91425" marR="91425" marL="91425"/>
                </a:tc>
                <a:tc>
                  <a:txBody>
                    <a:bodyPr>
                      <a:noAutofit/>
                    </a:bodyPr>
                    <a:lstStyle/>
                    <a:p>
                      <a:pPr lvl="0" rtl="0">
                        <a:spcBef>
                          <a:spcPts val="0"/>
                        </a:spcBef>
                        <a:buNone/>
                      </a:pPr>
                      <a:r>
                        <a:rPr b="1" lang="en" sz="1800"/>
                        <a:t>(34.7, 37.2)</a:t>
                      </a:r>
                    </a:p>
                  </a:txBody>
                  <a:tcPr marT="91425" marB="91425" marR="91425" marL="91425"/>
                </a:tc>
              </a:tr>
              <a:tr h="761675">
                <a:tc>
                  <a:txBody>
                    <a:bodyPr>
                      <a:noAutofit/>
                    </a:bodyPr>
                    <a:lstStyle/>
                    <a:p>
                      <a:pPr lvl="0" algn="ctr">
                        <a:spcBef>
                          <a:spcPts val="0"/>
                        </a:spcBef>
                        <a:buNone/>
                      </a:pPr>
                      <a:r>
                        <a:t/>
                      </a:r>
                      <a:endParaRPr b="1" sz="1800"/>
                    </a:p>
                    <a:p>
                      <a:pPr lvl="0" algn="ctr">
                        <a:spcBef>
                          <a:spcPts val="0"/>
                        </a:spcBef>
                        <a:buNone/>
                      </a:pPr>
                      <a:r>
                        <a:rPr b="1" lang="en" sz="1800"/>
                        <a:t>Toyota</a:t>
                      </a:r>
                    </a:p>
                  </a:txBody>
                  <a:tcPr marT="91425" marB="91425" marR="91425" marL="91425"/>
                </a:tc>
                <a:tc>
                  <a:txBody>
                    <a:bodyPr>
                      <a:noAutofit/>
                    </a:bodyPr>
                    <a:lstStyle/>
                    <a:p>
                      <a:pPr lvl="0" algn="ctr">
                        <a:spcBef>
                          <a:spcPts val="0"/>
                        </a:spcBef>
                        <a:buNone/>
                      </a:pPr>
                      <a:r>
                        <a:t/>
                      </a:r>
                      <a:endParaRPr b="1" sz="1800"/>
                    </a:p>
                    <a:p>
                      <a:pPr lvl="0" algn="ctr">
                        <a:spcBef>
                          <a:spcPts val="0"/>
                        </a:spcBef>
                        <a:buNone/>
                      </a:pPr>
                      <a:r>
                        <a:rPr b="1" lang="en" sz="1800"/>
                        <a:t>Corolla</a:t>
                      </a:r>
                    </a:p>
                  </a:txBody>
                  <a:tcPr marT="91425" marB="91425" marR="91425" marL="91425"/>
                </a:tc>
                <a:tc>
                  <a:txBody>
                    <a:bodyPr>
                      <a:noAutofit/>
                    </a:bodyPr>
                    <a:lstStyle/>
                    <a:p>
                      <a:pPr lvl="0" rtl="0" algn="ctr">
                        <a:lnSpc>
                          <a:spcPct val="115000"/>
                        </a:lnSpc>
                        <a:spcBef>
                          <a:spcPts val="0"/>
                        </a:spcBef>
                        <a:buNone/>
                      </a:pPr>
                      <a:r>
                        <a:rPr b="1" lang="en" sz="1800"/>
                        <a:t>35.9</a:t>
                      </a:r>
                    </a:p>
                  </a:txBody>
                  <a:tcPr marT="91425" marB="91425" marR="91425" marL="91425"/>
                </a:tc>
                <a:tc>
                  <a:txBody>
                    <a:bodyPr>
                      <a:noAutofit/>
                    </a:bodyPr>
                    <a:lstStyle/>
                    <a:p>
                      <a:pPr lvl="0" rtl="0" algn="ctr">
                        <a:lnSpc>
                          <a:spcPct val="115000"/>
                        </a:lnSpc>
                        <a:spcBef>
                          <a:spcPts val="0"/>
                        </a:spcBef>
                        <a:buNone/>
                      </a:pPr>
                      <a:r>
                        <a:rPr b="1" lang="en" sz="1800"/>
                        <a:t>34.1</a:t>
                      </a:r>
                    </a:p>
                  </a:txBody>
                  <a:tcPr marT="91425" marB="91425" marR="91425" marL="91425"/>
                </a:tc>
                <a:tc>
                  <a:txBody>
                    <a:bodyPr>
                      <a:noAutofit/>
                    </a:bodyPr>
                    <a:lstStyle/>
                    <a:p>
                      <a:pPr lvl="0" rtl="0">
                        <a:spcBef>
                          <a:spcPts val="0"/>
                        </a:spcBef>
                        <a:buNone/>
                      </a:pPr>
                      <a:r>
                        <a:rPr b="1" lang="en" sz="1800"/>
                        <a:t>(33.1, 35.0)</a:t>
                      </a: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Shape 209"/>
          <p:cNvSpPr txBox="1"/>
          <p:nvPr>
            <p:ph type="title"/>
          </p:nvPr>
        </p:nvSpPr>
        <p:spPr>
          <a:xfrm>
            <a:off x="311700" y="444075"/>
            <a:ext cx="8520600" cy="794100"/>
          </a:xfrm>
          <a:prstGeom prst="rect">
            <a:avLst/>
          </a:prstGeom>
        </p:spPr>
        <p:txBody>
          <a:bodyPr anchorCtr="0" anchor="t" bIns="91425" lIns="91425" rIns="91425" tIns="91425">
            <a:noAutofit/>
          </a:bodyPr>
          <a:lstStyle/>
          <a:p>
            <a:pPr lvl="0" algn="ctr">
              <a:spcBef>
                <a:spcPts val="0"/>
              </a:spcBef>
              <a:buNone/>
            </a:pPr>
            <a:r>
              <a:rPr lang="en"/>
              <a:t>Summary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21975" y="1982775"/>
            <a:ext cx="7785900" cy="844500"/>
          </a:xfrm>
          <a:prstGeom prst="rect">
            <a:avLst/>
          </a:prstGeom>
        </p:spPr>
        <p:txBody>
          <a:bodyPr anchorCtr="0" anchor="t" bIns="91425" lIns="91425" rIns="91425" tIns="91425">
            <a:noAutofit/>
          </a:bodyPr>
          <a:lstStyle/>
          <a:p>
            <a:pPr lvl="0" algn="ctr">
              <a:spcBef>
                <a:spcPts val="0"/>
              </a:spcBef>
              <a:buNone/>
            </a:pPr>
            <a:r>
              <a:rPr lang="en" sz="3600"/>
              <a:t>Fun exercise for your summer break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p:nvPr/>
        </p:nvSpPr>
        <p:spPr>
          <a:xfrm>
            <a:off x="837597" y="1962150"/>
            <a:ext cx="7468388" cy="121884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The Gest of the Auto MPG Data Set</a:t>
            </a:r>
          </a:p>
        </p:txBody>
      </p:sp>
      <p:sp>
        <p:nvSpPr>
          <p:cNvPr id="72" name="Shape 7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73" name="Shape 73"/>
          <p:cNvPicPr preferRelativeResize="0"/>
          <p:nvPr/>
        </p:nvPicPr>
        <p:blipFill>
          <a:blip r:embed="rId3">
            <a:alphaModFix/>
          </a:blip>
          <a:stretch>
            <a:fillRect/>
          </a:stretch>
        </p:blipFill>
        <p:spPr>
          <a:xfrm>
            <a:off x="311700" y="1152525"/>
            <a:ext cx="8520599" cy="339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                Missing Value Graph </a:t>
            </a:r>
          </a:p>
        </p:txBody>
      </p:sp>
      <p:sp>
        <p:nvSpPr>
          <p:cNvPr id="79" name="Shape 79"/>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80" name="Shape 80"/>
          <p:cNvPicPr preferRelativeResize="0"/>
          <p:nvPr/>
        </p:nvPicPr>
        <p:blipFill>
          <a:blip r:embed="rId3">
            <a:alphaModFix/>
          </a:blip>
          <a:stretch>
            <a:fillRect/>
          </a:stretch>
        </p:blipFill>
        <p:spPr>
          <a:xfrm>
            <a:off x="311700" y="1171600"/>
            <a:ext cx="8520599" cy="3457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Descriptive Statistics</a:t>
            </a:r>
          </a:p>
        </p:txBody>
      </p:sp>
      <p:sp>
        <p:nvSpPr>
          <p:cNvPr id="86" name="Shape 86"/>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311700" y="1181100"/>
            <a:ext cx="2977350" cy="1557824"/>
          </a:xfrm>
          <a:prstGeom prst="rect">
            <a:avLst/>
          </a:prstGeom>
          <a:noFill/>
          <a:ln>
            <a:noFill/>
          </a:ln>
        </p:spPr>
      </p:pic>
      <p:pic>
        <p:nvPicPr>
          <p:cNvPr id="88" name="Shape 88"/>
          <p:cNvPicPr preferRelativeResize="0"/>
          <p:nvPr/>
        </p:nvPicPr>
        <p:blipFill>
          <a:blip r:embed="rId4">
            <a:alphaModFix/>
          </a:blip>
          <a:stretch>
            <a:fillRect/>
          </a:stretch>
        </p:blipFill>
        <p:spPr>
          <a:xfrm>
            <a:off x="3394000" y="1181100"/>
            <a:ext cx="2432724" cy="1557824"/>
          </a:xfrm>
          <a:prstGeom prst="rect">
            <a:avLst/>
          </a:prstGeom>
          <a:noFill/>
          <a:ln>
            <a:noFill/>
          </a:ln>
        </p:spPr>
      </p:pic>
      <p:pic>
        <p:nvPicPr>
          <p:cNvPr id="89" name="Shape 89"/>
          <p:cNvPicPr preferRelativeResize="0"/>
          <p:nvPr/>
        </p:nvPicPr>
        <p:blipFill>
          <a:blip r:embed="rId5">
            <a:alphaModFix/>
          </a:blip>
          <a:stretch>
            <a:fillRect/>
          </a:stretch>
        </p:blipFill>
        <p:spPr>
          <a:xfrm>
            <a:off x="5963149" y="1181100"/>
            <a:ext cx="2686649" cy="1557825"/>
          </a:xfrm>
          <a:prstGeom prst="rect">
            <a:avLst/>
          </a:prstGeom>
          <a:noFill/>
          <a:ln>
            <a:noFill/>
          </a:ln>
        </p:spPr>
      </p:pic>
      <p:pic>
        <p:nvPicPr>
          <p:cNvPr id="90" name="Shape 90"/>
          <p:cNvPicPr preferRelativeResize="0"/>
          <p:nvPr/>
        </p:nvPicPr>
        <p:blipFill>
          <a:blip r:embed="rId6">
            <a:alphaModFix/>
          </a:blip>
          <a:stretch>
            <a:fillRect/>
          </a:stretch>
        </p:blipFill>
        <p:spPr>
          <a:xfrm>
            <a:off x="1232400" y="2861800"/>
            <a:ext cx="3132750" cy="1557825"/>
          </a:xfrm>
          <a:prstGeom prst="rect">
            <a:avLst/>
          </a:prstGeom>
          <a:noFill/>
          <a:ln>
            <a:noFill/>
          </a:ln>
        </p:spPr>
      </p:pic>
      <p:pic>
        <p:nvPicPr>
          <p:cNvPr id="91" name="Shape 91"/>
          <p:cNvPicPr preferRelativeResize="0"/>
          <p:nvPr/>
        </p:nvPicPr>
        <p:blipFill>
          <a:blip r:embed="rId7">
            <a:alphaModFix/>
          </a:blip>
          <a:stretch>
            <a:fillRect/>
          </a:stretch>
        </p:blipFill>
        <p:spPr>
          <a:xfrm>
            <a:off x="4818425" y="2861800"/>
            <a:ext cx="3132749" cy="1465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Histogram of </a:t>
            </a:r>
            <a:r>
              <a:rPr lang="en"/>
              <a:t>Response</a:t>
            </a:r>
            <a:r>
              <a:rPr lang="en"/>
              <a:t> and Predictor Variables </a:t>
            </a:r>
          </a:p>
        </p:txBody>
      </p:sp>
      <p:sp>
        <p:nvSpPr>
          <p:cNvPr id="97" name="Shape 97"/>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98" name="Shape 98"/>
          <p:cNvPicPr preferRelativeResize="0"/>
          <p:nvPr/>
        </p:nvPicPr>
        <p:blipFill>
          <a:blip r:embed="rId3">
            <a:alphaModFix/>
          </a:blip>
          <a:stretch>
            <a:fillRect/>
          </a:stretch>
        </p:blipFill>
        <p:spPr>
          <a:xfrm>
            <a:off x="361550" y="1058225"/>
            <a:ext cx="8520599" cy="396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Scatterplot Matrix of the Variables</a:t>
            </a:r>
          </a:p>
        </p:txBody>
      </p:sp>
      <p:sp>
        <p:nvSpPr>
          <p:cNvPr id="104" name="Shape 104"/>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105" name="Shape 105"/>
          <p:cNvPicPr preferRelativeResize="0"/>
          <p:nvPr/>
        </p:nvPicPr>
        <p:blipFill>
          <a:blip r:embed="rId3">
            <a:alphaModFix/>
          </a:blip>
          <a:stretch>
            <a:fillRect/>
          </a:stretch>
        </p:blipFill>
        <p:spPr>
          <a:xfrm>
            <a:off x="256650" y="1171600"/>
            <a:ext cx="8575649" cy="3581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Correlation Testing of the Variables</a:t>
            </a:r>
          </a:p>
        </p:txBody>
      </p:sp>
      <p:pic>
        <p:nvPicPr>
          <p:cNvPr id="111" name="Shape 111"/>
          <p:cNvPicPr preferRelativeResize="0"/>
          <p:nvPr/>
        </p:nvPicPr>
        <p:blipFill>
          <a:blip r:embed="rId3">
            <a:alphaModFix/>
          </a:blip>
          <a:stretch>
            <a:fillRect/>
          </a:stretch>
        </p:blipFill>
        <p:spPr>
          <a:xfrm>
            <a:off x="311700" y="1261050"/>
            <a:ext cx="8222600" cy="3077525"/>
          </a:xfrm>
          <a:prstGeom prst="rect">
            <a:avLst/>
          </a:prstGeom>
          <a:noFill/>
          <a:ln>
            <a:noFill/>
          </a:ln>
        </p:spPr>
      </p:pic>
      <p:sp>
        <p:nvSpPr>
          <p:cNvPr id="112" name="Shape 112"/>
          <p:cNvSpPr/>
          <p:nvPr/>
        </p:nvSpPr>
        <p:spPr>
          <a:xfrm>
            <a:off x="1410175" y="2374075"/>
            <a:ext cx="842700" cy="13023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Multiple Regression </a:t>
            </a:r>
            <a:r>
              <a:rPr lang="en"/>
              <a:t>Theoretical</a:t>
            </a:r>
            <a:r>
              <a:rPr lang="en"/>
              <a:t> Model </a:t>
            </a:r>
          </a:p>
        </p:txBody>
      </p:sp>
      <p:sp>
        <p:nvSpPr>
          <p:cNvPr id="118" name="Shape 11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latin typeface="Arial"/>
              <a:ea typeface="Arial"/>
              <a:cs typeface="Arial"/>
              <a:sym typeface="Arial"/>
            </a:endParaRPr>
          </a:p>
          <a:p>
            <a:pPr lvl="0">
              <a:spcBef>
                <a:spcPts val="0"/>
              </a:spcBef>
              <a:buNone/>
            </a:pPr>
            <a:r>
              <a:t/>
            </a:r>
            <a:endParaRPr>
              <a:latin typeface="Arial"/>
              <a:ea typeface="Arial"/>
              <a:cs typeface="Arial"/>
              <a:sym typeface="Arial"/>
            </a:endParaRPr>
          </a:p>
          <a:p>
            <a:pPr lvl="0">
              <a:spcBef>
                <a:spcPts val="0"/>
              </a:spcBef>
              <a:buClr>
                <a:schemeClr val="dk1"/>
              </a:buClr>
              <a:buSzPct val="61111"/>
              <a:buFont typeface="Arial"/>
              <a:buNone/>
            </a:pPr>
            <a:r>
              <a:rPr lang="en">
                <a:latin typeface="Arial"/>
                <a:ea typeface="Arial"/>
                <a:cs typeface="Arial"/>
                <a:sym typeface="Arial"/>
              </a:rPr>
              <a:t>E(MPG) = β</a:t>
            </a:r>
            <a:r>
              <a:rPr baseline="-25000" lang="en">
                <a:latin typeface="Arial"/>
                <a:ea typeface="Arial"/>
                <a:cs typeface="Arial"/>
                <a:sym typeface="Arial"/>
              </a:rPr>
              <a:t>0 </a:t>
            </a:r>
            <a:r>
              <a:rPr lang="en">
                <a:latin typeface="Arial"/>
                <a:ea typeface="Arial"/>
                <a:cs typeface="Arial"/>
                <a:sym typeface="Arial"/>
              </a:rPr>
              <a:t>+ β</a:t>
            </a:r>
            <a:r>
              <a:rPr baseline="-25000" lang="en">
                <a:latin typeface="Arial"/>
                <a:ea typeface="Arial"/>
                <a:cs typeface="Arial"/>
                <a:sym typeface="Arial"/>
              </a:rPr>
              <a:t>1 </a:t>
            </a:r>
            <a:r>
              <a:rPr lang="en">
                <a:latin typeface="Arial"/>
                <a:ea typeface="Arial"/>
                <a:cs typeface="Arial"/>
                <a:sym typeface="Arial"/>
              </a:rPr>
              <a:t>* weight + β</a:t>
            </a:r>
            <a:r>
              <a:rPr baseline="-25000" lang="en">
                <a:latin typeface="Arial"/>
                <a:ea typeface="Arial"/>
                <a:cs typeface="Arial"/>
                <a:sym typeface="Arial"/>
              </a:rPr>
              <a:t>2 </a:t>
            </a:r>
            <a:r>
              <a:rPr lang="en">
                <a:latin typeface="Arial"/>
                <a:ea typeface="Arial"/>
                <a:cs typeface="Arial"/>
                <a:sym typeface="Arial"/>
              </a:rPr>
              <a:t>*displacement  + β</a:t>
            </a:r>
            <a:r>
              <a:rPr baseline="-25000" lang="en">
                <a:latin typeface="Arial"/>
                <a:ea typeface="Arial"/>
                <a:cs typeface="Arial"/>
                <a:sym typeface="Arial"/>
              </a:rPr>
              <a:t>3 </a:t>
            </a:r>
            <a:r>
              <a:rPr lang="en">
                <a:latin typeface="Arial"/>
                <a:ea typeface="Arial"/>
                <a:cs typeface="Arial"/>
                <a:sym typeface="Arial"/>
              </a:rPr>
              <a:t>* acceleration + β</a:t>
            </a:r>
            <a:r>
              <a:rPr baseline="-25000" lang="en">
                <a:latin typeface="Arial"/>
                <a:ea typeface="Arial"/>
                <a:cs typeface="Arial"/>
                <a:sym typeface="Arial"/>
              </a:rPr>
              <a:t>4 </a:t>
            </a:r>
            <a:r>
              <a:rPr lang="en">
                <a:latin typeface="Arial"/>
                <a:ea typeface="Arial"/>
                <a:cs typeface="Arial"/>
                <a:sym typeface="Arial"/>
              </a:rPr>
              <a:t>* horsepower + β</a:t>
            </a:r>
            <a:r>
              <a:rPr baseline="-25000" lang="en">
                <a:latin typeface="Arial"/>
                <a:ea typeface="Arial"/>
                <a:cs typeface="Arial"/>
                <a:sym typeface="Arial"/>
              </a:rPr>
              <a:t>5 </a:t>
            </a:r>
            <a:r>
              <a:rPr lang="en">
                <a:latin typeface="Arial"/>
                <a:ea typeface="Arial"/>
                <a:cs typeface="Arial"/>
                <a:sym typeface="Arial"/>
              </a:rPr>
              <a:t>* weight * acceleration + β</a:t>
            </a:r>
            <a:r>
              <a:rPr baseline="-25000" lang="en">
                <a:latin typeface="Arial"/>
                <a:ea typeface="Arial"/>
                <a:cs typeface="Arial"/>
                <a:sym typeface="Arial"/>
              </a:rPr>
              <a:t>6  </a:t>
            </a:r>
            <a:r>
              <a:rPr lang="en">
                <a:latin typeface="Arial"/>
                <a:ea typeface="Arial"/>
                <a:cs typeface="Arial"/>
                <a:sym typeface="Arial"/>
              </a:rPr>
              <a:t>weight * horsepower + β</a:t>
            </a:r>
            <a:r>
              <a:rPr baseline="-25000" lang="en">
                <a:latin typeface="Arial"/>
                <a:ea typeface="Arial"/>
                <a:cs typeface="Arial"/>
                <a:sym typeface="Arial"/>
              </a:rPr>
              <a:t>7 </a:t>
            </a:r>
            <a:r>
              <a:rPr lang="en">
                <a:latin typeface="Arial"/>
                <a:ea typeface="Arial"/>
                <a:cs typeface="Arial"/>
                <a:sym typeface="Arial"/>
              </a:rPr>
              <a:t>* horsepower* acceleration + β</a:t>
            </a:r>
            <a:r>
              <a:rPr baseline="-25000" lang="en">
                <a:latin typeface="Arial"/>
                <a:ea typeface="Arial"/>
                <a:cs typeface="Arial"/>
                <a:sym typeface="Arial"/>
              </a:rPr>
              <a:t>8 </a:t>
            </a:r>
            <a:r>
              <a:rPr lang="en">
                <a:latin typeface="Arial"/>
                <a:ea typeface="Arial"/>
                <a:cs typeface="Arial"/>
                <a:sym typeface="Arial"/>
              </a:rPr>
              <a:t>* horsepower * displacement</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