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A536C-F923-4F2B-8143-5867667EB147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B2E55A-984E-46DF-9E41-D7B159847B27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6884ABF5-BBAF-4F65-AAD4-D84963B2A845}" type="parTrans" cxnId="{66B8C161-5238-4DFD-A084-ACC01439DAAA}">
      <dgm:prSet/>
      <dgm:spPr/>
      <dgm:t>
        <a:bodyPr/>
        <a:lstStyle/>
        <a:p>
          <a:endParaRPr lang="en-US"/>
        </a:p>
      </dgm:t>
    </dgm:pt>
    <dgm:pt modelId="{133D3D7C-DA32-4F8F-B3A7-27B8EA4384A9}" type="sibTrans" cxnId="{66B8C161-5238-4DFD-A084-ACC01439DAAA}">
      <dgm:prSet/>
      <dgm:spPr/>
      <dgm:t>
        <a:bodyPr/>
        <a:lstStyle/>
        <a:p>
          <a:endParaRPr lang="en-US"/>
        </a:p>
      </dgm:t>
    </dgm:pt>
    <dgm:pt modelId="{16101E4E-84C0-4DD1-94E2-61DAA2636C6A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AE8C620D-D736-423D-B759-47D7D83037D1}" type="parTrans" cxnId="{BB43D0FA-5593-4586-84DD-8C48A624839E}">
      <dgm:prSet/>
      <dgm:spPr/>
      <dgm:t>
        <a:bodyPr/>
        <a:lstStyle/>
        <a:p>
          <a:endParaRPr lang="en-US"/>
        </a:p>
      </dgm:t>
    </dgm:pt>
    <dgm:pt modelId="{8EA91145-BDE2-41AD-9AEE-885EEEBCEC2F}" type="sibTrans" cxnId="{BB43D0FA-5593-4586-84DD-8C48A624839E}">
      <dgm:prSet/>
      <dgm:spPr/>
      <dgm:t>
        <a:bodyPr/>
        <a:lstStyle/>
        <a:p>
          <a:endParaRPr lang="en-US"/>
        </a:p>
      </dgm:t>
    </dgm:pt>
    <dgm:pt modelId="{0E9C3AFF-9DD8-4D9C-B789-A9998D9CCB9B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CEC50100-2A07-4B72-AE13-3371803B3D08}" type="parTrans" cxnId="{C1E0529B-B8D9-430E-BE3D-10E28ADC652D}">
      <dgm:prSet/>
      <dgm:spPr/>
      <dgm:t>
        <a:bodyPr/>
        <a:lstStyle/>
        <a:p>
          <a:endParaRPr lang="en-US"/>
        </a:p>
      </dgm:t>
    </dgm:pt>
    <dgm:pt modelId="{DB4FEE97-5156-4F7C-9B3F-5FA9798D1282}" type="sibTrans" cxnId="{C1E0529B-B8D9-430E-BE3D-10E28ADC652D}">
      <dgm:prSet/>
      <dgm:spPr/>
      <dgm:t>
        <a:bodyPr/>
        <a:lstStyle/>
        <a:p>
          <a:endParaRPr lang="en-US"/>
        </a:p>
      </dgm:t>
    </dgm:pt>
    <dgm:pt modelId="{4A0E736C-AAB7-4C78-B40B-E0A372773444}">
      <dgm:prSet phldrT="[Text]"/>
      <dgm:spPr/>
      <dgm:t>
        <a:bodyPr/>
        <a:lstStyle/>
        <a:p>
          <a:r>
            <a:rPr lang="en-US" dirty="0"/>
            <a:t>Reevaluation</a:t>
          </a:r>
        </a:p>
      </dgm:t>
    </dgm:pt>
    <dgm:pt modelId="{A1F40CE0-F4CA-4D40-BFF9-E0A405415921}" type="parTrans" cxnId="{026D3532-E7AA-456F-8658-9353A38EC37E}">
      <dgm:prSet/>
      <dgm:spPr/>
      <dgm:t>
        <a:bodyPr/>
        <a:lstStyle/>
        <a:p>
          <a:endParaRPr lang="en-US"/>
        </a:p>
      </dgm:t>
    </dgm:pt>
    <dgm:pt modelId="{92D551DC-4A7B-4DDC-BE7E-83A803921622}" type="sibTrans" cxnId="{026D3532-E7AA-456F-8658-9353A38EC37E}">
      <dgm:prSet/>
      <dgm:spPr/>
      <dgm:t>
        <a:bodyPr/>
        <a:lstStyle/>
        <a:p>
          <a:endParaRPr lang="en-US"/>
        </a:p>
      </dgm:t>
    </dgm:pt>
    <dgm:pt modelId="{7E7A133E-B580-4E4B-B48D-1D255AE1F278}">
      <dgm:prSet phldrT="[Text]"/>
      <dgm:spPr/>
      <dgm:t>
        <a:bodyPr/>
        <a:lstStyle/>
        <a:p>
          <a:r>
            <a:rPr lang="en-US" dirty="0"/>
            <a:t>Observation</a:t>
          </a:r>
        </a:p>
      </dgm:t>
    </dgm:pt>
    <dgm:pt modelId="{E2072D90-D9C5-4EEC-B129-B58FA38AD154}" type="parTrans" cxnId="{03E58A41-C2D4-4D14-AD11-1A2FEDD67923}">
      <dgm:prSet/>
      <dgm:spPr/>
      <dgm:t>
        <a:bodyPr/>
        <a:lstStyle/>
        <a:p>
          <a:endParaRPr lang="en-US"/>
        </a:p>
      </dgm:t>
    </dgm:pt>
    <dgm:pt modelId="{0E7E28AC-3EB5-4F79-8019-7F53CF52F8DF}" type="sibTrans" cxnId="{03E58A41-C2D4-4D14-AD11-1A2FEDD67923}">
      <dgm:prSet/>
      <dgm:spPr/>
      <dgm:t>
        <a:bodyPr/>
        <a:lstStyle/>
        <a:p>
          <a:endParaRPr lang="en-US"/>
        </a:p>
      </dgm:t>
    </dgm:pt>
    <dgm:pt modelId="{476B7A9F-7B3A-4903-936E-67A0E0372008}" type="pres">
      <dgm:prSet presAssocID="{402A536C-F923-4F2B-8143-5867667EB147}" presName="Name0" presStyleCnt="0">
        <dgm:presLayoutVars>
          <dgm:dir/>
          <dgm:resizeHandles val="exact"/>
        </dgm:presLayoutVars>
      </dgm:prSet>
      <dgm:spPr/>
    </dgm:pt>
    <dgm:pt modelId="{AC1137CF-6B14-45E8-90CE-FF0B82DCE992}" type="pres">
      <dgm:prSet presAssocID="{402A536C-F923-4F2B-8143-5867667EB147}" presName="cycle" presStyleCnt="0"/>
      <dgm:spPr/>
    </dgm:pt>
    <dgm:pt modelId="{3B909685-6A27-41A0-8A0D-DF6B9795F3AD}" type="pres">
      <dgm:prSet presAssocID="{2CB2E55A-984E-46DF-9E41-D7B159847B27}" presName="nodeFirstNode" presStyleLbl="node1" presStyleIdx="0" presStyleCnt="5" custAng="0">
        <dgm:presLayoutVars>
          <dgm:bulletEnabled val="1"/>
        </dgm:presLayoutVars>
      </dgm:prSet>
      <dgm:spPr/>
    </dgm:pt>
    <dgm:pt modelId="{98F44EED-1D75-444B-8302-9BB780E516D2}" type="pres">
      <dgm:prSet presAssocID="{133D3D7C-DA32-4F8F-B3A7-27B8EA4384A9}" presName="sibTransFirstNode" presStyleLbl="bgShp" presStyleIdx="0" presStyleCnt="1"/>
      <dgm:spPr/>
    </dgm:pt>
    <dgm:pt modelId="{9D5511C1-C83C-4B9B-8624-DD3489A8636C}" type="pres">
      <dgm:prSet presAssocID="{16101E4E-84C0-4DD1-94E2-61DAA2636C6A}" presName="nodeFollowingNodes" presStyleLbl="node1" presStyleIdx="1" presStyleCnt="5">
        <dgm:presLayoutVars>
          <dgm:bulletEnabled val="1"/>
        </dgm:presLayoutVars>
      </dgm:prSet>
      <dgm:spPr/>
    </dgm:pt>
    <dgm:pt modelId="{F730C4F0-7066-41A5-B07A-0D89FF750A68}" type="pres">
      <dgm:prSet presAssocID="{0E9C3AFF-9DD8-4D9C-B789-A9998D9CCB9B}" presName="nodeFollowingNodes" presStyleLbl="node1" presStyleIdx="2" presStyleCnt="5">
        <dgm:presLayoutVars>
          <dgm:bulletEnabled val="1"/>
        </dgm:presLayoutVars>
      </dgm:prSet>
      <dgm:spPr/>
    </dgm:pt>
    <dgm:pt modelId="{4FA56BB1-54F8-4F21-8342-8E48AF09AC91}" type="pres">
      <dgm:prSet presAssocID="{4A0E736C-AAB7-4C78-B40B-E0A372773444}" presName="nodeFollowingNodes" presStyleLbl="node1" presStyleIdx="3" presStyleCnt="5">
        <dgm:presLayoutVars>
          <dgm:bulletEnabled val="1"/>
        </dgm:presLayoutVars>
      </dgm:prSet>
      <dgm:spPr/>
    </dgm:pt>
    <dgm:pt modelId="{C9C7561C-3493-4DF3-9F51-652D620B4483}" type="pres">
      <dgm:prSet presAssocID="{7E7A133E-B580-4E4B-B48D-1D255AE1F27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4EA751D-0EFC-4657-92B6-10173F0F0E0F}" type="presOf" srcId="{2CB2E55A-984E-46DF-9E41-D7B159847B27}" destId="{3B909685-6A27-41A0-8A0D-DF6B9795F3AD}" srcOrd="0" destOrd="0" presId="urn:microsoft.com/office/officeart/2005/8/layout/cycle3"/>
    <dgm:cxn modelId="{026D3532-E7AA-456F-8658-9353A38EC37E}" srcId="{402A536C-F923-4F2B-8143-5867667EB147}" destId="{4A0E736C-AAB7-4C78-B40B-E0A372773444}" srcOrd="3" destOrd="0" parTransId="{A1F40CE0-F4CA-4D40-BFF9-E0A405415921}" sibTransId="{92D551DC-4A7B-4DDC-BE7E-83A803921622}"/>
    <dgm:cxn modelId="{143C5333-2F6F-49EE-A2B2-CD726C86D632}" type="presOf" srcId="{7E7A133E-B580-4E4B-B48D-1D255AE1F278}" destId="{C9C7561C-3493-4DF3-9F51-652D620B4483}" srcOrd="0" destOrd="0" presId="urn:microsoft.com/office/officeart/2005/8/layout/cycle3"/>
    <dgm:cxn modelId="{03E58A41-C2D4-4D14-AD11-1A2FEDD67923}" srcId="{402A536C-F923-4F2B-8143-5867667EB147}" destId="{7E7A133E-B580-4E4B-B48D-1D255AE1F278}" srcOrd="4" destOrd="0" parTransId="{E2072D90-D9C5-4EEC-B129-B58FA38AD154}" sibTransId="{0E7E28AC-3EB5-4F79-8019-7F53CF52F8DF}"/>
    <dgm:cxn modelId="{66B8C161-5238-4DFD-A084-ACC01439DAAA}" srcId="{402A536C-F923-4F2B-8143-5867667EB147}" destId="{2CB2E55A-984E-46DF-9E41-D7B159847B27}" srcOrd="0" destOrd="0" parTransId="{6884ABF5-BBAF-4F65-AAD4-D84963B2A845}" sibTransId="{133D3D7C-DA32-4F8F-B3A7-27B8EA4384A9}"/>
    <dgm:cxn modelId="{C1E0529B-B8D9-430E-BE3D-10E28ADC652D}" srcId="{402A536C-F923-4F2B-8143-5867667EB147}" destId="{0E9C3AFF-9DD8-4D9C-B789-A9998D9CCB9B}" srcOrd="2" destOrd="0" parTransId="{CEC50100-2A07-4B72-AE13-3371803B3D08}" sibTransId="{DB4FEE97-5156-4F7C-9B3F-5FA9798D1282}"/>
    <dgm:cxn modelId="{3A74A7C8-503E-4796-909D-11AE1AF2BBFD}" type="presOf" srcId="{133D3D7C-DA32-4F8F-B3A7-27B8EA4384A9}" destId="{98F44EED-1D75-444B-8302-9BB780E516D2}" srcOrd="0" destOrd="0" presId="urn:microsoft.com/office/officeart/2005/8/layout/cycle3"/>
    <dgm:cxn modelId="{B173B6E3-D929-4EAE-96FE-654536099F26}" type="presOf" srcId="{16101E4E-84C0-4DD1-94E2-61DAA2636C6A}" destId="{9D5511C1-C83C-4B9B-8624-DD3489A8636C}" srcOrd="0" destOrd="0" presId="urn:microsoft.com/office/officeart/2005/8/layout/cycle3"/>
    <dgm:cxn modelId="{E1D970F3-EEE6-4CCF-AC1A-F9BACE7A291B}" type="presOf" srcId="{402A536C-F923-4F2B-8143-5867667EB147}" destId="{476B7A9F-7B3A-4903-936E-67A0E0372008}" srcOrd="0" destOrd="0" presId="urn:microsoft.com/office/officeart/2005/8/layout/cycle3"/>
    <dgm:cxn modelId="{43E7F5F7-3C21-4668-A7ED-33F8240F534C}" type="presOf" srcId="{0E9C3AFF-9DD8-4D9C-B789-A9998D9CCB9B}" destId="{F730C4F0-7066-41A5-B07A-0D89FF750A68}" srcOrd="0" destOrd="0" presId="urn:microsoft.com/office/officeart/2005/8/layout/cycle3"/>
    <dgm:cxn modelId="{4B0D19F9-F52D-43ED-84B5-FF7425986E32}" type="presOf" srcId="{4A0E736C-AAB7-4C78-B40B-E0A372773444}" destId="{4FA56BB1-54F8-4F21-8342-8E48AF09AC91}" srcOrd="0" destOrd="0" presId="urn:microsoft.com/office/officeart/2005/8/layout/cycle3"/>
    <dgm:cxn modelId="{BB43D0FA-5593-4586-84DD-8C48A624839E}" srcId="{402A536C-F923-4F2B-8143-5867667EB147}" destId="{16101E4E-84C0-4DD1-94E2-61DAA2636C6A}" srcOrd="1" destOrd="0" parTransId="{AE8C620D-D736-423D-B759-47D7D83037D1}" sibTransId="{8EA91145-BDE2-41AD-9AEE-885EEEBCEC2F}"/>
    <dgm:cxn modelId="{303110CB-5C7D-42EE-929B-0C9CC30F26F6}" type="presParOf" srcId="{476B7A9F-7B3A-4903-936E-67A0E0372008}" destId="{AC1137CF-6B14-45E8-90CE-FF0B82DCE992}" srcOrd="0" destOrd="0" presId="urn:microsoft.com/office/officeart/2005/8/layout/cycle3"/>
    <dgm:cxn modelId="{EE784522-5759-42D0-A877-D29182F3EE7B}" type="presParOf" srcId="{AC1137CF-6B14-45E8-90CE-FF0B82DCE992}" destId="{3B909685-6A27-41A0-8A0D-DF6B9795F3AD}" srcOrd="0" destOrd="0" presId="urn:microsoft.com/office/officeart/2005/8/layout/cycle3"/>
    <dgm:cxn modelId="{499E3DE3-8BAE-4836-A1AA-7C89F11F014A}" type="presParOf" srcId="{AC1137CF-6B14-45E8-90CE-FF0B82DCE992}" destId="{98F44EED-1D75-444B-8302-9BB780E516D2}" srcOrd="1" destOrd="0" presId="urn:microsoft.com/office/officeart/2005/8/layout/cycle3"/>
    <dgm:cxn modelId="{EE03B66D-19AE-4AD6-B495-2A8E67E6B405}" type="presParOf" srcId="{AC1137CF-6B14-45E8-90CE-FF0B82DCE992}" destId="{9D5511C1-C83C-4B9B-8624-DD3489A8636C}" srcOrd="2" destOrd="0" presId="urn:microsoft.com/office/officeart/2005/8/layout/cycle3"/>
    <dgm:cxn modelId="{621DD876-CF9A-4E67-AE6F-10B0E7C83AFF}" type="presParOf" srcId="{AC1137CF-6B14-45E8-90CE-FF0B82DCE992}" destId="{F730C4F0-7066-41A5-B07A-0D89FF750A68}" srcOrd="3" destOrd="0" presId="urn:microsoft.com/office/officeart/2005/8/layout/cycle3"/>
    <dgm:cxn modelId="{4AFE47AA-BE2C-4FDB-B325-A3D217147D08}" type="presParOf" srcId="{AC1137CF-6B14-45E8-90CE-FF0B82DCE992}" destId="{4FA56BB1-54F8-4F21-8342-8E48AF09AC91}" srcOrd="4" destOrd="0" presId="urn:microsoft.com/office/officeart/2005/8/layout/cycle3"/>
    <dgm:cxn modelId="{8BAEC7C6-B999-46CD-B83B-265412CF481A}" type="presParOf" srcId="{AC1137CF-6B14-45E8-90CE-FF0B82DCE992}" destId="{C9C7561C-3493-4DF3-9F51-652D620B448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44EED-1D75-444B-8302-9BB780E516D2}">
      <dsp:nvSpPr>
        <dsp:cNvPr id="0" name=""/>
        <dsp:cNvSpPr/>
      </dsp:nvSpPr>
      <dsp:spPr>
        <a:xfrm>
          <a:off x="878473" y="-21721"/>
          <a:ext cx="4057928" cy="4057928"/>
        </a:xfrm>
        <a:prstGeom prst="circularArrow">
          <a:avLst>
            <a:gd name="adj1" fmla="val 5544"/>
            <a:gd name="adj2" fmla="val 330680"/>
            <a:gd name="adj3" fmla="val 13825082"/>
            <a:gd name="adj4" fmla="val 17356120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09685-6A27-41A0-8A0D-DF6B9795F3AD}">
      <dsp:nvSpPr>
        <dsp:cNvPr id="0" name=""/>
        <dsp:cNvSpPr/>
      </dsp:nvSpPr>
      <dsp:spPr>
        <a:xfrm>
          <a:off x="1977568" y="1468"/>
          <a:ext cx="1859738" cy="9298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</a:t>
          </a:r>
        </a:p>
      </dsp:txBody>
      <dsp:txXfrm>
        <a:off x="2022960" y="46860"/>
        <a:ext cx="1768954" cy="839085"/>
      </dsp:txXfrm>
    </dsp:sp>
    <dsp:sp modelId="{9D5511C1-C83C-4B9B-8624-DD3489A8636C}">
      <dsp:nvSpPr>
        <dsp:cNvPr id="0" name=""/>
        <dsp:cNvSpPr/>
      </dsp:nvSpPr>
      <dsp:spPr>
        <a:xfrm>
          <a:off x="3623333" y="1197187"/>
          <a:ext cx="1859738" cy="929869"/>
        </a:xfrm>
        <a:prstGeom prst="roundRect">
          <a:avLst/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Hypothesis</a:t>
          </a:r>
        </a:p>
      </dsp:txBody>
      <dsp:txXfrm>
        <a:off x="3668725" y="1242579"/>
        <a:ext cx="1768954" cy="839085"/>
      </dsp:txXfrm>
    </dsp:sp>
    <dsp:sp modelId="{F730C4F0-7066-41A5-B07A-0D89FF750A68}">
      <dsp:nvSpPr>
        <dsp:cNvPr id="0" name=""/>
        <dsp:cNvSpPr/>
      </dsp:nvSpPr>
      <dsp:spPr>
        <a:xfrm>
          <a:off x="2994707" y="3131900"/>
          <a:ext cx="1859738" cy="929869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</a:p>
      </dsp:txBody>
      <dsp:txXfrm>
        <a:off x="3040099" y="3177292"/>
        <a:ext cx="1768954" cy="839085"/>
      </dsp:txXfrm>
    </dsp:sp>
    <dsp:sp modelId="{4FA56BB1-54F8-4F21-8342-8E48AF09AC91}">
      <dsp:nvSpPr>
        <dsp:cNvPr id="0" name=""/>
        <dsp:cNvSpPr/>
      </dsp:nvSpPr>
      <dsp:spPr>
        <a:xfrm>
          <a:off x="960430" y="3131900"/>
          <a:ext cx="1859738" cy="929869"/>
        </a:xfrm>
        <a:prstGeom prst="roundRect">
          <a:avLst/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Reevaluation</a:t>
          </a:r>
        </a:p>
      </dsp:txBody>
      <dsp:txXfrm>
        <a:off x="1005822" y="3177292"/>
        <a:ext cx="1768954" cy="839085"/>
      </dsp:txXfrm>
    </dsp:sp>
    <dsp:sp modelId="{C9C7561C-3493-4DF3-9F51-652D620B4483}">
      <dsp:nvSpPr>
        <dsp:cNvPr id="0" name=""/>
        <dsp:cNvSpPr/>
      </dsp:nvSpPr>
      <dsp:spPr>
        <a:xfrm>
          <a:off x="331803" y="1197187"/>
          <a:ext cx="1859738" cy="929869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Observation</a:t>
          </a:r>
        </a:p>
      </dsp:txBody>
      <dsp:txXfrm>
        <a:off x="377195" y="1242579"/>
        <a:ext cx="1768954" cy="839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0E4B-6969-4A76-9EC7-1E1459FD1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Medication Reviews from WebMD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A1204-26BE-4A7F-B82F-5896E20B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9309-A7F9-4BF1-8239-22C8BA4E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031B-95AB-4875-A4E6-79AD5F6F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scrape for WebMD reviews?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: What was scraped and how </a:t>
            </a:r>
          </a:p>
          <a:p>
            <a:endParaRPr lang="en-US" dirty="0"/>
          </a:p>
          <a:p>
            <a:r>
              <a:rPr lang="en-US" dirty="0"/>
              <a:t>Which SNRI’s are the best rated and why?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124E-5C92-472B-9841-4D6AA88B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6536"/>
            <a:ext cx="8596668" cy="1320800"/>
          </a:xfrm>
        </p:spPr>
        <p:txBody>
          <a:bodyPr/>
          <a:lstStyle/>
          <a:p>
            <a:r>
              <a:rPr lang="en-US" dirty="0"/>
              <a:t>Why scrape for WebMD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4DFB-968C-4906-B3A9-B0589F29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482571"/>
            <a:ext cx="8596668" cy="4949409"/>
          </a:xfrm>
        </p:spPr>
        <p:txBody>
          <a:bodyPr>
            <a:normAutofit/>
          </a:bodyPr>
          <a:lstStyle/>
          <a:p>
            <a:r>
              <a:rPr lang="en-US" dirty="0"/>
              <a:t>Insights:</a:t>
            </a:r>
          </a:p>
          <a:p>
            <a:pPr lvl="1"/>
            <a:r>
              <a:rPr lang="en-US" dirty="0"/>
              <a:t>Public perception</a:t>
            </a:r>
          </a:p>
          <a:p>
            <a:pPr lvl="1"/>
            <a:r>
              <a:rPr lang="en-US" dirty="0"/>
              <a:t>Factors affecting drug satisfaction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Useful for: </a:t>
            </a:r>
          </a:p>
          <a:p>
            <a:pPr lvl="1"/>
            <a:r>
              <a:rPr lang="en-US" dirty="0"/>
              <a:t>Drug company marketing</a:t>
            </a:r>
          </a:p>
          <a:p>
            <a:pPr lvl="1"/>
            <a:r>
              <a:rPr lang="en-US" dirty="0"/>
              <a:t>Medical care professionals 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Not useful for:</a:t>
            </a:r>
          </a:p>
          <a:p>
            <a:pPr lvl="1"/>
            <a:r>
              <a:rPr lang="en-US" dirty="0"/>
              <a:t>Patients seeking medical advice </a:t>
            </a:r>
          </a:p>
        </p:txBody>
      </p:sp>
    </p:spTree>
    <p:extLst>
      <p:ext uri="{BB962C8B-B14F-4D97-AF65-F5344CB8AC3E}">
        <p14:creationId xmlns:p14="http://schemas.microsoft.com/office/powerpoint/2010/main" val="36753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7E3-4563-49DA-953F-C75187AC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 dirty="0"/>
              <a:t>Drug reviews Scraped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E22F-F0B5-4163-B8DF-C7BEC91B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926"/>
            <a:ext cx="8596668" cy="47811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Cymbalta (Duloxetine) – 4589 reviews</a:t>
            </a:r>
          </a:p>
          <a:p>
            <a:r>
              <a:rPr lang="en-US" dirty="0"/>
              <a:t>Effexor (Venlafaxine) – 3047 reviews</a:t>
            </a:r>
          </a:p>
          <a:p>
            <a:r>
              <a:rPr lang="en-US" dirty="0"/>
              <a:t>Pristiq (</a:t>
            </a:r>
            <a:r>
              <a:rPr lang="en-US" dirty="0" err="1"/>
              <a:t>Desvenlafaxine</a:t>
            </a:r>
            <a:r>
              <a:rPr lang="en-US" dirty="0"/>
              <a:t>) – 1169 reviews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These fall under the classification of SNRI’s</a:t>
            </a:r>
          </a:p>
          <a:p>
            <a:pPr marL="0" indent="0">
              <a:buNone/>
            </a:pPr>
            <a:r>
              <a:rPr lang="en-US" dirty="0"/>
              <a:t>SNRI’s (Serotonin and Norepinephrine Update Inhibitors) - Used to treat depressive disorders and chronic pain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Stakes : Depression drug market potentially worth 16.8 billion by 2020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https://globenewswire.com/news-release/2016/05/10/838292/0/en/Global-Depression-Drug-Market-Poised-to-Surge-from-USD-14-51-Billion-in-2014-to-USD-16-80-Billion-by-2020-MarketResearchStore-Com.html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6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589E-2B18-48E7-9D61-008D4E06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780"/>
            <a:ext cx="8596668" cy="1320800"/>
          </a:xfrm>
        </p:spPr>
        <p:txBody>
          <a:bodyPr/>
          <a:lstStyle/>
          <a:p>
            <a:r>
              <a:rPr lang="en-US" dirty="0"/>
              <a:t>WebMD review format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F84CB-9815-46EE-AF43-E8C31D11B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93" t="41534" r="38062" b="31471"/>
          <a:stretch/>
        </p:blipFill>
        <p:spPr>
          <a:xfrm>
            <a:off x="1846556" y="1331652"/>
            <a:ext cx="6844684" cy="3145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AB493-C2B1-4C12-A48C-976F8FF4B1AA}"/>
              </a:ext>
            </a:extLst>
          </p:cNvPr>
          <p:cNvSpPr txBox="1"/>
          <p:nvPr/>
        </p:nvSpPr>
        <p:spPr>
          <a:xfrm>
            <a:off x="677334" y="4776186"/>
            <a:ext cx="8351256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From each review we can extract: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518F5-D9BD-4B42-93F6-8AD9DCD102DF}"/>
              </a:ext>
            </a:extLst>
          </p:cNvPr>
          <p:cNvSpPr txBox="1"/>
          <p:nvPr/>
        </p:nvSpPr>
        <p:spPr>
          <a:xfrm>
            <a:off x="677334" y="5237851"/>
            <a:ext cx="8351256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(category)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(focus on satisfaction)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0E43-D99C-497C-9396-2B740AE9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72" y="241995"/>
            <a:ext cx="8596668" cy="1320800"/>
          </a:xfrm>
        </p:spPr>
        <p:txBody>
          <a:bodyPr/>
          <a:lstStyle/>
          <a:p>
            <a:r>
              <a:rPr lang="en-US" dirty="0"/>
              <a:t>Methods &amp; Tools: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F48289-1667-4DA0-B7A0-3D3C536FD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921263"/>
              </p:ext>
            </p:extLst>
          </p:nvPr>
        </p:nvGraphicFramePr>
        <p:xfrm>
          <a:off x="2874845" y="1408788"/>
          <a:ext cx="5814876" cy="406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A3827-289F-494B-8075-16DCD5790ACD}"/>
              </a:ext>
            </a:extLst>
          </p:cNvPr>
          <p:cNvSpPr/>
          <p:nvPr/>
        </p:nvSpPr>
        <p:spPr>
          <a:xfrm>
            <a:off x="815911" y="1438158"/>
            <a:ext cx="1642369" cy="1046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WebMD: Scrape &amp; Clean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F3CF3E6-5868-4B31-AF09-0AA1FC2DE2DC}"/>
              </a:ext>
            </a:extLst>
          </p:cNvPr>
          <p:cNvSpPr/>
          <p:nvPr/>
        </p:nvSpPr>
        <p:spPr>
          <a:xfrm rot="17631943">
            <a:off x="2709123" y="2363108"/>
            <a:ext cx="284717" cy="50509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B3456-A0E4-4A18-A601-4B7162017601}"/>
              </a:ext>
            </a:extLst>
          </p:cNvPr>
          <p:cNvSpPr txBox="1"/>
          <p:nvPr/>
        </p:nvSpPr>
        <p:spPr>
          <a:xfrm>
            <a:off x="603040" y="2579520"/>
            <a:ext cx="134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Scrapy</a:t>
            </a:r>
            <a:r>
              <a:rPr lang="en-US" dirty="0"/>
              <a:t>, Pandas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BA042-5283-497B-AC86-4DA8A2C6D282}"/>
              </a:ext>
            </a:extLst>
          </p:cNvPr>
          <p:cNvSpPr txBox="1"/>
          <p:nvPr/>
        </p:nvSpPr>
        <p:spPr>
          <a:xfrm>
            <a:off x="2255306" y="3444297"/>
            <a:ext cx="15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0B61-01B2-462F-9660-A7C1BB8326D9}"/>
              </a:ext>
            </a:extLst>
          </p:cNvPr>
          <p:cNvSpPr txBox="1"/>
          <p:nvPr/>
        </p:nvSpPr>
        <p:spPr>
          <a:xfrm>
            <a:off x="7877135" y="4748182"/>
            <a:ext cx="229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Scipy</a:t>
            </a:r>
            <a:r>
              <a:rPr lang="en-US" dirty="0"/>
              <a:t> Stats</a:t>
            </a:r>
          </a:p>
          <a:p>
            <a:r>
              <a:rPr lang="en-US" dirty="0"/>
              <a:t>T-Tests, Chi </a:t>
            </a:r>
            <a:r>
              <a:rPr lang="en-US" dirty="0" err="1"/>
              <a:t>sq</a:t>
            </a:r>
            <a:r>
              <a:rPr lang="en-US" dirty="0"/>
              <a:t> contingency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8F9D3-8A8E-4215-B643-55387FEF4583}"/>
              </a:ext>
            </a:extLst>
          </p:cNvPr>
          <p:cNvSpPr txBox="1"/>
          <p:nvPr/>
        </p:nvSpPr>
        <p:spPr>
          <a:xfrm>
            <a:off x="825625" y="5893956"/>
            <a:ext cx="607232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 Gain actionable insights to better prescribe / market medication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4960DEF-B773-42AA-9450-7996578BBB90}"/>
              </a:ext>
            </a:extLst>
          </p:cNvPr>
          <p:cNvSpPr/>
          <p:nvPr/>
        </p:nvSpPr>
        <p:spPr>
          <a:xfrm rot="2962116">
            <a:off x="3501684" y="5376651"/>
            <a:ext cx="284717" cy="50509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3D60-59AD-4088-9360-9FA06559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C57-E23C-4401-B792-95BBA9C2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52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198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Medication Reviews from WebMD</vt:lpstr>
      <vt:lpstr>Outline</vt:lpstr>
      <vt:lpstr>Why scrape for WebMD reviews</vt:lpstr>
      <vt:lpstr>Drug reviews Scraped</vt:lpstr>
      <vt:lpstr>WebMD review format </vt:lpstr>
      <vt:lpstr>Methods &amp; Tools:</vt:lpstr>
      <vt:lpstr>Observations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Reviews Scraped from WebMD</dc:title>
  <dc:creator>TV Desktop</dc:creator>
  <cp:lastModifiedBy>Michael Chin</cp:lastModifiedBy>
  <cp:revision>18</cp:revision>
  <dcterms:created xsi:type="dcterms:W3CDTF">2018-02-12T00:57:32Z</dcterms:created>
  <dcterms:modified xsi:type="dcterms:W3CDTF">2018-02-12T21:28:59Z</dcterms:modified>
</cp:coreProperties>
</file>