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9" r:id="rId3"/>
    <p:sldId id="270" r:id="rId4"/>
    <p:sldId id="260" r:id="rId5"/>
    <p:sldId id="262" r:id="rId6"/>
    <p:sldId id="263" r:id="rId7"/>
    <p:sldId id="265" r:id="rId8"/>
    <p:sldId id="266" r:id="rId9"/>
    <p:sldId id="268" r:id="rId10"/>
    <p:sldId id="269" r:id="rId11"/>
    <p:sldId id="267" r:id="rId12"/>
    <p:sldId id="261" r:id="rId13"/>
    <p:sldId id="264" r:id="rId14"/>
    <p:sldId id="258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A536C-F923-4F2B-8143-5867667EB147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CB2E55A-984E-46DF-9E41-D7B159847B27}">
      <dgm:prSet phldrT="[Text]"/>
      <dgm:spPr/>
      <dgm:t>
        <a:bodyPr/>
        <a:lstStyle/>
        <a:p>
          <a:r>
            <a:rPr lang="en-US" dirty="0"/>
            <a:t>Question</a:t>
          </a:r>
        </a:p>
      </dgm:t>
    </dgm:pt>
    <dgm:pt modelId="{6884ABF5-BBAF-4F65-AAD4-D84963B2A845}" type="parTrans" cxnId="{66B8C161-5238-4DFD-A084-ACC01439DAAA}">
      <dgm:prSet/>
      <dgm:spPr/>
      <dgm:t>
        <a:bodyPr/>
        <a:lstStyle/>
        <a:p>
          <a:endParaRPr lang="en-US"/>
        </a:p>
      </dgm:t>
    </dgm:pt>
    <dgm:pt modelId="{133D3D7C-DA32-4F8F-B3A7-27B8EA4384A9}" type="sibTrans" cxnId="{66B8C161-5238-4DFD-A084-ACC01439DAAA}">
      <dgm:prSet/>
      <dgm:spPr/>
      <dgm:t>
        <a:bodyPr/>
        <a:lstStyle/>
        <a:p>
          <a:endParaRPr lang="en-US"/>
        </a:p>
      </dgm:t>
    </dgm:pt>
    <dgm:pt modelId="{16101E4E-84C0-4DD1-94E2-61DAA2636C6A}">
      <dgm:prSet phldrT="[Text]"/>
      <dgm:spPr/>
      <dgm:t>
        <a:bodyPr/>
        <a:lstStyle/>
        <a:p>
          <a:r>
            <a:rPr lang="en-US" dirty="0"/>
            <a:t>Hypothesis</a:t>
          </a:r>
        </a:p>
      </dgm:t>
    </dgm:pt>
    <dgm:pt modelId="{AE8C620D-D736-423D-B759-47D7D83037D1}" type="parTrans" cxnId="{BB43D0FA-5593-4586-84DD-8C48A624839E}">
      <dgm:prSet/>
      <dgm:spPr/>
      <dgm:t>
        <a:bodyPr/>
        <a:lstStyle/>
        <a:p>
          <a:endParaRPr lang="en-US"/>
        </a:p>
      </dgm:t>
    </dgm:pt>
    <dgm:pt modelId="{8EA91145-BDE2-41AD-9AEE-885EEEBCEC2F}" type="sibTrans" cxnId="{BB43D0FA-5593-4586-84DD-8C48A624839E}">
      <dgm:prSet/>
      <dgm:spPr/>
      <dgm:t>
        <a:bodyPr/>
        <a:lstStyle/>
        <a:p>
          <a:endParaRPr lang="en-US"/>
        </a:p>
      </dgm:t>
    </dgm:pt>
    <dgm:pt modelId="{0E9C3AFF-9DD8-4D9C-B789-A9998D9CCB9B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CEC50100-2A07-4B72-AE13-3371803B3D08}" type="parTrans" cxnId="{C1E0529B-B8D9-430E-BE3D-10E28ADC652D}">
      <dgm:prSet/>
      <dgm:spPr/>
      <dgm:t>
        <a:bodyPr/>
        <a:lstStyle/>
        <a:p>
          <a:endParaRPr lang="en-US"/>
        </a:p>
      </dgm:t>
    </dgm:pt>
    <dgm:pt modelId="{DB4FEE97-5156-4F7C-9B3F-5FA9798D1282}" type="sibTrans" cxnId="{C1E0529B-B8D9-430E-BE3D-10E28ADC652D}">
      <dgm:prSet/>
      <dgm:spPr/>
      <dgm:t>
        <a:bodyPr/>
        <a:lstStyle/>
        <a:p>
          <a:endParaRPr lang="en-US"/>
        </a:p>
      </dgm:t>
    </dgm:pt>
    <dgm:pt modelId="{4A0E736C-AAB7-4C78-B40B-E0A372773444}">
      <dgm:prSet phldrT="[Text]"/>
      <dgm:spPr/>
      <dgm:t>
        <a:bodyPr/>
        <a:lstStyle/>
        <a:p>
          <a:r>
            <a:rPr lang="en-US" dirty="0"/>
            <a:t>Reevaluation</a:t>
          </a:r>
        </a:p>
      </dgm:t>
    </dgm:pt>
    <dgm:pt modelId="{A1F40CE0-F4CA-4D40-BFF9-E0A405415921}" type="parTrans" cxnId="{026D3532-E7AA-456F-8658-9353A38EC37E}">
      <dgm:prSet/>
      <dgm:spPr/>
      <dgm:t>
        <a:bodyPr/>
        <a:lstStyle/>
        <a:p>
          <a:endParaRPr lang="en-US"/>
        </a:p>
      </dgm:t>
    </dgm:pt>
    <dgm:pt modelId="{92D551DC-4A7B-4DDC-BE7E-83A803921622}" type="sibTrans" cxnId="{026D3532-E7AA-456F-8658-9353A38EC37E}">
      <dgm:prSet/>
      <dgm:spPr/>
      <dgm:t>
        <a:bodyPr/>
        <a:lstStyle/>
        <a:p>
          <a:endParaRPr lang="en-US"/>
        </a:p>
      </dgm:t>
    </dgm:pt>
    <dgm:pt modelId="{7E7A133E-B580-4E4B-B48D-1D255AE1F278}">
      <dgm:prSet phldrT="[Text]"/>
      <dgm:spPr/>
      <dgm:t>
        <a:bodyPr/>
        <a:lstStyle/>
        <a:p>
          <a:r>
            <a:rPr lang="en-US" dirty="0"/>
            <a:t>Observation</a:t>
          </a:r>
        </a:p>
      </dgm:t>
    </dgm:pt>
    <dgm:pt modelId="{E2072D90-D9C5-4EEC-B129-B58FA38AD154}" type="parTrans" cxnId="{03E58A41-C2D4-4D14-AD11-1A2FEDD67923}">
      <dgm:prSet/>
      <dgm:spPr/>
      <dgm:t>
        <a:bodyPr/>
        <a:lstStyle/>
        <a:p>
          <a:endParaRPr lang="en-US"/>
        </a:p>
      </dgm:t>
    </dgm:pt>
    <dgm:pt modelId="{0E7E28AC-3EB5-4F79-8019-7F53CF52F8DF}" type="sibTrans" cxnId="{03E58A41-C2D4-4D14-AD11-1A2FEDD67923}">
      <dgm:prSet/>
      <dgm:spPr/>
      <dgm:t>
        <a:bodyPr/>
        <a:lstStyle/>
        <a:p>
          <a:endParaRPr lang="en-US"/>
        </a:p>
      </dgm:t>
    </dgm:pt>
    <dgm:pt modelId="{476B7A9F-7B3A-4903-936E-67A0E0372008}" type="pres">
      <dgm:prSet presAssocID="{402A536C-F923-4F2B-8143-5867667EB147}" presName="Name0" presStyleCnt="0">
        <dgm:presLayoutVars>
          <dgm:dir/>
          <dgm:resizeHandles val="exact"/>
        </dgm:presLayoutVars>
      </dgm:prSet>
      <dgm:spPr/>
    </dgm:pt>
    <dgm:pt modelId="{AC1137CF-6B14-45E8-90CE-FF0B82DCE992}" type="pres">
      <dgm:prSet presAssocID="{402A536C-F923-4F2B-8143-5867667EB147}" presName="cycle" presStyleCnt="0"/>
      <dgm:spPr/>
    </dgm:pt>
    <dgm:pt modelId="{3B909685-6A27-41A0-8A0D-DF6B9795F3AD}" type="pres">
      <dgm:prSet presAssocID="{2CB2E55A-984E-46DF-9E41-D7B159847B27}" presName="nodeFirstNode" presStyleLbl="node1" presStyleIdx="0" presStyleCnt="5" custAng="0">
        <dgm:presLayoutVars>
          <dgm:bulletEnabled val="1"/>
        </dgm:presLayoutVars>
      </dgm:prSet>
      <dgm:spPr/>
    </dgm:pt>
    <dgm:pt modelId="{98F44EED-1D75-444B-8302-9BB780E516D2}" type="pres">
      <dgm:prSet presAssocID="{133D3D7C-DA32-4F8F-B3A7-27B8EA4384A9}" presName="sibTransFirstNode" presStyleLbl="bgShp" presStyleIdx="0" presStyleCnt="1"/>
      <dgm:spPr/>
    </dgm:pt>
    <dgm:pt modelId="{9D5511C1-C83C-4B9B-8624-DD3489A8636C}" type="pres">
      <dgm:prSet presAssocID="{16101E4E-84C0-4DD1-94E2-61DAA2636C6A}" presName="nodeFollowingNodes" presStyleLbl="node1" presStyleIdx="1" presStyleCnt="5">
        <dgm:presLayoutVars>
          <dgm:bulletEnabled val="1"/>
        </dgm:presLayoutVars>
      </dgm:prSet>
      <dgm:spPr/>
    </dgm:pt>
    <dgm:pt modelId="{F730C4F0-7066-41A5-B07A-0D89FF750A68}" type="pres">
      <dgm:prSet presAssocID="{0E9C3AFF-9DD8-4D9C-B789-A9998D9CCB9B}" presName="nodeFollowingNodes" presStyleLbl="node1" presStyleIdx="2" presStyleCnt="5">
        <dgm:presLayoutVars>
          <dgm:bulletEnabled val="1"/>
        </dgm:presLayoutVars>
      </dgm:prSet>
      <dgm:spPr/>
    </dgm:pt>
    <dgm:pt modelId="{4FA56BB1-54F8-4F21-8342-8E48AF09AC91}" type="pres">
      <dgm:prSet presAssocID="{4A0E736C-AAB7-4C78-B40B-E0A372773444}" presName="nodeFollowingNodes" presStyleLbl="node1" presStyleIdx="3" presStyleCnt="5">
        <dgm:presLayoutVars>
          <dgm:bulletEnabled val="1"/>
        </dgm:presLayoutVars>
      </dgm:prSet>
      <dgm:spPr/>
    </dgm:pt>
    <dgm:pt modelId="{C9C7561C-3493-4DF3-9F51-652D620B4483}" type="pres">
      <dgm:prSet presAssocID="{7E7A133E-B580-4E4B-B48D-1D255AE1F278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B4EA751D-0EFC-4657-92B6-10173F0F0E0F}" type="presOf" srcId="{2CB2E55A-984E-46DF-9E41-D7B159847B27}" destId="{3B909685-6A27-41A0-8A0D-DF6B9795F3AD}" srcOrd="0" destOrd="0" presId="urn:microsoft.com/office/officeart/2005/8/layout/cycle3"/>
    <dgm:cxn modelId="{026D3532-E7AA-456F-8658-9353A38EC37E}" srcId="{402A536C-F923-4F2B-8143-5867667EB147}" destId="{4A0E736C-AAB7-4C78-B40B-E0A372773444}" srcOrd="3" destOrd="0" parTransId="{A1F40CE0-F4CA-4D40-BFF9-E0A405415921}" sibTransId="{92D551DC-4A7B-4DDC-BE7E-83A803921622}"/>
    <dgm:cxn modelId="{143C5333-2F6F-49EE-A2B2-CD726C86D632}" type="presOf" srcId="{7E7A133E-B580-4E4B-B48D-1D255AE1F278}" destId="{C9C7561C-3493-4DF3-9F51-652D620B4483}" srcOrd="0" destOrd="0" presId="urn:microsoft.com/office/officeart/2005/8/layout/cycle3"/>
    <dgm:cxn modelId="{03E58A41-C2D4-4D14-AD11-1A2FEDD67923}" srcId="{402A536C-F923-4F2B-8143-5867667EB147}" destId="{7E7A133E-B580-4E4B-B48D-1D255AE1F278}" srcOrd="4" destOrd="0" parTransId="{E2072D90-D9C5-4EEC-B129-B58FA38AD154}" sibTransId="{0E7E28AC-3EB5-4F79-8019-7F53CF52F8DF}"/>
    <dgm:cxn modelId="{66B8C161-5238-4DFD-A084-ACC01439DAAA}" srcId="{402A536C-F923-4F2B-8143-5867667EB147}" destId="{2CB2E55A-984E-46DF-9E41-D7B159847B27}" srcOrd="0" destOrd="0" parTransId="{6884ABF5-BBAF-4F65-AAD4-D84963B2A845}" sibTransId="{133D3D7C-DA32-4F8F-B3A7-27B8EA4384A9}"/>
    <dgm:cxn modelId="{C1E0529B-B8D9-430E-BE3D-10E28ADC652D}" srcId="{402A536C-F923-4F2B-8143-5867667EB147}" destId="{0E9C3AFF-9DD8-4D9C-B789-A9998D9CCB9B}" srcOrd="2" destOrd="0" parTransId="{CEC50100-2A07-4B72-AE13-3371803B3D08}" sibTransId="{DB4FEE97-5156-4F7C-9B3F-5FA9798D1282}"/>
    <dgm:cxn modelId="{3A74A7C8-503E-4796-909D-11AE1AF2BBFD}" type="presOf" srcId="{133D3D7C-DA32-4F8F-B3A7-27B8EA4384A9}" destId="{98F44EED-1D75-444B-8302-9BB780E516D2}" srcOrd="0" destOrd="0" presId="urn:microsoft.com/office/officeart/2005/8/layout/cycle3"/>
    <dgm:cxn modelId="{B173B6E3-D929-4EAE-96FE-654536099F26}" type="presOf" srcId="{16101E4E-84C0-4DD1-94E2-61DAA2636C6A}" destId="{9D5511C1-C83C-4B9B-8624-DD3489A8636C}" srcOrd="0" destOrd="0" presId="urn:microsoft.com/office/officeart/2005/8/layout/cycle3"/>
    <dgm:cxn modelId="{E1D970F3-EEE6-4CCF-AC1A-F9BACE7A291B}" type="presOf" srcId="{402A536C-F923-4F2B-8143-5867667EB147}" destId="{476B7A9F-7B3A-4903-936E-67A0E0372008}" srcOrd="0" destOrd="0" presId="urn:microsoft.com/office/officeart/2005/8/layout/cycle3"/>
    <dgm:cxn modelId="{43E7F5F7-3C21-4668-A7ED-33F8240F534C}" type="presOf" srcId="{0E9C3AFF-9DD8-4D9C-B789-A9998D9CCB9B}" destId="{F730C4F0-7066-41A5-B07A-0D89FF750A68}" srcOrd="0" destOrd="0" presId="urn:microsoft.com/office/officeart/2005/8/layout/cycle3"/>
    <dgm:cxn modelId="{4B0D19F9-F52D-43ED-84B5-FF7425986E32}" type="presOf" srcId="{4A0E736C-AAB7-4C78-B40B-E0A372773444}" destId="{4FA56BB1-54F8-4F21-8342-8E48AF09AC91}" srcOrd="0" destOrd="0" presId="urn:microsoft.com/office/officeart/2005/8/layout/cycle3"/>
    <dgm:cxn modelId="{BB43D0FA-5593-4586-84DD-8C48A624839E}" srcId="{402A536C-F923-4F2B-8143-5867667EB147}" destId="{16101E4E-84C0-4DD1-94E2-61DAA2636C6A}" srcOrd="1" destOrd="0" parTransId="{AE8C620D-D736-423D-B759-47D7D83037D1}" sibTransId="{8EA91145-BDE2-41AD-9AEE-885EEEBCEC2F}"/>
    <dgm:cxn modelId="{303110CB-5C7D-42EE-929B-0C9CC30F26F6}" type="presParOf" srcId="{476B7A9F-7B3A-4903-936E-67A0E0372008}" destId="{AC1137CF-6B14-45E8-90CE-FF0B82DCE992}" srcOrd="0" destOrd="0" presId="urn:microsoft.com/office/officeart/2005/8/layout/cycle3"/>
    <dgm:cxn modelId="{EE784522-5759-42D0-A877-D29182F3EE7B}" type="presParOf" srcId="{AC1137CF-6B14-45E8-90CE-FF0B82DCE992}" destId="{3B909685-6A27-41A0-8A0D-DF6B9795F3AD}" srcOrd="0" destOrd="0" presId="urn:microsoft.com/office/officeart/2005/8/layout/cycle3"/>
    <dgm:cxn modelId="{499E3DE3-8BAE-4836-A1AA-7C89F11F014A}" type="presParOf" srcId="{AC1137CF-6B14-45E8-90CE-FF0B82DCE992}" destId="{98F44EED-1D75-444B-8302-9BB780E516D2}" srcOrd="1" destOrd="0" presId="urn:microsoft.com/office/officeart/2005/8/layout/cycle3"/>
    <dgm:cxn modelId="{EE03B66D-19AE-4AD6-B495-2A8E67E6B405}" type="presParOf" srcId="{AC1137CF-6B14-45E8-90CE-FF0B82DCE992}" destId="{9D5511C1-C83C-4B9B-8624-DD3489A8636C}" srcOrd="2" destOrd="0" presId="urn:microsoft.com/office/officeart/2005/8/layout/cycle3"/>
    <dgm:cxn modelId="{621DD876-CF9A-4E67-AE6F-10B0E7C83AFF}" type="presParOf" srcId="{AC1137CF-6B14-45E8-90CE-FF0B82DCE992}" destId="{F730C4F0-7066-41A5-B07A-0D89FF750A68}" srcOrd="3" destOrd="0" presId="urn:microsoft.com/office/officeart/2005/8/layout/cycle3"/>
    <dgm:cxn modelId="{4AFE47AA-BE2C-4FDB-B325-A3D217147D08}" type="presParOf" srcId="{AC1137CF-6B14-45E8-90CE-FF0B82DCE992}" destId="{4FA56BB1-54F8-4F21-8342-8E48AF09AC91}" srcOrd="4" destOrd="0" presId="urn:microsoft.com/office/officeart/2005/8/layout/cycle3"/>
    <dgm:cxn modelId="{8BAEC7C6-B999-46CD-B83B-265412CF481A}" type="presParOf" srcId="{AC1137CF-6B14-45E8-90CE-FF0B82DCE992}" destId="{C9C7561C-3493-4DF3-9F51-652D620B4483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44EED-1D75-444B-8302-9BB780E516D2}">
      <dsp:nvSpPr>
        <dsp:cNvPr id="0" name=""/>
        <dsp:cNvSpPr/>
      </dsp:nvSpPr>
      <dsp:spPr>
        <a:xfrm>
          <a:off x="878473" y="-21721"/>
          <a:ext cx="4057928" cy="4057928"/>
        </a:xfrm>
        <a:prstGeom prst="circularArrow">
          <a:avLst>
            <a:gd name="adj1" fmla="val 5544"/>
            <a:gd name="adj2" fmla="val 330680"/>
            <a:gd name="adj3" fmla="val 13825082"/>
            <a:gd name="adj4" fmla="val 17356120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09685-6A27-41A0-8A0D-DF6B9795F3AD}">
      <dsp:nvSpPr>
        <dsp:cNvPr id="0" name=""/>
        <dsp:cNvSpPr/>
      </dsp:nvSpPr>
      <dsp:spPr>
        <a:xfrm>
          <a:off x="1977568" y="1468"/>
          <a:ext cx="1859738" cy="92986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Question</a:t>
          </a:r>
        </a:p>
      </dsp:txBody>
      <dsp:txXfrm>
        <a:off x="2022960" y="46860"/>
        <a:ext cx="1768954" cy="839085"/>
      </dsp:txXfrm>
    </dsp:sp>
    <dsp:sp modelId="{9D5511C1-C83C-4B9B-8624-DD3489A8636C}">
      <dsp:nvSpPr>
        <dsp:cNvPr id="0" name=""/>
        <dsp:cNvSpPr/>
      </dsp:nvSpPr>
      <dsp:spPr>
        <a:xfrm>
          <a:off x="3623333" y="1197187"/>
          <a:ext cx="1859738" cy="929869"/>
        </a:xfrm>
        <a:prstGeom prst="roundRect">
          <a:avLst/>
        </a:prstGeom>
        <a:solidFill>
          <a:schemeClr val="accent5">
            <a:hueOff val="623814"/>
            <a:satOff val="-12622"/>
            <a:lumOff val="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Hypothesis</a:t>
          </a:r>
        </a:p>
      </dsp:txBody>
      <dsp:txXfrm>
        <a:off x="3668725" y="1242579"/>
        <a:ext cx="1768954" cy="839085"/>
      </dsp:txXfrm>
    </dsp:sp>
    <dsp:sp modelId="{F730C4F0-7066-41A5-B07A-0D89FF750A68}">
      <dsp:nvSpPr>
        <dsp:cNvPr id="0" name=""/>
        <dsp:cNvSpPr/>
      </dsp:nvSpPr>
      <dsp:spPr>
        <a:xfrm>
          <a:off x="2994707" y="3131900"/>
          <a:ext cx="1859738" cy="929869"/>
        </a:xfrm>
        <a:prstGeom prst="roundRect">
          <a:avLst/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</a:t>
          </a:r>
        </a:p>
      </dsp:txBody>
      <dsp:txXfrm>
        <a:off x="3040099" y="3177292"/>
        <a:ext cx="1768954" cy="839085"/>
      </dsp:txXfrm>
    </dsp:sp>
    <dsp:sp modelId="{4FA56BB1-54F8-4F21-8342-8E48AF09AC91}">
      <dsp:nvSpPr>
        <dsp:cNvPr id="0" name=""/>
        <dsp:cNvSpPr/>
      </dsp:nvSpPr>
      <dsp:spPr>
        <a:xfrm>
          <a:off x="960430" y="3131900"/>
          <a:ext cx="1859738" cy="929869"/>
        </a:xfrm>
        <a:prstGeom prst="roundRect">
          <a:avLst/>
        </a:prstGeom>
        <a:solidFill>
          <a:schemeClr val="accent5">
            <a:hueOff val="1871442"/>
            <a:satOff val="-37867"/>
            <a:lumOff val="11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Reevaluation</a:t>
          </a:r>
        </a:p>
      </dsp:txBody>
      <dsp:txXfrm>
        <a:off x="1005822" y="3177292"/>
        <a:ext cx="1768954" cy="839085"/>
      </dsp:txXfrm>
    </dsp:sp>
    <dsp:sp modelId="{C9C7561C-3493-4DF3-9F51-652D620B4483}">
      <dsp:nvSpPr>
        <dsp:cNvPr id="0" name=""/>
        <dsp:cNvSpPr/>
      </dsp:nvSpPr>
      <dsp:spPr>
        <a:xfrm>
          <a:off x="331803" y="1197187"/>
          <a:ext cx="1859738" cy="929869"/>
        </a:xfrm>
        <a:prstGeom prst="round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Observation</a:t>
          </a:r>
        </a:p>
      </dsp:txBody>
      <dsp:txXfrm>
        <a:off x="377195" y="1242579"/>
        <a:ext cx="1768954" cy="839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7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8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4656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49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5091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8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11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9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0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3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3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0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0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6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2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5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0E4B-6969-4A76-9EC7-1E1459FD1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Drug Reviews from WebMD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A1204-26BE-4A7F-B82F-5896E20B6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NYCDSA Web Scraping Project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Michael Chin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2/14/2018</a:t>
            </a:r>
          </a:p>
        </p:txBody>
      </p:sp>
    </p:spTree>
    <p:extLst>
      <p:ext uri="{BB962C8B-B14F-4D97-AF65-F5344CB8AC3E}">
        <p14:creationId xmlns:p14="http://schemas.microsoft.com/office/powerpoint/2010/main" val="237343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1225-D0D3-453E-B4F2-8178DE28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AE5F-010E-4F58-95EF-B8F7A8FC5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9194"/>
            <a:ext cx="8596668" cy="3880773"/>
          </a:xfrm>
        </p:spPr>
        <p:txBody>
          <a:bodyPr/>
          <a:lstStyle/>
          <a:p>
            <a:r>
              <a:rPr lang="en-US" dirty="0"/>
              <a:t>Despite similar demographics, not all SNRI’s are the same in reviewers eyes</a:t>
            </a:r>
          </a:p>
          <a:p>
            <a:r>
              <a:rPr lang="en-US" dirty="0"/>
              <a:t>Patient satisfaction of Cymbalta driven lower from poor reviews associated with pain treatment</a:t>
            </a:r>
          </a:p>
          <a:p>
            <a:endParaRPr lang="en-US" dirty="0"/>
          </a:p>
          <a:p>
            <a:r>
              <a:rPr lang="en-US" dirty="0"/>
              <a:t>What can be done next:</a:t>
            </a:r>
          </a:p>
          <a:p>
            <a:pPr lvl="1"/>
            <a:r>
              <a:rPr lang="en-US" dirty="0"/>
              <a:t>Logistic Regression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5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0E2A-A693-4588-9796-1B4783079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37" y="421128"/>
            <a:ext cx="8596668" cy="1320800"/>
          </a:xfrm>
        </p:spPr>
        <p:txBody>
          <a:bodyPr/>
          <a:lstStyle/>
          <a:p>
            <a:r>
              <a:rPr lang="en-US" dirty="0"/>
              <a:t>Tools </a:t>
            </a:r>
          </a:p>
        </p:txBody>
      </p:sp>
      <p:sp>
        <p:nvSpPr>
          <p:cNvPr id="6" name="AutoShape 2" descr="Image result for scrapy python">
            <a:extLst>
              <a:ext uri="{FF2B5EF4-FFF2-40B4-BE49-F238E27FC236}">
                <a16:creationId xmlns:a16="http://schemas.microsoft.com/office/drawing/2014/main" id="{B96E121F-397B-4B90-81E5-B2188E3D2D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70557" y="1850574"/>
            <a:ext cx="178757" cy="1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Image result for scrapy python">
            <a:extLst>
              <a:ext uri="{FF2B5EF4-FFF2-40B4-BE49-F238E27FC236}">
                <a16:creationId xmlns:a16="http://schemas.microsoft.com/office/drawing/2014/main" id="{FCEA7F71-82F7-474E-945D-7A410276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00" y="1718647"/>
            <a:ext cx="3630996" cy="195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pandas python">
            <a:extLst>
              <a:ext uri="{FF2B5EF4-FFF2-40B4-BE49-F238E27FC236}">
                <a16:creationId xmlns:a16="http://schemas.microsoft.com/office/drawing/2014/main" id="{07595AE0-CAAD-4536-BE0E-2C4851095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763" y="1702124"/>
            <a:ext cx="38004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">
            <a:extLst>
              <a:ext uri="{FF2B5EF4-FFF2-40B4-BE49-F238E27FC236}">
                <a16:creationId xmlns:a16="http://schemas.microsoft.com/office/drawing/2014/main" id="{577B020D-F75F-46EA-816B-9C82E8772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315" y="4443428"/>
            <a:ext cx="19050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A1D041-11C9-41B4-8697-ADBDBA509785}"/>
              </a:ext>
            </a:extLst>
          </p:cNvPr>
          <p:cNvSpPr txBox="1"/>
          <p:nvPr/>
        </p:nvSpPr>
        <p:spPr>
          <a:xfrm>
            <a:off x="5547451" y="2511557"/>
            <a:ext cx="212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NumPy &amp;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E4C838-76BA-4D92-A6C8-F4B5CA663F68}"/>
              </a:ext>
            </a:extLst>
          </p:cNvPr>
          <p:cNvSpPr txBox="1"/>
          <p:nvPr/>
        </p:nvSpPr>
        <p:spPr>
          <a:xfrm>
            <a:off x="7663408" y="3489133"/>
            <a:ext cx="26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clean-up </a:t>
            </a:r>
          </a:p>
        </p:txBody>
      </p:sp>
      <p:pic>
        <p:nvPicPr>
          <p:cNvPr id="6154" name="Picture 10" descr="Image result for matplotlib">
            <a:extLst>
              <a:ext uri="{FF2B5EF4-FFF2-40B4-BE49-F238E27FC236}">
                <a16:creationId xmlns:a16="http://schemas.microsoft.com/office/drawing/2014/main" id="{B060807B-3652-4B8A-B78A-378766D39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16" y="4210977"/>
            <a:ext cx="51625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7BE07D-01C0-4DA2-988D-6039C40037F8}"/>
              </a:ext>
            </a:extLst>
          </p:cNvPr>
          <p:cNvSpPr txBox="1"/>
          <p:nvPr/>
        </p:nvSpPr>
        <p:spPr>
          <a:xfrm>
            <a:off x="6625251" y="6224603"/>
            <a:ext cx="212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SciPy</a:t>
            </a:r>
          </a:p>
        </p:txBody>
      </p:sp>
    </p:spTree>
    <p:extLst>
      <p:ext uri="{BB962C8B-B14F-4D97-AF65-F5344CB8AC3E}">
        <p14:creationId xmlns:p14="http://schemas.microsoft.com/office/powerpoint/2010/main" val="189768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0E43-D99C-497C-9396-2B740AE9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72" y="241995"/>
            <a:ext cx="8596668" cy="1320800"/>
          </a:xfrm>
        </p:spPr>
        <p:txBody>
          <a:bodyPr/>
          <a:lstStyle/>
          <a:p>
            <a:r>
              <a:rPr lang="en-US" dirty="0"/>
              <a:t>Methods &amp; Tools: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F48289-1667-4DA0-B7A0-3D3C536FD8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1086263"/>
              </p:ext>
            </p:extLst>
          </p:nvPr>
        </p:nvGraphicFramePr>
        <p:xfrm>
          <a:off x="2874845" y="1408788"/>
          <a:ext cx="5814876" cy="4063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4A3827-289F-494B-8075-16DCD5790ACD}"/>
              </a:ext>
            </a:extLst>
          </p:cNvPr>
          <p:cNvSpPr/>
          <p:nvPr/>
        </p:nvSpPr>
        <p:spPr>
          <a:xfrm>
            <a:off x="815911" y="1438158"/>
            <a:ext cx="1642369" cy="1046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WebMD: Scrape &amp; Clean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F3CF3E6-5868-4B31-AF09-0AA1FC2DE2DC}"/>
              </a:ext>
            </a:extLst>
          </p:cNvPr>
          <p:cNvSpPr/>
          <p:nvPr/>
        </p:nvSpPr>
        <p:spPr>
          <a:xfrm rot="17631943">
            <a:off x="2709123" y="2363108"/>
            <a:ext cx="284717" cy="50509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B3456-A0E4-4A18-A601-4B7162017601}"/>
              </a:ext>
            </a:extLst>
          </p:cNvPr>
          <p:cNvSpPr txBox="1"/>
          <p:nvPr/>
        </p:nvSpPr>
        <p:spPr>
          <a:xfrm>
            <a:off x="603040" y="2579520"/>
            <a:ext cx="134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Scrapy</a:t>
            </a:r>
            <a:r>
              <a:rPr lang="en-US" dirty="0"/>
              <a:t>, Pandas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BA042-5283-497B-AC86-4DA8A2C6D282}"/>
              </a:ext>
            </a:extLst>
          </p:cNvPr>
          <p:cNvSpPr txBox="1"/>
          <p:nvPr/>
        </p:nvSpPr>
        <p:spPr>
          <a:xfrm>
            <a:off x="2263695" y="3491697"/>
            <a:ext cx="153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Pandas</a:t>
            </a:r>
          </a:p>
          <a:p>
            <a:r>
              <a:rPr lang="en-US" dirty="0" err="1"/>
              <a:t>Pyplot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40B61-01B2-462F-9660-A7C1BB8326D9}"/>
              </a:ext>
            </a:extLst>
          </p:cNvPr>
          <p:cNvSpPr txBox="1"/>
          <p:nvPr/>
        </p:nvSpPr>
        <p:spPr>
          <a:xfrm>
            <a:off x="7877135" y="4748182"/>
            <a:ext cx="2290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Scipy</a:t>
            </a:r>
            <a:r>
              <a:rPr lang="en-US" dirty="0"/>
              <a:t> Stats:</a:t>
            </a:r>
          </a:p>
          <a:p>
            <a:r>
              <a:rPr lang="en-US" dirty="0"/>
              <a:t>T-Test, Chi Sq.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8F9D3-8A8E-4215-B643-55387FEF4583}"/>
              </a:ext>
            </a:extLst>
          </p:cNvPr>
          <p:cNvSpPr txBox="1"/>
          <p:nvPr/>
        </p:nvSpPr>
        <p:spPr>
          <a:xfrm>
            <a:off x="825625" y="5893956"/>
            <a:ext cx="320109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 Actionable insights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4960DEF-B773-42AA-9450-7996578BBB90}"/>
              </a:ext>
            </a:extLst>
          </p:cNvPr>
          <p:cNvSpPr/>
          <p:nvPr/>
        </p:nvSpPr>
        <p:spPr>
          <a:xfrm rot="2962116">
            <a:off x="3501684" y="5376651"/>
            <a:ext cx="284717" cy="50509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79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EB0D-E509-406D-B1CB-7B19AD59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76" y="290819"/>
            <a:ext cx="8596668" cy="1320800"/>
          </a:xfrm>
        </p:spPr>
        <p:txBody>
          <a:bodyPr/>
          <a:lstStyle/>
          <a:p>
            <a:r>
              <a:rPr lang="en-US" dirty="0"/>
              <a:t>Bonus slides 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7285A48-D8A1-4B76-8C4A-63D8C4738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13163"/>
            <a:ext cx="4434339" cy="4752109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21E4AF6-BF68-46E7-9D4B-76818A8CDE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527486"/>
              </p:ext>
            </p:extLst>
          </p:nvPr>
        </p:nvGraphicFramePr>
        <p:xfrm>
          <a:off x="5109241" y="1438087"/>
          <a:ext cx="4194495" cy="326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Acrobat Document" r:id="rId4" imgW="3943235" imgH="3066812" progId="AcroExch.Document.11">
                  <p:embed/>
                </p:oleObj>
              </mc:Choice>
              <mc:Fallback>
                <p:oleObj name="Acrobat Document" r:id="rId4" imgW="3943235" imgH="3066812" progId="AcroExch.Document.11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52B43EC4-993D-4C8D-B6CF-0FDC8EF7A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09241" y="1438087"/>
                        <a:ext cx="4194495" cy="3262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348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E7E3-4563-49DA-953F-C75187AC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1126"/>
            <a:ext cx="8596668" cy="1320800"/>
          </a:xfrm>
        </p:spPr>
        <p:txBody>
          <a:bodyPr/>
          <a:lstStyle/>
          <a:p>
            <a:r>
              <a:rPr lang="en-US" dirty="0"/>
              <a:t>Drug reviews Scraped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9E22F-F0B5-4163-B8DF-C7BEC91B8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1926"/>
            <a:ext cx="8596668" cy="478111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Cymbalta (Duloxetine) – 4589 reviews</a:t>
            </a:r>
          </a:p>
          <a:p>
            <a:r>
              <a:rPr lang="en-US" dirty="0"/>
              <a:t>Effexor (Venlafaxine) – 3047 reviews</a:t>
            </a:r>
          </a:p>
          <a:p>
            <a:r>
              <a:rPr lang="en-US" dirty="0"/>
              <a:t>Pristiq (</a:t>
            </a:r>
            <a:r>
              <a:rPr lang="en-US" dirty="0" err="1"/>
              <a:t>Desvenlafaxine</a:t>
            </a:r>
            <a:r>
              <a:rPr lang="en-US" dirty="0"/>
              <a:t>) – 1169 reviews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These fall under the classification of SNRI’s</a:t>
            </a:r>
          </a:p>
          <a:p>
            <a:pPr marL="0" indent="0">
              <a:buNone/>
            </a:pPr>
            <a:r>
              <a:rPr lang="en-US" dirty="0"/>
              <a:t>SNRI’s (Serotonin and Norepinephrine Uptake Inhibitors) - Used to treat depressive disorders and chronic pain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Stakes : Depression drug market potentially worth 16.8 billion by 2020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https://globenewswire.com/news-release/2016/05/10/838292/0/en/Global-Depression-Drug-Market-Poised-to-Surge-from-USD-14-51-Billion-in-2014-to-USD-16-80-Billion-by-2020-MarketResearchStore-Com.html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62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9309-A7F9-4BF1-8239-22C8BA4E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0031B-95AB-4875-A4E6-79AD5F6F5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Why scrape for WebMD reviews? 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Methods : What was scraped and how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Which SNRI’s are the best rated and why? 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48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Image result for doctor">
            <a:extLst>
              <a:ext uri="{FF2B5EF4-FFF2-40B4-BE49-F238E27FC236}">
                <a16:creationId xmlns:a16="http://schemas.microsoft.com/office/drawing/2014/main" id="{2AB50151-ABED-4978-8348-7297BFAAC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2834" y="3632008"/>
            <a:ext cx="3150527" cy="209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Image result for drug companies">
            <a:extLst>
              <a:ext uri="{FF2B5EF4-FFF2-40B4-BE49-F238E27FC236}">
                <a16:creationId xmlns:a16="http://schemas.microsoft.com/office/drawing/2014/main" id="{064C3A8C-0B9B-4F04-97F8-3B48F17C0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9840" y="1126954"/>
            <a:ext cx="3493521" cy="17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33124E-5C92-472B-9841-4D6AA88B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894" y="166200"/>
            <a:ext cx="5217540" cy="1320800"/>
          </a:xfrm>
        </p:spPr>
        <p:txBody>
          <a:bodyPr>
            <a:normAutofit/>
          </a:bodyPr>
          <a:lstStyle/>
          <a:p>
            <a:r>
              <a:rPr lang="en-US" dirty="0"/>
              <a:t>Why scrape for WebMD reviews?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84DFB-968C-4906-B3A9-B0589F29E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098" y="1783242"/>
            <a:ext cx="5217539" cy="3880773"/>
          </a:xfrm>
        </p:spPr>
        <p:txBody>
          <a:bodyPr>
            <a:normAutofit/>
          </a:bodyPr>
          <a:lstStyle/>
          <a:p>
            <a:r>
              <a:rPr lang="en-US" dirty="0"/>
              <a:t>Insights:</a:t>
            </a:r>
          </a:p>
          <a:p>
            <a:pPr lvl="1"/>
            <a:r>
              <a:rPr lang="en-US" dirty="0"/>
              <a:t>Public perception</a:t>
            </a:r>
          </a:p>
          <a:p>
            <a:pPr lvl="1"/>
            <a:r>
              <a:rPr lang="en-US" dirty="0"/>
              <a:t>Factors affecting drug satisfaction</a:t>
            </a:r>
          </a:p>
          <a:p>
            <a:pPr lvl="1"/>
            <a:endParaRPr lang="en-US" dirty="0"/>
          </a:p>
          <a:p>
            <a:r>
              <a:rPr lang="en-US" dirty="0"/>
              <a:t>Useful for: </a:t>
            </a:r>
          </a:p>
          <a:p>
            <a:pPr lvl="1"/>
            <a:r>
              <a:rPr lang="en-US" dirty="0"/>
              <a:t>Drug company marketing</a:t>
            </a:r>
          </a:p>
          <a:p>
            <a:pPr lvl="1"/>
            <a:r>
              <a:rPr lang="en-US" dirty="0"/>
              <a:t>Medical care professionals </a:t>
            </a:r>
          </a:p>
          <a:p>
            <a:pPr lvl="1"/>
            <a:endParaRPr lang="en-US" dirty="0"/>
          </a:p>
          <a:p>
            <a:r>
              <a:rPr lang="en-US" dirty="0"/>
              <a:t>Not useful for:</a:t>
            </a:r>
          </a:p>
          <a:p>
            <a:pPr lvl="1"/>
            <a:r>
              <a:rPr lang="en-US" dirty="0"/>
              <a:t>People in need of medical attention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5647-9BA0-47DC-8634-94813915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24" y="203200"/>
            <a:ext cx="8596668" cy="1320800"/>
          </a:xfrm>
        </p:spPr>
        <p:txBody>
          <a:bodyPr/>
          <a:lstStyle/>
          <a:p>
            <a:r>
              <a:rPr lang="en-US" dirty="0"/>
              <a:t>Drug reviews Scraped</a:t>
            </a:r>
          </a:p>
        </p:txBody>
      </p:sp>
      <p:pic>
        <p:nvPicPr>
          <p:cNvPr id="7170" name="Picture 2" descr="Image result for cymbalta">
            <a:extLst>
              <a:ext uri="{FF2B5EF4-FFF2-40B4-BE49-F238E27FC236}">
                <a16:creationId xmlns:a16="http://schemas.microsoft.com/office/drawing/2014/main" id="{DFDB8746-99CB-4A9A-A83E-16461A1C6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61" y="1017070"/>
            <a:ext cx="3401457" cy="159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effexor">
            <a:extLst>
              <a:ext uri="{FF2B5EF4-FFF2-40B4-BE49-F238E27FC236}">
                <a16:creationId xmlns:a16="http://schemas.microsoft.com/office/drawing/2014/main" id="{B03478BD-E849-4552-BFE7-937835974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996" y="3150563"/>
            <a:ext cx="2857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istiq">
            <a:extLst>
              <a:ext uri="{FF2B5EF4-FFF2-40B4-BE49-F238E27FC236}">
                <a16:creationId xmlns:a16="http://schemas.microsoft.com/office/drawing/2014/main" id="{1FC50E7E-BF69-4011-8721-B59B88630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307" y="1503796"/>
            <a:ext cx="2998355" cy="116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Image result for eli lilly">
            <a:extLst>
              <a:ext uri="{FF2B5EF4-FFF2-40B4-BE49-F238E27FC236}">
                <a16:creationId xmlns:a16="http://schemas.microsoft.com/office/drawing/2014/main" id="{526B8594-0BD3-4BAE-BEDA-2DE983B88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485" y="2527622"/>
            <a:ext cx="607587" cy="33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Image result for pfizer">
            <a:extLst>
              <a:ext uri="{FF2B5EF4-FFF2-40B4-BE49-F238E27FC236}">
                <a16:creationId xmlns:a16="http://schemas.microsoft.com/office/drawing/2014/main" id="{275AE8B4-A439-472D-8BBF-D892E0378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684" y="4567001"/>
            <a:ext cx="667624" cy="38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pfizer">
            <a:extLst>
              <a:ext uri="{FF2B5EF4-FFF2-40B4-BE49-F238E27FC236}">
                <a16:creationId xmlns:a16="http://schemas.microsoft.com/office/drawing/2014/main" id="{3E2398E4-484D-4539-AB4E-8BAAE9C97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841" y="2760616"/>
            <a:ext cx="667624" cy="38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0F08F3-1740-4A84-815F-BE5E843D36D5}"/>
              </a:ext>
            </a:extLst>
          </p:cNvPr>
          <p:cNvSpPr/>
          <p:nvPr/>
        </p:nvSpPr>
        <p:spPr>
          <a:xfrm>
            <a:off x="2183687" y="2426837"/>
            <a:ext cx="1615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4589 reviews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4C0D9-9E83-4680-98FB-4F73C724E8F9}"/>
              </a:ext>
            </a:extLst>
          </p:cNvPr>
          <p:cNvSpPr/>
          <p:nvPr/>
        </p:nvSpPr>
        <p:spPr>
          <a:xfrm>
            <a:off x="5414032" y="5614882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3047 reviews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47E1B-28F1-4BB0-B91C-9639E72CB7AC}"/>
              </a:ext>
            </a:extLst>
          </p:cNvPr>
          <p:cNvSpPr/>
          <p:nvPr/>
        </p:nvSpPr>
        <p:spPr>
          <a:xfrm>
            <a:off x="7395291" y="2461359"/>
            <a:ext cx="1596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1169 reviews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5655F-DC3B-4FD1-9254-5E162E10FE6B}"/>
              </a:ext>
            </a:extLst>
          </p:cNvPr>
          <p:cNvSpPr txBox="1"/>
          <p:nvPr/>
        </p:nvSpPr>
        <p:spPr>
          <a:xfrm>
            <a:off x="481089" y="6185995"/>
            <a:ext cx="794205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Depression Drug Market expected to be valued at 16.8 billion USD by 2020</a:t>
            </a:r>
          </a:p>
        </p:txBody>
      </p:sp>
    </p:spTree>
    <p:extLst>
      <p:ext uri="{BB962C8B-B14F-4D97-AF65-F5344CB8AC3E}">
        <p14:creationId xmlns:p14="http://schemas.microsoft.com/office/powerpoint/2010/main" val="186887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589E-2B18-48E7-9D61-008D4E06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97" y="214146"/>
            <a:ext cx="8596668" cy="1320800"/>
          </a:xfrm>
        </p:spPr>
        <p:txBody>
          <a:bodyPr/>
          <a:lstStyle/>
          <a:p>
            <a:r>
              <a:rPr lang="en-US" dirty="0"/>
              <a:t>WebMD review format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0F84CB-9815-46EE-AF43-E8C31D11B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893" t="41534" r="38062" b="31471"/>
          <a:stretch/>
        </p:blipFill>
        <p:spPr>
          <a:xfrm>
            <a:off x="1460662" y="1079952"/>
            <a:ext cx="6844684" cy="3145296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9AB493-C2B1-4C12-A48C-976F8FF4B1AA}"/>
              </a:ext>
            </a:extLst>
          </p:cNvPr>
          <p:cNvSpPr txBox="1"/>
          <p:nvPr/>
        </p:nvSpPr>
        <p:spPr>
          <a:xfrm>
            <a:off x="565727" y="4465734"/>
            <a:ext cx="8351256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/>
              <a:t>From each review we can extract: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518F5-D9BD-4B42-93F6-8AD9DCD102DF}"/>
              </a:ext>
            </a:extLst>
          </p:cNvPr>
          <p:cNvSpPr txBox="1"/>
          <p:nvPr/>
        </p:nvSpPr>
        <p:spPr>
          <a:xfrm>
            <a:off x="565727" y="4820589"/>
            <a:ext cx="8351256" cy="9144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(category)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Treatment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Ratings (focus on satisfaction)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E84692-EC9D-4490-8857-800D71762D91}"/>
              </a:ext>
            </a:extLst>
          </p:cNvPr>
          <p:cNvSpPr/>
          <p:nvPr/>
        </p:nvSpPr>
        <p:spPr>
          <a:xfrm>
            <a:off x="2583809" y="1409705"/>
            <a:ext cx="914400" cy="206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159486-5B51-46D1-8394-569C13A15BB6}"/>
              </a:ext>
            </a:extLst>
          </p:cNvPr>
          <p:cNvSpPr/>
          <p:nvPr/>
        </p:nvSpPr>
        <p:spPr>
          <a:xfrm>
            <a:off x="2820099" y="1733939"/>
            <a:ext cx="745222" cy="186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D0119-F1C3-4A82-A2B8-0BA379ACF3B6}"/>
              </a:ext>
            </a:extLst>
          </p:cNvPr>
          <p:cNvSpPr/>
          <p:nvPr/>
        </p:nvSpPr>
        <p:spPr>
          <a:xfrm>
            <a:off x="4685181" y="1717399"/>
            <a:ext cx="1388447" cy="177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7AC049-F8FE-4208-A116-E1E7BD7F25B0}"/>
              </a:ext>
            </a:extLst>
          </p:cNvPr>
          <p:cNvSpPr/>
          <p:nvPr/>
        </p:nvSpPr>
        <p:spPr>
          <a:xfrm>
            <a:off x="6196598" y="1416721"/>
            <a:ext cx="914401" cy="199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D1E54-D7EE-434D-B000-F31240D57B2B}"/>
              </a:ext>
            </a:extLst>
          </p:cNvPr>
          <p:cNvSpPr/>
          <p:nvPr/>
        </p:nvSpPr>
        <p:spPr>
          <a:xfrm>
            <a:off x="5599649" y="2077709"/>
            <a:ext cx="1511350" cy="825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535150-0FBB-4AC5-9876-D0625529D5A7}"/>
              </a:ext>
            </a:extLst>
          </p:cNvPr>
          <p:cNvSpPr/>
          <p:nvPr/>
        </p:nvSpPr>
        <p:spPr>
          <a:xfrm>
            <a:off x="1722893" y="3257801"/>
            <a:ext cx="5667808" cy="355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A3620-39BD-4F53-9A84-62B2872C60CB}"/>
              </a:ext>
            </a:extLst>
          </p:cNvPr>
          <p:cNvSpPr txBox="1"/>
          <p:nvPr/>
        </p:nvSpPr>
        <p:spPr>
          <a:xfrm>
            <a:off x="565727" y="6216242"/>
            <a:ext cx="67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observations scraped: 8303 over 3 medications</a:t>
            </a:r>
          </a:p>
        </p:txBody>
      </p:sp>
    </p:spTree>
    <p:extLst>
      <p:ext uri="{BB962C8B-B14F-4D97-AF65-F5344CB8AC3E}">
        <p14:creationId xmlns:p14="http://schemas.microsoft.com/office/powerpoint/2010/main" val="322300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3D60-59AD-4088-9360-9FA06559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9552"/>
            <a:ext cx="8596668" cy="1320800"/>
          </a:xfrm>
        </p:spPr>
        <p:txBody>
          <a:bodyPr/>
          <a:lstStyle/>
          <a:p>
            <a:r>
              <a:rPr lang="en-US" dirty="0"/>
              <a:t>Observations &amp;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AC57-E23C-4401-B792-95BBA9C2C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9960"/>
            <a:ext cx="8596668" cy="5268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General description of dataset: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Question: Is there really a difference in satisfaction between these three drugs?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553C15-A03E-447B-A324-D0A9AADD1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00159"/>
              </p:ext>
            </p:extLst>
          </p:nvPr>
        </p:nvGraphicFramePr>
        <p:xfrm>
          <a:off x="1977038" y="2038526"/>
          <a:ext cx="5997260" cy="294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056">
                  <a:extLst>
                    <a:ext uri="{9D8B030D-6E8A-4147-A177-3AD203B41FA5}">
                      <a16:colId xmlns:a16="http://schemas.microsoft.com/office/drawing/2014/main" val="2929562166"/>
                    </a:ext>
                  </a:extLst>
                </a:gridCol>
                <a:gridCol w="1192848">
                  <a:extLst>
                    <a:ext uri="{9D8B030D-6E8A-4147-A177-3AD203B41FA5}">
                      <a16:colId xmlns:a16="http://schemas.microsoft.com/office/drawing/2014/main" val="3513922492"/>
                    </a:ext>
                  </a:extLst>
                </a:gridCol>
                <a:gridCol w="1199452">
                  <a:extLst>
                    <a:ext uri="{9D8B030D-6E8A-4147-A177-3AD203B41FA5}">
                      <a16:colId xmlns:a16="http://schemas.microsoft.com/office/drawing/2014/main" val="2821553527"/>
                    </a:ext>
                  </a:extLst>
                </a:gridCol>
                <a:gridCol w="1199452">
                  <a:extLst>
                    <a:ext uri="{9D8B030D-6E8A-4147-A177-3AD203B41FA5}">
                      <a16:colId xmlns:a16="http://schemas.microsoft.com/office/drawing/2014/main" val="1631657208"/>
                    </a:ext>
                  </a:extLst>
                </a:gridCol>
                <a:gridCol w="1199452">
                  <a:extLst>
                    <a:ext uri="{9D8B030D-6E8A-4147-A177-3AD203B41FA5}">
                      <a16:colId xmlns:a16="http://schemas.microsoft.com/office/drawing/2014/main" val="1262562013"/>
                    </a:ext>
                  </a:extLst>
                </a:gridCol>
              </a:tblGrid>
              <a:tr h="5742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Drug</a:t>
                      </a: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Most frequent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Avgerage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4634098"/>
                  </a:ext>
                </a:extLst>
              </a:tr>
              <a:tr h="574291">
                <a:tc>
                  <a:txBody>
                    <a:bodyPr/>
                    <a:lstStyle/>
                    <a:p>
                      <a:pPr algn="ctr" rtl="0" fontAlgn="ctr"/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Condition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Age range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Gender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Satisfaction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4207051"/>
                  </a:ext>
                </a:extLst>
              </a:tr>
              <a:tr h="578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Cymbalta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Depression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45 – 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Female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2.9 / 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778354"/>
                  </a:ext>
                </a:extLst>
              </a:tr>
              <a:tr h="5786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Effexor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Depression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45 – 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Female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3.1 / 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2036181"/>
                  </a:ext>
                </a:extLst>
              </a:tr>
              <a:tr h="6412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Pristiq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45 – 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Female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3.1 /5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007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75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C183-5D76-48FD-B107-BB8E7BF7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4" y="341153"/>
            <a:ext cx="8596668" cy="1320800"/>
          </a:xfrm>
        </p:spPr>
        <p:txBody>
          <a:bodyPr/>
          <a:lstStyle/>
          <a:p>
            <a:r>
              <a:rPr lang="en-US" dirty="0"/>
              <a:t>Initial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CE12B-B797-431E-AB6D-1756C199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78" y="1144665"/>
            <a:ext cx="8596668" cy="5281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Hypothesis: ‘Satisfaction’ is significantly different between each drug </a:t>
            </a:r>
          </a:p>
          <a:p>
            <a:pPr marL="0" indent="0">
              <a:buNone/>
            </a:pPr>
            <a:r>
              <a:rPr lang="en-US" dirty="0"/>
              <a:t>Problem: ‘Satisfaction’ distribution not normal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Workaround: Bin population into ‘Poor’ (1 – 2) and ‘Good’ (4 – 5) and test frequency of categories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8F937C30-B83F-4786-A039-36773D8B23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016991"/>
              </p:ext>
            </p:extLst>
          </p:nvPr>
        </p:nvGraphicFramePr>
        <p:xfrm>
          <a:off x="2147582" y="1906579"/>
          <a:ext cx="5285063" cy="3702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Acrobat Document" r:id="rId3" imgW="3943235" imgH="2762182" progId="AcroExch.Document.11">
                  <p:embed/>
                </p:oleObj>
              </mc:Choice>
              <mc:Fallback>
                <p:oleObj name="Acrobat Document" r:id="rId3" imgW="3943235" imgH="2762182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7582" y="1906579"/>
                        <a:ext cx="5285063" cy="3702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BEA8B733-3EC2-4680-9315-E242D84EB35C}"/>
              </a:ext>
            </a:extLst>
          </p:cNvPr>
          <p:cNvSpPr/>
          <p:nvPr/>
        </p:nvSpPr>
        <p:spPr>
          <a:xfrm>
            <a:off x="5670958" y="2223083"/>
            <a:ext cx="1627464" cy="2801923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‘Good’ Reviews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00F51-2505-4E89-AF72-5A8D1254082E}"/>
              </a:ext>
            </a:extLst>
          </p:cNvPr>
          <p:cNvSpPr/>
          <p:nvPr/>
        </p:nvSpPr>
        <p:spPr>
          <a:xfrm>
            <a:off x="3049425" y="2223083"/>
            <a:ext cx="1522575" cy="280192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‘Bad’ Reviews</a:t>
            </a:r>
          </a:p>
        </p:txBody>
      </p:sp>
    </p:spTree>
    <p:extLst>
      <p:ext uri="{BB962C8B-B14F-4D97-AF65-F5344CB8AC3E}">
        <p14:creationId xmlns:p14="http://schemas.microsoft.com/office/powerpoint/2010/main" val="349764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0ACA-52CD-44E0-BA03-8D611433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66" y="161158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Comparing ratio of ‘Good’ to ‘Bad’ reviews across drugs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F82AA16-AD0F-4E0F-9F61-E7CFAC267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215661"/>
              </p:ext>
            </p:extLst>
          </p:nvPr>
        </p:nvGraphicFramePr>
        <p:xfrm>
          <a:off x="3073429" y="1455873"/>
          <a:ext cx="4874504" cy="4200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Acrobat Document" r:id="rId3" imgW="3857606" imgH="3323987" progId="AcroExch.Document.11">
                  <p:embed/>
                </p:oleObj>
              </mc:Choice>
              <mc:Fallback>
                <p:oleObj name="Acrobat Document" r:id="rId3" imgW="3857606" imgH="3323987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3429" y="1455873"/>
                        <a:ext cx="4874504" cy="4200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3B892E-069C-493E-871F-423D26525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387405"/>
              </p:ext>
            </p:extLst>
          </p:nvPr>
        </p:nvGraphicFramePr>
        <p:xfrm>
          <a:off x="940491" y="4408141"/>
          <a:ext cx="1644074" cy="6687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22037">
                  <a:extLst>
                    <a:ext uri="{9D8B030D-6E8A-4147-A177-3AD203B41FA5}">
                      <a16:colId xmlns:a16="http://schemas.microsoft.com/office/drawing/2014/main" val="1209978725"/>
                    </a:ext>
                  </a:extLst>
                </a:gridCol>
                <a:gridCol w="822037">
                  <a:extLst>
                    <a:ext uri="{9D8B030D-6E8A-4147-A177-3AD203B41FA5}">
                      <a16:colId xmlns:a16="http://schemas.microsoft.com/office/drawing/2014/main" val="988061591"/>
                    </a:ext>
                  </a:extLst>
                </a:gridCol>
              </a:tblGrid>
              <a:tr h="268782">
                <a:tc>
                  <a:txBody>
                    <a:bodyPr/>
                    <a:lstStyle/>
                    <a:p>
                      <a:r>
                        <a:rPr lang="en-US" sz="1000" dirty="0"/>
                        <a:t>Chi Sq. Stat.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66374"/>
                  </a:ext>
                </a:extLst>
              </a:tr>
              <a:tr h="272516">
                <a:tc>
                  <a:txBody>
                    <a:bodyPr/>
                    <a:lstStyle/>
                    <a:p>
                      <a:r>
                        <a:rPr lang="en-US" sz="1000" dirty="0"/>
                        <a:t>P -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4.2 e-9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1879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910D69-4466-4727-9A9F-44BC1BE28D62}"/>
              </a:ext>
            </a:extLst>
          </p:cNvPr>
          <p:cNvSpPr txBox="1"/>
          <p:nvPr/>
        </p:nvSpPr>
        <p:spPr>
          <a:xfrm>
            <a:off x="662166" y="5748068"/>
            <a:ext cx="797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Cymbalta receives more ‘Poor’ reviews than competing products. </a:t>
            </a:r>
          </a:p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03375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2FE9-C9C0-4DA9-B8E9-E67E1E17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74" y="181762"/>
            <a:ext cx="8596668" cy="1320800"/>
          </a:xfrm>
        </p:spPr>
        <p:txBody>
          <a:bodyPr/>
          <a:lstStyle/>
          <a:p>
            <a:r>
              <a:rPr lang="en-US" dirty="0"/>
              <a:t>A look at conditions being treated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A8F34E-8265-4397-AD23-F71E3162C4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579331"/>
              </p:ext>
            </p:extLst>
          </p:nvPr>
        </p:nvGraphicFramePr>
        <p:xfrm>
          <a:off x="911823" y="974701"/>
          <a:ext cx="3777622" cy="3436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Acrobat Document" r:id="rId3" imgW="3857606" imgH="3323987" progId="AcroExch.Document.11">
                  <p:embed/>
                </p:oleObj>
              </mc:Choice>
              <mc:Fallback>
                <p:oleObj name="Acrobat Document" r:id="rId3" imgW="3857606" imgH="3323987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1823" y="974701"/>
                        <a:ext cx="3777622" cy="3436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2729B6-72A1-4609-B2D7-0CA029D9DC9B}"/>
              </a:ext>
            </a:extLst>
          </p:cNvPr>
          <p:cNvSpPr txBox="1"/>
          <p:nvPr/>
        </p:nvSpPr>
        <p:spPr>
          <a:xfrm>
            <a:off x="693709" y="5632275"/>
            <a:ext cx="6864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Cymbalta’s low ratings stem from customer dissatisfaction with it as a pain medication. Effexor and Pristiq are rarely prescribed for that purpose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CF11851-B994-4F69-B9BB-559C114574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428096"/>
              </p:ext>
            </p:extLst>
          </p:nvPr>
        </p:nvGraphicFramePr>
        <p:xfrm>
          <a:off x="5122703" y="1054865"/>
          <a:ext cx="38576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Acrobat Document" r:id="rId5" imgW="3857606" imgH="3276532" progId="AcroExch.Document.11">
                  <p:embed/>
                </p:oleObj>
              </mc:Choice>
              <mc:Fallback>
                <p:oleObj name="Acrobat Document" r:id="rId5" imgW="3857606" imgH="3276532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22703" y="1054865"/>
                        <a:ext cx="3857625" cy="327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24C1278-6C4A-49AF-BABD-65F5F4B17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60296"/>
              </p:ext>
            </p:extLst>
          </p:nvPr>
        </p:nvGraphicFramePr>
        <p:xfrm>
          <a:off x="2558643" y="4553213"/>
          <a:ext cx="4848837" cy="731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6279">
                  <a:extLst>
                    <a:ext uri="{9D8B030D-6E8A-4147-A177-3AD203B41FA5}">
                      <a16:colId xmlns:a16="http://schemas.microsoft.com/office/drawing/2014/main" val="1209978725"/>
                    </a:ext>
                  </a:extLst>
                </a:gridCol>
                <a:gridCol w="1616279">
                  <a:extLst>
                    <a:ext uri="{9D8B030D-6E8A-4147-A177-3AD203B41FA5}">
                      <a16:colId xmlns:a16="http://schemas.microsoft.com/office/drawing/2014/main" val="988061591"/>
                    </a:ext>
                  </a:extLst>
                </a:gridCol>
                <a:gridCol w="1616279">
                  <a:extLst>
                    <a:ext uri="{9D8B030D-6E8A-4147-A177-3AD203B41FA5}">
                      <a16:colId xmlns:a16="http://schemas.microsoft.com/office/drawing/2014/main" val="2003999280"/>
                    </a:ext>
                  </a:extLst>
                </a:gridCol>
              </a:tblGrid>
              <a:tr h="21720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Test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Drug vs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Condition vs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7513"/>
                  </a:ext>
                </a:extLst>
              </a:tr>
              <a:tr h="21720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Chi Sq. Stat.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66374"/>
                  </a:ext>
                </a:extLst>
              </a:tr>
              <a:tr h="21720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 -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4.2 e-9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1.4 e-10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187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9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52C7-1C87-4460-98A6-54848C3D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19" y="22370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Identifying factors differentiating Effexor and Pristiq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745A290-A25F-4CF0-B305-72E921F075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547361"/>
              </p:ext>
            </p:extLst>
          </p:nvPr>
        </p:nvGraphicFramePr>
        <p:xfrm>
          <a:off x="873484" y="1570607"/>
          <a:ext cx="3245511" cy="2796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Acrobat Document" r:id="rId3" imgW="3857606" imgH="3323987" progId="AcroExch.Document.11">
                  <p:embed/>
                </p:oleObj>
              </mc:Choice>
              <mc:Fallback>
                <p:oleObj name="Acrobat Document" r:id="rId3" imgW="3857606" imgH="3323987" progId="AcroExch.Document.1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F82AA16-AD0F-4E0F-9F61-E7CFAC2673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3484" y="1570607"/>
                        <a:ext cx="3245511" cy="2796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FC0C3CF-788F-44D3-94DF-C23EE40F1571}"/>
              </a:ext>
            </a:extLst>
          </p:cNvPr>
          <p:cNvSpPr/>
          <p:nvPr/>
        </p:nvSpPr>
        <p:spPr>
          <a:xfrm>
            <a:off x="2256640" y="1661019"/>
            <a:ext cx="1862355" cy="2382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8643B-4E50-4E42-B9B1-05F3D4DF9E93}"/>
              </a:ext>
            </a:extLst>
          </p:cNvPr>
          <p:cNvSpPr txBox="1"/>
          <p:nvPr/>
        </p:nvSpPr>
        <p:spPr>
          <a:xfrm>
            <a:off x="772816" y="4700472"/>
            <a:ext cx="3943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 time may be a factor in reviewer response to Effexor or Requires further investigation</a:t>
            </a:r>
          </a:p>
          <a:p>
            <a:endParaRPr lang="en-US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B3B246C-7E19-47BF-9069-D4011E3DC7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022839"/>
              </p:ext>
            </p:extLst>
          </p:nvPr>
        </p:nvGraphicFramePr>
        <p:xfrm>
          <a:off x="5078982" y="1369272"/>
          <a:ext cx="3943350" cy="460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Acrobat Document" r:id="rId5" imgW="3943235" imgH="4600371" progId="AcroExch.Document.11">
                  <p:embed/>
                </p:oleObj>
              </mc:Choice>
              <mc:Fallback>
                <p:oleObj name="Acrobat Document" r:id="rId5" imgW="3943235" imgH="4600371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8982" y="1369272"/>
                        <a:ext cx="3943350" cy="460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6714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1340</TotalTime>
  <Words>499</Words>
  <Application>Microsoft Office PowerPoint</Application>
  <PresentationFormat>Widescreen</PresentationFormat>
  <Paragraphs>148</Paragraphs>
  <Slides>15</Slides>
  <Notes>0</Notes>
  <HiddenSlides>4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Adobe Acrobat Document</vt:lpstr>
      <vt:lpstr>Drug Reviews from WebMD</vt:lpstr>
      <vt:lpstr>Why scrape for WebMD reviews?</vt:lpstr>
      <vt:lpstr>Drug reviews Scraped</vt:lpstr>
      <vt:lpstr>WebMD review format </vt:lpstr>
      <vt:lpstr>Observations &amp; Questions</vt:lpstr>
      <vt:lpstr>Initial Hypothesis</vt:lpstr>
      <vt:lpstr>Comparing ratio of ‘Good’ to ‘Bad’ reviews across drugs</vt:lpstr>
      <vt:lpstr>A look at conditions being treated </vt:lpstr>
      <vt:lpstr>Identifying factors differentiating Effexor and Pristiq</vt:lpstr>
      <vt:lpstr>Conclusions &amp; Next Steps</vt:lpstr>
      <vt:lpstr>Tools </vt:lpstr>
      <vt:lpstr>Methods &amp; Tools:</vt:lpstr>
      <vt:lpstr>Bonus slides </vt:lpstr>
      <vt:lpstr>Drug reviews Scraped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Medication Reviews Scraped from WebMD</dc:title>
  <dc:creator>TV Desktop</dc:creator>
  <cp:lastModifiedBy>TV Desktop</cp:lastModifiedBy>
  <cp:revision>48</cp:revision>
  <dcterms:created xsi:type="dcterms:W3CDTF">2018-02-12T00:57:32Z</dcterms:created>
  <dcterms:modified xsi:type="dcterms:W3CDTF">2018-02-14T03:05:24Z</dcterms:modified>
</cp:coreProperties>
</file>