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78" r:id="rId3"/>
    <p:sldId id="266" r:id="rId4"/>
    <p:sldId id="268" r:id="rId5"/>
    <p:sldId id="270" r:id="rId6"/>
    <p:sldId id="257" r:id="rId7"/>
    <p:sldId id="258" r:id="rId8"/>
    <p:sldId id="259" r:id="rId9"/>
    <p:sldId id="271" r:id="rId10"/>
    <p:sldId id="260" r:id="rId11"/>
    <p:sldId id="274" r:id="rId12"/>
    <p:sldId id="272" r:id="rId13"/>
    <p:sldId id="273" r:id="rId14"/>
    <p:sldId id="276" r:id="rId15"/>
    <p:sldId id="275" r:id="rId16"/>
    <p:sldId id="261" r:id="rId17"/>
    <p:sldId id="262" r:id="rId18"/>
    <p:sldId id="263" r:id="rId19"/>
    <p:sldId id="264" r:id="rId20"/>
    <p:sldId id="265" r:id="rId21"/>
    <p:sldId id="27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46FC8-5FF7-42C9-BDF0-BA2006B1C024}" type="datetimeFigureOut">
              <a:rPr lang="en-IN" smtClean="0"/>
              <a:t>17-09-2024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551788-FA49-4A1D-8BB5-4FACBC02ADD1}" type="slidenum">
              <a:rPr lang="en-IN" smtClean="0"/>
              <a:t>‹#›</a:t>
            </a:fld>
            <a:endParaRPr lang="en-IN"/>
          </a:p>
        </p:txBody>
      </p:sp>
    </p:spTree>
    <p:extLst>
      <p:ext uri="{BB962C8B-B14F-4D97-AF65-F5344CB8AC3E}">
        <p14:creationId xmlns:p14="http://schemas.microsoft.com/office/powerpoint/2010/main" val="1755950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551788-FA49-4A1D-8BB5-4FACBC02ADD1}" type="slidenum">
              <a:rPr lang="en-IN" smtClean="0"/>
              <a:t>10</a:t>
            </a:fld>
            <a:endParaRPr lang="en-IN"/>
          </a:p>
        </p:txBody>
      </p:sp>
    </p:spTree>
    <p:extLst>
      <p:ext uri="{BB962C8B-B14F-4D97-AF65-F5344CB8AC3E}">
        <p14:creationId xmlns:p14="http://schemas.microsoft.com/office/powerpoint/2010/main" val="107885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9/17/2024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9/17/2024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9/17/2024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795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9/17/2024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9/17/2024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9/17/2024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9/17/2024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9/17/2024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9/17/2024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9/17/2024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222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9/17/2024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9/17/2024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9131-53DB-F701-7CA7-219EEB042226}"/>
              </a:ext>
            </a:extLst>
          </p:cNvPr>
          <p:cNvSpPr>
            <a:spLocks noGrp="1"/>
          </p:cNvSpPr>
          <p:nvPr>
            <p:ph type="ctrTitle"/>
          </p:nvPr>
        </p:nvSpPr>
        <p:spPr/>
        <p:txBody>
          <a:bodyPr/>
          <a:lstStyle/>
          <a:p>
            <a:r>
              <a:rPr kumimoji="0" lang="en-US" altLang="en-US" sz="6000" b="0" i="0" u="none" strike="noStrike" cap="none" normalizeH="0" baseline="0" dirty="0">
                <a:ln>
                  <a:noFill/>
                </a:ln>
                <a:solidFill>
                  <a:schemeClr val="tx1"/>
                </a:solidFill>
                <a:effectLst/>
                <a:latin typeface="Arial" panose="020B0604020202020204" pitchFamily="34" charset="0"/>
              </a:rPr>
              <a:t>SGEMM GPU Kernel Performance Analysis</a:t>
            </a:r>
            <a:endParaRPr lang="en-IN" dirty="0"/>
          </a:p>
        </p:txBody>
      </p:sp>
      <p:sp>
        <p:nvSpPr>
          <p:cNvPr id="3" name="Subtitle 2">
            <a:extLst>
              <a:ext uri="{FF2B5EF4-FFF2-40B4-BE49-F238E27FC236}">
                <a16:creationId xmlns:a16="http://schemas.microsoft.com/office/drawing/2014/main" id="{94261008-B579-7BB9-5A48-4D99AE190151}"/>
              </a:ext>
            </a:extLst>
          </p:cNvPr>
          <p:cNvSpPr>
            <a:spLocks noGrp="1"/>
          </p:cNvSpPr>
          <p:nvPr>
            <p:ph type="subTitle" idx="1"/>
          </p:nvPr>
        </p:nvSpPr>
        <p:spPr>
          <a:xfrm>
            <a:off x="1605023" y="3878088"/>
            <a:ext cx="9144000" cy="1655762"/>
          </a:xfrm>
        </p:spPr>
        <p:txBody>
          <a:bodyPr>
            <a:normAutofit/>
          </a:bodyPr>
          <a:lstStyle/>
          <a:p>
            <a:r>
              <a:rPr kumimoji="0" lang="en-US" altLang="en-US" sz="2600" b="0" i="0" u="none" strike="noStrike" cap="none" normalizeH="0" baseline="0" dirty="0">
                <a:ln>
                  <a:noFill/>
                </a:ln>
                <a:solidFill>
                  <a:schemeClr val="tx1"/>
                </a:solidFill>
                <a:effectLst/>
                <a:latin typeface="Arial" panose="020B0604020202020204" pitchFamily="34" charset="0"/>
              </a:rPr>
              <a:t>An In-Depth Exploration with Python and R</a:t>
            </a:r>
          </a:p>
          <a:p>
            <a:endParaRPr lang="en-US" altLang="en-US" dirty="0">
              <a:solidFill>
                <a:schemeClr val="tx1"/>
              </a:solidFill>
              <a:latin typeface="Arial" panose="020B0604020202020204" pitchFamily="34" charset="0"/>
            </a:endParaRPr>
          </a:p>
          <a:p>
            <a:r>
              <a:rPr kumimoji="0" lang="en-US" altLang="en-US" sz="1700" b="0" i="0" u="none" strike="noStrike" cap="none" normalizeH="0" baseline="0" dirty="0">
                <a:ln>
                  <a:noFill/>
                </a:ln>
                <a:solidFill>
                  <a:schemeClr val="tx1"/>
                </a:solidFill>
                <a:effectLst/>
                <a:latin typeface="Arial" panose="020B0604020202020204" pitchFamily="34" charset="0"/>
              </a:rPr>
              <a:t>Submitting by: </a:t>
            </a:r>
            <a:r>
              <a:rPr kumimoji="0" lang="en-US" altLang="en-US" sz="1700" b="0" i="0" u="none" strike="noStrike" cap="none" normalizeH="0" baseline="0" dirty="0" err="1">
                <a:ln>
                  <a:noFill/>
                </a:ln>
                <a:solidFill>
                  <a:schemeClr val="tx1"/>
                </a:solidFill>
                <a:effectLst/>
                <a:latin typeface="Arial" panose="020B0604020202020204" pitchFamily="34" charset="0"/>
              </a:rPr>
              <a:t>R.Chinmai</a:t>
            </a:r>
            <a:endParaRPr lang="en-IN" sz="1700" dirty="0"/>
          </a:p>
          <a:p>
            <a:endParaRPr lang="en-IN" dirty="0"/>
          </a:p>
          <a:p>
            <a:endParaRPr lang="en-IN" dirty="0"/>
          </a:p>
        </p:txBody>
      </p:sp>
    </p:spTree>
    <p:extLst>
      <p:ext uri="{BB962C8B-B14F-4D97-AF65-F5344CB8AC3E}">
        <p14:creationId xmlns:p14="http://schemas.microsoft.com/office/powerpoint/2010/main" val="3879788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8599-CD33-43E8-DCD7-EBFB8E3C4FD8}"/>
              </a:ext>
            </a:extLst>
          </p:cNvPr>
          <p:cNvSpPr>
            <a:spLocks noGrp="1"/>
          </p:cNvSpPr>
          <p:nvPr>
            <p:ph type="title"/>
          </p:nvPr>
        </p:nvSpPr>
        <p:spPr>
          <a:xfrm>
            <a:off x="2431025" y="210039"/>
            <a:ext cx="10515600" cy="1325563"/>
          </a:xfrm>
        </p:spPr>
        <p:txBody>
          <a:bodyPr>
            <a:normAutofit/>
          </a:bodyPr>
          <a:lstStyle/>
          <a:p>
            <a:r>
              <a:rPr lang="en-IN" dirty="0"/>
              <a:t>Exploratory Data Analysis (EDA):</a:t>
            </a:r>
          </a:p>
        </p:txBody>
      </p:sp>
      <p:sp>
        <p:nvSpPr>
          <p:cNvPr id="4" name="Rectangle 1">
            <a:extLst>
              <a:ext uri="{FF2B5EF4-FFF2-40B4-BE49-F238E27FC236}">
                <a16:creationId xmlns:a16="http://schemas.microsoft.com/office/drawing/2014/main" id="{5657442D-3D43-D236-9444-8526B4D1A675}"/>
              </a:ext>
            </a:extLst>
          </p:cNvPr>
          <p:cNvSpPr>
            <a:spLocks noGrp="1" noChangeArrowheads="1"/>
          </p:cNvSpPr>
          <p:nvPr>
            <p:ph idx="1"/>
          </p:nvPr>
        </p:nvSpPr>
        <p:spPr bwMode="auto">
          <a:xfrm>
            <a:off x="1741025" y="2129052"/>
            <a:ext cx="9370671" cy="376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t>Here are the five charts you can include:</a:t>
            </a:r>
          </a:p>
          <a:p>
            <a:pPr>
              <a:buFont typeface="+mj-lt"/>
              <a:buAutoNum type="arabicPeriod"/>
            </a:pPr>
            <a:r>
              <a:rPr lang="en-US" sz="1800" b="1" dirty="0"/>
              <a:t>Histogram</a:t>
            </a:r>
            <a:r>
              <a:rPr lang="en-US" sz="1800" dirty="0"/>
              <a:t>: Distribution of run times across the four different runs (Run1, Run2, Run3, Run4).</a:t>
            </a:r>
          </a:p>
          <a:p>
            <a:pPr>
              <a:buFont typeface="+mj-lt"/>
              <a:buAutoNum type="arabicPeriod"/>
            </a:pPr>
            <a:r>
              <a:rPr lang="en-US" sz="1800" b="1" dirty="0"/>
              <a:t>Correlation Matrix</a:t>
            </a:r>
            <a:r>
              <a:rPr lang="en-US" sz="1800" dirty="0"/>
              <a:t>: Show how features like MWG, KWG, MDIMA, etc., correlate with the target.</a:t>
            </a:r>
          </a:p>
          <a:p>
            <a:pPr>
              <a:buFont typeface="+mj-lt"/>
              <a:buAutoNum type="arabicPeriod"/>
            </a:pPr>
            <a:r>
              <a:rPr lang="en-US" sz="1800" b="1" dirty="0"/>
              <a:t>Boxplot</a:t>
            </a:r>
            <a:r>
              <a:rPr lang="en-US" sz="1800" dirty="0"/>
              <a:t>: Compare the variance in runtime across different runs.</a:t>
            </a:r>
          </a:p>
          <a:p>
            <a:pPr>
              <a:buFont typeface="+mj-lt"/>
              <a:buAutoNum type="arabicPeriod"/>
            </a:pPr>
            <a:r>
              <a:rPr lang="en-US" sz="1800" b="1" dirty="0"/>
              <a:t>Scatter Plot</a:t>
            </a:r>
            <a:r>
              <a:rPr lang="en-US" sz="1800" dirty="0"/>
              <a:t>: Plot MWG against the target to show how changes in MWG impact the execution time.</a:t>
            </a:r>
          </a:p>
          <a:p>
            <a:pPr>
              <a:buFont typeface="+mj-lt"/>
              <a:buAutoNum type="arabicPeriod"/>
            </a:pPr>
            <a:r>
              <a:rPr lang="en-US" sz="1800" b="1" dirty="0"/>
              <a:t>Actual vs. Predicted Plot</a:t>
            </a:r>
            <a:r>
              <a:rPr lang="en-US" sz="1800" dirty="0"/>
              <a:t>: Display the predicted versus actual runtime using the best-performing model.</a:t>
            </a:r>
          </a:p>
        </p:txBody>
      </p:sp>
    </p:spTree>
    <p:extLst>
      <p:ext uri="{BB962C8B-B14F-4D97-AF65-F5344CB8AC3E}">
        <p14:creationId xmlns:p14="http://schemas.microsoft.com/office/powerpoint/2010/main" val="1736165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B546F7-4442-4F92-98E2-39AD16130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61" y="1504708"/>
            <a:ext cx="11123271" cy="5353291"/>
          </a:xfrm>
          <a:prstGeom prst="rect">
            <a:avLst/>
          </a:prstGeom>
        </p:spPr>
      </p:pic>
      <p:sp>
        <p:nvSpPr>
          <p:cNvPr id="5" name="TextBox 4">
            <a:extLst>
              <a:ext uri="{FF2B5EF4-FFF2-40B4-BE49-F238E27FC236}">
                <a16:creationId xmlns:a16="http://schemas.microsoft.com/office/drawing/2014/main" id="{F346569A-E01C-3777-0BA8-A580E21D0D8A}"/>
              </a:ext>
            </a:extLst>
          </p:cNvPr>
          <p:cNvSpPr txBox="1"/>
          <p:nvPr/>
        </p:nvSpPr>
        <p:spPr>
          <a:xfrm>
            <a:off x="3156030" y="298561"/>
            <a:ext cx="5879939" cy="830997"/>
          </a:xfrm>
          <a:prstGeom prst="rect">
            <a:avLst/>
          </a:prstGeom>
          <a:noFill/>
        </p:spPr>
        <p:txBody>
          <a:bodyPr wrap="square" rtlCol="0">
            <a:spAutoFit/>
          </a:bodyPr>
          <a:lstStyle/>
          <a:p>
            <a:r>
              <a:rPr lang="en-US" sz="2400" b="1" u="sng" dirty="0">
                <a:solidFill>
                  <a:srgbClr val="FF0000"/>
                </a:solidFill>
              </a:rPr>
              <a:t>Histogram: (Run1, Run2, Run3, Run4).</a:t>
            </a:r>
          </a:p>
          <a:p>
            <a:endParaRPr lang="en-IN" sz="2400" b="1" u="sng" dirty="0">
              <a:solidFill>
                <a:srgbClr val="FF0000"/>
              </a:solidFill>
            </a:endParaRPr>
          </a:p>
        </p:txBody>
      </p:sp>
    </p:spTree>
    <p:extLst>
      <p:ext uri="{BB962C8B-B14F-4D97-AF65-F5344CB8AC3E}">
        <p14:creationId xmlns:p14="http://schemas.microsoft.com/office/powerpoint/2010/main" val="282709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541950-AF37-8E83-7AB3-3BDC25B8F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319" y="1250066"/>
            <a:ext cx="6485681" cy="5607934"/>
          </a:xfrm>
          <a:prstGeom prst="rect">
            <a:avLst/>
          </a:prstGeom>
        </p:spPr>
      </p:pic>
      <p:sp>
        <p:nvSpPr>
          <p:cNvPr id="4" name="TextBox 3">
            <a:extLst>
              <a:ext uri="{FF2B5EF4-FFF2-40B4-BE49-F238E27FC236}">
                <a16:creationId xmlns:a16="http://schemas.microsoft.com/office/drawing/2014/main" id="{83A870CA-0A8C-191C-82BE-D0B0EC86C92B}"/>
              </a:ext>
            </a:extLst>
          </p:cNvPr>
          <p:cNvSpPr txBox="1"/>
          <p:nvPr/>
        </p:nvSpPr>
        <p:spPr>
          <a:xfrm>
            <a:off x="5192388" y="335666"/>
            <a:ext cx="8044405" cy="461665"/>
          </a:xfrm>
          <a:prstGeom prst="rect">
            <a:avLst/>
          </a:prstGeom>
          <a:noFill/>
        </p:spPr>
        <p:txBody>
          <a:bodyPr wrap="square" rtlCol="0">
            <a:spAutoFit/>
          </a:bodyPr>
          <a:lstStyle/>
          <a:p>
            <a:r>
              <a:rPr lang="en-US" sz="2400" b="1" u="sng" dirty="0">
                <a:solidFill>
                  <a:srgbClr val="FF0000"/>
                </a:solidFill>
              </a:rPr>
              <a:t>Correlation matrix:</a:t>
            </a:r>
            <a:endParaRPr lang="en-IN" sz="2400" b="1" u="sng" dirty="0">
              <a:solidFill>
                <a:srgbClr val="FF0000"/>
              </a:solidFill>
            </a:endParaRPr>
          </a:p>
        </p:txBody>
      </p:sp>
      <p:sp>
        <p:nvSpPr>
          <p:cNvPr id="6" name="TextBox 5">
            <a:extLst>
              <a:ext uri="{FF2B5EF4-FFF2-40B4-BE49-F238E27FC236}">
                <a16:creationId xmlns:a16="http://schemas.microsoft.com/office/drawing/2014/main" id="{71D563C6-303E-2EA5-5820-774706DEE457}"/>
              </a:ext>
            </a:extLst>
          </p:cNvPr>
          <p:cNvSpPr txBox="1"/>
          <p:nvPr/>
        </p:nvSpPr>
        <p:spPr>
          <a:xfrm>
            <a:off x="1215342" y="2433577"/>
            <a:ext cx="4347436" cy="3416320"/>
          </a:xfrm>
          <a:prstGeom prst="rect">
            <a:avLst/>
          </a:prstGeom>
          <a:noFill/>
        </p:spPr>
        <p:txBody>
          <a:bodyPr wrap="square">
            <a:spAutoFit/>
          </a:bodyPr>
          <a:lstStyle/>
          <a:p>
            <a:r>
              <a:rPr lang="en-US" sz="2400" b="0" i="0" dirty="0">
                <a:solidFill>
                  <a:srgbClr val="FF0000"/>
                </a:solidFill>
                <a:effectLst/>
                <a:latin typeface="Roboto" panose="02000000000000000000" pitchFamily="2" charset="0"/>
              </a:rPr>
              <a:t>when the correlation is said to be close to zero it generally means that the relation between two variables is week.it is suggested that changes in one variable are not well-predicted by changes in the other variable based on linear pattern.</a:t>
            </a:r>
            <a:endParaRPr lang="en-IN" sz="2400" dirty="0">
              <a:solidFill>
                <a:srgbClr val="FF0000"/>
              </a:solidFill>
            </a:endParaRPr>
          </a:p>
        </p:txBody>
      </p:sp>
    </p:spTree>
    <p:extLst>
      <p:ext uri="{BB962C8B-B14F-4D97-AF65-F5344CB8AC3E}">
        <p14:creationId xmlns:p14="http://schemas.microsoft.com/office/powerpoint/2010/main" val="4978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7AF2CB-737F-5E7E-D06C-89EC2FB39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81" y="1469985"/>
            <a:ext cx="11227443" cy="5344609"/>
          </a:xfrm>
          <a:prstGeom prst="rect">
            <a:avLst/>
          </a:prstGeom>
        </p:spPr>
      </p:pic>
      <p:sp>
        <p:nvSpPr>
          <p:cNvPr id="4" name="TextBox 3">
            <a:extLst>
              <a:ext uri="{FF2B5EF4-FFF2-40B4-BE49-F238E27FC236}">
                <a16:creationId xmlns:a16="http://schemas.microsoft.com/office/drawing/2014/main" id="{05D4DD71-284B-5609-DCFB-1E9958A5E677}"/>
              </a:ext>
            </a:extLst>
          </p:cNvPr>
          <p:cNvSpPr txBox="1"/>
          <p:nvPr/>
        </p:nvSpPr>
        <p:spPr>
          <a:xfrm>
            <a:off x="2793357" y="382492"/>
            <a:ext cx="9398643" cy="461665"/>
          </a:xfrm>
          <a:prstGeom prst="rect">
            <a:avLst/>
          </a:prstGeom>
          <a:noFill/>
        </p:spPr>
        <p:txBody>
          <a:bodyPr wrap="square" rtlCol="0">
            <a:spAutoFit/>
          </a:bodyPr>
          <a:lstStyle/>
          <a:p>
            <a:r>
              <a:rPr lang="en-US" sz="2400" b="1" u="sng" dirty="0">
                <a:solidFill>
                  <a:srgbClr val="FF0000"/>
                </a:solidFill>
              </a:rPr>
              <a:t>Boxplot for the variance comparison across different runs:</a:t>
            </a:r>
            <a:endParaRPr lang="en-IN" sz="2400" b="1" u="sng" dirty="0">
              <a:solidFill>
                <a:srgbClr val="FF0000"/>
              </a:solidFill>
            </a:endParaRPr>
          </a:p>
        </p:txBody>
      </p:sp>
    </p:spTree>
    <p:extLst>
      <p:ext uri="{BB962C8B-B14F-4D97-AF65-F5344CB8AC3E}">
        <p14:creationId xmlns:p14="http://schemas.microsoft.com/office/powerpoint/2010/main" val="57851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9123DD-BB8D-84E4-4DB1-793F4EC95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42" y="1625023"/>
            <a:ext cx="11482086" cy="5020066"/>
          </a:xfrm>
          <a:prstGeom prst="rect">
            <a:avLst/>
          </a:prstGeom>
        </p:spPr>
      </p:pic>
      <p:sp>
        <p:nvSpPr>
          <p:cNvPr id="4" name="TextBox 3">
            <a:extLst>
              <a:ext uri="{FF2B5EF4-FFF2-40B4-BE49-F238E27FC236}">
                <a16:creationId xmlns:a16="http://schemas.microsoft.com/office/drawing/2014/main" id="{22CEB59C-7A76-F7C0-8C65-199A620844A3}"/>
              </a:ext>
            </a:extLst>
          </p:cNvPr>
          <p:cNvSpPr txBox="1"/>
          <p:nvPr/>
        </p:nvSpPr>
        <p:spPr>
          <a:xfrm>
            <a:off x="3483982" y="212911"/>
            <a:ext cx="5972535" cy="923330"/>
          </a:xfrm>
          <a:prstGeom prst="rect">
            <a:avLst/>
          </a:prstGeom>
          <a:noFill/>
        </p:spPr>
        <p:txBody>
          <a:bodyPr wrap="square" rtlCol="0">
            <a:spAutoFit/>
          </a:bodyPr>
          <a:lstStyle/>
          <a:p>
            <a:r>
              <a:rPr lang="en-US" sz="1800" b="1" u="sng" dirty="0">
                <a:solidFill>
                  <a:srgbClr val="FF0000"/>
                </a:solidFill>
              </a:rPr>
              <a:t>Scatter Plot: Plot MWG against the target to show how changes in MWG impact the execution time.</a:t>
            </a:r>
          </a:p>
          <a:p>
            <a:endParaRPr lang="en-IN" dirty="0">
              <a:solidFill>
                <a:srgbClr val="FF0000"/>
              </a:solidFill>
            </a:endParaRPr>
          </a:p>
        </p:txBody>
      </p:sp>
    </p:spTree>
    <p:extLst>
      <p:ext uri="{BB962C8B-B14F-4D97-AF65-F5344CB8AC3E}">
        <p14:creationId xmlns:p14="http://schemas.microsoft.com/office/powerpoint/2010/main" val="112101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448602-E50B-9D47-6AFE-355A6C15E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749" y="1671321"/>
            <a:ext cx="5694744" cy="5194307"/>
          </a:xfrm>
          <a:prstGeom prst="rect">
            <a:avLst/>
          </a:prstGeom>
        </p:spPr>
      </p:pic>
      <p:sp>
        <p:nvSpPr>
          <p:cNvPr id="4" name="TextBox 3">
            <a:extLst>
              <a:ext uri="{FF2B5EF4-FFF2-40B4-BE49-F238E27FC236}">
                <a16:creationId xmlns:a16="http://schemas.microsoft.com/office/drawing/2014/main" id="{5031A6C1-8F70-2754-3994-7FA97A3C9665}"/>
              </a:ext>
            </a:extLst>
          </p:cNvPr>
          <p:cNvSpPr txBox="1"/>
          <p:nvPr/>
        </p:nvSpPr>
        <p:spPr>
          <a:xfrm>
            <a:off x="3252485" y="173620"/>
            <a:ext cx="6354501" cy="1477328"/>
          </a:xfrm>
          <a:prstGeom prst="rect">
            <a:avLst/>
          </a:prstGeom>
          <a:noFill/>
        </p:spPr>
        <p:txBody>
          <a:bodyPr wrap="square" rtlCol="0">
            <a:spAutoFit/>
          </a:bodyPr>
          <a:lstStyle/>
          <a:p>
            <a:r>
              <a:rPr lang="en-US" sz="1800" b="1" u="sng" spc="300" dirty="0">
                <a:effectLst>
                  <a:outerShdw blurRad="38100" dist="38100" dir="2700000" algn="tl">
                    <a:srgbClr val="000000">
                      <a:alpha val="43137"/>
                    </a:srgbClr>
                  </a:outerShdw>
                </a:effectLst>
              </a:rPr>
              <a:t>Actual vs. Predicted Plot: </a:t>
            </a:r>
            <a:r>
              <a:rPr lang="en-US" sz="1800" u="sng" spc="300" dirty="0"/>
              <a:t>To Display the predicted versus actual runtime using the best-performing model.(linear regression plot)</a:t>
            </a:r>
          </a:p>
          <a:p>
            <a:endParaRPr lang="en-IN" b="1" u="sng" spc="300"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9DA79BE-E41F-2948-7ACA-676A4469E6ED}"/>
              </a:ext>
            </a:extLst>
          </p:cNvPr>
          <p:cNvPicPr>
            <a:picLocks noChangeAspect="1"/>
          </p:cNvPicPr>
          <p:nvPr/>
        </p:nvPicPr>
        <p:blipFill>
          <a:blip r:embed="rId3"/>
          <a:stretch>
            <a:fillRect/>
          </a:stretch>
        </p:blipFill>
        <p:spPr>
          <a:xfrm>
            <a:off x="10040427" y="373386"/>
            <a:ext cx="1495237" cy="706382"/>
          </a:xfrm>
          <a:prstGeom prst="rect">
            <a:avLst/>
          </a:prstGeom>
        </p:spPr>
      </p:pic>
      <p:sp>
        <p:nvSpPr>
          <p:cNvPr id="2" name="AutoShape 2">
            <a:extLst>
              <a:ext uri="{FF2B5EF4-FFF2-40B4-BE49-F238E27FC236}">
                <a16:creationId xmlns:a16="http://schemas.microsoft.com/office/drawing/2014/main" id="{6B2D6830-8AA2-AC75-ED5D-9D26CFC4AA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54BEAAC3-59F4-462C-5477-E506F355FA5D}"/>
              </a:ext>
            </a:extLst>
          </p:cNvPr>
          <p:cNvPicPr>
            <a:picLocks noChangeAspect="1"/>
          </p:cNvPicPr>
          <p:nvPr/>
        </p:nvPicPr>
        <p:blipFill>
          <a:blip r:embed="rId4"/>
          <a:stretch>
            <a:fillRect/>
          </a:stretch>
        </p:blipFill>
        <p:spPr>
          <a:xfrm>
            <a:off x="225822" y="1671322"/>
            <a:ext cx="5305425" cy="5049840"/>
          </a:xfrm>
          <a:prstGeom prst="rect">
            <a:avLst/>
          </a:prstGeom>
        </p:spPr>
      </p:pic>
    </p:spTree>
    <p:extLst>
      <p:ext uri="{BB962C8B-B14F-4D97-AF65-F5344CB8AC3E}">
        <p14:creationId xmlns:p14="http://schemas.microsoft.com/office/powerpoint/2010/main" val="3295724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C648-253A-345F-9DB3-BB997D066B21}"/>
              </a:ext>
            </a:extLst>
          </p:cNvPr>
          <p:cNvSpPr>
            <a:spLocks noGrp="1"/>
          </p:cNvSpPr>
          <p:nvPr>
            <p:ph type="title"/>
          </p:nvPr>
        </p:nvSpPr>
        <p:spPr>
          <a:xfrm>
            <a:off x="2247032" y="0"/>
            <a:ext cx="10515600" cy="1325563"/>
          </a:xfrm>
        </p:spPr>
        <p:txBody>
          <a:bodyPr/>
          <a:lstStyle/>
          <a:p>
            <a:r>
              <a:rPr lang="en-IN" dirty="0"/>
              <a:t>Data Preprocessing Methods:</a:t>
            </a:r>
          </a:p>
        </p:txBody>
      </p:sp>
      <p:sp>
        <p:nvSpPr>
          <p:cNvPr id="4" name="Rectangle 1">
            <a:extLst>
              <a:ext uri="{FF2B5EF4-FFF2-40B4-BE49-F238E27FC236}">
                <a16:creationId xmlns:a16="http://schemas.microsoft.com/office/drawing/2014/main" id="{FEBE8970-64A9-2D99-D8F2-7F2A5884E350}"/>
              </a:ext>
            </a:extLst>
          </p:cNvPr>
          <p:cNvSpPr>
            <a:spLocks noGrp="1" noChangeArrowheads="1"/>
          </p:cNvSpPr>
          <p:nvPr>
            <p:ph idx="1"/>
          </p:nvPr>
        </p:nvSpPr>
        <p:spPr bwMode="auto">
          <a:xfrm>
            <a:off x="2247032" y="1988839"/>
            <a:ext cx="9593581"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 Explain data wrangling and feature engineering techniques used.</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Feature Engineering</a:t>
            </a:r>
            <a:r>
              <a:rPr kumimoji="0" lang="en-US" altLang="en-US" sz="1600" b="0" i="0" u="none" strike="noStrike" cap="none" normalizeH="0" baseline="0" dirty="0">
                <a:ln>
                  <a:noFill/>
                </a:ln>
                <a:solidFill>
                  <a:schemeClr val="tx1"/>
                </a:solidFill>
                <a:effectLst/>
                <a:latin typeface="Arial" panose="020B0604020202020204" pitchFamily="34" charset="0"/>
              </a:rPr>
              <a:t>: You created a new column "target" by averaging the four runtime columns (Run1, Run2, Run3, Run4). This consolidated the data for a more unified target variable to predict.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Wrangling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Removed unnecessary columns (Run1, Run2, Run3, Run4 after creating the target).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Checked for duplicates, missing values, and anomalies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Scaled the features using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StandardScaler</a:t>
            </a:r>
            <a:r>
              <a:rPr kumimoji="0" lang="en-US" altLang="en-US" sz="1600" b="0" i="0" u="none" strike="noStrike" cap="none" normalizeH="0" baseline="0" dirty="0">
                <a:ln>
                  <a:noFill/>
                </a:ln>
                <a:solidFill>
                  <a:schemeClr val="tx1"/>
                </a:solidFill>
                <a:effectLst/>
              </a:rPr>
              <a:t> to normalize the range for machine learning models.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801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5403-701E-C2B0-BAEC-04F571DB0549}"/>
              </a:ext>
            </a:extLst>
          </p:cNvPr>
          <p:cNvSpPr>
            <a:spLocks noGrp="1"/>
          </p:cNvSpPr>
          <p:nvPr>
            <p:ph type="title"/>
          </p:nvPr>
        </p:nvSpPr>
        <p:spPr>
          <a:xfrm>
            <a:off x="2275776" y="0"/>
            <a:ext cx="10515600" cy="1325563"/>
          </a:xfrm>
        </p:spPr>
        <p:txBody>
          <a:bodyPr/>
          <a:lstStyle/>
          <a:p>
            <a:r>
              <a:rPr lang="en-US" dirty="0"/>
              <a:t>Data Splitting and Models Used:</a:t>
            </a:r>
            <a:endParaRPr lang="en-IN" dirty="0"/>
          </a:p>
        </p:txBody>
      </p:sp>
      <p:sp>
        <p:nvSpPr>
          <p:cNvPr id="4" name="Rectangle 1">
            <a:extLst>
              <a:ext uri="{FF2B5EF4-FFF2-40B4-BE49-F238E27FC236}">
                <a16:creationId xmlns:a16="http://schemas.microsoft.com/office/drawing/2014/main" id="{ED6E502A-EF73-C1E2-C72F-CF9B14FB2E2F}"/>
              </a:ext>
            </a:extLst>
          </p:cNvPr>
          <p:cNvSpPr>
            <a:spLocks noGrp="1" noChangeArrowheads="1"/>
          </p:cNvSpPr>
          <p:nvPr>
            <p:ph idx="1"/>
          </p:nvPr>
        </p:nvSpPr>
        <p:spPr bwMode="auto">
          <a:xfrm>
            <a:off x="2146139" y="2020887"/>
            <a:ext cx="1016932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Q)Discuss reasons for data splitting.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Splitting</a:t>
            </a:r>
            <a:r>
              <a:rPr kumimoji="0" lang="en-US" altLang="en-US" sz="1800" b="0" i="0" u="none" strike="noStrike" cap="none" normalizeH="0" baseline="0" dirty="0">
                <a:ln>
                  <a:noFill/>
                </a:ln>
                <a:solidFill>
                  <a:schemeClr val="tx1"/>
                </a:solidFill>
                <a:effectLst/>
                <a:latin typeface="Arial" panose="020B0604020202020204" pitchFamily="34" charset="0"/>
              </a:rPr>
              <a:t>: Data was split into training (80%) and testing sets (20%) to evaluate the model’s performance on unseen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Models Used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t>
            </a:r>
            <a:r>
              <a:rPr kumimoji="0" lang="en-US" altLang="en-US" sz="1800" b="0" i="0" u="none" strike="noStrike" cap="none" normalizeH="0" baseline="0" dirty="0">
                <a:ln>
                  <a:noFill/>
                </a:ln>
                <a:solidFill>
                  <a:schemeClr val="tx1"/>
                </a:solidFill>
                <a:effectLst/>
                <a:latin typeface="Arial" panose="020B0604020202020204" pitchFamily="34" charset="0"/>
              </a:rPr>
              <a:t>: Linear regression was used to model the relationship between MWG and target runtime.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Advanced machine learning models, including Decision Trees, Extra Trees, Random Forest, LightGBM, and CatBoost, were applied to predict target runtime.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79A8296-7CC5-0350-C602-07CE0B1B370C}"/>
              </a:ext>
            </a:extLst>
          </p:cNvPr>
          <p:cNvPicPr>
            <a:picLocks noChangeAspect="1"/>
          </p:cNvPicPr>
          <p:nvPr/>
        </p:nvPicPr>
        <p:blipFill>
          <a:blip r:embed="rId2"/>
          <a:stretch>
            <a:fillRect/>
          </a:stretch>
        </p:blipFill>
        <p:spPr>
          <a:xfrm>
            <a:off x="2275776" y="4051139"/>
            <a:ext cx="2083443" cy="984262"/>
          </a:xfrm>
          <a:prstGeom prst="rect">
            <a:avLst/>
          </a:prstGeom>
        </p:spPr>
      </p:pic>
    </p:spTree>
    <p:extLst>
      <p:ext uri="{BB962C8B-B14F-4D97-AF65-F5344CB8AC3E}">
        <p14:creationId xmlns:p14="http://schemas.microsoft.com/office/powerpoint/2010/main" val="2719569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3EF4-66F7-8259-8473-38A8449FF8E9}"/>
              </a:ext>
            </a:extLst>
          </p:cNvPr>
          <p:cNvSpPr>
            <a:spLocks noGrp="1"/>
          </p:cNvSpPr>
          <p:nvPr>
            <p:ph type="title"/>
          </p:nvPr>
        </p:nvSpPr>
        <p:spPr>
          <a:xfrm>
            <a:off x="2266709" y="0"/>
            <a:ext cx="10515600" cy="1325563"/>
          </a:xfrm>
        </p:spPr>
        <p:txBody>
          <a:bodyPr>
            <a:normAutofit/>
          </a:bodyPr>
          <a:lstStyle/>
          <a:p>
            <a:r>
              <a:rPr lang="en-IN" sz="4000" dirty="0"/>
              <a:t>Hyperparameter Tuning Improvements:</a:t>
            </a:r>
          </a:p>
        </p:txBody>
      </p:sp>
      <p:sp>
        <p:nvSpPr>
          <p:cNvPr id="3" name="Content Placeholder 2">
            <a:extLst>
              <a:ext uri="{FF2B5EF4-FFF2-40B4-BE49-F238E27FC236}">
                <a16:creationId xmlns:a16="http://schemas.microsoft.com/office/drawing/2014/main" id="{3A73C3A8-0604-C661-7EE3-DBC0BC3935D9}"/>
              </a:ext>
            </a:extLst>
          </p:cNvPr>
          <p:cNvSpPr>
            <a:spLocks noGrp="1"/>
          </p:cNvSpPr>
          <p:nvPr>
            <p:ph idx="1"/>
          </p:nvPr>
        </p:nvSpPr>
        <p:spPr>
          <a:xfrm>
            <a:off x="1451658" y="1628855"/>
            <a:ext cx="5412129" cy="4351338"/>
          </a:xfrm>
        </p:spPr>
        <p:txBody>
          <a:bodyPr>
            <a:normAutofit fontScale="85000" lnSpcReduction="20000"/>
          </a:bodyPr>
          <a:lstStyle/>
          <a:p>
            <a:pPr marL="0" indent="0">
              <a:buNone/>
            </a:pPr>
            <a:r>
              <a:rPr lang="en-US" dirty="0"/>
              <a:t>Q)Explain the tuning process and improvements achieved.</a:t>
            </a:r>
          </a:p>
          <a:p>
            <a:pPr marL="0" indent="0">
              <a:buNone/>
            </a:pPr>
            <a:endParaRPr lang="en-US" dirty="0"/>
          </a:p>
          <a:p>
            <a:pPr>
              <a:buFont typeface="Arial" panose="020B0604020202020204" pitchFamily="34" charset="0"/>
              <a:buChar char="•"/>
            </a:pPr>
            <a:r>
              <a:rPr lang="en-US" sz="2400" b="1" dirty="0"/>
              <a:t>Improvements</a:t>
            </a:r>
            <a:r>
              <a:rPr lang="en-US" sz="2400" dirty="0"/>
              <a:t>: Hyperparameter tuning was applied to the Random Forest, LightGBM, and CatBoost models, yielding better results. Example: CatBoost with optimal hyperparameters gave better R-squared values and reduced errors (RMSE).</a:t>
            </a:r>
          </a:p>
          <a:p>
            <a:pPr marL="0" indent="0">
              <a:buNone/>
            </a:pPr>
            <a:endParaRPr lang="en-US" sz="2400" dirty="0"/>
          </a:p>
          <a:p>
            <a:pPr>
              <a:buFont typeface="Arial" panose="020B0604020202020204" pitchFamily="34" charset="0"/>
              <a:buChar char="•"/>
            </a:pPr>
            <a:r>
              <a:rPr lang="en-US" sz="2400" dirty="0"/>
              <a:t>Show a performance comparison (before and after tuning) for the best models using evaluation metrics like R2, MSE, and MAE.</a:t>
            </a:r>
          </a:p>
          <a:p>
            <a:endParaRPr lang="en-IN" dirty="0"/>
          </a:p>
        </p:txBody>
      </p:sp>
      <p:pic>
        <p:nvPicPr>
          <p:cNvPr id="5" name="Picture 4">
            <a:extLst>
              <a:ext uri="{FF2B5EF4-FFF2-40B4-BE49-F238E27FC236}">
                <a16:creationId xmlns:a16="http://schemas.microsoft.com/office/drawing/2014/main" id="{97FA021A-2872-735D-3BED-88CCF6064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534" y="1325562"/>
            <a:ext cx="5296382" cy="5532437"/>
          </a:xfrm>
          <a:prstGeom prst="rect">
            <a:avLst/>
          </a:prstGeom>
        </p:spPr>
      </p:pic>
    </p:spTree>
    <p:extLst>
      <p:ext uri="{BB962C8B-B14F-4D97-AF65-F5344CB8AC3E}">
        <p14:creationId xmlns:p14="http://schemas.microsoft.com/office/powerpoint/2010/main" val="524118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DDF2-E04F-29FC-C606-FD6DBEBDDA3E}"/>
              </a:ext>
            </a:extLst>
          </p:cNvPr>
          <p:cNvSpPr>
            <a:spLocks noGrp="1"/>
          </p:cNvSpPr>
          <p:nvPr>
            <p:ph type="title"/>
          </p:nvPr>
        </p:nvSpPr>
        <p:spPr>
          <a:xfrm>
            <a:off x="2331334" y="0"/>
            <a:ext cx="10515600" cy="1325563"/>
          </a:xfrm>
        </p:spPr>
        <p:txBody>
          <a:bodyPr/>
          <a:lstStyle/>
          <a:p>
            <a:r>
              <a:rPr lang="en-IN" dirty="0"/>
              <a:t>Insights and Evaluation Metrics:</a:t>
            </a:r>
          </a:p>
        </p:txBody>
      </p:sp>
      <p:sp>
        <p:nvSpPr>
          <p:cNvPr id="4" name="Rectangle 1">
            <a:extLst>
              <a:ext uri="{FF2B5EF4-FFF2-40B4-BE49-F238E27FC236}">
                <a16:creationId xmlns:a16="http://schemas.microsoft.com/office/drawing/2014/main" id="{2626F7D2-C68B-AAF2-4B84-3B4AD5E689C9}"/>
              </a:ext>
            </a:extLst>
          </p:cNvPr>
          <p:cNvSpPr>
            <a:spLocks noGrp="1" noChangeArrowheads="1"/>
          </p:cNvSpPr>
          <p:nvPr>
            <p:ph idx="1"/>
          </p:nvPr>
        </p:nvSpPr>
        <p:spPr bwMode="auto">
          <a:xfrm>
            <a:off x="1613705" y="1876843"/>
            <a:ext cx="1027349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 Summarize key insights.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Discuss evaluation metrics and their relevance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Best Performing Model</a:t>
            </a:r>
            <a:r>
              <a:rPr kumimoji="0" lang="en-US" altLang="en-US" sz="1800" b="0" i="0" u="none" strike="noStrike" cap="none" normalizeH="0" baseline="0" dirty="0">
                <a:ln>
                  <a:noFill/>
                </a:ln>
                <a:solidFill>
                  <a:schemeClr val="tx1"/>
                </a:solidFill>
                <a:effectLst/>
                <a:latin typeface="Arial" panose="020B0604020202020204" pitchFamily="34" charset="0"/>
              </a:rPr>
              <a:t>: After evaluating multiple models, CatBoost (after hyperparameter tuning) provided the best </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performance with a high R-squared value and low RMSE.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Insights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correlation matrix revealed that some features (e.g., MWG, KWG) had stronger relationships with the target.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Random Forest and CatBoost models showed significant improvement in accuracy after tuning.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715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CB77E6-0EFB-EE42-25A5-CF83C7AF2A2E}"/>
              </a:ext>
            </a:extLst>
          </p:cNvPr>
          <p:cNvSpPr txBox="1"/>
          <p:nvPr/>
        </p:nvSpPr>
        <p:spPr>
          <a:xfrm>
            <a:off x="2378243" y="657544"/>
            <a:ext cx="6104020" cy="523220"/>
          </a:xfrm>
          <a:prstGeom prst="rect">
            <a:avLst/>
          </a:prstGeom>
          <a:noFill/>
        </p:spPr>
        <p:txBody>
          <a:bodyPr wrap="square">
            <a:spAutoFit/>
          </a:bodyPr>
          <a:lstStyle/>
          <a:p>
            <a:r>
              <a:rPr lang="en-US" sz="2800" b="1" dirty="0"/>
              <a:t>Presentation Outline:</a:t>
            </a:r>
            <a:endParaRPr lang="en-IN" sz="2800" dirty="0"/>
          </a:p>
        </p:txBody>
      </p:sp>
      <p:sp>
        <p:nvSpPr>
          <p:cNvPr id="5" name="TextBox 4">
            <a:extLst>
              <a:ext uri="{FF2B5EF4-FFF2-40B4-BE49-F238E27FC236}">
                <a16:creationId xmlns:a16="http://schemas.microsoft.com/office/drawing/2014/main" id="{AA31E3CF-6795-F13D-0FB7-5D62969529A6}"/>
              </a:ext>
            </a:extLst>
          </p:cNvPr>
          <p:cNvSpPr txBox="1"/>
          <p:nvPr/>
        </p:nvSpPr>
        <p:spPr>
          <a:xfrm>
            <a:off x="2095500" y="1655348"/>
            <a:ext cx="8001000" cy="4893647"/>
          </a:xfrm>
          <a:prstGeom prst="rect">
            <a:avLst/>
          </a:prstGeom>
          <a:noFill/>
        </p:spPr>
        <p:txBody>
          <a:bodyPr wrap="square">
            <a:spAutoFit/>
          </a:bodyPr>
          <a:lstStyle/>
          <a:p>
            <a:pPr>
              <a:buClr>
                <a:srgbClr val="002060"/>
              </a:buClr>
              <a:buFont typeface="Arial" pitchFamily="34" charset="0"/>
              <a:buChar char="•"/>
            </a:pPr>
            <a:r>
              <a:rPr lang="en-US" sz="2400" dirty="0"/>
              <a:t> development of the code</a:t>
            </a:r>
          </a:p>
          <a:p>
            <a:pPr>
              <a:buClr>
                <a:srgbClr val="002060"/>
              </a:buClr>
              <a:buFont typeface="Arial" pitchFamily="34" charset="0"/>
              <a:buChar char="•"/>
            </a:pPr>
            <a:r>
              <a:rPr lang="en-US" sz="2400" dirty="0"/>
              <a:t>Step-by-Step Breakdown of the   Approach</a:t>
            </a:r>
          </a:p>
          <a:p>
            <a:pPr>
              <a:buClr>
                <a:srgbClr val="002060"/>
              </a:buClr>
              <a:buFont typeface="Arial" pitchFamily="34" charset="0"/>
              <a:buChar char="•"/>
            </a:pPr>
            <a:r>
              <a:rPr lang="en-US" sz="2400" dirty="0"/>
              <a:t> data summary</a:t>
            </a:r>
          </a:p>
          <a:p>
            <a:pPr>
              <a:buClr>
                <a:srgbClr val="002060"/>
              </a:buClr>
              <a:buFont typeface="Arial" pitchFamily="34" charset="0"/>
              <a:buChar char="•"/>
            </a:pPr>
            <a:r>
              <a:rPr lang="en-US" sz="2400" dirty="0"/>
              <a:t> </a:t>
            </a:r>
            <a:r>
              <a:rPr lang="en-IN" sz="2400" dirty="0"/>
              <a:t>Industry Overview:</a:t>
            </a:r>
            <a:r>
              <a:rPr lang="en-US" sz="2400" dirty="0"/>
              <a:t> GPU Kernel Performance</a:t>
            </a:r>
          </a:p>
          <a:p>
            <a:pPr>
              <a:buClr>
                <a:srgbClr val="002060"/>
              </a:buClr>
              <a:buFont typeface="Arial" pitchFamily="34" charset="0"/>
              <a:buChar char="•"/>
            </a:pPr>
            <a:r>
              <a:rPr lang="en-IN" sz="2400" dirty="0"/>
              <a:t>Business Problem Statement</a:t>
            </a:r>
          </a:p>
          <a:p>
            <a:pPr>
              <a:buClr>
                <a:srgbClr val="002060"/>
              </a:buClr>
              <a:buFont typeface="Arial" pitchFamily="34" charset="0"/>
              <a:buChar char="•"/>
            </a:pPr>
            <a:r>
              <a:rPr lang="en-US" sz="2400" dirty="0"/>
              <a:t>Dataset Description and Plan of Action</a:t>
            </a:r>
          </a:p>
          <a:p>
            <a:pPr>
              <a:buClr>
                <a:srgbClr val="002060"/>
              </a:buClr>
              <a:buFont typeface="Arial" pitchFamily="34" charset="0"/>
              <a:buChar char="•"/>
            </a:pPr>
            <a:r>
              <a:rPr lang="en-IN" sz="2400" dirty="0"/>
              <a:t>Exploratory Data Analysis (EDA)</a:t>
            </a:r>
          </a:p>
          <a:p>
            <a:pPr>
              <a:buClr>
                <a:srgbClr val="002060"/>
              </a:buClr>
              <a:buFont typeface="Arial" pitchFamily="34" charset="0"/>
              <a:buChar char="•"/>
            </a:pPr>
            <a:r>
              <a:rPr lang="en-US" sz="2400" dirty="0"/>
              <a:t>Histogram of data</a:t>
            </a:r>
          </a:p>
          <a:p>
            <a:pPr>
              <a:buClr>
                <a:srgbClr val="002060"/>
              </a:buClr>
              <a:buFont typeface="Arial" pitchFamily="34" charset="0"/>
              <a:buChar char="•"/>
            </a:pPr>
            <a:r>
              <a:rPr lang="en-US" sz="2400" dirty="0"/>
              <a:t>Correlation matrix</a:t>
            </a:r>
          </a:p>
          <a:p>
            <a:pPr>
              <a:buClr>
                <a:srgbClr val="002060"/>
              </a:buClr>
              <a:buFont typeface="Arial" pitchFamily="34" charset="0"/>
              <a:buChar char="•"/>
            </a:pPr>
            <a:r>
              <a:rPr lang="en-US" sz="2400" dirty="0"/>
              <a:t>Boxplot,linear regression  plot,scatter plot’s</a:t>
            </a:r>
          </a:p>
          <a:p>
            <a:pPr>
              <a:buClr>
                <a:srgbClr val="002060"/>
              </a:buClr>
              <a:buFont typeface="Arial" pitchFamily="34" charset="0"/>
              <a:buChar char="•"/>
            </a:pPr>
            <a:r>
              <a:rPr lang="en-US" sz="2400" dirty="0"/>
              <a:t>  Data Processing</a:t>
            </a:r>
          </a:p>
          <a:p>
            <a:pPr>
              <a:buClr>
                <a:srgbClr val="002060"/>
              </a:buClr>
              <a:buFont typeface="Arial" pitchFamily="34" charset="0"/>
              <a:buChar char="•"/>
            </a:pPr>
            <a:r>
              <a:rPr lang="en-US" sz="2400" dirty="0"/>
              <a:t>Data splitting</a:t>
            </a:r>
          </a:p>
          <a:p>
            <a:pPr>
              <a:buClr>
                <a:srgbClr val="002060"/>
              </a:buClr>
              <a:buFont typeface="Arial" pitchFamily="34" charset="0"/>
              <a:buChar char="•"/>
            </a:pPr>
            <a:r>
              <a:rPr lang="en-US" sz="2400" dirty="0"/>
              <a:t> Conclusion</a:t>
            </a:r>
          </a:p>
        </p:txBody>
      </p:sp>
    </p:spTree>
    <p:extLst>
      <p:ext uri="{BB962C8B-B14F-4D97-AF65-F5344CB8AC3E}">
        <p14:creationId xmlns:p14="http://schemas.microsoft.com/office/powerpoint/2010/main" val="2479002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BC1-DBEB-6CDC-5E2A-14CD09C4DD99}"/>
              </a:ext>
            </a:extLst>
          </p:cNvPr>
          <p:cNvSpPr>
            <a:spLocks noGrp="1"/>
          </p:cNvSpPr>
          <p:nvPr>
            <p:ph type="title"/>
          </p:nvPr>
        </p:nvSpPr>
        <p:spPr>
          <a:xfrm>
            <a:off x="2261886" y="0"/>
            <a:ext cx="10515600" cy="1325563"/>
          </a:xfrm>
        </p:spPr>
        <p:txBody>
          <a:bodyPr>
            <a:normAutofit fontScale="90000"/>
          </a:bodyPr>
          <a:lstStyle/>
          <a:p>
            <a:r>
              <a:rPr lang="en-US" dirty="0"/>
              <a:t>Model Explainability and Business Impact:</a:t>
            </a:r>
            <a:endParaRPr lang="en-IN" dirty="0"/>
          </a:p>
        </p:txBody>
      </p:sp>
      <p:sp>
        <p:nvSpPr>
          <p:cNvPr id="4" name="Rectangle 1">
            <a:extLst>
              <a:ext uri="{FF2B5EF4-FFF2-40B4-BE49-F238E27FC236}">
                <a16:creationId xmlns:a16="http://schemas.microsoft.com/office/drawing/2014/main" id="{911E27D1-8422-0279-7ADF-D358E8403492}"/>
              </a:ext>
            </a:extLst>
          </p:cNvPr>
          <p:cNvSpPr>
            <a:spLocks noGrp="1" noChangeArrowheads="1"/>
          </p:cNvSpPr>
          <p:nvPr>
            <p:ph idx="1"/>
          </p:nvPr>
        </p:nvSpPr>
        <p:spPr bwMode="auto">
          <a:xfrm>
            <a:off x="1833622" y="2009105"/>
            <a:ext cx="8930833" cy="3904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a:buFont typeface="Arial" panose="020B0604020202020204" pitchFamily="34" charset="0"/>
              <a:buChar char="•"/>
            </a:pPr>
            <a:r>
              <a:rPr lang="en-US" sz="1800" b="1" dirty="0"/>
              <a:t>Model Explainability</a:t>
            </a:r>
            <a:r>
              <a:rPr lang="en-US" sz="1800" dirty="0"/>
              <a:t>: Techniques like SHAP values or feature importance in Random Forest and CatBoost models can explain which features contributed the most to the predictions.</a:t>
            </a:r>
          </a:p>
          <a:p>
            <a:pPr>
              <a:buFont typeface="Arial" panose="020B0604020202020204" pitchFamily="34" charset="0"/>
              <a:buChar char="•"/>
            </a:pPr>
            <a:endParaRPr lang="en-US" sz="1800" dirty="0"/>
          </a:p>
          <a:p>
            <a:pPr marL="0" indent="0">
              <a:buNone/>
            </a:pPr>
            <a:endParaRPr lang="en-US" sz="1800" dirty="0"/>
          </a:p>
          <a:p>
            <a:pPr>
              <a:buFont typeface="Arial" panose="020B0604020202020204" pitchFamily="34" charset="0"/>
              <a:buChar char="•"/>
            </a:pPr>
            <a:r>
              <a:rPr lang="en-US" sz="1800" b="1" dirty="0"/>
              <a:t>Business Impact</a:t>
            </a:r>
            <a:r>
              <a:rPr lang="en-US" sz="1800" dirty="0"/>
              <a:t>: Faster GPU performance leads to reduced hardware costs, increased efficiency in processing large datasets, and enhanced overall productivity in industries like AI and scientific computing.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0417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9C688E-07CA-84A9-1721-D79591E6069E}"/>
              </a:ext>
            </a:extLst>
          </p:cNvPr>
          <p:cNvPicPr>
            <a:picLocks noChangeAspect="1"/>
          </p:cNvPicPr>
          <p:nvPr/>
        </p:nvPicPr>
        <p:blipFill>
          <a:blip r:embed="rId2"/>
          <a:srcRect t="37671" b="-1"/>
          <a:stretch/>
        </p:blipFill>
        <p:spPr>
          <a:xfrm>
            <a:off x="3467519" y="2534919"/>
            <a:ext cx="5382376" cy="356261"/>
          </a:xfrm>
          <a:prstGeom prst="rect">
            <a:avLst/>
          </a:prstGeom>
        </p:spPr>
      </p:pic>
      <p:pic>
        <p:nvPicPr>
          <p:cNvPr id="9" name="Picture 8">
            <a:extLst>
              <a:ext uri="{FF2B5EF4-FFF2-40B4-BE49-F238E27FC236}">
                <a16:creationId xmlns:a16="http://schemas.microsoft.com/office/drawing/2014/main" id="{F76288BC-6142-F4A7-32D4-89023DB1CE73}"/>
              </a:ext>
            </a:extLst>
          </p:cNvPr>
          <p:cNvPicPr>
            <a:picLocks noChangeAspect="1"/>
          </p:cNvPicPr>
          <p:nvPr/>
        </p:nvPicPr>
        <p:blipFill>
          <a:blip r:embed="rId3">
            <a:extLst>
              <a:ext uri="{28A0092B-C50C-407E-A947-70E740481C1C}">
                <a14:useLocalDpi xmlns:a14="http://schemas.microsoft.com/office/drawing/2010/main" val="0"/>
              </a:ext>
            </a:extLst>
          </a:blip>
          <a:srcRect t="83452"/>
          <a:stretch/>
        </p:blipFill>
        <p:spPr>
          <a:xfrm>
            <a:off x="3467519" y="3080112"/>
            <a:ext cx="5382376" cy="356262"/>
          </a:xfrm>
          <a:prstGeom prst="rect">
            <a:avLst/>
          </a:prstGeom>
        </p:spPr>
      </p:pic>
      <p:pic>
        <p:nvPicPr>
          <p:cNvPr id="11" name="Picture 10">
            <a:extLst>
              <a:ext uri="{FF2B5EF4-FFF2-40B4-BE49-F238E27FC236}">
                <a16:creationId xmlns:a16="http://schemas.microsoft.com/office/drawing/2014/main" id="{85988365-4970-EAE6-8D27-B9155A49A6CF}"/>
              </a:ext>
            </a:extLst>
          </p:cNvPr>
          <p:cNvPicPr>
            <a:picLocks noChangeAspect="1"/>
          </p:cNvPicPr>
          <p:nvPr/>
        </p:nvPicPr>
        <p:blipFill>
          <a:blip r:embed="rId2"/>
          <a:srcRect l="-2375" t="9273" b="50000"/>
          <a:stretch/>
        </p:blipFill>
        <p:spPr>
          <a:xfrm>
            <a:off x="3339700" y="1956619"/>
            <a:ext cx="5510195" cy="232784"/>
          </a:xfrm>
          <a:prstGeom prst="rect">
            <a:avLst/>
          </a:prstGeom>
        </p:spPr>
      </p:pic>
      <p:sp>
        <p:nvSpPr>
          <p:cNvPr id="15" name="TextBox 14">
            <a:extLst>
              <a:ext uri="{FF2B5EF4-FFF2-40B4-BE49-F238E27FC236}">
                <a16:creationId xmlns:a16="http://schemas.microsoft.com/office/drawing/2014/main" id="{F4D24A73-3192-64BA-0136-40CB2FF0E145}"/>
              </a:ext>
            </a:extLst>
          </p:cNvPr>
          <p:cNvSpPr txBox="1"/>
          <p:nvPr/>
        </p:nvSpPr>
        <p:spPr>
          <a:xfrm>
            <a:off x="1628887" y="3067042"/>
            <a:ext cx="1838632" cy="369332"/>
          </a:xfrm>
          <a:prstGeom prst="rect">
            <a:avLst/>
          </a:prstGeom>
          <a:noFill/>
        </p:spPr>
        <p:txBody>
          <a:bodyPr wrap="square" rtlCol="0">
            <a:spAutoFit/>
          </a:bodyPr>
          <a:lstStyle/>
          <a:p>
            <a:r>
              <a:rPr lang="en-US" dirty="0"/>
              <a:t>Python results:</a:t>
            </a:r>
            <a:endParaRPr lang="en-IN" dirty="0"/>
          </a:p>
        </p:txBody>
      </p:sp>
      <p:sp>
        <p:nvSpPr>
          <p:cNvPr id="17" name="TextBox 16">
            <a:extLst>
              <a:ext uri="{FF2B5EF4-FFF2-40B4-BE49-F238E27FC236}">
                <a16:creationId xmlns:a16="http://schemas.microsoft.com/office/drawing/2014/main" id="{3648E418-27B4-3F5C-8602-8B16C65ABE28}"/>
              </a:ext>
            </a:extLst>
          </p:cNvPr>
          <p:cNvSpPr txBox="1"/>
          <p:nvPr/>
        </p:nvSpPr>
        <p:spPr>
          <a:xfrm>
            <a:off x="1897626" y="2521415"/>
            <a:ext cx="1442074" cy="369332"/>
          </a:xfrm>
          <a:prstGeom prst="rect">
            <a:avLst/>
          </a:prstGeom>
          <a:noFill/>
        </p:spPr>
        <p:txBody>
          <a:bodyPr wrap="square" rtlCol="0">
            <a:spAutoFit/>
          </a:bodyPr>
          <a:lstStyle/>
          <a:p>
            <a:r>
              <a:rPr lang="en-US" dirty="0"/>
              <a:t>R result:</a:t>
            </a:r>
            <a:endParaRPr lang="en-IN" dirty="0"/>
          </a:p>
        </p:txBody>
      </p:sp>
      <p:sp>
        <p:nvSpPr>
          <p:cNvPr id="19" name="TextBox 18">
            <a:extLst>
              <a:ext uri="{FF2B5EF4-FFF2-40B4-BE49-F238E27FC236}">
                <a16:creationId xmlns:a16="http://schemas.microsoft.com/office/drawing/2014/main" id="{552C10DD-8E86-8CD1-0D1C-918DFE3833D0}"/>
              </a:ext>
            </a:extLst>
          </p:cNvPr>
          <p:cNvSpPr txBox="1"/>
          <p:nvPr/>
        </p:nvSpPr>
        <p:spPr>
          <a:xfrm>
            <a:off x="3467519" y="422787"/>
            <a:ext cx="7760920" cy="584775"/>
          </a:xfrm>
          <a:prstGeom prst="rect">
            <a:avLst/>
          </a:prstGeom>
          <a:noFill/>
        </p:spPr>
        <p:txBody>
          <a:bodyPr wrap="square" rtlCol="0">
            <a:spAutoFit/>
          </a:bodyPr>
          <a:lstStyle/>
          <a:p>
            <a:r>
              <a:rPr lang="en-US" sz="3200" dirty="0"/>
              <a:t>MAE,MSE,RMSE,R2 value results:</a:t>
            </a:r>
            <a:endParaRPr lang="en-IN" sz="3200" dirty="0"/>
          </a:p>
        </p:txBody>
      </p:sp>
      <p:sp>
        <p:nvSpPr>
          <p:cNvPr id="21" name="TextBox 20">
            <a:extLst>
              <a:ext uri="{FF2B5EF4-FFF2-40B4-BE49-F238E27FC236}">
                <a16:creationId xmlns:a16="http://schemas.microsoft.com/office/drawing/2014/main" id="{B43DF95F-C901-9C44-A702-B1A3972EE207}"/>
              </a:ext>
            </a:extLst>
          </p:cNvPr>
          <p:cNvSpPr txBox="1"/>
          <p:nvPr/>
        </p:nvSpPr>
        <p:spPr>
          <a:xfrm>
            <a:off x="730718" y="3768386"/>
            <a:ext cx="10728157" cy="1477328"/>
          </a:xfrm>
          <a:prstGeom prst="rect">
            <a:avLst/>
          </a:prstGeom>
          <a:noFill/>
        </p:spPr>
        <p:txBody>
          <a:bodyPr wrap="square">
            <a:spAutoFit/>
          </a:bodyPr>
          <a:lstStyle/>
          <a:p>
            <a:r>
              <a:rPr lang="en-US" dirty="0">
                <a:solidFill>
                  <a:srgbClr val="002060"/>
                </a:solidFill>
              </a:rPr>
              <a:t>We know, the lesser the value of MSE, RMSE, the better is the algorithm and the higher the value of R-sq and Adjusted R-sq, the better is the algorithm.</a:t>
            </a:r>
          </a:p>
          <a:p>
            <a:r>
              <a:rPr lang="en-US" dirty="0">
                <a:solidFill>
                  <a:srgbClr val="002060"/>
                </a:solidFill>
              </a:rPr>
              <a:t>From the above comparison table, we can see, Decision Tree model has the least MSE, RMSE scores and the highest R-sq and Adjusted R-sq scores.</a:t>
            </a:r>
          </a:p>
          <a:p>
            <a:r>
              <a:rPr lang="en-US" dirty="0">
                <a:solidFill>
                  <a:srgbClr val="002060"/>
                </a:solidFill>
              </a:rPr>
              <a:t>Therefore we can conclude that Decision Tree model is yielding best results for this particular project.</a:t>
            </a:r>
          </a:p>
        </p:txBody>
      </p:sp>
      <p:sp>
        <p:nvSpPr>
          <p:cNvPr id="23" name="TextBox 22">
            <a:extLst>
              <a:ext uri="{FF2B5EF4-FFF2-40B4-BE49-F238E27FC236}">
                <a16:creationId xmlns:a16="http://schemas.microsoft.com/office/drawing/2014/main" id="{B7A2A4C3-27D3-8650-A3A8-D58D222F17F7}"/>
              </a:ext>
            </a:extLst>
          </p:cNvPr>
          <p:cNvSpPr txBox="1"/>
          <p:nvPr/>
        </p:nvSpPr>
        <p:spPr>
          <a:xfrm>
            <a:off x="2745875" y="5788882"/>
            <a:ext cx="6104020" cy="646331"/>
          </a:xfrm>
          <a:prstGeom prst="rect">
            <a:avLst/>
          </a:prstGeom>
          <a:noFill/>
        </p:spPr>
        <p:txBody>
          <a:bodyPr wrap="square">
            <a:spAutoFit/>
          </a:bodyPr>
          <a:lstStyle/>
          <a:p>
            <a:r>
              <a:rPr lang="en-US" dirty="0">
                <a:solidFill>
                  <a:srgbClr val="FF0000"/>
                </a:solidFill>
              </a:rPr>
              <a:t>Since the Decision Tree model has the least MSE, RMSE scores and the highest R-sq and Adjusted R-sq scores</a:t>
            </a:r>
            <a:endParaRPr lang="en-IN" dirty="0">
              <a:solidFill>
                <a:srgbClr val="FF0000"/>
              </a:solidFill>
            </a:endParaRPr>
          </a:p>
        </p:txBody>
      </p:sp>
    </p:spTree>
    <p:extLst>
      <p:ext uri="{BB962C8B-B14F-4D97-AF65-F5344CB8AC3E}">
        <p14:creationId xmlns:p14="http://schemas.microsoft.com/office/powerpoint/2010/main" val="362518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A4F7-A570-4A56-0E5F-EFB30555EE92}"/>
              </a:ext>
            </a:extLst>
          </p:cNvPr>
          <p:cNvSpPr>
            <a:spLocks noGrp="1"/>
          </p:cNvSpPr>
          <p:nvPr>
            <p:ph type="title"/>
          </p:nvPr>
        </p:nvSpPr>
        <p:spPr>
          <a:xfrm>
            <a:off x="838200" y="2854709"/>
            <a:ext cx="10515600" cy="1325563"/>
          </a:xfrm>
        </p:spPr>
        <p:txBody>
          <a:bodyPr/>
          <a:lstStyle/>
          <a:p>
            <a:pPr algn="ctr"/>
            <a:r>
              <a:rPr lang="en-US" dirty="0"/>
              <a:t>Thankyou </a:t>
            </a:r>
            <a:endParaRPr lang="en-IN" dirty="0"/>
          </a:p>
        </p:txBody>
      </p:sp>
    </p:spTree>
    <p:extLst>
      <p:ext uri="{BB962C8B-B14F-4D97-AF65-F5344CB8AC3E}">
        <p14:creationId xmlns:p14="http://schemas.microsoft.com/office/powerpoint/2010/main" val="201030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0B545-3AB8-274C-36A7-57623C964BEB}"/>
              </a:ext>
            </a:extLst>
          </p:cNvPr>
          <p:cNvSpPr>
            <a:spLocks noGrp="1"/>
          </p:cNvSpPr>
          <p:nvPr>
            <p:ph idx="1"/>
          </p:nvPr>
        </p:nvSpPr>
        <p:spPr>
          <a:xfrm>
            <a:off x="2286252" y="309622"/>
            <a:ext cx="9357879" cy="5952281"/>
          </a:xfrm>
        </p:spPr>
        <p:txBody>
          <a:bodyPr>
            <a:normAutofit/>
          </a:bodyPr>
          <a:lstStyle/>
          <a:p>
            <a:r>
              <a:rPr lang="en-US" b="1" dirty="0"/>
              <a:t>Development of  the Code</a:t>
            </a:r>
          </a:p>
          <a:p>
            <a:pPr marL="0" indent="0">
              <a:buNone/>
            </a:pPr>
            <a:endParaRPr lang="en-US" b="1" dirty="0"/>
          </a:p>
          <a:p>
            <a:pPr>
              <a:buFont typeface="+mj-lt"/>
              <a:buAutoNum type="arabicPeriod"/>
            </a:pPr>
            <a:r>
              <a:rPr lang="en-US" b="1" dirty="0"/>
              <a:t>Python and R Scripts:</a:t>
            </a:r>
            <a:endParaRPr lang="en-US" dirty="0"/>
          </a:p>
          <a:p>
            <a:pPr marL="457200" lvl="1" indent="0">
              <a:buNone/>
            </a:pPr>
            <a:r>
              <a:rPr lang="en-US" dirty="0"/>
              <a:t>Write Python and R code for:</a:t>
            </a:r>
          </a:p>
          <a:p>
            <a:pPr marL="1143000" lvl="2" indent="-228600">
              <a:buFont typeface="+mj-lt"/>
              <a:buAutoNum type="arabicPeriod"/>
            </a:pPr>
            <a:r>
              <a:rPr lang="en-US" b="1" dirty="0"/>
              <a:t>Data Loading and Exploration:</a:t>
            </a:r>
            <a:r>
              <a:rPr lang="en-US" dirty="0"/>
              <a:t> Importing and exploring the dataset.</a:t>
            </a:r>
          </a:p>
          <a:p>
            <a:pPr marL="1143000" lvl="2" indent="-228600">
              <a:buFont typeface="+mj-lt"/>
              <a:buAutoNum type="arabicPeriod"/>
            </a:pPr>
            <a:r>
              <a:rPr lang="en-US" b="1" dirty="0"/>
              <a:t>EDA:</a:t>
            </a:r>
            <a:r>
              <a:rPr lang="en-US" dirty="0"/>
              <a:t> Creating visualizations and charts.</a:t>
            </a:r>
          </a:p>
          <a:p>
            <a:pPr marL="1143000" lvl="2" indent="-228600">
              <a:buFont typeface="+mj-lt"/>
              <a:buAutoNum type="arabicPeriod"/>
            </a:pPr>
            <a:r>
              <a:rPr lang="en-US" b="1" dirty="0"/>
              <a:t>Preprocessing:</a:t>
            </a:r>
            <a:r>
              <a:rPr lang="en-US" dirty="0"/>
              <a:t> Cleaning and preparing the data.</a:t>
            </a:r>
          </a:p>
          <a:p>
            <a:pPr marL="1143000" lvl="2" indent="-228600">
              <a:buFont typeface="+mj-lt"/>
              <a:buAutoNum type="arabicPeriod"/>
            </a:pPr>
            <a:r>
              <a:rPr lang="en-US" b="1" dirty="0"/>
              <a:t>Modeling:</a:t>
            </a:r>
            <a:r>
              <a:rPr lang="en-US" dirty="0"/>
              <a:t> Implementing and evaluating models.</a:t>
            </a:r>
          </a:p>
          <a:p>
            <a:pPr marL="1143000" lvl="2" indent="-228600">
              <a:buFont typeface="+mj-lt"/>
              <a:buAutoNum type="arabicPeriod"/>
            </a:pPr>
            <a:r>
              <a:rPr lang="en-US" b="1" dirty="0"/>
              <a:t>Hyperparameter Tuning:</a:t>
            </a:r>
            <a:r>
              <a:rPr lang="en-US" dirty="0"/>
              <a:t> Adjusting and optimizing model parameters.</a:t>
            </a:r>
          </a:p>
          <a:p>
            <a:pPr marL="1143000" lvl="2" indent="-228600">
              <a:buFont typeface="+mj-lt"/>
              <a:buAutoNum type="arabicPeriod"/>
            </a:pPr>
            <a:r>
              <a:rPr lang="en-US" b="1" dirty="0"/>
              <a:t>Metrics Evaluation:</a:t>
            </a:r>
            <a:r>
              <a:rPr lang="en-US" dirty="0"/>
              <a:t> Calculating and interpreting performance metrics.</a:t>
            </a:r>
          </a:p>
        </p:txBody>
      </p:sp>
    </p:spTree>
    <p:extLst>
      <p:ext uri="{BB962C8B-B14F-4D97-AF65-F5344CB8AC3E}">
        <p14:creationId xmlns:p14="http://schemas.microsoft.com/office/powerpoint/2010/main" val="249525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72A808-F16A-5F47-3132-1C06D6475535}"/>
              </a:ext>
            </a:extLst>
          </p:cNvPr>
          <p:cNvSpPr>
            <a:spLocks noGrp="1"/>
          </p:cNvSpPr>
          <p:nvPr>
            <p:ph idx="1"/>
          </p:nvPr>
        </p:nvSpPr>
        <p:spPr>
          <a:xfrm>
            <a:off x="2121720" y="1253331"/>
            <a:ext cx="9250101" cy="4351338"/>
          </a:xfrm>
        </p:spPr>
        <p:txBody>
          <a:bodyPr>
            <a:normAutofit fontScale="62500" lnSpcReduction="20000"/>
          </a:bodyPr>
          <a:lstStyle/>
          <a:p>
            <a:r>
              <a:rPr lang="en-US" dirty="0">
                <a:highlight>
                  <a:srgbClr val="C0C0C0"/>
                </a:highlight>
              </a:rPr>
              <a:t>SGEMM (Single-Precision General Matrix Multiply) </a:t>
            </a:r>
            <a:r>
              <a:rPr lang="en-US" dirty="0"/>
              <a:t>is a fundamental matrix operation where two matrices are multiplied and added to a third matrix. It is widely used in fields like machine learning and scientific computing.</a:t>
            </a:r>
          </a:p>
          <a:p>
            <a:pPr marL="0" indent="0">
              <a:buNone/>
            </a:pPr>
            <a:endParaRPr lang="en-US" dirty="0"/>
          </a:p>
          <a:p>
            <a:r>
              <a:rPr lang="en-US" b="1" dirty="0"/>
              <a:t>SGEMM GPU Kernel Performance</a:t>
            </a:r>
            <a:r>
              <a:rPr lang="en-US" dirty="0"/>
              <a:t> refers to how efficiently this operation is executed on a </a:t>
            </a:r>
            <a:r>
              <a:rPr lang="en-US" dirty="0">
                <a:highlight>
                  <a:srgbClr val="C0C0C0"/>
                </a:highlight>
              </a:rPr>
              <a:t>GPU (Graphics Processing Unit)</a:t>
            </a:r>
            <a:r>
              <a:rPr lang="en-US" dirty="0"/>
              <a:t>. Key aspects include:</a:t>
            </a:r>
          </a:p>
          <a:p>
            <a:r>
              <a:rPr lang="en-US" sz="2800" dirty="0">
                <a:solidFill>
                  <a:srgbClr val="002060"/>
                </a:solidFill>
              </a:rPr>
              <a:t>There are 14 parameter, the first 10 are ordinal and can only take up to 4 different powers of two values, and the 4 last variables are binary. Out of 1327104 total parameter combinations, only 241600 are feasible (due to various kernel constraints). This data set contains the results for all these feasible combinations.</a:t>
            </a:r>
          </a:p>
          <a:p>
            <a:pPr>
              <a:buFont typeface="Avenir Next LT Pro" panose="020B0504020202020204" pitchFamily="34" charset="0"/>
              <a:buNone/>
            </a:pPr>
            <a:r>
              <a:rPr lang="en-US" sz="2800" dirty="0">
                <a:solidFill>
                  <a:schemeClr val="tx1"/>
                </a:solidFill>
              </a:rPr>
              <a:t>Columns name:</a:t>
            </a:r>
          </a:p>
          <a:p>
            <a:pPr>
              <a:buFont typeface="Avenir Next LT Pro" panose="020B0504020202020204" pitchFamily="34" charset="0"/>
              <a:buNone/>
            </a:pPr>
            <a:r>
              <a:rPr lang="en-US" sz="2800" dirty="0">
                <a:solidFill>
                  <a:srgbClr val="002060"/>
                </a:solidFill>
              </a:rPr>
              <a:t>	'MWG', 'NWG', 'KWG', 'MDIMC', 'NDIMC', 'MDIMA', 'NDIMB', 'KWI', 'VWM', 'VWN', 'STRM', 'STRN', 'SA', 'SB', 'Run1 (</a:t>
            </a:r>
            <a:r>
              <a:rPr lang="en-US" sz="2800" dirty="0" err="1">
                <a:solidFill>
                  <a:srgbClr val="002060"/>
                </a:solidFill>
              </a:rPr>
              <a:t>ms</a:t>
            </a:r>
            <a:r>
              <a:rPr lang="en-US" sz="2800" dirty="0">
                <a:solidFill>
                  <a:srgbClr val="002060"/>
                </a:solidFill>
              </a:rPr>
              <a:t>)', 'Run2 (</a:t>
            </a:r>
            <a:r>
              <a:rPr lang="en-US" sz="2800" dirty="0" err="1">
                <a:solidFill>
                  <a:srgbClr val="002060"/>
                </a:solidFill>
              </a:rPr>
              <a:t>ms</a:t>
            </a:r>
            <a:r>
              <a:rPr lang="en-US" sz="2800" dirty="0">
                <a:solidFill>
                  <a:srgbClr val="002060"/>
                </a:solidFill>
              </a:rPr>
              <a:t>)', 'Run3 (</a:t>
            </a:r>
            <a:r>
              <a:rPr lang="en-US" sz="2800" dirty="0" err="1">
                <a:solidFill>
                  <a:srgbClr val="002060"/>
                </a:solidFill>
              </a:rPr>
              <a:t>ms</a:t>
            </a:r>
            <a:r>
              <a:rPr lang="en-US" sz="2800" dirty="0">
                <a:solidFill>
                  <a:srgbClr val="002060"/>
                </a:solidFill>
              </a:rPr>
              <a:t>)', 'Run4 (</a:t>
            </a:r>
            <a:r>
              <a:rPr lang="en-US" sz="2800" dirty="0" err="1">
                <a:solidFill>
                  <a:srgbClr val="002060"/>
                </a:solidFill>
              </a:rPr>
              <a:t>ms</a:t>
            </a:r>
            <a:r>
              <a:rPr lang="en-US" sz="2800" dirty="0">
                <a:solidFill>
                  <a:srgbClr val="002060"/>
                </a:solidFill>
              </a:rPr>
              <a:t>)'</a:t>
            </a:r>
          </a:p>
          <a:p>
            <a:endParaRPr lang="en-US" dirty="0"/>
          </a:p>
          <a:p>
            <a:endParaRPr lang="en-US" dirty="0"/>
          </a:p>
          <a:p>
            <a:endParaRPr lang="en-US" dirty="0"/>
          </a:p>
          <a:p>
            <a:pPr marL="0" indent="0">
              <a:buNone/>
            </a:pPr>
            <a:endParaRPr lang="en-US" dirty="0"/>
          </a:p>
          <a:p>
            <a:endParaRPr lang="en-IN" dirty="0"/>
          </a:p>
        </p:txBody>
      </p:sp>
      <p:sp>
        <p:nvSpPr>
          <p:cNvPr id="2" name="Title 1">
            <a:extLst>
              <a:ext uri="{FF2B5EF4-FFF2-40B4-BE49-F238E27FC236}">
                <a16:creationId xmlns:a16="http://schemas.microsoft.com/office/drawing/2014/main" id="{E42A110B-9172-25F2-1085-538DD26A424A}"/>
              </a:ext>
            </a:extLst>
          </p:cNvPr>
          <p:cNvSpPr>
            <a:spLocks noGrp="1"/>
          </p:cNvSpPr>
          <p:nvPr>
            <p:ph type="title"/>
          </p:nvPr>
        </p:nvSpPr>
        <p:spPr>
          <a:xfrm>
            <a:off x="2653848" y="282589"/>
            <a:ext cx="8520600" cy="572700"/>
          </a:xfrm>
        </p:spPr>
        <p:txBody>
          <a:bodyPr>
            <a:normAutofit fontScale="90000"/>
          </a:bodyPr>
          <a:lstStyle/>
          <a:p>
            <a:r>
              <a:rPr lang="en-US" dirty="0"/>
              <a:t>Data Summary:</a:t>
            </a:r>
          </a:p>
        </p:txBody>
      </p:sp>
      <p:sp>
        <p:nvSpPr>
          <p:cNvPr id="4" name="Text Placeholder 2">
            <a:extLst>
              <a:ext uri="{FF2B5EF4-FFF2-40B4-BE49-F238E27FC236}">
                <a16:creationId xmlns:a16="http://schemas.microsoft.com/office/drawing/2014/main" id="{E2E93B54-053C-BEAE-2C25-41B3F3E06851}"/>
              </a:ext>
            </a:extLst>
          </p:cNvPr>
          <p:cNvSpPr txBox="1">
            <a:spLocks/>
          </p:cNvSpPr>
          <p:nvPr/>
        </p:nvSpPr>
        <p:spPr>
          <a:xfrm>
            <a:off x="311700" y="1152474"/>
            <a:ext cx="8520600" cy="3724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rgbClr val="002060"/>
              </a:solidFill>
            </a:endParaRPr>
          </a:p>
        </p:txBody>
      </p:sp>
    </p:spTree>
    <p:extLst>
      <p:ext uri="{BB962C8B-B14F-4D97-AF65-F5344CB8AC3E}">
        <p14:creationId xmlns:p14="http://schemas.microsoft.com/office/powerpoint/2010/main" val="291462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84C5-7775-222D-6284-3BD4BF7E3D35}"/>
              </a:ext>
            </a:extLst>
          </p:cNvPr>
          <p:cNvSpPr>
            <a:spLocks noGrp="1"/>
          </p:cNvSpPr>
          <p:nvPr>
            <p:ph type="title"/>
          </p:nvPr>
        </p:nvSpPr>
        <p:spPr>
          <a:xfrm>
            <a:off x="2421194" y="500062"/>
            <a:ext cx="10515600" cy="1325563"/>
          </a:xfrm>
        </p:spPr>
        <p:txBody>
          <a:bodyPr>
            <a:normAutofit fontScale="90000"/>
          </a:bodyPr>
          <a:lstStyle/>
          <a:p>
            <a:r>
              <a:rPr lang="en-US" b="1" dirty="0"/>
              <a:t> Step-by-Step Breakdown of the   Approach:</a:t>
            </a:r>
            <a:br>
              <a:rPr lang="en-US" b="1" dirty="0"/>
            </a:br>
            <a:endParaRPr lang="en-IN" dirty="0"/>
          </a:p>
        </p:txBody>
      </p:sp>
      <p:sp>
        <p:nvSpPr>
          <p:cNvPr id="4" name="Rectangle 1">
            <a:extLst>
              <a:ext uri="{FF2B5EF4-FFF2-40B4-BE49-F238E27FC236}">
                <a16:creationId xmlns:a16="http://schemas.microsoft.com/office/drawing/2014/main" id="{BA9BC50D-72E1-9314-0C72-D9A012749FDD}"/>
              </a:ext>
            </a:extLst>
          </p:cNvPr>
          <p:cNvSpPr>
            <a:spLocks noGrp="1" noChangeArrowheads="1"/>
          </p:cNvSpPr>
          <p:nvPr>
            <p:ph idx="1"/>
          </p:nvPr>
        </p:nvSpPr>
        <p:spPr bwMode="auto">
          <a:xfrm>
            <a:off x="838200" y="2708633"/>
            <a:ext cx="999570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Understanding the Problem</a:t>
            </a:r>
            <a:r>
              <a:rPr kumimoji="0" lang="en-US" altLang="en-US" sz="1800" b="0" i="0" u="none" strike="noStrike" cap="none" normalizeH="0" baseline="0" dirty="0">
                <a:ln>
                  <a:noFill/>
                </a:ln>
                <a:solidFill>
                  <a:schemeClr val="tx1"/>
                </a:solidFill>
                <a:effectLst/>
                <a:latin typeface="Arial" panose="020B0604020202020204" pitchFamily="34" charset="0"/>
              </a:rPr>
              <a:t>: GPU kernel performance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Exploratory Data Analysis</a:t>
            </a:r>
            <a:r>
              <a:rPr kumimoji="0" lang="en-US" altLang="en-US" sz="1800" b="0" i="0" u="none" strike="noStrike" cap="none" normalizeH="0" baseline="0" dirty="0">
                <a:ln>
                  <a:noFill/>
                </a:ln>
                <a:solidFill>
                  <a:schemeClr val="tx1"/>
                </a:solidFill>
                <a:effectLst/>
                <a:latin typeface="Arial" panose="020B0604020202020204" pitchFamily="34" charset="0"/>
              </a:rPr>
              <a:t>: Investigating relationships and trends in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r>
              <a:rPr kumimoji="0" lang="en-US" altLang="en-US" sz="1800" b="0" i="0" u="none" strike="noStrike" cap="none" normalizeH="0" baseline="0" dirty="0">
                <a:ln>
                  <a:noFill/>
                </a:ln>
                <a:solidFill>
                  <a:schemeClr val="tx1"/>
                </a:solidFill>
                <a:effectLst/>
                <a:latin typeface="Arial" panose="020B0604020202020204" pitchFamily="34" charset="0"/>
              </a:rPr>
              <a:t>: Creating new features (target) from raw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a:t>
            </a:r>
            <a:r>
              <a:rPr kumimoji="0" lang="en-US" altLang="en-US" sz="1800" b="0" i="0" u="none" strike="noStrike" cap="none" normalizeH="0" baseline="0" dirty="0">
                <a:ln>
                  <a:noFill/>
                </a:ln>
                <a:solidFill>
                  <a:schemeClr val="tx1"/>
                </a:solidFill>
                <a:effectLst/>
                <a:latin typeface="Arial" panose="020B0604020202020204" pitchFamily="34" charset="0"/>
              </a:rPr>
              <a:t>: Implementing multiple models (linear </a:t>
            </a:r>
            <a:r>
              <a:rPr kumimoji="0" lang="en-US" altLang="en-US" sz="1800" b="0" i="0" u="none" strike="noStrike" cap="none" normalizeH="0" baseline="0" dirty="0" err="1">
                <a:ln>
                  <a:noFill/>
                </a:ln>
                <a:solidFill>
                  <a:schemeClr val="tx1"/>
                </a:solidFill>
                <a:effectLst/>
                <a:latin typeface="Arial" panose="020B0604020202020204" pitchFamily="34" charset="0"/>
              </a:rPr>
              <a:t>regressions,Decision</a:t>
            </a:r>
            <a:r>
              <a:rPr kumimoji="0" lang="en-US" altLang="en-US" sz="1800" b="0" i="0" u="none" strike="noStrike" cap="none" normalizeH="0" baseline="0" dirty="0">
                <a:ln>
                  <a:noFill/>
                </a:ln>
                <a:solidFill>
                  <a:schemeClr val="tx1"/>
                </a:solidFill>
                <a:effectLst/>
                <a:latin typeface="Arial" panose="020B0604020202020204" pitchFamily="34" charset="0"/>
              </a:rPr>
              <a:t> Trees, Random Forest,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Hyperparameter Tuning</a:t>
            </a:r>
            <a:r>
              <a:rPr kumimoji="0" lang="en-US" altLang="en-US" sz="1800" b="0" i="0" u="none" strike="noStrike" cap="none" normalizeH="0" baseline="0" dirty="0">
                <a:ln>
                  <a:noFill/>
                </a:ln>
                <a:solidFill>
                  <a:schemeClr val="tx1"/>
                </a:solidFill>
                <a:effectLst/>
                <a:latin typeface="Arial" panose="020B0604020202020204" pitchFamily="34" charset="0"/>
              </a:rPr>
              <a:t>: Enhancing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 Using metrics like MSE, MAE, and R2 to assess each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Insights and Business Application</a:t>
            </a:r>
            <a:r>
              <a:rPr kumimoji="0" lang="en-US" altLang="en-US" sz="1800" b="0" i="0" u="none" strike="noStrike" cap="none" normalizeH="0" baseline="0" dirty="0">
                <a:ln>
                  <a:noFill/>
                </a:ln>
                <a:solidFill>
                  <a:schemeClr val="tx1"/>
                </a:solidFill>
                <a:effectLst/>
                <a:latin typeface="Arial" panose="020B0604020202020204" pitchFamily="34" charset="0"/>
              </a:rPr>
              <a:t>: Translating technical findings into real-world business improvements. </a:t>
            </a:r>
          </a:p>
        </p:txBody>
      </p:sp>
    </p:spTree>
    <p:extLst>
      <p:ext uri="{BB962C8B-B14F-4D97-AF65-F5344CB8AC3E}">
        <p14:creationId xmlns:p14="http://schemas.microsoft.com/office/powerpoint/2010/main" val="64803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DB90-7E26-110F-7C8D-3393D155623D}"/>
              </a:ext>
            </a:extLst>
          </p:cNvPr>
          <p:cNvSpPr>
            <a:spLocks noGrp="1"/>
          </p:cNvSpPr>
          <p:nvPr>
            <p:ph type="title"/>
          </p:nvPr>
        </p:nvSpPr>
        <p:spPr>
          <a:xfrm>
            <a:off x="2325361" y="479558"/>
            <a:ext cx="11314470" cy="856526"/>
          </a:xfrm>
        </p:spPr>
        <p:txBody>
          <a:bodyPr>
            <a:noAutofit/>
          </a:bodyPr>
          <a:lstStyle/>
          <a:p>
            <a:r>
              <a:rPr lang="en-IN" sz="3600" b="1" dirty="0"/>
              <a:t>Industry Overview:</a:t>
            </a:r>
            <a:r>
              <a:rPr lang="en-US" sz="3600" dirty="0"/>
              <a:t> GPU Kernel Performance</a:t>
            </a:r>
            <a:br>
              <a:rPr lang="en-IN" sz="3600" dirty="0"/>
            </a:br>
            <a:endParaRPr lang="en-IN" sz="3600" dirty="0"/>
          </a:p>
        </p:txBody>
      </p:sp>
      <p:sp>
        <p:nvSpPr>
          <p:cNvPr id="4" name="Rectangle 1">
            <a:extLst>
              <a:ext uri="{FF2B5EF4-FFF2-40B4-BE49-F238E27FC236}">
                <a16:creationId xmlns:a16="http://schemas.microsoft.com/office/drawing/2014/main" id="{E80E74D6-F8E1-5689-0C37-E59B2D640042}"/>
              </a:ext>
            </a:extLst>
          </p:cNvPr>
          <p:cNvSpPr>
            <a:spLocks noGrp="1" noChangeArrowheads="1"/>
          </p:cNvSpPr>
          <p:nvPr>
            <p:ph idx="1"/>
          </p:nvPr>
        </p:nvSpPr>
        <p:spPr bwMode="auto">
          <a:xfrm>
            <a:off x="1545783" y="1368436"/>
            <a:ext cx="10646217" cy="412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r>
              <a:rPr lang="en-US" dirty="0"/>
              <a:t>The matrix multiplication task (SGEMM) is vital for high-performance computing, particularly in areas such as machine learning, scientific simulations, and graphics rendering. These industries rely on efficient GPU performance to handle large-scale computations. Optimizing GPU kernel performance, like minimizing matrix operation runtimes, is crucial for improving processing speed, lowering costs, and ensuring energy-efficient operations in computationally heavy fields.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CC77B40D-F079-92E3-A940-7DF969CFFFCD}"/>
              </a:ext>
            </a:extLst>
          </p:cNvPr>
          <p:cNvPicPr>
            <a:picLocks noChangeAspect="1"/>
          </p:cNvPicPr>
          <p:nvPr/>
        </p:nvPicPr>
        <p:blipFill>
          <a:blip r:embed="rId2">
            <a:alphaModFix amt="5000"/>
          </a:blip>
          <a:stretch>
            <a:fillRect/>
          </a:stretch>
        </p:blipFill>
        <p:spPr>
          <a:xfrm>
            <a:off x="1860907" y="1519845"/>
            <a:ext cx="6090902" cy="4084542"/>
          </a:xfrm>
          <a:prstGeom prst="rect">
            <a:avLst/>
          </a:prstGeom>
        </p:spPr>
      </p:pic>
    </p:spTree>
    <p:extLst>
      <p:ext uri="{BB962C8B-B14F-4D97-AF65-F5344CB8AC3E}">
        <p14:creationId xmlns:p14="http://schemas.microsoft.com/office/powerpoint/2010/main" val="130458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C5F8-87A4-2D3E-49C8-8DF81331CCF8}"/>
              </a:ext>
            </a:extLst>
          </p:cNvPr>
          <p:cNvSpPr>
            <a:spLocks noGrp="1"/>
          </p:cNvSpPr>
          <p:nvPr>
            <p:ph type="title"/>
          </p:nvPr>
        </p:nvSpPr>
        <p:spPr>
          <a:xfrm>
            <a:off x="2421193" y="306131"/>
            <a:ext cx="10515600" cy="1325563"/>
          </a:xfrm>
        </p:spPr>
        <p:txBody>
          <a:bodyPr/>
          <a:lstStyle/>
          <a:p>
            <a:r>
              <a:rPr lang="en-IN" dirty="0"/>
              <a:t>Business Problem Statement:</a:t>
            </a:r>
          </a:p>
        </p:txBody>
      </p:sp>
      <p:sp>
        <p:nvSpPr>
          <p:cNvPr id="5" name="Rectangle 2">
            <a:extLst>
              <a:ext uri="{FF2B5EF4-FFF2-40B4-BE49-F238E27FC236}">
                <a16:creationId xmlns:a16="http://schemas.microsoft.com/office/drawing/2014/main" id="{FB8A6143-0223-DEDF-D022-82D5D9DE3B18}"/>
              </a:ext>
            </a:extLst>
          </p:cNvPr>
          <p:cNvSpPr>
            <a:spLocks noGrp="1" noChangeArrowheads="1"/>
          </p:cNvSpPr>
          <p:nvPr>
            <p:ph idx="1"/>
          </p:nvPr>
        </p:nvSpPr>
        <p:spPr bwMode="auto">
          <a:xfrm>
            <a:off x="1736688" y="1827939"/>
            <a:ext cx="999423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The key business problem is optimizing the runtime of SGEMM operations (matrix multiplication on GPUs). Faster execution times directly impact operational efficiency for businesses relying on large-scale data processing, reducing the costs associated with longer runtimes and hardware usage. This improvement can be applied across industries like AI, gaming, and scientific research where rapid computation is essential.</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385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E4F3-F744-5E3F-BBF8-01CF5AAD3F19}"/>
              </a:ext>
            </a:extLst>
          </p:cNvPr>
          <p:cNvSpPr>
            <a:spLocks noGrp="1"/>
          </p:cNvSpPr>
          <p:nvPr>
            <p:ph type="title"/>
          </p:nvPr>
        </p:nvSpPr>
        <p:spPr>
          <a:xfrm>
            <a:off x="2490316" y="241160"/>
            <a:ext cx="10515600" cy="1325563"/>
          </a:xfrm>
        </p:spPr>
        <p:txBody>
          <a:bodyPr>
            <a:normAutofit/>
          </a:bodyPr>
          <a:lstStyle/>
          <a:p>
            <a:r>
              <a:rPr lang="en-US" sz="4000" dirty="0"/>
              <a:t>Dataset Description and Plan of Action:</a:t>
            </a:r>
            <a:endParaRPr lang="en-IN" sz="4000" dirty="0"/>
          </a:p>
        </p:txBody>
      </p:sp>
      <p:sp>
        <p:nvSpPr>
          <p:cNvPr id="4" name="Rectangle 1">
            <a:extLst>
              <a:ext uri="{FF2B5EF4-FFF2-40B4-BE49-F238E27FC236}">
                <a16:creationId xmlns:a16="http://schemas.microsoft.com/office/drawing/2014/main" id="{159B5E09-520A-A885-8484-977FD0457270}"/>
              </a:ext>
            </a:extLst>
          </p:cNvPr>
          <p:cNvSpPr>
            <a:spLocks noGrp="1" noChangeArrowheads="1"/>
          </p:cNvSpPr>
          <p:nvPr>
            <p:ph idx="1"/>
          </p:nvPr>
        </p:nvSpPr>
        <p:spPr bwMode="auto">
          <a:xfrm>
            <a:off x="1965344" y="1830924"/>
            <a:ext cx="941057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Dataset</a:t>
            </a:r>
            <a:r>
              <a:rPr kumimoji="0" lang="en-US" altLang="en-US" sz="1800" b="0" i="0" u="none" strike="noStrike" cap="none" normalizeH="0" baseline="0" dirty="0">
                <a:ln>
                  <a:noFill/>
                </a:ln>
                <a:solidFill>
                  <a:schemeClr val="tx1"/>
                </a:solidFill>
                <a:effectLst/>
                <a:latin typeface="Arial" panose="020B0604020202020204" pitchFamily="34" charset="0"/>
              </a:rPr>
              <a:t>: The SGEMM dataset contains features representing GPU configurations (e.g., MWG, KWG, MDIMA) and the runtime performance across four runs (Run1, Run2, Run3, Run4).</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Plan of Action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exploratory data analysis (EDA) to understand the data and spot trends or correlations.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Conduct feature engineering, including the creation of a target variable by averaging the four runtime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Preprocess the data (scaling, splitting) for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different machine learning models and fine-tune hyperparameters.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 the models using multiple metrics (MAE, MSE, RMSE, R2).</a:t>
            </a:r>
          </a:p>
        </p:txBody>
      </p:sp>
    </p:spTree>
    <p:extLst>
      <p:ext uri="{BB962C8B-B14F-4D97-AF65-F5344CB8AC3E}">
        <p14:creationId xmlns:p14="http://schemas.microsoft.com/office/powerpoint/2010/main" val="135682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F0512B-24B7-C29E-8B4A-8F0F8801B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32" y="1180616"/>
            <a:ext cx="11531536" cy="5538487"/>
          </a:xfrm>
          <a:prstGeom prst="rect">
            <a:avLst/>
          </a:prstGeom>
        </p:spPr>
      </p:pic>
      <p:sp>
        <p:nvSpPr>
          <p:cNvPr id="4" name="TextBox 3">
            <a:extLst>
              <a:ext uri="{FF2B5EF4-FFF2-40B4-BE49-F238E27FC236}">
                <a16:creationId xmlns:a16="http://schemas.microsoft.com/office/drawing/2014/main" id="{DCF25A58-F9C8-7801-680C-1FBA870F15F7}"/>
              </a:ext>
            </a:extLst>
          </p:cNvPr>
          <p:cNvSpPr txBox="1"/>
          <p:nvPr/>
        </p:nvSpPr>
        <p:spPr>
          <a:xfrm>
            <a:off x="3865944" y="416689"/>
            <a:ext cx="5254907" cy="369332"/>
          </a:xfrm>
          <a:prstGeom prst="rect">
            <a:avLst/>
          </a:prstGeom>
          <a:noFill/>
        </p:spPr>
        <p:txBody>
          <a:bodyPr wrap="square" rtlCol="0">
            <a:spAutoFit/>
          </a:bodyPr>
          <a:lstStyle/>
          <a:p>
            <a:r>
              <a:rPr kumimoji="0" lang="en-US" altLang="en-US" sz="1800" b="1" i="0" u="sng" strike="noStrike" cap="none" normalizeH="0" baseline="0" dirty="0">
                <a:ln>
                  <a:noFill/>
                </a:ln>
                <a:solidFill>
                  <a:schemeClr val="tx1"/>
                </a:solidFill>
                <a:effectLst/>
                <a:latin typeface="Arial" panose="020B0604020202020204" pitchFamily="34" charset="0"/>
              </a:rPr>
              <a:t>SGEMM dataset and the runtime performance:</a:t>
            </a:r>
            <a:endParaRPr lang="en-IN" b="1" u="sng" dirty="0"/>
          </a:p>
        </p:txBody>
      </p:sp>
    </p:spTree>
    <p:extLst>
      <p:ext uri="{BB962C8B-B14F-4D97-AF65-F5344CB8AC3E}">
        <p14:creationId xmlns:p14="http://schemas.microsoft.com/office/powerpoint/2010/main" val="2966249330"/>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Explore</Template>
  <TotalTime>1341</TotalTime>
  <Words>1425</Words>
  <Application>Microsoft Office PowerPoint</Application>
  <PresentationFormat>Widescreen</PresentationFormat>
  <Paragraphs>132</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Unicode MS</vt:lpstr>
      <vt:lpstr>Avenir Next LT Pro</vt:lpstr>
      <vt:lpstr>AvenirNext LT Pro Medium</vt:lpstr>
      <vt:lpstr>Calibri</vt:lpstr>
      <vt:lpstr>Posterama</vt:lpstr>
      <vt:lpstr>Roboto</vt:lpstr>
      <vt:lpstr>ExploreVTI</vt:lpstr>
      <vt:lpstr>SGEMM GPU Kernel Performance Analysis</vt:lpstr>
      <vt:lpstr>PowerPoint Presentation</vt:lpstr>
      <vt:lpstr>PowerPoint Presentation</vt:lpstr>
      <vt:lpstr>Data Summary:</vt:lpstr>
      <vt:lpstr> Step-by-Step Breakdown of the   Approach: </vt:lpstr>
      <vt:lpstr>Industry Overview: GPU Kernel Performance </vt:lpstr>
      <vt:lpstr>Business Problem Statement:</vt:lpstr>
      <vt:lpstr>Dataset Description and Plan of Action:</vt:lpstr>
      <vt:lpstr>PowerPoint Presentation</vt:lpstr>
      <vt:lpstr>Exploratory Data Analysis (EDA):</vt:lpstr>
      <vt:lpstr>PowerPoint Presentation</vt:lpstr>
      <vt:lpstr>PowerPoint Presentation</vt:lpstr>
      <vt:lpstr>PowerPoint Presentation</vt:lpstr>
      <vt:lpstr>PowerPoint Presentation</vt:lpstr>
      <vt:lpstr>PowerPoint Presentation</vt:lpstr>
      <vt:lpstr>Data Preprocessing Methods:</vt:lpstr>
      <vt:lpstr>Data Splitting and Models Used:</vt:lpstr>
      <vt:lpstr>Hyperparameter Tuning Improvements:</vt:lpstr>
      <vt:lpstr>Insights and Evaluation Metrics:</vt:lpstr>
      <vt:lpstr>Model Explainability and Business Impact:</vt:lpstr>
      <vt:lpstr>PowerPoint Presentation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Chinmai rayidi</dc:creator>
  <cp:lastModifiedBy>Chinmai rayidi</cp:lastModifiedBy>
  <cp:revision>36</cp:revision>
  <dcterms:created xsi:type="dcterms:W3CDTF">2024-09-10T11:03:12Z</dcterms:created>
  <dcterms:modified xsi:type="dcterms:W3CDTF">2024-09-17T14:59:02Z</dcterms:modified>
</cp:coreProperties>
</file>