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75" r:id="rId9"/>
    <p:sldId id="276" r:id="rId10"/>
    <p:sldId id="277" r:id="rId11"/>
    <p:sldId id="278" r:id="rId12"/>
    <p:sldId id="280" r:id="rId13"/>
    <p:sldId id="28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69"/>
    <p:restoredTop sz="96327"/>
  </p:normalViewPr>
  <p:slideViewPr>
    <p:cSldViewPr snapToGrid="0">
      <p:cViewPr varScale="1">
        <p:scale>
          <a:sx n="139" d="100"/>
          <a:sy n="139" d="100"/>
        </p:scale>
        <p:origin x="17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By Chinmay Arvind</a:t>
            </a:r>
          </a:p>
          <a:p>
            <a:r>
              <a:rPr lang="en-US" sz="2800" b="1" dirty="0"/>
              <a:t>February 13,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3BD5-7DDB-0E71-376A-69557C021BEF}"/>
              </a:ext>
            </a:extLst>
          </p:cNvPr>
          <p:cNvSpPr>
            <a:spLocks noGrp="1"/>
          </p:cNvSpPr>
          <p:nvPr>
            <p:ph type="title"/>
          </p:nvPr>
        </p:nvSpPr>
        <p:spPr>
          <a:xfrm>
            <a:off x="838200" y="848702"/>
            <a:ext cx="10515600" cy="1325563"/>
          </a:xfrm>
        </p:spPr>
        <p:txBody>
          <a:bodyPr>
            <a:normAutofit fontScale="90000"/>
          </a:bodyPr>
          <a:lstStyle/>
          <a:p>
            <a:r>
              <a:rPr lang="en-US" dirty="0">
                <a:solidFill>
                  <a:schemeClr val="accent2"/>
                </a:solidFill>
              </a:rPr>
              <a:t>Hypothesis 5: Age of residents where in between middle-aged to early-old age can be a target demographic for investment in the cab industry for G2M</a:t>
            </a:r>
          </a:p>
        </p:txBody>
      </p:sp>
      <p:pic>
        <p:nvPicPr>
          <p:cNvPr id="5" name="Content Placeholder 4" descr="Chart, bar chart&#10;&#10;Description automatically generated">
            <a:extLst>
              <a:ext uri="{FF2B5EF4-FFF2-40B4-BE49-F238E27FC236}">
                <a16:creationId xmlns:a16="http://schemas.microsoft.com/office/drawing/2014/main" id="{D20E77F4-0254-A236-613B-FC20419F2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005" y="2508250"/>
            <a:ext cx="7053902" cy="4115574"/>
          </a:xfrm>
        </p:spPr>
      </p:pic>
    </p:spTree>
    <p:extLst>
      <p:ext uri="{BB962C8B-B14F-4D97-AF65-F5344CB8AC3E}">
        <p14:creationId xmlns:p14="http://schemas.microsoft.com/office/powerpoint/2010/main" val="296527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B2A3-E411-1456-8349-FAAC32C63031}"/>
              </a:ext>
            </a:extLst>
          </p:cNvPr>
          <p:cNvSpPr>
            <a:spLocks noGrp="1"/>
          </p:cNvSpPr>
          <p:nvPr>
            <p:ph type="title"/>
          </p:nvPr>
        </p:nvSpPr>
        <p:spPr/>
        <p:txBody>
          <a:bodyPr>
            <a:normAutofit fontScale="90000"/>
          </a:bodyPr>
          <a:lstStyle/>
          <a:p>
            <a:r>
              <a:rPr lang="en-US" dirty="0">
                <a:solidFill>
                  <a:schemeClr val="accent2"/>
                </a:solidFill>
              </a:rPr>
              <a:t>Hypothesis 6: Specific high-income cities can be used to invest more into their cab industries for G2M</a:t>
            </a:r>
          </a:p>
        </p:txBody>
      </p:sp>
      <p:pic>
        <p:nvPicPr>
          <p:cNvPr id="5" name="Content Placeholder 4" descr="Chart, bar chart&#10;&#10;Description automatically generated">
            <a:extLst>
              <a:ext uri="{FF2B5EF4-FFF2-40B4-BE49-F238E27FC236}">
                <a16:creationId xmlns:a16="http://schemas.microsoft.com/office/drawing/2014/main" id="{B1A99C7F-0753-B42D-3213-1422104B8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3740" y="1825625"/>
            <a:ext cx="6904520" cy="4351338"/>
          </a:xfrm>
        </p:spPr>
      </p:pic>
    </p:spTree>
    <p:extLst>
      <p:ext uri="{BB962C8B-B14F-4D97-AF65-F5344CB8AC3E}">
        <p14:creationId xmlns:p14="http://schemas.microsoft.com/office/powerpoint/2010/main" val="335169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7BAC-4042-ADAE-40C0-AA015BF3E233}"/>
              </a:ext>
            </a:extLst>
          </p:cNvPr>
          <p:cNvSpPr>
            <a:spLocks noGrp="1"/>
          </p:cNvSpPr>
          <p:nvPr>
            <p:ph type="title"/>
          </p:nvPr>
        </p:nvSpPr>
        <p:spPr/>
        <p:txBody>
          <a:bodyPr/>
          <a:lstStyle/>
          <a:p>
            <a:r>
              <a:rPr lang="en-US" dirty="0">
                <a:solidFill>
                  <a:schemeClr val="accent2"/>
                </a:solidFill>
              </a:rPr>
              <a:t>Recommendations</a:t>
            </a:r>
          </a:p>
        </p:txBody>
      </p:sp>
      <p:sp>
        <p:nvSpPr>
          <p:cNvPr id="3" name="Content Placeholder 2">
            <a:extLst>
              <a:ext uri="{FF2B5EF4-FFF2-40B4-BE49-F238E27FC236}">
                <a16:creationId xmlns:a16="http://schemas.microsoft.com/office/drawing/2014/main" id="{C7995E0B-25B3-13E6-84FC-BD648B0E04F5}"/>
              </a:ext>
            </a:extLst>
          </p:cNvPr>
          <p:cNvSpPr>
            <a:spLocks noGrp="1"/>
          </p:cNvSpPr>
          <p:nvPr>
            <p:ph idx="1"/>
          </p:nvPr>
        </p:nvSpPr>
        <p:spPr/>
        <p:txBody>
          <a:bodyPr>
            <a:normAutofit/>
          </a:bodyPr>
          <a:lstStyle/>
          <a:p>
            <a:r>
              <a:rPr lang="en-US" sz="1600" dirty="0"/>
              <a:t>We can suggest to G2M that the cost of the trip for the drivers that they will place in their cabs after investing the cab industry will stay about constant throughout the December timeframe given in the problem.</a:t>
            </a:r>
          </a:p>
          <a:p>
            <a:r>
              <a:rPr lang="en-US" sz="1600" dirty="0"/>
              <a:t>We can suggest to G2M that the price charged can be either hiked to the prices on days 42625, 42850, and 43150 for a few more days using different rates. Or we can suggest G2M to reduce prices to increase customers paying for cabs, and hence, eventually causing a boost in fares by out-lowering the prices compared to competitor companies’ prices.</a:t>
            </a:r>
          </a:p>
          <a:p>
            <a:r>
              <a:rPr lang="en-US" sz="1600" dirty="0"/>
              <a:t>It is better for GM2 to start their investment in a city like New York, where the profit margins are high which would make the investment project a success.</a:t>
            </a:r>
          </a:p>
          <a:p>
            <a:r>
              <a:rPr lang="en-US" sz="1600" dirty="0"/>
              <a:t>G2M should find cities where the population of males is higher to start off with higher sales, as can be seen from the data that male customers on average pay more to cabs, causing an increase in profit. Another suggestion would be to also simultaneously increase investment in Female customers being attracted to riding in cabs by either promising safety in rides, or employing women-drivers which would allow women to feel safer and ride via cabs more often.</a:t>
            </a:r>
          </a:p>
          <a:p>
            <a:r>
              <a:rPr lang="en-US" sz="1600" dirty="0"/>
              <a:t>G2M should find cities where average age of residents are between an age range of around 28 - 61 years of age as can be seen from the data that people in that age range tend to use cabs more, increasing the profit margin.</a:t>
            </a:r>
          </a:p>
          <a:p>
            <a:r>
              <a:rPr lang="en-US" sz="1600" dirty="0"/>
              <a:t>G2M should start their investment into the cab industry in cities like Sacramento, New York, and Orange County as people are more well-off and would be more willing to pay for cabs as compared to people from places like Atlanta, Austin, etc. who might not be as open to paying for cabs.</a:t>
            </a:r>
          </a:p>
        </p:txBody>
      </p:sp>
    </p:spTree>
    <p:extLst>
      <p:ext uri="{BB962C8B-B14F-4D97-AF65-F5344CB8AC3E}">
        <p14:creationId xmlns:p14="http://schemas.microsoft.com/office/powerpoint/2010/main" val="393279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2BFD-C9A1-3549-EFBD-7FC4038F7587}"/>
              </a:ext>
            </a:extLst>
          </p:cNvPr>
          <p:cNvSpPr>
            <a:spLocks noGrp="1"/>
          </p:cNvSpPr>
          <p:nvPr>
            <p:ph type="title"/>
          </p:nvPr>
        </p:nvSpPr>
        <p:spPr>
          <a:xfrm>
            <a:off x="685800" y="1851025"/>
            <a:ext cx="11245362" cy="3424359"/>
          </a:xfrm>
        </p:spPr>
        <p:txBody>
          <a:bodyPr>
            <a:normAutofit/>
          </a:bodyPr>
          <a:lstStyle/>
          <a:p>
            <a:pPr algn="ctr"/>
            <a:r>
              <a:rPr lang="en-US" sz="6000" dirty="0">
                <a:solidFill>
                  <a:schemeClr val="accent2"/>
                </a:solidFill>
              </a:rPr>
              <a:t>Questions?</a:t>
            </a:r>
          </a:p>
        </p:txBody>
      </p:sp>
    </p:spTree>
    <p:extLst>
      <p:ext uri="{BB962C8B-B14F-4D97-AF65-F5344CB8AC3E}">
        <p14:creationId xmlns:p14="http://schemas.microsoft.com/office/powerpoint/2010/main" val="360950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FC2-AB1C-1352-8B3A-A25E9A1E1958}"/>
              </a:ext>
            </a:extLst>
          </p:cNvPr>
          <p:cNvSpPr>
            <a:spLocks noGrp="1"/>
          </p:cNvSpPr>
          <p:nvPr>
            <p:ph type="title"/>
          </p:nvPr>
        </p:nvSpPr>
        <p:spPr/>
        <p:txBody>
          <a:bodyPr/>
          <a:lstStyle/>
          <a:p>
            <a:r>
              <a:rPr lang="en-US" dirty="0">
                <a:solidFill>
                  <a:schemeClr val="accent2"/>
                </a:solidFill>
              </a:rPr>
              <a:t>G2M Cab Investment opportunity - overview</a:t>
            </a:r>
          </a:p>
        </p:txBody>
      </p:sp>
      <p:sp>
        <p:nvSpPr>
          <p:cNvPr id="3" name="Content Placeholder 2">
            <a:extLst>
              <a:ext uri="{FF2B5EF4-FFF2-40B4-BE49-F238E27FC236}">
                <a16:creationId xmlns:a16="http://schemas.microsoft.com/office/drawing/2014/main" id="{F6CDB8BE-B2AC-4209-6A07-232DE25AF47B}"/>
              </a:ext>
            </a:extLst>
          </p:cNvPr>
          <p:cNvSpPr>
            <a:spLocks noGrp="1"/>
          </p:cNvSpPr>
          <p:nvPr>
            <p:ph idx="1"/>
          </p:nvPr>
        </p:nvSpPr>
        <p:spPr/>
        <p:txBody>
          <a:bodyPr/>
          <a:lstStyle/>
          <a:p>
            <a:pPr algn="l"/>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dirty="0"/>
              <a:t>The objective of this presentation will be to see if some hypotheses generated from the data are feasible for supporting investment for G2M in the Cab industry.</a:t>
            </a:r>
          </a:p>
        </p:txBody>
      </p:sp>
    </p:spTree>
    <p:extLst>
      <p:ext uri="{BB962C8B-B14F-4D97-AF65-F5344CB8AC3E}">
        <p14:creationId xmlns:p14="http://schemas.microsoft.com/office/powerpoint/2010/main" val="130574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D0F3-D238-CD06-5B28-7AC6EFE5F09A}"/>
              </a:ext>
            </a:extLst>
          </p:cNvPr>
          <p:cNvSpPr>
            <a:spLocks noGrp="1"/>
          </p:cNvSpPr>
          <p:nvPr>
            <p:ph type="title"/>
          </p:nvPr>
        </p:nvSpPr>
        <p:spPr/>
        <p:txBody>
          <a:bodyPr/>
          <a:lstStyle/>
          <a:p>
            <a:r>
              <a:rPr lang="en-US" dirty="0">
                <a:solidFill>
                  <a:schemeClr val="accent2"/>
                </a:solidFill>
              </a:rPr>
              <a:t>Analysis</a:t>
            </a:r>
          </a:p>
        </p:txBody>
      </p:sp>
      <p:sp>
        <p:nvSpPr>
          <p:cNvPr id="3" name="Content Placeholder 2">
            <a:extLst>
              <a:ext uri="{FF2B5EF4-FFF2-40B4-BE49-F238E27FC236}">
                <a16:creationId xmlns:a16="http://schemas.microsoft.com/office/drawing/2014/main" id="{6C7E84CE-5C3C-F410-8B5A-09433CB3B8F9}"/>
              </a:ext>
            </a:extLst>
          </p:cNvPr>
          <p:cNvSpPr>
            <a:spLocks noGrp="1"/>
          </p:cNvSpPr>
          <p:nvPr>
            <p:ph idx="1"/>
          </p:nvPr>
        </p:nvSpPr>
        <p:spPr/>
        <p:txBody>
          <a:bodyPr/>
          <a:lstStyle/>
          <a:p>
            <a:r>
              <a:rPr lang="en-US" dirty="0"/>
              <a:t>The data will be analysis will be a 3-fold process. It is as follows:</a:t>
            </a:r>
          </a:p>
          <a:p>
            <a:pPr marL="914400" lvl="1" indent="-457200">
              <a:buAutoNum type="arabicPeriod"/>
            </a:pPr>
            <a:r>
              <a:rPr lang="en-US" dirty="0"/>
              <a:t>General data analysis – Looking at the general attributes of the data to try and see if any data can be appended, or joined to improve our hypotheses, and check to see if there are any glaringly obvious insights that can be made from just the aggregate data.</a:t>
            </a:r>
          </a:p>
          <a:p>
            <a:pPr marL="914400" lvl="1" indent="-457200">
              <a:buAutoNum type="arabicPeriod"/>
            </a:pPr>
            <a:r>
              <a:rPr lang="en-US" dirty="0"/>
              <a:t>Trend data analysis – Looking at visualizations generated from the hypotheses and data to see if any particular insights can be drawn to better inform G2M about investment strategies.</a:t>
            </a:r>
          </a:p>
          <a:p>
            <a:pPr marL="914400" lvl="1" indent="-457200">
              <a:buAutoNum type="arabicPeriod"/>
            </a:pPr>
            <a:r>
              <a:rPr lang="en-US" dirty="0"/>
              <a:t>Recommendations – Concisely putting together insights to help inform G2M about how to go about investing in the cab industry.</a:t>
            </a:r>
          </a:p>
          <a:p>
            <a:pPr marL="914400" lvl="1" indent="-457200">
              <a:buAutoNum type="arabicPeriod"/>
            </a:pPr>
            <a:endParaRPr lang="en-US" dirty="0"/>
          </a:p>
          <a:p>
            <a:pPr marL="914400" lvl="1" indent="-457200">
              <a:buAutoNum type="arabicPeriod"/>
            </a:pPr>
            <a:endParaRPr lang="en-US" dirty="0"/>
          </a:p>
        </p:txBody>
      </p:sp>
    </p:spTree>
    <p:extLst>
      <p:ext uri="{BB962C8B-B14F-4D97-AF65-F5344CB8AC3E}">
        <p14:creationId xmlns:p14="http://schemas.microsoft.com/office/powerpoint/2010/main" val="103106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639E-4AC0-13B9-D77F-ACFD556477A7}"/>
              </a:ext>
            </a:extLst>
          </p:cNvPr>
          <p:cNvSpPr>
            <a:spLocks noGrp="1"/>
          </p:cNvSpPr>
          <p:nvPr>
            <p:ph type="title"/>
          </p:nvPr>
        </p:nvSpPr>
        <p:spPr/>
        <p:txBody>
          <a:bodyPr/>
          <a:lstStyle/>
          <a:p>
            <a:r>
              <a:rPr lang="en-US" dirty="0">
                <a:solidFill>
                  <a:schemeClr val="accent2"/>
                </a:solidFill>
              </a:rPr>
              <a:t>General Data Analysis overview</a:t>
            </a:r>
          </a:p>
        </p:txBody>
      </p:sp>
      <p:sp>
        <p:nvSpPr>
          <p:cNvPr id="3" name="Content Placeholder 2">
            <a:extLst>
              <a:ext uri="{FF2B5EF4-FFF2-40B4-BE49-F238E27FC236}">
                <a16:creationId xmlns:a16="http://schemas.microsoft.com/office/drawing/2014/main" id="{03A24238-9793-5FD5-F7FB-57778A7286E2}"/>
              </a:ext>
            </a:extLst>
          </p:cNvPr>
          <p:cNvSpPr>
            <a:spLocks noGrp="1"/>
          </p:cNvSpPr>
          <p:nvPr>
            <p:ph idx="1"/>
          </p:nvPr>
        </p:nvSpPr>
        <p:spPr/>
        <p:txBody>
          <a:bodyPr/>
          <a:lstStyle/>
          <a:p>
            <a:r>
              <a:rPr lang="en-US" dirty="0"/>
              <a:t>General information about the data:</a:t>
            </a:r>
          </a:p>
          <a:p>
            <a:pPr lvl="1"/>
            <a:r>
              <a:rPr lang="en-US" dirty="0"/>
              <a:t>4 csv files of data were analyzed, and the insights were drawn from them overall and individually (as shown later)</a:t>
            </a:r>
          </a:p>
          <a:p>
            <a:pPr lvl="1"/>
            <a:r>
              <a:rPr lang="en-US" dirty="0"/>
              <a:t>Total features (columns) in all datasets combined: 18</a:t>
            </a:r>
          </a:p>
          <a:p>
            <a:pPr lvl="1"/>
            <a:r>
              <a:rPr lang="en-US" dirty="0"/>
              <a:t>Total rows in all datasets combined (unmerged): 848,681</a:t>
            </a:r>
          </a:p>
          <a:p>
            <a:pPr lvl="1"/>
            <a:r>
              <a:rPr lang="en-US" dirty="0"/>
              <a:t>Timeframe of the dataset: 31/01/2016 to 31/12/2018</a:t>
            </a:r>
          </a:p>
          <a:p>
            <a:pPr lvl="1"/>
            <a:r>
              <a:rPr lang="en-US" dirty="0"/>
              <a:t>Total rows in the master dataset: 359,391</a:t>
            </a:r>
          </a:p>
          <a:p>
            <a:pPr lvl="1"/>
            <a:endParaRPr lang="en-US" dirty="0"/>
          </a:p>
        </p:txBody>
      </p:sp>
    </p:spTree>
    <p:extLst>
      <p:ext uri="{BB962C8B-B14F-4D97-AF65-F5344CB8AC3E}">
        <p14:creationId xmlns:p14="http://schemas.microsoft.com/office/powerpoint/2010/main" val="218522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6255-0B4F-C497-C267-E31DF0A204C0}"/>
              </a:ext>
            </a:extLst>
          </p:cNvPr>
          <p:cNvSpPr>
            <a:spLocks noGrp="1"/>
          </p:cNvSpPr>
          <p:nvPr>
            <p:ph type="title"/>
          </p:nvPr>
        </p:nvSpPr>
        <p:spPr/>
        <p:txBody>
          <a:bodyPr/>
          <a:lstStyle/>
          <a:p>
            <a:r>
              <a:rPr lang="en-US" dirty="0">
                <a:solidFill>
                  <a:schemeClr val="accent2"/>
                </a:solidFill>
              </a:rPr>
              <a:t>Hypotheses to be tested</a:t>
            </a:r>
          </a:p>
        </p:txBody>
      </p:sp>
      <p:sp>
        <p:nvSpPr>
          <p:cNvPr id="3" name="Content Placeholder 2">
            <a:extLst>
              <a:ext uri="{FF2B5EF4-FFF2-40B4-BE49-F238E27FC236}">
                <a16:creationId xmlns:a16="http://schemas.microsoft.com/office/drawing/2014/main" id="{102CE00C-8E3B-B90A-F6E9-6FD028D30C3C}"/>
              </a:ext>
            </a:extLst>
          </p:cNvPr>
          <p:cNvSpPr>
            <a:spLocks noGrp="1"/>
          </p:cNvSpPr>
          <p:nvPr>
            <p:ph idx="1"/>
          </p:nvPr>
        </p:nvSpPr>
        <p:spPr/>
        <p:txBody>
          <a:bodyPr>
            <a:noAutofit/>
          </a:bodyPr>
          <a:lstStyle/>
          <a:p>
            <a:pPr marL="0" indent="0">
              <a:buNone/>
            </a:pPr>
            <a:r>
              <a:rPr lang="en-US" dirty="0"/>
              <a:t>1. Did the date of travel have an effect on trip costs?</a:t>
            </a:r>
          </a:p>
          <a:p>
            <a:pPr marL="0" indent="0">
              <a:buNone/>
            </a:pPr>
            <a:r>
              <a:rPr lang="en-US" dirty="0"/>
              <a:t>2. Did the date of travel have an effect on price charged?</a:t>
            </a:r>
          </a:p>
          <a:p>
            <a:pPr marL="0" indent="0">
              <a:buNone/>
            </a:pPr>
            <a:r>
              <a:rPr lang="en-US" dirty="0"/>
              <a:t>3. Did the city in which the trip occurred have any effect on the profit for the trip?</a:t>
            </a:r>
          </a:p>
          <a:p>
            <a:pPr marL="0" indent="0">
              <a:buNone/>
            </a:pPr>
            <a:r>
              <a:rPr lang="en-US" dirty="0"/>
              <a:t>4. Did the gender of the customer have an effect on the profit for the trip?</a:t>
            </a:r>
          </a:p>
          <a:p>
            <a:pPr marL="0" indent="0">
              <a:buNone/>
            </a:pPr>
            <a:r>
              <a:rPr lang="en-US" dirty="0"/>
              <a:t>5. Did the age of the customer have an effect on the price charged from the trip?</a:t>
            </a:r>
          </a:p>
          <a:p>
            <a:pPr marL="0" indent="0">
              <a:buNone/>
            </a:pPr>
            <a:r>
              <a:rPr lang="en-US" dirty="0"/>
              <a:t>6. Did the city of the trip have an effect on the distance travelled on the trip?</a:t>
            </a:r>
          </a:p>
        </p:txBody>
      </p:sp>
    </p:spTree>
    <p:extLst>
      <p:ext uri="{BB962C8B-B14F-4D97-AF65-F5344CB8AC3E}">
        <p14:creationId xmlns:p14="http://schemas.microsoft.com/office/powerpoint/2010/main" val="154687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B44E-4FC3-A8A6-22A0-24C33B9796F0}"/>
              </a:ext>
            </a:extLst>
          </p:cNvPr>
          <p:cNvSpPr>
            <a:spLocks noGrp="1"/>
          </p:cNvSpPr>
          <p:nvPr>
            <p:ph type="title"/>
          </p:nvPr>
        </p:nvSpPr>
        <p:spPr/>
        <p:txBody>
          <a:bodyPr>
            <a:normAutofit fontScale="90000"/>
          </a:bodyPr>
          <a:lstStyle/>
          <a:p>
            <a:r>
              <a:rPr lang="en-US" dirty="0">
                <a:solidFill>
                  <a:schemeClr val="accent2"/>
                </a:solidFill>
              </a:rPr>
              <a:t>Hypothesis 1: G2M can be sure that the cost of trips to the cab companies during the given time frame will stay about the same</a:t>
            </a:r>
          </a:p>
        </p:txBody>
      </p:sp>
      <p:pic>
        <p:nvPicPr>
          <p:cNvPr id="5" name="Content Placeholder 4">
            <a:extLst>
              <a:ext uri="{FF2B5EF4-FFF2-40B4-BE49-F238E27FC236}">
                <a16:creationId xmlns:a16="http://schemas.microsoft.com/office/drawing/2014/main" id="{6D2F4DB3-4143-CDBC-643D-4C55BAA52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714" y="2101116"/>
            <a:ext cx="8031285" cy="4044954"/>
          </a:xfrm>
        </p:spPr>
      </p:pic>
    </p:spTree>
    <p:extLst>
      <p:ext uri="{BB962C8B-B14F-4D97-AF65-F5344CB8AC3E}">
        <p14:creationId xmlns:p14="http://schemas.microsoft.com/office/powerpoint/2010/main" val="1062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5D0C-44BD-2C71-4CBB-3EDEC644E566}"/>
              </a:ext>
            </a:extLst>
          </p:cNvPr>
          <p:cNvSpPr>
            <a:spLocks noGrp="1"/>
          </p:cNvSpPr>
          <p:nvPr>
            <p:ph type="title"/>
          </p:nvPr>
        </p:nvSpPr>
        <p:spPr>
          <a:xfrm>
            <a:off x="838200" y="875079"/>
            <a:ext cx="10515600" cy="1325563"/>
          </a:xfrm>
        </p:spPr>
        <p:txBody>
          <a:bodyPr>
            <a:normAutofit fontScale="90000"/>
          </a:bodyPr>
          <a:lstStyle/>
          <a:p>
            <a:r>
              <a:rPr lang="en-US" dirty="0">
                <a:solidFill>
                  <a:schemeClr val="accent2"/>
                </a:solidFill>
              </a:rPr>
              <a:t>Hypothesis 2: G2M is advised to ensure that they invest more during the days where the price charged by cab companies spikes, or lower price to increase number of customers paying for the ride compared to competitor companies</a:t>
            </a:r>
          </a:p>
        </p:txBody>
      </p:sp>
      <p:pic>
        <p:nvPicPr>
          <p:cNvPr id="5" name="Content Placeholder 4" descr="Chart&#10;&#10;Description automatically generated">
            <a:extLst>
              <a:ext uri="{FF2B5EF4-FFF2-40B4-BE49-F238E27FC236}">
                <a16:creationId xmlns:a16="http://schemas.microsoft.com/office/drawing/2014/main" id="{A00931A6-4666-D0F3-0FD5-9DEB20E71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942" y="3149905"/>
            <a:ext cx="7277100" cy="3619500"/>
          </a:xfrm>
        </p:spPr>
      </p:pic>
    </p:spTree>
    <p:extLst>
      <p:ext uri="{BB962C8B-B14F-4D97-AF65-F5344CB8AC3E}">
        <p14:creationId xmlns:p14="http://schemas.microsoft.com/office/powerpoint/2010/main" val="379228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4289-0035-CB72-43B8-01FD77A2FB8F}"/>
              </a:ext>
            </a:extLst>
          </p:cNvPr>
          <p:cNvSpPr>
            <a:spLocks noGrp="1"/>
          </p:cNvSpPr>
          <p:nvPr>
            <p:ph type="title"/>
          </p:nvPr>
        </p:nvSpPr>
        <p:spPr/>
        <p:txBody>
          <a:bodyPr>
            <a:normAutofit fontScale="90000"/>
          </a:bodyPr>
          <a:lstStyle/>
          <a:p>
            <a:r>
              <a:rPr lang="en-US" dirty="0">
                <a:solidFill>
                  <a:schemeClr val="accent2"/>
                </a:solidFill>
              </a:rPr>
              <a:t>Hypothesis 3: Cities with higher profits would be better to start investing in a cab business for G2M</a:t>
            </a:r>
          </a:p>
        </p:txBody>
      </p:sp>
      <p:pic>
        <p:nvPicPr>
          <p:cNvPr id="5" name="Content Placeholder 4" descr="Chart, histogram&#10;&#10;Description automatically generated">
            <a:extLst>
              <a:ext uri="{FF2B5EF4-FFF2-40B4-BE49-F238E27FC236}">
                <a16:creationId xmlns:a16="http://schemas.microsoft.com/office/drawing/2014/main" id="{90CBF63D-B4B5-5A1A-BFB2-6A5FE59C4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413" y="2141537"/>
            <a:ext cx="7562803" cy="4351338"/>
          </a:xfrm>
        </p:spPr>
      </p:pic>
    </p:spTree>
    <p:extLst>
      <p:ext uri="{BB962C8B-B14F-4D97-AF65-F5344CB8AC3E}">
        <p14:creationId xmlns:p14="http://schemas.microsoft.com/office/powerpoint/2010/main" val="402307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7AAD-C838-C1B2-258E-D5DFF85DCDB5}"/>
              </a:ext>
            </a:extLst>
          </p:cNvPr>
          <p:cNvSpPr>
            <a:spLocks noGrp="1"/>
          </p:cNvSpPr>
          <p:nvPr>
            <p:ph type="title"/>
          </p:nvPr>
        </p:nvSpPr>
        <p:spPr/>
        <p:txBody>
          <a:bodyPr>
            <a:normAutofit fontScale="90000"/>
          </a:bodyPr>
          <a:lstStyle/>
          <a:p>
            <a:r>
              <a:rPr lang="en-US" dirty="0">
                <a:solidFill>
                  <a:schemeClr val="accent2"/>
                </a:solidFill>
              </a:rPr>
              <a:t>Hypothesis 4: Clear-cut gender demographic to focus on investing in to attract customers to cabs, and an area of improvement also possible for G2M</a:t>
            </a:r>
          </a:p>
        </p:txBody>
      </p:sp>
      <p:pic>
        <p:nvPicPr>
          <p:cNvPr id="5" name="Content Placeholder 4" descr="Chart, bar chart&#10;&#10;Description automatically generated">
            <a:extLst>
              <a:ext uri="{FF2B5EF4-FFF2-40B4-BE49-F238E27FC236}">
                <a16:creationId xmlns:a16="http://schemas.microsoft.com/office/drawing/2014/main" id="{DC3934E0-BAE9-62B6-C9E1-F794E4968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520" y="1825625"/>
            <a:ext cx="6770960" cy="4351338"/>
          </a:xfrm>
        </p:spPr>
      </p:pic>
    </p:spTree>
    <p:extLst>
      <p:ext uri="{BB962C8B-B14F-4D97-AF65-F5344CB8AC3E}">
        <p14:creationId xmlns:p14="http://schemas.microsoft.com/office/powerpoint/2010/main" val="1728501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565</TotalTime>
  <Words>889</Words>
  <Application>Microsoft Macintosh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 Extended</vt:lpstr>
      <vt:lpstr>Office Theme</vt:lpstr>
      <vt:lpstr>PowerPoint Presentation</vt:lpstr>
      <vt:lpstr>G2M Cab Investment opportunity - overview</vt:lpstr>
      <vt:lpstr>Analysis</vt:lpstr>
      <vt:lpstr>General Data Analysis overview</vt:lpstr>
      <vt:lpstr>Hypotheses to be tested</vt:lpstr>
      <vt:lpstr>Hypothesis 1: G2M can be sure that the cost of trips to the cab companies during the given time frame will stay about the same</vt:lpstr>
      <vt:lpstr>Hypothesis 2: G2M is advised to ensure that they invest more during the days where the price charged by cab companies spikes, or lower price to increase number of customers paying for the ride compared to competitor companies</vt:lpstr>
      <vt:lpstr>Hypothesis 3: Cities with higher profits would be better to start investing in a cab business for G2M</vt:lpstr>
      <vt:lpstr>Hypothesis 4: Clear-cut gender demographic to focus on investing in to attract customers to cabs, and an area of improvement also possible for G2M</vt:lpstr>
      <vt:lpstr>Hypothesis 5: Age of residents where in between middle-aged to early-old age can be a target demographic for investment in the cab industry for G2M</vt:lpstr>
      <vt:lpstr>Hypothesis 6: Specific high-income cities can be used to invest more into their cab industries for G2M</vt:lpstr>
      <vt:lpstr>Recommendations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carvind@student.ubc.ca</dc:creator>
  <cp:lastModifiedBy>carvind@student.ubc.ca</cp:lastModifiedBy>
  <cp:revision>45</cp:revision>
  <dcterms:created xsi:type="dcterms:W3CDTF">2023-02-13T21:11:41Z</dcterms:created>
  <dcterms:modified xsi:type="dcterms:W3CDTF">2023-02-14T07:06:34Z</dcterms:modified>
</cp:coreProperties>
</file>