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47" r:id="rId2"/>
    <p:sldId id="382" r:id="rId3"/>
    <p:sldId id="383" r:id="rId4"/>
    <p:sldId id="381" r:id="rId5"/>
    <p:sldId id="384" r:id="rId6"/>
    <p:sldId id="385" r:id="rId7"/>
    <p:sldId id="386" r:id="rId8"/>
    <p:sldId id="387" r:id="rId9"/>
    <p:sldId id="388" r:id="rId10"/>
    <p:sldId id="389" r:id="rId11"/>
    <p:sldId id="392" r:id="rId12"/>
    <p:sldId id="393" r:id="rId13"/>
    <p:sldId id="394" r:id="rId14"/>
    <p:sldId id="3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2" autoAdjust="0"/>
    <p:restoredTop sz="84707" autoAdjust="0"/>
  </p:normalViewPr>
  <p:slideViewPr>
    <p:cSldViewPr>
      <p:cViewPr varScale="1">
        <p:scale>
          <a:sx n="80" d="100"/>
          <a:sy n="80" d="100"/>
        </p:scale>
        <p:origin x="158" y="67"/>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16-04-2025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97293-404B-44E7-8FF7-D9A57321EE43}" type="slidenum">
              <a:rPr lang="en-IN" smtClean="0"/>
              <a:t>3</a:t>
            </a:fld>
            <a:endParaRPr lang="en-IN"/>
          </a:p>
        </p:txBody>
      </p:sp>
    </p:spTree>
    <p:extLst>
      <p:ext uri="{BB962C8B-B14F-4D97-AF65-F5344CB8AC3E}">
        <p14:creationId xmlns:p14="http://schemas.microsoft.com/office/powerpoint/2010/main" val="7700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9F8EE6-F96B-4995-A332-D80AD60A75CC}" type="slidenum">
              <a:rPr lang="en-IN" smtClean="0"/>
              <a:t>4</a:t>
            </a:fld>
            <a:endParaRPr lang="en-IN"/>
          </a:p>
        </p:txBody>
      </p:sp>
    </p:spTree>
    <p:extLst>
      <p:ext uri="{BB962C8B-B14F-4D97-AF65-F5344CB8AC3E}">
        <p14:creationId xmlns:p14="http://schemas.microsoft.com/office/powerpoint/2010/main" val="323576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4/16/2025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4/16/2025</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4/16/2025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4/16/2025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4/16/2025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4/16/2025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2483768" y="214817"/>
            <a:ext cx="5736438"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4/16/2025</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4/16/2025</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4/16/2025</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4/16/2025</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Google Shape;12;p5">
            <a:extLst>
              <a:ext uri="{FF2B5EF4-FFF2-40B4-BE49-F238E27FC236}">
                <a16:creationId xmlns:a16="http://schemas.microsoft.com/office/drawing/2014/main" id="{44909106-E9FD-B340-07F3-E7E43E0C87E5}"/>
              </a:ext>
            </a:extLst>
          </p:cNvPr>
          <p:cNvSpPr/>
          <p:nvPr userDrawn="1"/>
        </p:nvSpPr>
        <p:spPr>
          <a:xfrm>
            <a:off x="0" y="6080760"/>
            <a:ext cx="838200" cy="79049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 name="Group 2"/>
          <p:cNvGrpSpPr/>
          <p:nvPr userDrawn="1"/>
        </p:nvGrpSpPr>
        <p:grpSpPr>
          <a:xfrm>
            <a:off x="838198" y="6356350"/>
            <a:ext cx="8305802" cy="514901"/>
            <a:chOff x="838198" y="6356350"/>
            <a:chExt cx="11353802" cy="514901"/>
          </a:xfrm>
        </p:grpSpPr>
        <p:sp>
          <p:nvSpPr>
            <p:cNvPr id="26" name="Google Shape;13;p5">
              <a:extLst>
                <a:ext uri="{FF2B5EF4-FFF2-40B4-BE49-F238E27FC236}">
                  <a16:creationId xmlns:a16="http://schemas.microsoft.com/office/drawing/2014/main" id="{EAAF044C-1D0D-0CFE-1234-30E94B876495}"/>
                </a:ext>
              </a:extLst>
            </p:cNvPr>
            <p:cNvSpPr/>
            <p:nvPr userDrawn="1"/>
          </p:nvSpPr>
          <p:spPr>
            <a:xfrm>
              <a:off x="10169610" y="6356350"/>
              <a:ext cx="2022390" cy="514900"/>
            </a:xfrm>
            <a:prstGeom prst="rect">
              <a:avLst/>
            </a:prstGeom>
            <a:solidFill>
              <a:srgbClr val="D922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9" name="Google Shape;14;p5">
              <a:extLst>
                <a:ext uri="{FF2B5EF4-FFF2-40B4-BE49-F238E27FC236}">
                  <a16:creationId xmlns:a16="http://schemas.microsoft.com/office/drawing/2014/main" id="{5526ECCB-9585-9619-412C-AF7D491C3AAD}"/>
                </a:ext>
              </a:extLst>
            </p:cNvPr>
            <p:cNvSpPr/>
            <p:nvPr userDrawn="1"/>
          </p:nvSpPr>
          <p:spPr>
            <a:xfrm>
              <a:off x="838198" y="6356350"/>
              <a:ext cx="9331411" cy="51490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Fira Sans"/>
                <a:ea typeface="Fira Sans"/>
                <a:cs typeface="Fira Sans"/>
                <a:sym typeface="Fira Sans"/>
              </a:endParaRPr>
            </a:p>
          </p:txBody>
        </p:sp>
      </p:grpSp>
      <p:pic>
        <p:nvPicPr>
          <p:cNvPr id="31" name="Google Shape;21;p5" descr="Graphical user interface, text, application&#10;&#10;Description automatically generated">
            <a:extLst>
              <a:ext uri="{FF2B5EF4-FFF2-40B4-BE49-F238E27FC236}">
                <a16:creationId xmlns:a16="http://schemas.microsoft.com/office/drawing/2014/main" id="{93B2F81F-E84E-30FC-261A-95AAEEBA8CF0}"/>
              </a:ext>
            </a:extLst>
          </p:cNvPr>
          <p:cNvPicPr preferRelativeResize="0"/>
          <p:nvPr userDrawn="1"/>
        </p:nvPicPr>
        <p:blipFill rotWithShape="1">
          <a:blip r:embed="rId18">
            <a:alphaModFix/>
          </a:blip>
          <a:srcRect/>
          <a:stretch/>
        </p:blipFill>
        <p:spPr>
          <a:xfrm>
            <a:off x="8316416" y="117998"/>
            <a:ext cx="728472" cy="539609"/>
          </a:xfrm>
          <a:prstGeom prst="rect">
            <a:avLst/>
          </a:prstGeom>
          <a:noFill/>
          <a:ln>
            <a:noFill/>
          </a:ln>
        </p:spPr>
      </p:pic>
      <p:pic>
        <p:nvPicPr>
          <p:cNvPr id="2" name="Picture 1">
            <a:extLst>
              <a:ext uri="{FF2B5EF4-FFF2-40B4-BE49-F238E27FC236}">
                <a16:creationId xmlns:a16="http://schemas.microsoft.com/office/drawing/2014/main" id="{12D7986D-061A-F5CB-481D-91C73FB5DBCF}"/>
              </a:ext>
            </a:extLst>
          </p:cNvPr>
          <p:cNvPicPr>
            <a:picLocks noChangeAspect="1"/>
          </p:cNvPicPr>
          <p:nvPr userDrawn="1"/>
        </p:nvPicPr>
        <p:blipFill>
          <a:blip r:embed="rId19"/>
          <a:stretch>
            <a:fillRect/>
          </a:stretch>
        </p:blipFill>
        <p:spPr>
          <a:xfrm>
            <a:off x="-7708" y="0"/>
            <a:ext cx="2563484" cy="814113"/>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75"/>
            <a:ext cx="7772400" cy="1470025"/>
          </a:xfrm>
        </p:spPr>
        <p:txBody>
          <a:bodyPr>
            <a:normAutofit/>
          </a:bodyPr>
          <a:lstStyle/>
          <a:p>
            <a:pPr algn="ctr">
              <a:lnSpc>
                <a:spcPts val="2850"/>
              </a:lnSpc>
            </a:pPr>
            <a:r>
              <a:rPr lang="en-US" sz="3200" b="1" i="0">
                <a:solidFill>
                  <a:srgbClr val="333333"/>
                </a:solidFill>
                <a:effectLst/>
                <a:latin typeface="Times New Roman" panose="02020603050405020304" pitchFamily="18" charset="0"/>
                <a:cs typeface="Times New Roman" panose="02020603050405020304" pitchFamily="18" charset="0"/>
              </a:rPr>
              <a:t>Amazon Web Services : Security Clou</a:t>
            </a:r>
            <a:r>
              <a:rPr lang="en-US" sz="3200" b="1">
                <a:solidFill>
                  <a:srgbClr val="333333"/>
                </a:solidFill>
                <a:latin typeface="Times New Roman" panose="02020603050405020304" pitchFamily="18" charset="0"/>
                <a:cs typeface="Times New Roman" panose="02020603050405020304" pitchFamily="18" charset="0"/>
              </a:rPr>
              <a:t>d</a:t>
            </a:r>
            <a:endParaRPr lang="en-US" sz="3200" b="1" i="0" dirty="0">
              <a:solidFill>
                <a:srgbClr val="333333"/>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1165996" y="4077072"/>
            <a:ext cx="6812008" cy="2400657"/>
          </a:xfrm>
          <a:prstGeom prst="rect">
            <a:avLst/>
          </a:prstGeom>
        </p:spPr>
        <p:txBody>
          <a:bodyPr wrap="square">
            <a:spAutoFit/>
          </a:bodyPr>
          <a:lstStyle/>
          <a:p>
            <a:pPr algn="ctr"/>
            <a:r>
              <a:rPr lang="en-IN" sz="2500" dirty="0">
                <a:solidFill>
                  <a:schemeClr val="tx1">
                    <a:lumMod val="85000"/>
                    <a:lumOff val="15000"/>
                  </a:schemeClr>
                </a:solidFill>
                <a:latin typeface="Times New Roman" panose="02020603050405020304" pitchFamily="18" charset="0"/>
                <a:cs typeface="Times New Roman" panose="02020603050405020304" pitchFamily="18" charset="0"/>
              </a:rPr>
              <a:t>Chinmay Oak : 16010122126</a:t>
            </a:r>
          </a:p>
          <a:p>
            <a:pPr algn="ctr"/>
            <a:r>
              <a:rPr lang="en-IN" sz="2500" dirty="0">
                <a:solidFill>
                  <a:schemeClr val="tx1">
                    <a:lumMod val="85000"/>
                    <a:lumOff val="15000"/>
                  </a:schemeClr>
                </a:solidFill>
                <a:latin typeface="Times New Roman" panose="02020603050405020304" pitchFamily="18" charset="0"/>
                <a:cs typeface="Times New Roman" panose="02020603050405020304" pitchFamily="18" charset="0"/>
              </a:rPr>
              <a:t>Nilesh Pany :S 16010122130</a:t>
            </a:r>
            <a:br>
              <a:rPr lang="en-IN" sz="2500"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2500" dirty="0">
                <a:solidFill>
                  <a:schemeClr val="tx1">
                    <a:lumMod val="85000"/>
                    <a:lumOff val="15000"/>
                  </a:schemeClr>
                </a:solidFill>
                <a:latin typeface="Times New Roman" panose="02020603050405020304" pitchFamily="18" charset="0"/>
                <a:cs typeface="Times New Roman" panose="02020603050405020304" pitchFamily="18" charset="0"/>
              </a:rPr>
              <a:t>Batch: A4</a:t>
            </a:r>
            <a:br>
              <a:rPr lang="en-IN" sz="2500" dirty="0">
                <a:solidFill>
                  <a:schemeClr val="tx1">
                    <a:lumMod val="85000"/>
                    <a:lumOff val="15000"/>
                  </a:schemeClr>
                </a:solidFill>
                <a:latin typeface="Times New Roman" panose="02020603050405020304" pitchFamily="18" charset="0"/>
                <a:cs typeface="Times New Roman" panose="02020603050405020304" pitchFamily="18" charset="0"/>
              </a:rPr>
            </a:br>
            <a:r>
              <a:rPr lang="en-IN" sz="2500" dirty="0">
                <a:solidFill>
                  <a:schemeClr val="tx1">
                    <a:lumMod val="85000"/>
                    <a:lumOff val="15000"/>
                  </a:schemeClr>
                </a:solidFill>
                <a:latin typeface="Times New Roman" panose="02020603050405020304" pitchFamily="18" charset="0"/>
                <a:cs typeface="Times New Roman" panose="02020603050405020304" pitchFamily="18" charset="0"/>
              </a:rPr>
              <a:t>Faculty Name: Prof. Zaheed Shaikh</a:t>
            </a:r>
          </a:p>
          <a:p>
            <a:pPr algn="ctr"/>
            <a:br>
              <a:rPr lang="en-IN" sz="2500" dirty="0">
                <a:solidFill>
                  <a:schemeClr val="tx1">
                    <a:lumMod val="85000"/>
                    <a:lumOff val="15000"/>
                  </a:schemeClr>
                </a:solidFill>
                <a:latin typeface="Marcellus" panose="020E0602050203020307" pitchFamily="34" charset="0"/>
              </a:rPr>
            </a:br>
            <a:endParaRPr lang="en-IN" sz="2500" dirty="0">
              <a:solidFill>
                <a:schemeClr val="tx1">
                  <a:lumMod val="85000"/>
                  <a:lumOff val="15000"/>
                </a:schemeClr>
              </a:solidFill>
              <a:latin typeface="Marcellus" panose="020E0602050203020307" pitchFamily="34" charset="0"/>
            </a:endParaRPr>
          </a:p>
        </p:txBody>
      </p:sp>
    </p:spTree>
    <p:extLst>
      <p:ext uri="{BB962C8B-B14F-4D97-AF65-F5344CB8AC3E}">
        <p14:creationId xmlns:p14="http://schemas.microsoft.com/office/powerpoint/2010/main" val="4200153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7A1C-DE99-49B2-E802-C08D6B5B37BB}"/>
              </a:ext>
            </a:extLst>
          </p:cNvPr>
          <p:cNvSpPr>
            <a:spLocks noGrp="1"/>
          </p:cNvSpPr>
          <p:nvPr>
            <p:ph type="title"/>
          </p:nvPr>
        </p:nvSpPr>
        <p:spPr>
          <a:xfrm>
            <a:off x="2483768" y="116632"/>
            <a:ext cx="5736438" cy="874951"/>
          </a:xfrm>
        </p:spPr>
        <p:txBody>
          <a:bodyPr/>
          <a:lstStyle/>
          <a:p>
            <a:r>
              <a:rPr lang="en-US" sz="3000" b="1" u="sng" dirty="0"/>
              <a:t>Use Case: 2</a:t>
            </a:r>
            <a:endParaRPr lang="en-IN" sz="3000" b="1" u="sng" dirty="0"/>
          </a:p>
        </p:txBody>
      </p:sp>
      <p:sp>
        <p:nvSpPr>
          <p:cNvPr id="3" name="Content Placeholder 2">
            <a:extLst>
              <a:ext uri="{FF2B5EF4-FFF2-40B4-BE49-F238E27FC236}">
                <a16:creationId xmlns:a16="http://schemas.microsoft.com/office/drawing/2014/main" id="{C6DE5788-0FF3-4C8C-D470-3A7D13BFF30D}"/>
              </a:ext>
            </a:extLst>
          </p:cNvPr>
          <p:cNvSpPr>
            <a:spLocks noGrp="1"/>
          </p:cNvSpPr>
          <p:nvPr>
            <p:ph idx="1"/>
          </p:nvPr>
        </p:nvSpPr>
        <p:spPr>
          <a:xfrm>
            <a:off x="160259" y="1268760"/>
            <a:ext cx="5004048" cy="4896543"/>
          </a:xfrm>
        </p:spPr>
        <p:txBody>
          <a:bodyPr>
            <a:normAutofit/>
          </a:bodyPr>
          <a:lstStyle/>
          <a:p>
            <a:r>
              <a:rPr lang="en-US" sz="2000" b="1" dirty="0"/>
              <a:t>Protecting a High-Volume E-commerce Platform (Availability and Security):</a:t>
            </a:r>
            <a:r>
              <a:rPr lang="en-US" sz="2000" dirty="0"/>
              <a:t> An e-commerce giant handling vast amounts of customer data focuses on both security and platform availability. They utilize AWS WAF and Shield to protect against web exploits and DDoS attacks, ensuring uninterrupted service. Customer data in S3 is encrypted with AES-256, and IAM policies enforce least privilege across all components. Security Hub provides a centralized dashboard for monitoring security posture, and CloudWatch logs enable rapid incident detection and response, crucial for maintaining customer trust.</a:t>
            </a:r>
            <a:endParaRPr lang="en-IN" sz="2000" dirty="0"/>
          </a:p>
        </p:txBody>
      </p:sp>
    </p:spTree>
    <p:extLst>
      <p:ext uri="{BB962C8B-B14F-4D97-AF65-F5344CB8AC3E}">
        <p14:creationId xmlns:p14="http://schemas.microsoft.com/office/powerpoint/2010/main" val="3353584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B6E3-6D4C-CB2A-A55B-A75F8D11EC0F}"/>
              </a:ext>
            </a:extLst>
          </p:cNvPr>
          <p:cNvSpPr>
            <a:spLocks noGrp="1"/>
          </p:cNvSpPr>
          <p:nvPr>
            <p:ph type="title"/>
          </p:nvPr>
        </p:nvSpPr>
        <p:spPr/>
        <p:txBody>
          <a:bodyPr/>
          <a:lstStyle/>
          <a:p>
            <a:r>
              <a:rPr lang="en-IN" sz="3000" b="1" u="sng" dirty="0"/>
              <a:t>Challenges and Limitations</a:t>
            </a:r>
          </a:p>
        </p:txBody>
      </p:sp>
      <p:sp>
        <p:nvSpPr>
          <p:cNvPr id="3" name="Content Placeholder 2">
            <a:extLst>
              <a:ext uri="{FF2B5EF4-FFF2-40B4-BE49-F238E27FC236}">
                <a16:creationId xmlns:a16="http://schemas.microsoft.com/office/drawing/2014/main" id="{DC908C7E-07ED-A6F1-9D01-DB32E7755066}"/>
              </a:ext>
            </a:extLst>
          </p:cNvPr>
          <p:cNvSpPr>
            <a:spLocks noGrp="1"/>
          </p:cNvSpPr>
          <p:nvPr>
            <p:ph idx="1"/>
          </p:nvPr>
        </p:nvSpPr>
        <p:spPr>
          <a:xfrm>
            <a:off x="0" y="1089768"/>
            <a:ext cx="9144000" cy="5003527"/>
          </a:xfrm>
        </p:spPr>
        <p:txBody>
          <a:bodyPr>
            <a:normAutofit/>
          </a:bodyPr>
          <a:lstStyle/>
          <a:p>
            <a:r>
              <a:rPr lang="en-US" sz="2400" dirty="0"/>
              <a:t>AWS security challenges stem from the complexity of the shared responsibility model, the sheer volume of configuration options leading to potential errors, the demanding task of managing encryption keys and ensuring data protection, the burden of adhering to evolving compliance regulations, the need for specialized expertise in threat detection and response, and the ongoing challenge of cost optimization alongside security. Limitations include vendor lock-in due to reliance on AWS-specific tools, complexities in integrating third-party security solutions, restricted visibility into the underlying AWS infrastructure, the constant need to adapt to emerging cyber threats, and the ongoing transition to post-quantum cryptography.</a:t>
            </a:r>
            <a:endParaRPr lang="en-IN" sz="2400" dirty="0"/>
          </a:p>
        </p:txBody>
      </p:sp>
    </p:spTree>
    <p:extLst>
      <p:ext uri="{BB962C8B-B14F-4D97-AF65-F5344CB8AC3E}">
        <p14:creationId xmlns:p14="http://schemas.microsoft.com/office/powerpoint/2010/main" val="2018097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6195-203F-5940-BB75-C33E0EA4B292}"/>
              </a:ext>
            </a:extLst>
          </p:cNvPr>
          <p:cNvSpPr>
            <a:spLocks noGrp="1"/>
          </p:cNvSpPr>
          <p:nvPr>
            <p:ph type="title"/>
          </p:nvPr>
        </p:nvSpPr>
        <p:spPr/>
        <p:txBody>
          <a:bodyPr/>
          <a:lstStyle/>
          <a:p>
            <a:r>
              <a:rPr lang="en-IN" sz="3000" b="1" u="sng" dirty="0"/>
              <a:t>Future Directions</a:t>
            </a:r>
          </a:p>
        </p:txBody>
      </p:sp>
      <p:sp>
        <p:nvSpPr>
          <p:cNvPr id="4" name="Rectangle 1">
            <a:extLst>
              <a:ext uri="{FF2B5EF4-FFF2-40B4-BE49-F238E27FC236}">
                <a16:creationId xmlns:a16="http://schemas.microsoft.com/office/drawing/2014/main" id="{E2E4E33C-5914-2073-0C66-2C2090F1BC5B}"/>
              </a:ext>
            </a:extLst>
          </p:cNvPr>
          <p:cNvSpPr>
            <a:spLocks noGrp="1" noChangeArrowheads="1"/>
          </p:cNvSpPr>
          <p:nvPr>
            <p:ph idx="1"/>
          </p:nvPr>
        </p:nvSpPr>
        <p:spPr bwMode="auto">
          <a:xfrm>
            <a:off x="-1776" y="1089768"/>
            <a:ext cx="88204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AI-powered automation:</a:t>
            </a:r>
            <a:r>
              <a:rPr kumimoji="0" lang="en-US" altLang="en-US" sz="2400" b="0" i="0" u="none" strike="noStrike" cap="none" normalizeH="0" baseline="0" dirty="0">
                <a:ln>
                  <a:noFill/>
                </a:ln>
                <a:solidFill>
                  <a:schemeClr val="tx1"/>
                </a:solidFill>
                <a:effectLst/>
              </a:rPr>
              <a:t> For faster threat response.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Zero Trust adoption:</a:t>
            </a:r>
            <a:r>
              <a:rPr kumimoji="0" lang="en-US" altLang="en-US" sz="2400" b="0" i="0" u="none" strike="noStrike" cap="none" normalizeH="0" baseline="0" dirty="0">
                <a:ln>
                  <a:noFill/>
                </a:ln>
                <a:solidFill>
                  <a:schemeClr val="tx1"/>
                </a:solidFill>
                <a:effectLst/>
              </a:rPr>
              <a:t> For continuous, granular access control.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Post-quantum readiness:</a:t>
            </a:r>
            <a:r>
              <a:rPr kumimoji="0" lang="en-US" altLang="en-US" sz="2400" b="0" i="0" u="none" strike="noStrike" cap="none" normalizeH="0" baseline="0" dirty="0">
                <a:ln>
                  <a:noFill/>
                </a:ln>
                <a:solidFill>
                  <a:schemeClr val="tx1"/>
                </a:solidFill>
                <a:effectLst/>
              </a:rPr>
              <a:t> To counter future quantum threats.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rPr>
              <a:t>DevSecOps</a:t>
            </a:r>
            <a:r>
              <a:rPr kumimoji="0" lang="en-US" altLang="en-US" sz="2400" b="1" i="0" u="none" strike="noStrike" cap="none" normalizeH="0" baseline="0" dirty="0">
                <a:ln>
                  <a:noFill/>
                </a:ln>
                <a:solidFill>
                  <a:schemeClr val="tx1"/>
                </a:solidFill>
                <a:effectLst/>
              </a:rPr>
              <a:t> integration:</a:t>
            </a:r>
            <a:r>
              <a:rPr kumimoji="0" lang="en-US" altLang="en-US" sz="2400" b="0" i="0" u="none" strike="noStrike" cap="none" normalizeH="0" baseline="0" dirty="0">
                <a:ln>
                  <a:noFill/>
                </a:ln>
                <a:solidFill>
                  <a:schemeClr val="tx1"/>
                </a:solidFill>
                <a:effectLst/>
              </a:rPr>
              <a:t> Building security into development.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Enhanced data privacy:</a:t>
            </a:r>
            <a:r>
              <a:rPr kumimoji="0" lang="en-US" altLang="en-US" sz="2400" b="0" i="0" u="none" strike="noStrike" cap="none" normalizeH="0" baseline="0" dirty="0">
                <a:ln>
                  <a:noFill/>
                </a:ln>
                <a:solidFill>
                  <a:schemeClr val="tx1"/>
                </a:solidFill>
                <a:effectLst/>
              </a:rPr>
              <a:t> With advanced DLP and governance.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Specialized security:</a:t>
            </a:r>
            <a:r>
              <a:rPr kumimoji="0" lang="en-US" altLang="en-US" sz="2400" b="0" i="0" u="none" strike="noStrike" cap="none" normalizeH="0" baseline="0" dirty="0">
                <a:ln>
                  <a:noFill/>
                </a:ln>
                <a:solidFill>
                  <a:schemeClr val="tx1"/>
                </a:solidFill>
                <a:effectLst/>
              </a:rPr>
              <a:t> For serverless and edge/IoT environments. </a:t>
            </a:r>
          </a:p>
        </p:txBody>
      </p:sp>
      <p:pic>
        <p:nvPicPr>
          <p:cNvPr id="6" name="Picture 5">
            <a:extLst>
              <a:ext uri="{FF2B5EF4-FFF2-40B4-BE49-F238E27FC236}">
                <a16:creationId xmlns:a16="http://schemas.microsoft.com/office/drawing/2014/main" id="{D3B865D4-C1F1-AFF6-3EAB-98AD63726D8B}"/>
              </a:ext>
            </a:extLst>
          </p:cNvPr>
          <p:cNvPicPr>
            <a:picLocks noChangeAspect="1"/>
          </p:cNvPicPr>
          <p:nvPr/>
        </p:nvPicPr>
        <p:blipFill>
          <a:blip r:embed="rId2"/>
          <a:stretch>
            <a:fillRect/>
          </a:stretch>
        </p:blipFill>
        <p:spPr>
          <a:xfrm>
            <a:off x="4788024" y="3705974"/>
            <a:ext cx="3733343" cy="2247374"/>
          </a:xfrm>
          <a:prstGeom prst="rect">
            <a:avLst/>
          </a:prstGeom>
        </p:spPr>
      </p:pic>
    </p:spTree>
    <p:extLst>
      <p:ext uri="{BB962C8B-B14F-4D97-AF65-F5344CB8AC3E}">
        <p14:creationId xmlns:p14="http://schemas.microsoft.com/office/powerpoint/2010/main" val="1474138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6C0F-C0E3-B5EF-E74E-2D31789A8834}"/>
              </a:ext>
            </a:extLst>
          </p:cNvPr>
          <p:cNvSpPr>
            <a:spLocks noGrp="1"/>
          </p:cNvSpPr>
          <p:nvPr>
            <p:ph type="title"/>
          </p:nvPr>
        </p:nvSpPr>
        <p:spPr/>
        <p:txBody>
          <a:bodyPr/>
          <a:lstStyle/>
          <a:p>
            <a:r>
              <a:rPr lang="en-IN" sz="3000" b="1" u="sng" dirty="0"/>
              <a:t>Conclusion</a:t>
            </a:r>
          </a:p>
        </p:txBody>
      </p:sp>
      <p:sp>
        <p:nvSpPr>
          <p:cNvPr id="3" name="Content Placeholder 2">
            <a:extLst>
              <a:ext uri="{FF2B5EF4-FFF2-40B4-BE49-F238E27FC236}">
                <a16:creationId xmlns:a16="http://schemas.microsoft.com/office/drawing/2014/main" id="{EE3EFA2F-7D47-B978-4433-03300B728F06}"/>
              </a:ext>
            </a:extLst>
          </p:cNvPr>
          <p:cNvSpPr>
            <a:spLocks noGrp="1"/>
          </p:cNvSpPr>
          <p:nvPr>
            <p:ph idx="1"/>
          </p:nvPr>
        </p:nvSpPr>
        <p:spPr>
          <a:xfrm>
            <a:off x="0" y="1196752"/>
            <a:ext cx="9144000" cy="4896543"/>
          </a:xfrm>
        </p:spPr>
        <p:txBody>
          <a:bodyPr>
            <a:normAutofit/>
          </a:bodyPr>
          <a:lstStyle/>
          <a:p>
            <a:r>
              <a:rPr lang="en-US" sz="2400" dirty="0"/>
              <a:t>AWS security provides a strong foundation, but requires careful customer configuration due to the shared responsibility model. Challenges exist with complexity, compliance, and expertise. Future directions focus on AI-driven automation, Zero Trust principles, and post-quantum readiness. Enhanced data privacy and specialized security for serverless and edge environments are also key. Successful AWS security relies on a mix of AWS tools and proactive customer implementation of best practices, ensuring continuous vigilance in an evolving threat landscape.</a:t>
            </a:r>
            <a:endParaRPr lang="en-IN" sz="2400" dirty="0"/>
          </a:p>
        </p:txBody>
      </p:sp>
      <p:pic>
        <p:nvPicPr>
          <p:cNvPr id="5" name="Picture 4">
            <a:extLst>
              <a:ext uri="{FF2B5EF4-FFF2-40B4-BE49-F238E27FC236}">
                <a16:creationId xmlns:a16="http://schemas.microsoft.com/office/drawing/2014/main" id="{1033F79C-FA1F-22E0-D2BB-79775C2FA203}"/>
              </a:ext>
            </a:extLst>
          </p:cNvPr>
          <p:cNvPicPr>
            <a:picLocks noChangeAspect="1"/>
          </p:cNvPicPr>
          <p:nvPr/>
        </p:nvPicPr>
        <p:blipFill>
          <a:blip r:embed="rId2"/>
          <a:stretch>
            <a:fillRect/>
          </a:stretch>
        </p:blipFill>
        <p:spPr>
          <a:xfrm>
            <a:off x="4211960" y="4110404"/>
            <a:ext cx="4608512" cy="1982891"/>
          </a:xfrm>
          <a:prstGeom prst="rect">
            <a:avLst/>
          </a:prstGeom>
        </p:spPr>
      </p:pic>
    </p:spTree>
    <p:extLst>
      <p:ext uri="{BB962C8B-B14F-4D97-AF65-F5344CB8AC3E}">
        <p14:creationId xmlns:p14="http://schemas.microsoft.com/office/powerpoint/2010/main" val="2077810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7530" y="2967335"/>
            <a:ext cx="314893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extLst>
      <p:ext uri="{BB962C8B-B14F-4D97-AF65-F5344CB8AC3E}">
        <p14:creationId xmlns:p14="http://schemas.microsoft.com/office/powerpoint/2010/main" val="1923128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260648"/>
            <a:ext cx="5736438" cy="874951"/>
          </a:xfrm>
        </p:spPr>
        <p:txBody>
          <a:bodyPr/>
          <a:lstStyle/>
          <a:p>
            <a:r>
              <a:rPr lang="en-IN" u="sng" dirty="0"/>
              <a:t>Introduction to AWS Security</a:t>
            </a:r>
            <a:endParaRPr lang="en-IN" b="1" u="sng" dirty="0"/>
          </a:p>
        </p:txBody>
      </p:sp>
      <p:sp>
        <p:nvSpPr>
          <p:cNvPr id="3" name="Content Placeholder 2"/>
          <p:cNvSpPr>
            <a:spLocks noGrp="1"/>
          </p:cNvSpPr>
          <p:nvPr>
            <p:ph idx="1"/>
          </p:nvPr>
        </p:nvSpPr>
        <p:spPr>
          <a:xfrm>
            <a:off x="467544" y="1109599"/>
            <a:ext cx="4975886" cy="4992220"/>
          </a:xfrm>
        </p:spPr>
        <p:txBody>
          <a:bodyPr>
            <a:noAutofit/>
          </a:bodyPr>
          <a:lstStyle/>
          <a:p>
            <a:pPr>
              <a:buNone/>
            </a:pPr>
            <a:r>
              <a:rPr lang="en-US" sz="2000" dirty="0"/>
              <a:t>Amazon Web Services (AWS) is a leading cloud computing platform offering scalable, on-demand resources and services. Security is a core element of AWS, designed with a </a:t>
            </a:r>
            <a:r>
              <a:rPr lang="en-US" sz="2000" b="1" dirty="0"/>
              <a:t>shared responsibility model</a:t>
            </a:r>
            <a:r>
              <a:rPr lang="en-US" sz="2000" dirty="0"/>
              <a:t>: AWS manages the security </a:t>
            </a:r>
            <a:r>
              <a:rPr lang="en-US" sz="2000" i="1" dirty="0"/>
              <a:t>of</a:t>
            </a:r>
            <a:r>
              <a:rPr lang="en-US" sz="2000" dirty="0"/>
              <a:t> the cloud infrastructure, while customers are responsible for security </a:t>
            </a:r>
            <a:r>
              <a:rPr lang="en-US" sz="2000" i="1" dirty="0"/>
              <a:t>in</a:t>
            </a:r>
            <a:r>
              <a:rPr lang="en-US" sz="2000" dirty="0"/>
              <a:t> the cloud (e.g., data encryption, access management).</a:t>
            </a:r>
          </a:p>
          <a:p>
            <a:r>
              <a:rPr lang="en-US" sz="2000" dirty="0"/>
              <a:t>AWS provides extensive tools and frameworks to support confidentiality, integrity, and availability of data. These include </a:t>
            </a:r>
            <a:r>
              <a:rPr lang="en-US" sz="2000" b="1" dirty="0"/>
              <a:t>Identity and Access Management (IAM)</a:t>
            </a:r>
            <a:r>
              <a:rPr lang="en-US" sz="2000" dirty="0"/>
              <a:t>, encryption services, security monitoring, compliance certifications, and more.</a:t>
            </a:r>
          </a:p>
          <a:p>
            <a:pPr>
              <a:lnSpc>
                <a:spcPct val="100000"/>
              </a:lnSpc>
            </a:pPr>
            <a:endParaRPr lang="en-IN" sz="2000" dirty="0"/>
          </a:p>
        </p:txBody>
      </p:sp>
      <p:pic>
        <p:nvPicPr>
          <p:cNvPr id="6" name="Picture 5">
            <a:extLst>
              <a:ext uri="{FF2B5EF4-FFF2-40B4-BE49-F238E27FC236}">
                <a16:creationId xmlns:a16="http://schemas.microsoft.com/office/drawing/2014/main" id="{C070BE5B-73D4-A369-5A22-4DCBCA698B75}"/>
              </a:ext>
            </a:extLst>
          </p:cNvPr>
          <p:cNvPicPr>
            <a:picLocks noChangeAspect="1"/>
          </p:cNvPicPr>
          <p:nvPr/>
        </p:nvPicPr>
        <p:blipFill>
          <a:blip r:embed="rId2"/>
          <a:stretch>
            <a:fillRect/>
          </a:stretch>
        </p:blipFill>
        <p:spPr>
          <a:xfrm>
            <a:off x="5699928" y="2924944"/>
            <a:ext cx="3296110" cy="1991003"/>
          </a:xfrm>
          <a:prstGeom prst="rect">
            <a:avLst/>
          </a:prstGeom>
        </p:spPr>
      </p:pic>
    </p:spTree>
    <p:extLst>
      <p:ext uri="{BB962C8B-B14F-4D97-AF65-F5344CB8AC3E}">
        <p14:creationId xmlns:p14="http://schemas.microsoft.com/office/powerpoint/2010/main" val="3131556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260648"/>
            <a:ext cx="5736438" cy="874951"/>
          </a:xfrm>
        </p:spPr>
        <p:txBody>
          <a:bodyPr/>
          <a:lstStyle/>
          <a:p>
            <a:r>
              <a:rPr lang="en-IN" sz="3000" b="1" u="sng" dirty="0"/>
              <a:t>Aws Security</a:t>
            </a:r>
          </a:p>
        </p:txBody>
      </p:sp>
      <p:sp>
        <p:nvSpPr>
          <p:cNvPr id="5" name="Rectangle 2">
            <a:extLst>
              <a:ext uri="{FF2B5EF4-FFF2-40B4-BE49-F238E27FC236}">
                <a16:creationId xmlns:a16="http://schemas.microsoft.com/office/drawing/2014/main" id="{F7701047-BCD7-9335-59FF-2D88DD263438}"/>
              </a:ext>
            </a:extLst>
          </p:cNvPr>
          <p:cNvSpPr>
            <a:spLocks noGrp="1" noChangeArrowheads="1"/>
          </p:cNvSpPr>
          <p:nvPr>
            <p:ph idx="1"/>
          </p:nvPr>
        </p:nvSpPr>
        <p:spPr bwMode="auto">
          <a:xfrm>
            <a:off x="179512" y="980728"/>
            <a:ext cx="851469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AWS Security</a:t>
            </a:r>
            <a:r>
              <a:rPr kumimoji="0" lang="en-US" altLang="en-US" sz="2400" b="0" i="0" u="none" strike="noStrike" cap="none" normalizeH="0" baseline="0" dirty="0">
                <a:ln>
                  <a:noFill/>
                </a:ln>
                <a:solidFill>
                  <a:schemeClr val="tx1"/>
                </a:solidFill>
                <a:effectLst/>
              </a:rPr>
              <a:t> is a set of tools and practices provided by Amazon Web Services to protect your data, applications, and infrastructure in the cloud. It follows a </a:t>
            </a:r>
            <a:r>
              <a:rPr kumimoji="0" lang="en-US" altLang="en-US" sz="2400" b="1" i="0" u="none" strike="noStrike" cap="none" normalizeH="0" baseline="0" dirty="0">
                <a:ln>
                  <a:noFill/>
                </a:ln>
                <a:solidFill>
                  <a:schemeClr val="tx1"/>
                </a:solidFill>
                <a:effectLst/>
              </a:rPr>
              <a:t>shared responsibility model</a:t>
            </a:r>
            <a:r>
              <a:rPr kumimoji="0" lang="en-US" altLang="en-US" sz="2400" b="0" i="0" u="none" strike="noStrike" cap="none" normalizeH="0" baseline="0" dirty="0">
                <a:ln>
                  <a:noFill/>
                </a:ln>
                <a:solidFill>
                  <a:schemeClr val="tx1"/>
                </a:solidFill>
                <a:effectLst/>
              </a:rPr>
              <a:t>, where </a:t>
            </a:r>
            <a:r>
              <a:rPr kumimoji="0" lang="en-US" altLang="en-US" sz="2400" b="1" i="0" u="none" strike="noStrike" cap="none" normalizeH="0" baseline="0" dirty="0">
                <a:ln>
                  <a:noFill/>
                </a:ln>
                <a:solidFill>
                  <a:schemeClr val="tx1"/>
                </a:solidFill>
                <a:effectLst/>
              </a:rPr>
              <a:t>AWS secures the cloud infrastructure</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you secure what you put in the cloud</a:t>
            </a:r>
            <a:r>
              <a:rPr kumimoji="0" lang="en-US" altLang="en-US" sz="2400" b="0" i="0" u="none" strike="noStrike" cap="none" normalizeH="0" baseline="0" dirty="0">
                <a:ln>
                  <a:noFill/>
                </a:ln>
                <a:solidFill>
                  <a:schemeClr val="tx1"/>
                </a:solidFill>
                <a:effectLst/>
              </a:rPr>
              <a:t> (like data, permissions, and configurations). Key features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IAM</a:t>
            </a:r>
            <a:r>
              <a:rPr kumimoji="0" lang="en-US" altLang="en-US" sz="2400" b="0" i="0" u="none" strike="noStrike" cap="none" normalizeH="0" baseline="0" dirty="0">
                <a:ln>
                  <a:noFill/>
                </a:ln>
                <a:solidFill>
                  <a:schemeClr val="tx1"/>
                </a:solidFill>
                <a:effectLst/>
              </a:rPr>
              <a:t> for access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VPC &amp; firewalls</a:t>
            </a:r>
            <a:r>
              <a:rPr kumimoji="0" lang="en-US" altLang="en-US" sz="2400" b="0" i="0" u="none" strike="noStrike" cap="none" normalizeH="0" baseline="0" dirty="0">
                <a:ln>
                  <a:noFill/>
                </a:ln>
                <a:solidFill>
                  <a:schemeClr val="tx1"/>
                </a:solidFill>
                <a:effectLst/>
              </a:rPr>
              <a:t> for network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Encryption</a:t>
            </a:r>
            <a:r>
              <a:rPr kumimoji="0" lang="en-US" altLang="en-US" sz="2400" b="0" i="0" u="none" strike="noStrike" cap="none" normalizeH="0" baseline="0" dirty="0">
                <a:ln>
                  <a:noFill/>
                </a:ln>
                <a:solidFill>
                  <a:schemeClr val="tx1"/>
                </a:solidFill>
                <a:effectLst/>
              </a:rPr>
              <a:t> for data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Monitoring tools</a:t>
            </a:r>
            <a:r>
              <a:rPr kumimoji="0" lang="en-US" altLang="en-US" sz="2400" b="0" i="0" u="none" strike="noStrike" cap="none" normalizeH="0" baseline="0" dirty="0">
                <a:ln>
                  <a:noFill/>
                </a:ln>
                <a:solidFill>
                  <a:schemeClr val="tx1"/>
                </a:solidFill>
                <a:effectLst/>
              </a:rPr>
              <a:t> like CloudTrail and </a:t>
            </a:r>
            <a:r>
              <a:rPr kumimoji="0" lang="en-US" altLang="en-US" sz="2400" b="0" i="0" u="none" strike="noStrike" cap="none" normalizeH="0" baseline="0" dirty="0" err="1">
                <a:ln>
                  <a:noFill/>
                </a:ln>
                <a:solidFill>
                  <a:schemeClr val="tx1"/>
                </a:solidFill>
                <a:effectLst/>
              </a:rPr>
              <a:t>GuardDuty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Compliance support</a:t>
            </a:r>
            <a:r>
              <a:rPr kumimoji="0" lang="en-US" altLang="en-US" sz="2400" b="0" i="0" u="none" strike="noStrike" cap="none" normalizeH="0" baseline="0" dirty="0">
                <a:ln>
                  <a:noFill/>
                </a:ln>
                <a:solidFill>
                  <a:schemeClr val="tx1"/>
                </a:solidFill>
                <a:effectLst/>
              </a:rPr>
              <a:t> for industry standards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It ensures your cloud environment is safe, reliable, and compliant.</a:t>
            </a:r>
          </a:p>
        </p:txBody>
      </p:sp>
      <p:pic>
        <p:nvPicPr>
          <p:cNvPr id="7" name="Picture 6">
            <a:extLst>
              <a:ext uri="{FF2B5EF4-FFF2-40B4-BE49-F238E27FC236}">
                <a16:creationId xmlns:a16="http://schemas.microsoft.com/office/drawing/2014/main" id="{D9A60653-1314-79D8-C099-4A116DCF0363}"/>
              </a:ext>
            </a:extLst>
          </p:cNvPr>
          <p:cNvPicPr>
            <a:picLocks noChangeAspect="1"/>
          </p:cNvPicPr>
          <p:nvPr/>
        </p:nvPicPr>
        <p:blipFill>
          <a:blip r:embed="rId3"/>
          <a:stretch>
            <a:fillRect/>
          </a:stretch>
        </p:blipFill>
        <p:spPr>
          <a:xfrm>
            <a:off x="6481382" y="3004392"/>
            <a:ext cx="2483106" cy="2023053"/>
          </a:xfrm>
          <a:prstGeom prst="rect">
            <a:avLst/>
          </a:prstGeom>
        </p:spPr>
      </p:pic>
    </p:spTree>
    <p:extLst>
      <p:ext uri="{BB962C8B-B14F-4D97-AF65-F5344CB8AC3E}">
        <p14:creationId xmlns:p14="http://schemas.microsoft.com/office/powerpoint/2010/main" val="2980665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b="1" u="sng" dirty="0"/>
              <a:t>Motivation for the Research</a:t>
            </a:r>
          </a:p>
        </p:txBody>
      </p:sp>
      <p:sp>
        <p:nvSpPr>
          <p:cNvPr id="4" name="Rectangle 1">
            <a:extLst>
              <a:ext uri="{FF2B5EF4-FFF2-40B4-BE49-F238E27FC236}">
                <a16:creationId xmlns:a16="http://schemas.microsoft.com/office/drawing/2014/main" id="{D2A1FE83-A5B9-554A-BB97-144746A7CA15}"/>
              </a:ext>
            </a:extLst>
          </p:cNvPr>
          <p:cNvSpPr>
            <a:spLocks noGrp="1" noChangeArrowheads="1"/>
          </p:cNvSpPr>
          <p:nvPr>
            <p:ph idx="1"/>
          </p:nvPr>
        </p:nvSpPr>
        <p:spPr bwMode="auto">
          <a:xfrm>
            <a:off x="0" y="705048"/>
            <a:ext cx="896448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As cloud adoption continues to grow, </a:t>
            </a:r>
            <a:r>
              <a:rPr kumimoji="0" lang="en-US" altLang="en-US" sz="2000" b="1" i="0" u="none" strike="noStrike" cap="none" normalizeH="0" baseline="0" dirty="0">
                <a:ln>
                  <a:noFill/>
                </a:ln>
                <a:solidFill>
                  <a:schemeClr val="tx1"/>
                </a:solidFill>
                <a:effectLst/>
              </a:rPr>
              <a:t>security becomes a top concern</a:t>
            </a:r>
            <a:r>
              <a:rPr kumimoji="0" lang="en-US" altLang="en-US" sz="2000" b="0" i="0" u="none" strike="noStrike" cap="none" normalizeH="0" baseline="0" dirty="0">
                <a:ln>
                  <a:noFill/>
                </a:ln>
                <a:solidFill>
                  <a:schemeClr val="tx1"/>
                </a:solidFill>
                <a:effectLst/>
              </a:rPr>
              <a:t> for organizations moving sensitive data and operations to platforms like </a:t>
            </a:r>
            <a:r>
              <a:rPr kumimoji="0" lang="en-US" altLang="en-US" sz="2000" b="1" i="0" u="none" strike="noStrike" cap="none" normalizeH="0" baseline="0" dirty="0">
                <a:ln>
                  <a:noFill/>
                </a:ln>
                <a:solidFill>
                  <a:schemeClr val="tx1"/>
                </a:solidFill>
                <a:effectLst/>
              </a:rPr>
              <a:t>Amazon Web Services (AWS)</a:t>
            </a:r>
            <a:r>
              <a:rPr kumimoji="0" lang="en-US" altLang="en-US" sz="2000" b="0" i="0" u="none" strike="noStrike" cap="none" normalizeH="0" baseline="0" dirty="0">
                <a:ln>
                  <a:noFill/>
                </a:ln>
                <a:solidFill>
                  <a:schemeClr val="tx1"/>
                </a:solidFill>
                <a:effectLst/>
              </a:rPr>
              <a:t>. Traditional security models often struggle to keep up with the </a:t>
            </a:r>
            <a:r>
              <a:rPr kumimoji="0" lang="en-US" altLang="en-US" sz="2000" b="1" i="0" u="none" strike="noStrike" cap="none" normalizeH="0" baseline="0" dirty="0">
                <a:ln>
                  <a:noFill/>
                </a:ln>
                <a:solidFill>
                  <a:schemeClr val="tx1"/>
                </a:solidFill>
                <a:effectLst/>
              </a:rPr>
              <a:t>dynamic, scalable, and distributed nature</a:t>
            </a:r>
            <a:r>
              <a:rPr kumimoji="0" lang="en-US" altLang="en-US" sz="2000" b="0" i="0" u="none" strike="noStrike" cap="none" normalizeH="0" baseline="0" dirty="0">
                <a:ln>
                  <a:noFill/>
                </a:ln>
                <a:solidFill>
                  <a:schemeClr val="tx1"/>
                </a:solidFill>
                <a:effectLst/>
              </a:rPr>
              <a:t> of cloud environments.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This research is motivated by the need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rPr>
              <a:t>Understand and address security challenges</a:t>
            </a:r>
            <a:r>
              <a:rPr kumimoji="0" lang="en-US" altLang="en-US" sz="2000" b="0" i="0" u="none" strike="noStrike" cap="none" normalizeH="0" baseline="0" dirty="0">
                <a:ln>
                  <a:noFill/>
                </a:ln>
                <a:solidFill>
                  <a:schemeClr val="tx1"/>
                </a:solidFill>
                <a:effectLst/>
              </a:rPr>
              <a:t> unique to AWS environments, such as misconfigured services, unauthorized access, and data breaches.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rPr>
              <a:t>Explore </a:t>
            </a:r>
            <a:r>
              <a:rPr kumimoji="0" lang="en-US" altLang="en-US" sz="2000" b="1" i="0" u="none" strike="noStrike" cap="none" normalizeH="0" baseline="0" dirty="0">
                <a:ln>
                  <a:noFill/>
                </a:ln>
                <a:solidFill>
                  <a:schemeClr val="tx1"/>
                </a:solidFill>
                <a:effectLst/>
              </a:rPr>
              <a:t>how graph analysis can enhance AWS security</a:t>
            </a:r>
            <a:r>
              <a:rPr kumimoji="0" lang="en-US" altLang="en-US" sz="2000" b="0" i="0" u="none" strike="noStrike" cap="none" normalizeH="0" baseline="0" dirty="0">
                <a:ln>
                  <a:noFill/>
                </a:ln>
                <a:solidFill>
                  <a:schemeClr val="tx1"/>
                </a:solidFill>
                <a:effectLst/>
              </a:rPr>
              <a:t>, by modeling relationships between users, services, and data to detect threats and optimize access control.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rPr>
              <a:t>Support businesses in achieving </a:t>
            </a:r>
            <a:r>
              <a:rPr kumimoji="0" lang="en-US" altLang="en-US" sz="2000" b="1" i="0" u="none" strike="noStrike" cap="none" normalizeH="0" baseline="0" dirty="0">
                <a:ln>
                  <a:noFill/>
                </a:ln>
                <a:solidFill>
                  <a:schemeClr val="tx1"/>
                </a:solidFill>
                <a:effectLst/>
              </a:rPr>
              <a:t>secure, compliant, and resilient cloud deployments</a:t>
            </a:r>
            <a:r>
              <a:rPr kumimoji="0" lang="en-US" altLang="en-US" sz="2000" b="0" i="0" u="none" strike="noStrike" cap="none" normalizeH="0" baseline="0" dirty="0">
                <a:ln>
                  <a:noFill/>
                </a:ln>
                <a:solidFill>
                  <a:schemeClr val="tx1"/>
                </a:solidFill>
                <a:effectLst/>
              </a:rPr>
              <a:t> by leveraging AWS’s built-in tools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rPr>
              <a:t>Bridge the gap between </a:t>
            </a:r>
            <a:r>
              <a:rPr kumimoji="0" lang="en-US" altLang="en-US" sz="2000" b="1" i="0" u="none" strike="noStrike" cap="none" normalizeH="0" baseline="0" dirty="0">
                <a:ln>
                  <a:noFill/>
                </a:ln>
                <a:solidFill>
                  <a:schemeClr val="tx1"/>
                </a:solidFill>
                <a:effectLst/>
              </a:rPr>
              <a:t>complex cloud infrastructure</a:t>
            </a:r>
            <a:r>
              <a:rPr kumimoji="0" lang="en-US" altLang="en-US" sz="2000" b="0" i="0" u="none" strike="noStrike" cap="none" normalizeH="0" baseline="0" dirty="0">
                <a:ln>
                  <a:noFill/>
                </a:ln>
                <a:solidFill>
                  <a:schemeClr val="tx1"/>
                </a:solidFill>
                <a:effectLst/>
              </a:rPr>
              <a:t> and </a:t>
            </a:r>
            <a:r>
              <a:rPr kumimoji="0" lang="en-US" altLang="en-US" sz="2000" b="1" i="0" u="none" strike="noStrike" cap="none" normalizeH="0" baseline="0" dirty="0">
                <a:ln>
                  <a:noFill/>
                </a:ln>
                <a:solidFill>
                  <a:schemeClr val="tx1"/>
                </a:solidFill>
                <a:effectLst/>
              </a:rPr>
              <a:t>intelligent security solutions</a:t>
            </a:r>
            <a:r>
              <a:rPr kumimoji="0" lang="en-US" altLang="en-US" sz="2000" b="0" i="0" u="none" strike="noStrike" cap="none" normalizeH="0" baseline="0" dirty="0">
                <a:ln>
                  <a:noFill/>
                </a:ln>
                <a:solidFill>
                  <a:schemeClr val="tx1"/>
                </a:solidFill>
                <a:effectLst/>
              </a:rPr>
              <a:t> through analytical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In short, the goal is to improve </a:t>
            </a:r>
            <a:r>
              <a:rPr kumimoji="0" lang="en-US" altLang="en-US" sz="2000" b="1" i="0" u="none" strike="noStrike" cap="none" normalizeH="0" baseline="0" dirty="0">
                <a:ln>
                  <a:noFill/>
                </a:ln>
                <a:solidFill>
                  <a:schemeClr val="tx1"/>
                </a:solidFill>
                <a:effectLst/>
              </a:rPr>
              <a:t>cloud security awareness and capabilities</a:t>
            </a:r>
            <a:r>
              <a:rPr kumimoji="0" lang="en-US" altLang="en-US" sz="2000" b="0" i="0" u="none" strike="noStrike" cap="none" normalizeH="0" baseline="0" dirty="0">
                <a:ln>
                  <a:noFill/>
                </a:ln>
                <a:solidFill>
                  <a:schemeClr val="tx1"/>
                </a:solidFill>
                <a:effectLst/>
              </a:rPr>
              <a:t> using a modern, analytical approach tailored for AWS.</a:t>
            </a:r>
          </a:p>
        </p:txBody>
      </p:sp>
    </p:spTree>
    <p:extLst>
      <p:ext uri="{BB962C8B-B14F-4D97-AF65-F5344CB8AC3E}">
        <p14:creationId xmlns:p14="http://schemas.microsoft.com/office/powerpoint/2010/main" val="199211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5996-ED33-980C-72DE-2FB8C759246E}"/>
              </a:ext>
            </a:extLst>
          </p:cNvPr>
          <p:cNvSpPr>
            <a:spLocks noGrp="1"/>
          </p:cNvSpPr>
          <p:nvPr>
            <p:ph type="title"/>
          </p:nvPr>
        </p:nvSpPr>
        <p:spPr/>
        <p:txBody>
          <a:bodyPr/>
          <a:lstStyle/>
          <a:p>
            <a:r>
              <a:rPr lang="en-IN" sz="3000" b="1" u="sng" dirty="0"/>
              <a:t>Research Objectives</a:t>
            </a:r>
          </a:p>
        </p:txBody>
      </p:sp>
      <p:sp>
        <p:nvSpPr>
          <p:cNvPr id="4" name="Rectangle 1">
            <a:extLst>
              <a:ext uri="{FF2B5EF4-FFF2-40B4-BE49-F238E27FC236}">
                <a16:creationId xmlns:a16="http://schemas.microsoft.com/office/drawing/2014/main" id="{6D03CE27-1A8A-8E6C-77C7-B3FAD669D43A}"/>
              </a:ext>
            </a:extLst>
          </p:cNvPr>
          <p:cNvSpPr>
            <a:spLocks noGrp="1" noChangeArrowheads="1"/>
          </p:cNvSpPr>
          <p:nvPr>
            <p:ph idx="1"/>
          </p:nvPr>
        </p:nvSpPr>
        <p:spPr bwMode="auto">
          <a:xfrm>
            <a:off x="0" y="928658"/>
            <a:ext cx="903649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rPr>
              <a:t>Identify Key Security Challenges in AWS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Investigate common vulnerabilities, such as misconfigurations, identity misuse, and insecure data practices in AWS environments.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rPr>
              <a:t>Explore AWS Security Tools and Services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Study built-in AWS tools like IAM, </a:t>
            </a:r>
            <a:r>
              <a:rPr kumimoji="0" lang="en-US" altLang="en-US" sz="2000" b="0" i="0" u="none" strike="noStrike" cap="none" normalizeH="0" baseline="0" dirty="0" err="1">
                <a:ln>
                  <a:noFill/>
                </a:ln>
                <a:solidFill>
                  <a:schemeClr val="tx1"/>
                </a:solidFill>
                <a:effectLst/>
              </a:rPr>
              <a:t>GuardDuty</a:t>
            </a:r>
            <a:r>
              <a:rPr kumimoji="0" lang="en-US" altLang="en-US" sz="2000" b="0" i="0" u="none" strike="noStrike" cap="none" normalizeH="0" baseline="0" dirty="0">
                <a:ln>
                  <a:noFill/>
                </a:ln>
                <a:solidFill>
                  <a:schemeClr val="tx1"/>
                </a:solidFill>
                <a:effectLst/>
              </a:rPr>
              <a:t>, CloudTrail, KMS, and how they contribute to securing cloud resources.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rPr>
              <a:t>Apply Graph Analysis to AWS Security</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Use graph-based methods to visualize and analyze relationships between users, services, permissions, and threats for better detection and prevention.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rPr>
              <a:t>Develop a Framework for Secure Cloud Operations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Propose a system that integrates AWS security tools with graph analysis for real-time monitoring, access control, and threat mitigation.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rPr>
              <a:t>Evaluate the Effectiveness Through Simulated Scenarios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Test the framework in a simulated AWS environment and measure improvements in threat detection, access control, and overall security posture.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These objectives aim to combine AWS's robust security capabilities with intelligent analysis for more secure, scalable cloud operations.</a:t>
            </a:r>
          </a:p>
        </p:txBody>
      </p:sp>
    </p:spTree>
    <p:extLst>
      <p:ext uri="{BB962C8B-B14F-4D97-AF65-F5344CB8AC3E}">
        <p14:creationId xmlns:p14="http://schemas.microsoft.com/office/powerpoint/2010/main" val="4290160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08A4-E1FC-B0F2-7A26-1384C5DD66FC}"/>
              </a:ext>
            </a:extLst>
          </p:cNvPr>
          <p:cNvSpPr>
            <a:spLocks noGrp="1"/>
          </p:cNvSpPr>
          <p:nvPr>
            <p:ph type="title"/>
          </p:nvPr>
        </p:nvSpPr>
        <p:spPr/>
        <p:txBody>
          <a:bodyPr/>
          <a:lstStyle/>
          <a:p>
            <a:r>
              <a:rPr lang="en-US" sz="3000" b="1" u="sng" dirty="0"/>
              <a:t>Aws security in Cloud Systems</a:t>
            </a:r>
            <a:endParaRPr lang="en-IN" sz="3000" b="1" u="sng" dirty="0"/>
          </a:p>
        </p:txBody>
      </p:sp>
      <p:sp>
        <p:nvSpPr>
          <p:cNvPr id="4" name="Rectangle 1">
            <a:extLst>
              <a:ext uri="{FF2B5EF4-FFF2-40B4-BE49-F238E27FC236}">
                <a16:creationId xmlns:a16="http://schemas.microsoft.com/office/drawing/2014/main" id="{647CC226-3BAF-A484-DF8E-3F705E51FEFD}"/>
              </a:ext>
            </a:extLst>
          </p:cNvPr>
          <p:cNvSpPr>
            <a:spLocks noGrp="1" noChangeArrowheads="1"/>
          </p:cNvSpPr>
          <p:nvPr>
            <p:ph idx="1"/>
          </p:nvPr>
        </p:nvSpPr>
        <p:spPr bwMode="auto">
          <a:xfrm>
            <a:off x="53752" y="1089768"/>
            <a:ext cx="90364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AWS Security in Cloud Systems</a:t>
            </a:r>
            <a:r>
              <a:rPr kumimoji="0" lang="en-US" altLang="en-US" sz="2400" b="0" i="0" u="none" strike="noStrike" cap="none" normalizeH="0" baseline="0" dirty="0">
                <a:ln>
                  <a:noFill/>
                </a:ln>
                <a:solidFill>
                  <a:schemeClr val="tx1"/>
                </a:solidFill>
                <a:effectLst/>
              </a:rPr>
              <a:t> ensures the protection of data, applications, and infrastructure using built-in tools and services. It follows a </a:t>
            </a:r>
            <a:r>
              <a:rPr kumimoji="0" lang="en-US" altLang="en-US" sz="2400" b="1" i="0" u="none" strike="noStrike" cap="none" normalizeH="0" baseline="0" dirty="0">
                <a:ln>
                  <a:noFill/>
                </a:ln>
                <a:solidFill>
                  <a:schemeClr val="tx1"/>
                </a:solidFill>
                <a:effectLst/>
              </a:rPr>
              <a:t>shared responsibility model</a:t>
            </a:r>
            <a:r>
              <a:rPr kumimoji="0" lang="en-US" altLang="en-US" sz="2400" b="0" i="0" u="none" strike="noStrike" cap="none" normalizeH="0" baseline="0" dirty="0">
                <a:ln>
                  <a:noFill/>
                </a:ln>
                <a:solidFill>
                  <a:schemeClr val="tx1"/>
                </a:solidFill>
                <a:effectLst/>
              </a:rPr>
              <a:t>—AWS secures the cloud infrastructure, while users secure what they run in the cloud.</a:t>
            </a: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IAM</a:t>
            </a:r>
            <a:r>
              <a:rPr kumimoji="0" lang="en-US" altLang="en-US" sz="2400" b="0" i="0" u="none" strike="noStrike" cap="none" normalizeH="0" baseline="0" dirty="0">
                <a:ln>
                  <a:noFill/>
                </a:ln>
                <a:solidFill>
                  <a:schemeClr val="tx1"/>
                </a:solidFill>
                <a:effectLst/>
              </a:rPr>
              <a:t> for access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VPC, Security Groups</a:t>
            </a:r>
            <a:r>
              <a:rPr kumimoji="0" lang="en-US" altLang="en-US" sz="2400" b="0" i="0" u="none" strike="noStrike" cap="none" normalizeH="0" baseline="0" dirty="0">
                <a:ln>
                  <a:noFill/>
                </a:ln>
                <a:solidFill>
                  <a:schemeClr val="tx1"/>
                </a:solidFill>
                <a:effectLst/>
              </a:rPr>
              <a:t> for network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KMS, Encryption</a:t>
            </a:r>
            <a:r>
              <a:rPr kumimoji="0" lang="en-US" altLang="en-US" sz="2400" b="0" i="0" u="none" strike="noStrike" cap="none" normalizeH="0" baseline="0" dirty="0">
                <a:ln>
                  <a:noFill/>
                </a:ln>
                <a:solidFill>
                  <a:schemeClr val="tx1"/>
                </a:solidFill>
                <a:effectLst/>
              </a:rPr>
              <a:t> for data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CloudTrail, </a:t>
            </a:r>
            <a:r>
              <a:rPr kumimoji="0" lang="en-US" altLang="en-US" sz="2400" b="1" i="0" u="none" strike="noStrike" cap="none" normalizeH="0" baseline="0" dirty="0" err="1">
                <a:ln>
                  <a:noFill/>
                </a:ln>
                <a:solidFill>
                  <a:schemeClr val="tx1"/>
                </a:solidFill>
                <a:effectLst/>
              </a:rPr>
              <a:t>GuardDuty</a:t>
            </a:r>
            <a:r>
              <a:rPr kumimoji="0" lang="en-US" altLang="en-US" sz="2400" b="0" i="0" u="none" strike="noStrike" cap="none" normalizeH="0" baseline="0" dirty="0">
                <a:ln>
                  <a:noFill/>
                </a:ln>
                <a:solidFill>
                  <a:schemeClr val="tx1"/>
                </a:solidFill>
                <a:effectLst/>
              </a:rPr>
              <a:t> for monitoring and threat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Compliance tools</a:t>
            </a:r>
            <a:r>
              <a:rPr kumimoji="0" lang="en-US" altLang="en-US" sz="2400" b="0" i="0" u="none" strike="noStrike" cap="none" normalizeH="0" baseline="0" dirty="0">
                <a:ln>
                  <a:noFill/>
                </a:ln>
                <a:solidFill>
                  <a:schemeClr val="tx1"/>
                </a:solidFill>
                <a:effectLst/>
              </a:rPr>
              <a:t> for industry regulations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It helps maintain </a:t>
            </a:r>
            <a:r>
              <a:rPr kumimoji="0" lang="en-US" altLang="en-US" sz="2400" b="1" i="0" u="none" strike="noStrike" cap="none" normalizeH="0" baseline="0" dirty="0">
                <a:ln>
                  <a:noFill/>
                </a:ln>
                <a:solidFill>
                  <a:schemeClr val="tx1"/>
                </a:solidFill>
                <a:effectLst/>
              </a:rPr>
              <a:t>confidentiality, integrity, and availability</a:t>
            </a:r>
            <a:r>
              <a:rPr kumimoji="0" lang="en-US" altLang="en-US" sz="2400" b="0" i="0" u="none" strike="noStrike" cap="none" normalizeH="0" baseline="0" dirty="0">
                <a:ln>
                  <a:noFill/>
                </a:ln>
                <a:solidFill>
                  <a:schemeClr val="tx1"/>
                </a:solidFill>
                <a:effectLst/>
              </a:rPr>
              <a:t> in scalable, cloud-based environments.</a:t>
            </a:r>
          </a:p>
        </p:txBody>
      </p:sp>
    </p:spTree>
    <p:extLst>
      <p:ext uri="{BB962C8B-B14F-4D97-AF65-F5344CB8AC3E}">
        <p14:creationId xmlns:p14="http://schemas.microsoft.com/office/powerpoint/2010/main" val="2086285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F11D-FAB9-602D-98A8-BE591FEA1CF2}"/>
              </a:ext>
            </a:extLst>
          </p:cNvPr>
          <p:cNvSpPr>
            <a:spLocks noGrp="1"/>
          </p:cNvSpPr>
          <p:nvPr>
            <p:ph type="title"/>
          </p:nvPr>
        </p:nvSpPr>
        <p:spPr/>
        <p:txBody>
          <a:bodyPr/>
          <a:lstStyle/>
          <a:p>
            <a:r>
              <a:rPr lang="en-IN" sz="3000" b="1" u="sng" dirty="0"/>
              <a:t>Algorithms used in </a:t>
            </a:r>
            <a:r>
              <a:rPr lang="en-IN" sz="3000" b="1" u="sng" dirty="0" err="1"/>
              <a:t>aws</a:t>
            </a:r>
            <a:r>
              <a:rPr lang="en-IN" sz="3000" b="1" u="sng" dirty="0"/>
              <a:t> security</a:t>
            </a:r>
          </a:p>
        </p:txBody>
      </p:sp>
      <p:sp>
        <p:nvSpPr>
          <p:cNvPr id="5" name="Rectangle 2">
            <a:extLst>
              <a:ext uri="{FF2B5EF4-FFF2-40B4-BE49-F238E27FC236}">
                <a16:creationId xmlns:a16="http://schemas.microsoft.com/office/drawing/2014/main" id="{BD80BCFD-AF96-81DB-B7A3-63B3CFD1997B}"/>
              </a:ext>
            </a:extLst>
          </p:cNvPr>
          <p:cNvSpPr>
            <a:spLocks noGrp="1" noChangeArrowheads="1"/>
          </p:cNvSpPr>
          <p:nvPr>
            <p:ph idx="1"/>
          </p:nvPr>
        </p:nvSpPr>
        <p:spPr bwMode="auto">
          <a:xfrm>
            <a:off x="89756" y="749896"/>
            <a:ext cx="896448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Core Cryptographic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Symmetric Encryption</a:t>
            </a:r>
            <a:r>
              <a:rPr kumimoji="0" lang="en-US" altLang="en-US" sz="2000" b="0" i="0" u="none" strike="noStrike" cap="none" normalizeH="0" baseline="0" dirty="0">
                <a:ln>
                  <a:noFill/>
                </a:ln>
                <a:solidFill>
                  <a:schemeClr val="tx1"/>
                </a:solidFill>
                <a:effectLst/>
              </a:rPr>
              <a:t>: AES (e.g., AES-256) is used by AWS for encrypting data at rest (S3, EBS) and in transit, ensuring data confidentiality.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Asymmetric Encryption</a:t>
            </a:r>
            <a:r>
              <a:rPr kumimoji="0" lang="en-US" altLang="en-US" sz="20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RSA</a:t>
            </a:r>
            <a:r>
              <a:rPr kumimoji="0" lang="en-US" altLang="en-US" sz="2000" b="0" i="0" u="none" strike="noStrike" cap="none" normalizeH="0" baseline="0" dirty="0">
                <a:ln>
                  <a:noFill/>
                </a:ln>
                <a:solidFill>
                  <a:schemeClr val="tx1"/>
                </a:solidFill>
                <a:effectLst/>
              </a:rPr>
              <a:t>: Used for key exchange and digital signatures.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ECC</a:t>
            </a:r>
            <a:r>
              <a:rPr kumimoji="0" lang="en-US" altLang="en-US" sz="2000" b="0" i="0" u="none" strike="noStrike" cap="none" normalizeH="0" baseline="0" dirty="0">
                <a:ln>
                  <a:noFill/>
                </a:ln>
                <a:solidFill>
                  <a:schemeClr val="tx1"/>
                </a:solidFill>
                <a:effectLst/>
              </a:rPr>
              <a:t>: Efficient, secure digital signatures (e.g., ECDSA).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Hashing</a:t>
            </a:r>
            <a:r>
              <a:rPr kumimoji="0" lang="en-US" altLang="en-US" sz="2000" b="0" i="0" u="none" strike="noStrike" cap="none" normalizeH="0" baseline="0" dirty="0">
                <a:ln>
                  <a:noFill/>
                </a:ln>
                <a:solidFill>
                  <a:schemeClr val="tx1"/>
                </a:solidFill>
                <a:effectLst/>
              </a:rPr>
              <a:t>: SHA-256, SHA-384, and SHA-512 ensure data integrity and digital signatures.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Key Derivation</a:t>
            </a:r>
            <a:r>
              <a:rPr kumimoji="0" lang="en-US" altLang="en-US" sz="2000" b="0" i="0" u="none" strike="noStrike" cap="none" normalizeH="0" baseline="0" dirty="0">
                <a:ln>
                  <a:noFill/>
                </a:ln>
                <a:solidFill>
                  <a:schemeClr val="tx1"/>
                </a:solidFill>
                <a:effectLst/>
              </a:rPr>
              <a:t>: HKDF (HMAC-based) is used for deriving cryptographic keys in AWS Encryption SDK.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Post-Quantum Cryptography</a:t>
            </a:r>
            <a:r>
              <a:rPr kumimoji="0" lang="en-US" altLang="en-US" sz="2000" b="0" i="0" u="none" strike="noStrike" cap="none" normalizeH="0" baseline="0" dirty="0">
                <a:ln>
                  <a:noFill/>
                </a:ln>
                <a:solidFill>
                  <a:schemeClr val="tx1"/>
                </a:solidFill>
                <a:effectLst/>
              </a:rPr>
              <a:t>: AWS is transitioning to post-quantum cryptography, including algorithms like ML-KEM and ML-DSA, to defend against future quantum threats.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Key Points</a:t>
            </a:r>
            <a:r>
              <a:rPr kumimoji="0" lang="en-US" altLang="en-US" sz="2000" b="0" i="0" u="none" strike="noStrike" cap="none" normalizeH="0" baseline="0" dirty="0">
                <a:ln>
                  <a:noFill/>
                </a:ln>
                <a:solidFill>
                  <a:schemeClr val="tx1"/>
                </a:solidFill>
                <a:effectLst/>
              </a:rPr>
              <a:t>: AWS uses industry-standard algorithms and provides tools like KMS for managing them. They are also preparing for post-quantum cryptography.</a:t>
            </a:r>
          </a:p>
        </p:txBody>
      </p:sp>
    </p:spTree>
    <p:extLst>
      <p:ext uri="{BB962C8B-B14F-4D97-AF65-F5344CB8AC3E}">
        <p14:creationId xmlns:p14="http://schemas.microsoft.com/office/powerpoint/2010/main" val="435175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98CF-5741-1658-C8C4-1D20F2D5DC69}"/>
              </a:ext>
            </a:extLst>
          </p:cNvPr>
          <p:cNvSpPr>
            <a:spLocks noGrp="1"/>
          </p:cNvSpPr>
          <p:nvPr>
            <p:ph type="title"/>
          </p:nvPr>
        </p:nvSpPr>
        <p:spPr/>
        <p:txBody>
          <a:bodyPr/>
          <a:lstStyle/>
          <a:p>
            <a:r>
              <a:rPr lang="en-IN" sz="3000" b="1" u="sng" dirty="0"/>
              <a:t>System Architecture</a:t>
            </a:r>
          </a:p>
        </p:txBody>
      </p:sp>
      <p:sp>
        <p:nvSpPr>
          <p:cNvPr id="4" name="Rectangle 1">
            <a:extLst>
              <a:ext uri="{FF2B5EF4-FFF2-40B4-BE49-F238E27FC236}">
                <a16:creationId xmlns:a16="http://schemas.microsoft.com/office/drawing/2014/main" id="{7B8CB312-1540-5E79-0157-C6714FA96A5D}"/>
              </a:ext>
            </a:extLst>
          </p:cNvPr>
          <p:cNvSpPr>
            <a:spLocks noGrp="1" noChangeArrowheads="1"/>
          </p:cNvSpPr>
          <p:nvPr>
            <p:ph idx="1"/>
          </p:nvPr>
        </p:nvSpPr>
        <p:spPr bwMode="auto">
          <a:xfrm>
            <a:off x="323528" y="996625"/>
            <a:ext cx="75065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t>AWS security architecture employs a layered approach, integrating services like IAM for identity and access control, VPC and security groups for network protection, KMS and encryption for data security, CloudTrail and </a:t>
            </a:r>
            <a:r>
              <a:rPr lang="en-US" sz="2400" dirty="0" err="1"/>
              <a:t>GuardDuty</a:t>
            </a:r>
            <a:r>
              <a:rPr lang="en-US" sz="2400" dirty="0"/>
              <a:t> for threat detection and monitoring, and Config and Artifact for compliance and governance. This architecture emphasizes automation and seamless service integration, enabling customers to build and maintain a robust security posture within the AWS cloud, while adhering to the shared responsibility model.</a:t>
            </a:r>
            <a:endParaRPr kumimoji="0" lang="en-US" altLang="en-US" sz="24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CEA21A05-AD4E-A09F-B51E-91208A05497F}"/>
              </a:ext>
            </a:extLst>
          </p:cNvPr>
          <p:cNvPicPr>
            <a:picLocks noChangeAspect="1"/>
          </p:cNvPicPr>
          <p:nvPr/>
        </p:nvPicPr>
        <p:blipFill>
          <a:blip r:embed="rId2"/>
          <a:stretch>
            <a:fillRect/>
          </a:stretch>
        </p:blipFill>
        <p:spPr>
          <a:xfrm>
            <a:off x="6732240" y="3928572"/>
            <a:ext cx="2411761" cy="2381232"/>
          </a:xfrm>
          <a:prstGeom prst="rect">
            <a:avLst/>
          </a:prstGeom>
        </p:spPr>
      </p:pic>
    </p:spTree>
    <p:extLst>
      <p:ext uri="{BB962C8B-B14F-4D97-AF65-F5344CB8AC3E}">
        <p14:creationId xmlns:p14="http://schemas.microsoft.com/office/powerpoint/2010/main" val="3493753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0D9B-184D-828A-D7C3-0B3E2EB7EB33}"/>
              </a:ext>
            </a:extLst>
          </p:cNvPr>
          <p:cNvSpPr>
            <a:spLocks noGrp="1"/>
          </p:cNvSpPr>
          <p:nvPr>
            <p:ph type="title"/>
          </p:nvPr>
        </p:nvSpPr>
        <p:spPr/>
        <p:txBody>
          <a:bodyPr/>
          <a:lstStyle/>
          <a:p>
            <a:r>
              <a:rPr lang="en-IN" sz="3000" b="1" u="sng" dirty="0"/>
              <a:t>Use Case: 1</a:t>
            </a:r>
          </a:p>
        </p:txBody>
      </p:sp>
      <p:sp>
        <p:nvSpPr>
          <p:cNvPr id="3" name="Content Placeholder 2">
            <a:extLst>
              <a:ext uri="{FF2B5EF4-FFF2-40B4-BE49-F238E27FC236}">
                <a16:creationId xmlns:a16="http://schemas.microsoft.com/office/drawing/2014/main" id="{BF9DD15F-81D0-B303-A303-D84763190A26}"/>
              </a:ext>
            </a:extLst>
          </p:cNvPr>
          <p:cNvSpPr>
            <a:spLocks noGrp="1"/>
          </p:cNvSpPr>
          <p:nvPr>
            <p:ph idx="1"/>
          </p:nvPr>
        </p:nvSpPr>
        <p:spPr>
          <a:xfrm>
            <a:off x="0" y="1089769"/>
            <a:ext cx="5580112" cy="5003528"/>
          </a:xfrm>
        </p:spPr>
        <p:txBody>
          <a:bodyPr>
            <a:normAutofit/>
          </a:bodyPr>
          <a:lstStyle/>
          <a:p>
            <a:r>
              <a:rPr lang="en-US" sz="2000" b="1" dirty="0"/>
              <a:t>Securing a Financial Application (Compliance-Driven):</a:t>
            </a:r>
            <a:r>
              <a:rPr lang="en-US" sz="2000" dirty="0"/>
              <a:t> A financial institution deploying a critical banking application on AWS prioritizes regulatory compliance and data protection. They implement stringent IAM controls with MFA and role-based access, isolate the application within a secure VPC, encrypt sensitive data using KMS, and continuously monitor for threats using CloudTrail and </a:t>
            </a:r>
            <a:r>
              <a:rPr lang="en-US" sz="2000" dirty="0" err="1"/>
              <a:t>GuardDuty</a:t>
            </a:r>
            <a:r>
              <a:rPr lang="en-US" sz="2000" dirty="0"/>
              <a:t>. AWS Config ensures ongoing compliance with industry standards like PCI DSS, automating security audits and configuration checks.</a:t>
            </a:r>
            <a:endParaRPr lang="en-IN" sz="2000" dirty="0"/>
          </a:p>
        </p:txBody>
      </p:sp>
    </p:spTree>
    <p:extLst>
      <p:ext uri="{BB962C8B-B14F-4D97-AF65-F5344CB8AC3E}">
        <p14:creationId xmlns:p14="http://schemas.microsoft.com/office/powerpoint/2010/main" val="404893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1346</Words>
  <Application>Microsoft Office PowerPoint</Application>
  <PresentationFormat>On-screen Show (4:3)</PresentationFormat>
  <Paragraphs>70</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Fira Sans</vt:lpstr>
      <vt:lpstr>Marcellus</vt:lpstr>
      <vt:lpstr>Symbol</vt:lpstr>
      <vt:lpstr>Times New Roman</vt:lpstr>
      <vt:lpstr>2_Custom Design</vt:lpstr>
      <vt:lpstr>Amazon Web Services : Security Cloud</vt:lpstr>
      <vt:lpstr>Introduction to AWS Security</vt:lpstr>
      <vt:lpstr>Aws Security</vt:lpstr>
      <vt:lpstr>Motivation for the Research</vt:lpstr>
      <vt:lpstr>Research Objectives</vt:lpstr>
      <vt:lpstr>Aws security in Cloud Systems</vt:lpstr>
      <vt:lpstr>Algorithms used in aws security</vt:lpstr>
      <vt:lpstr>System Architecture</vt:lpstr>
      <vt:lpstr>Use Case: 1</vt:lpstr>
      <vt:lpstr>Use Case: 2</vt:lpstr>
      <vt:lpstr>Challenges and Limitations</vt:lpstr>
      <vt:lpstr>Future Directions</vt:lpstr>
      <vt:lpstr>Conclusion</vt:lpstr>
      <vt:lpstr>PowerPoint Presentation</vt:lpstr>
    </vt:vector>
  </TitlesOfParts>
  <Manager>Vaibhav Vasani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Vaibhav Vasani</dc:creator>
  <cp:keywords>Data Visualization</cp:keywords>
  <dc:description>Vaibhav</dc:description>
  <cp:lastModifiedBy>chinmay oak</cp:lastModifiedBy>
  <cp:revision>37</cp:revision>
  <dcterms:created xsi:type="dcterms:W3CDTF">2021-02-11T03:47:51Z</dcterms:created>
  <dcterms:modified xsi:type="dcterms:W3CDTF">2025-04-16T12:14:13Z</dcterms:modified>
  <cp:category>Honours</cp:category>
</cp:coreProperties>
</file>