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56"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3" r:id="rId20"/>
    <p:sldId id="30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nmay Rajpurohit" initials="CR" lastIdx="1" clrIdx="0">
    <p:extLst>
      <p:ext uri="{19B8F6BF-5375-455C-9EA6-DF929625EA0E}">
        <p15:presenceInfo xmlns:p15="http://schemas.microsoft.com/office/powerpoint/2012/main" userId="e5c9e50cd5afb3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86" d="100"/>
          <a:sy n="86" d="100"/>
        </p:scale>
        <p:origin x="562" y="67"/>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2/23/2022</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2/23/2022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325679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92269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5287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08891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02874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DA1498-92C7-4E4B-8045-C9195F453964}" type="datetimeFigureOut">
              <a:rPr lang="en-US" smtClean="0"/>
              <a:t>2/23/2022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281432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DA1498-92C7-4E4B-8045-C9195F453964}" type="datetimeFigureOut">
              <a:rPr lang="en-US" smtClean="0"/>
              <a:t>2/23/2022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108613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41845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6578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0DA1498-92C7-4E4B-8045-C9195F453964}" type="datetimeFigureOut">
              <a:rPr lang="en-US" smtClean="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418148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007722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DA1498-92C7-4E4B-8045-C9195F453964}" type="datetimeFigureOut">
              <a:rPr lang="en-US" smtClean="0"/>
              <a:t>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11641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DA1498-92C7-4E4B-8045-C9195F453964}" type="datetimeFigureOut">
              <a:rPr lang="en-US" smtClean="0"/>
              <a:t>2/23/2022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69876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0DA1498-92C7-4E4B-8045-C9195F453964}" type="datetimeFigureOut">
              <a:rPr lang="en-US" smtClean="0"/>
              <a:t>2/23/2022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6690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DA1498-92C7-4E4B-8045-C9195F453964}" type="datetimeFigureOut">
              <a:rPr lang="en-US" smtClean="0"/>
              <a:t>2/23/2022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876459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0DA1498-92C7-4E4B-8045-C9195F453964}" type="datetimeFigureOut">
              <a:rPr lang="en-US" smtClean="0"/>
              <a:t>2/23/2022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519745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837343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0DA1498-92C7-4E4B-8045-C9195F453964}" type="datetimeFigureOut">
              <a:rPr lang="en-US" smtClean="0"/>
              <a:t>2/23/2022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42397101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80">
          <a:fgClr>
            <a:schemeClr val="bg2"/>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title"/>
          </p:nvPr>
        </p:nvSpPr>
        <p:spPr>
          <a:xfrm>
            <a:off x="838200" y="365125"/>
            <a:ext cx="10515600" cy="1384995"/>
          </a:xfrm>
        </p:spPr>
        <p:txBody>
          <a:bodyPr lIns="0" tIns="0" rIns="0" bIns="0" anchor="t">
            <a:spAutoFit/>
          </a:bodyPr>
          <a:lstStyle/>
          <a:p>
            <a:r>
              <a:rPr lang="en-US" sz="4800" b="1" dirty="0">
                <a:solidFill>
                  <a:schemeClr val="bg1"/>
                </a:solidFill>
              </a:rPr>
              <a:t>                    </a:t>
            </a:r>
            <a:r>
              <a:rPr lang="en-US" sz="4800" b="1" dirty="0">
                <a:solidFill>
                  <a:schemeClr val="bg1"/>
                </a:solidFill>
                <a:latin typeface="Arial" panose="020B0604020202020204" pitchFamily="34" charset="0"/>
                <a:cs typeface="Arial" panose="020B0604020202020204" pitchFamily="34" charset="0"/>
              </a:rPr>
              <a:t>PRSENTATION</a:t>
            </a:r>
            <a:r>
              <a:rPr lang="en-US" b="1" dirty="0">
                <a:solidFill>
                  <a:schemeClr val="bg1"/>
                </a:solidFill>
                <a:latin typeface="Arial" panose="020B0604020202020204" pitchFamily="34" charset="0"/>
                <a:cs typeface="Arial" panose="020B0604020202020204" pitchFamily="34" charset="0"/>
              </a:rPr>
              <a:t> </a:t>
            </a:r>
            <a:br>
              <a:rPr lang="en-US" b="1" dirty="0">
                <a:solidFill>
                  <a:schemeClr val="bg1"/>
                </a:solidFill>
                <a:latin typeface="Arial" panose="020B0604020202020204" pitchFamily="34" charset="0"/>
                <a:cs typeface="Arial" panose="020B0604020202020204" pitchFamily="34" charset="0"/>
              </a:rPr>
            </a:br>
            <a:r>
              <a:rPr lang="en-US" b="1" dirty="0">
                <a:solidFill>
                  <a:schemeClr val="bg1"/>
                </a:solidFill>
                <a:latin typeface="Arial" panose="020B0604020202020204" pitchFamily="34" charset="0"/>
                <a:cs typeface="Arial" panose="020B0604020202020204" pitchFamily="34" charset="0"/>
              </a:rPr>
              <a:t>              </a:t>
            </a:r>
            <a:r>
              <a:rPr lang="en-US" sz="3600" b="1" dirty="0">
                <a:solidFill>
                  <a:schemeClr val="accent3">
                    <a:lumMod val="60000"/>
                    <a:lumOff val="40000"/>
                  </a:schemeClr>
                </a:solidFill>
                <a:latin typeface="Arial" panose="020B0604020202020204" pitchFamily="34" charset="0"/>
                <a:cs typeface="Arial" panose="020B0604020202020204" pitchFamily="34" charset="0"/>
              </a:rPr>
              <a:t>Foody – FOOD DELIVERY APP</a:t>
            </a:r>
            <a:endParaRPr lang="en-US" sz="3600" dirty="0">
              <a:solidFill>
                <a:schemeClr val="accent3">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6C6F805-44BA-4FD0-AC3A-2BEADF2C81DD}"/>
              </a:ext>
            </a:extLst>
          </p:cNvPr>
          <p:cNvSpPr>
            <a:spLocks noGrp="1"/>
          </p:cNvSpPr>
          <p:nvPr>
            <p:ph sz="half" idx="1"/>
          </p:nvPr>
        </p:nvSpPr>
        <p:spPr>
          <a:xfrm>
            <a:off x="1103312" y="2060574"/>
            <a:ext cx="4396339" cy="4195763"/>
          </a:xfrm>
        </p:spPr>
        <p:txBody>
          <a:bodyPr>
            <a:normAutofit/>
          </a:bodyPr>
          <a:lstStyle/>
          <a:p>
            <a:pPr marL="0" indent="0">
              <a:buNone/>
            </a:pPr>
            <a:endParaRPr lang="en-IN" sz="2400" dirty="0"/>
          </a:p>
          <a:p>
            <a:pPr marL="0" indent="0">
              <a:buNone/>
            </a:pPr>
            <a:r>
              <a:rPr lang="en-IN" sz="1800" dirty="0">
                <a:latin typeface="Arial" panose="020B0604020202020204" pitchFamily="34" charset="0"/>
                <a:cs typeface="Arial" panose="020B0604020202020204" pitchFamily="34" charset="0"/>
              </a:rPr>
              <a:t>ENGINEERING COLLEGE, AJMER</a:t>
            </a:r>
          </a:p>
          <a:p>
            <a:pPr marL="0" indent="0">
              <a:buNone/>
            </a:pPr>
            <a:r>
              <a:rPr lang="en-IN" sz="1800" dirty="0">
                <a:latin typeface="Arial" panose="020B0604020202020204" pitchFamily="34" charset="0"/>
                <a:cs typeface="Arial" panose="020B0604020202020204" pitchFamily="34" charset="0"/>
              </a:rPr>
              <a:t>(2021-22)</a:t>
            </a:r>
          </a:p>
          <a:p>
            <a:pPr marL="0" indent="0">
              <a:buNone/>
            </a:pPr>
            <a:endParaRPr lang="en-IN" sz="1800" dirty="0">
              <a:latin typeface="Arial" panose="020B0604020202020204" pitchFamily="34" charset="0"/>
              <a:cs typeface="Arial" panose="020B0604020202020204" pitchFamily="34" charset="0"/>
            </a:endParaRPr>
          </a:p>
          <a:p>
            <a:pPr marL="0" indent="0">
              <a:buNone/>
            </a:pPr>
            <a:r>
              <a:rPr lang="en-IN" sz="1800" dirty="0">
                <a:latin typeface="Arial" panose="020B0604020202020204" pitchFamily="34" charset="0"/>
                <a:cs typeface="Arial" panose="020B0604020202020204" pitchFamily="34" charset="0"/>
              </a:rPr>
              <a:t>SUPERVISOR</a:t>
            </a:r>
          </a:p>
          <a:p>
            <a:pPr marL="0" indent="0">
              <a:buNone/>
            </a:pPr>
            <a:r>
              <a:rPr lang="en-IN" sz="1800" dirty="0" err="1">
                <a:latin typeface="Arial" panose="020B0604020202020204" pitchFamily="34" charset="0"/>
                <a:cs typeface="Arial" panose="020B0604020202020204" pitchFamily="34" charset="0"/>
              </a:rPr>
              <a:t>Dr.</a:t>
            </a:r>
            <a:r>
              <a:rPr lang="en-IN" sz="1800" dirty="0">
                <a:latin typeface="Arial" panose="020B0604020202020204" pitchFamily="34" charset="0"/>
                <a:cs typeface="Arial" panose="020B0604020202020204" pitchFamily="34" charset="0"/>
              </a:rPr>
              <a:t> Prakriti Trivedi</a:t>
            </a:r>
          </a:p>
          <a:p>
            <a:pPr marL="0" indent="0">
              <a:buNone/>
            </a:pPr>
            <a:r>
              <a:rPr lang="en-IN" sz="1800" dirty="0">
                <a:latin typeface="Arial" panose="020B0604020202020204" pitchFamily="34" charset="0"/>
                <a:cs typeface="Arial" panose="020B0604020202020204" pitchFamily="34" charset="0"/>
              </a:rPr>
              <a:t>Associate Professor</a:t>
            </a:r>
          </a:p>
          <a:p>
            <a:pPr marL="0" indent="0">
              <a:buNone/>
            </a:pPr>
            <a:r>
              <a:rPr lang="en-IN" sz="1800" dirty="0">
                <a:latin typeface="Arial" panose="020B0604020202020204" pitchFamily="34" charset="0"/>
                <a:cs typeface="Arial" panose="020B0604020202020204" pitchFamily="34" charset="0"/>
              </a:rPr>
              <a:t>Dept. of CSE</a:t>
            </a:r>
          </a:p>
        </p:txBody>
      </p:sp>
      <p:sp>
        <p:nvSpPr>
          <p:cNvPr id="6" name="Content Placeholder 5">
            <a:extLst>
              <a:ext uri="{FF2B5EF4-FFF2-40B4-BE49-F238E27FC236}">
                <a16:creationId xmlns:a16="http://schemas.microsoft.com/office/drawing/2014/main" id="{8E1F9268-C923-4D58-BB58-2DB249014F99}"/>
              </a:ext>
            </a:extLst>
          </p:cNvPr>
          <p:cNvSpPr>
            <a:spLocks noGrp="1"/>
          </p:cNvSpPr>
          <p:nvPr>
            <p:ph sz="half" idx="2"/>
          </p:nvPr>
        </p:nvSpPr>
        <p:spPr/>
        <p:txBody>
          <a:bodyPr/>
          <a:lstStyle/>
          <a:p>
            <a:pPr marL="0" indent="0">
              <a:buNone/>
            </a:pPr>
            <a:endParaRPr lang="en-IN" sz="2400" dirty="0"/>
          </a:p>
          <a:p>
            <a:pPr marL="0" indent="0">
              <a:buNone/>
            </a:pPr>
            <a:r>
              <a:rPr lang="en-IN" sz="1800" dirty="0">
                <a:latin typeface="Arial" panose="020B0604020202020204" pitchFamily="34" charset="0"/>
                <a:cs typeface="Arial" panose="020B0604020202020204" pitchFamily="34" charset="0"/>
              </a:rPr>
              <a:t>            Presented By:-</a:t>
            </a:r>
          </a:p>
          <a:p>
            <a:pPr marL="0" indent="0">
              <a:buNone/>
            </a:pPr>
            <a:endParaRPr lang="en-IN" sz="1800" dirty="0">
              <a:latin typeface="Arial" panose="020B0604020202020204" pitchFamily="34" charset="0"/>
              <a:cs typeface="Arial" panose="020B0604020202020204" pitchFamily="34" charset="0"/>
            </a:endParaRPr>
          </a:p>
          <a:p>
            <a:pPr marL="0" indent="0">
              <a:buNone/>
            </a:pPr>
            <a:endParaRPr lang="en-IN" sz="1800" dirty="0">
              <a:latin typeface="Arial" panose="020B0604020202020204" pitchFamily="34" charset="0"/>
              <a:cs typeface="Arial" panose="020B0604020202020204" pitchFamily="34" charset="0"/>
            </a:endParaRPr>
          </a:p>
          <a:p>
            <a:pPr marL="0" indent="0">
              <a:buNone/>
            </a:pP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Aatmik</a:t>
            </a:r>
            <a:r>
              <a:rPr lang="en-IN" sz="1800" dirty="0">
                <a:latin typeface="Arial" panose="020B0604020202020204" pitchFamily="34" charset="0"/>
                <a:cs typeface="Arial" panose="020B0604020202020204" pitchFamily="34" charset="0"/>
              </a:rPr>
              <a:t> Ranjan Mishra(18CS01)</a:t>
            </a:r>
          </a:p>
          <a:p>
            <a:pPr marL="0" indent="0">
              <a:buNone/>
            </a:pPr>
            <a:r>
              <a:rPr lang="en-IN" sz="1800" dirty="0">
                <a:latin typeface="Arial" panose="020B0604020202020204" pitchFamily="34" charset="0"/>
                <a:cs typeface="Arial" panose="020B0604020202020204" pitchFamily="34" charset="0"/>
              </a:rPr>
              <a:t>            Ashutosh </a:t>
            </a:r>
            <a:r>
              <a:rPr lang="en-IN" sz="1800" dirty="0" err="1">
                <a:latin typeface="Arial" panose="020B0604020202020204" pitchFamily="34" charset="0"/>
                <a:cs typeface="Arial" panose="020B0604020202020204" pitchFamily="34" charset="0"/>
              </a:rPr>
              <a:t>Rangroo</a:t>
            </a:r>
            <a:r>
              <a:rPr lang="en-IN" sz="1800" dirty="0">
                <a:latin typeface="Arial" panose="020B0604020202020204" pitchFamily="34" charset="0"/>
                <a:cs typeface="Arial" panose="020B0604020202020204" pitchFamily="34" charset="0"/>
              </a:rPr>
              <a:t>(18CS13)</a:t>
            </a:r>
          </a:p>
          <a:p>
            <a:pPr marL="0" indent="0">
              <a:buNone/>
            </a:pPr>
            <a:r>
              <a:rPr lang="en-IN" sz="1800" dirty="0">
                <a:latin typeface="Arial" panose="020B0604020202020204" pitchFamily="34" charset="0"/>
                <a:cs typeface="Arial" panose="020B0604020202020204" pitchFamily="34" charset="0"/>
              </a:rPr>
              <a:t>            Aditya </a:t>
            </a:r>
            <a:r>
              <a:rPr lang="en-IN" sz="1800" dirty="0" err="1">
                <a:latin typeface="Arial" panose="020B0604020202020204" pitchFamily="34" charset="0"/>
                <a:cs typeface="Arial" panose="020B0604020202020204" pitchFamily="34" charset="0"/>
              </a:rPr>
              <a:t>Rangroo</a:t>
            </a:r>
            <a:r>
              <a:rPr lang="en-IN" sz="1800" dirty="0">
                <a:latin typeface="Arial" panose="020B0604020202020204" pitchFamily="34" charset="0"/>
                <a:cs typeface="Arial" panose="020B0604020202020204" pitchFamily="34" charset="0"/>
              </a:rPr>
              <a:t>(18CS03)</a:t>
            </a:r>
          </a:p>
          <a:p>
            <a:pPr marL="0" indent="0">
              <a:buNone/>
            </a:pPr>
            <a:r>
              <a:rPr lang="en-IN" sz="1800" dirty="0">
                <a:latin typeface="Arial" panose="020B0604020202020204" pitchFamily="34" charset="0"/>
                <a:cs typeface="Arial" panose="020B0604020202020204" pitchFamily="34" charset="0"/>
              </a:rPr>
              <a:t>            Chinmay Rajpurohit(18CS17)</a:t>
            </a:r>
          </a:p>
          <a:p>
            <a:pPr marL="0" indent="0">
              <a:buNone/>
            </a:pPr>
            <a:endParaRPr lang="en-IN" dirty="0"/>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37FF-BFDF-40E5-83DC-5E6315E42360}"/>
              </a:ext>
            </a:extLst>
          </p:cNvPr>
          <p:cNvSpPr>
            <a:spLocks noGrp="1"/>
          </p:cNvSpPr>
          <p:nvPr>
            <p:ph type="title"/>
          </p:nvPr>
        </p:nvSpPr>
        <p:spPr/>
        <p:txBody>
          <a:bodyPr/>
          <a:lstStyle/>
          <a:p>
            <a:r>
              <a:rPr lang="en-IN" dirty="0">
                <a:solidFill>
                  <a:schemeClr val="bg1"/>
                </a:solidFill>
                <a:latin typeface="Arial" panose="020B0604020202020204" pitchFamily="34" charset="0"/>
                <a:cs typeface="Arial" panose="020B0604020202020204" pitchFamily="34" charset="0"/>
              </a:rPr>
              <a:t>               Application Snapshots</a:t>
            </a:r>
          </a:p>
        </p:txBody>
      </p:sp>
      <p:sp>
        <p:nvSpPr>
          <p:cNvPr id="3" name="Content Placeholder 2">
            <a:extLst>
              <a:ext uri="{FF2B5EF4-FFF2-40B4-BE49-F238E27FC236}">
                <a16:creationId xmlns:a16="http://schemas.microsoft.com/office/drawing/2014/main" id="{24983679-AA24-4F8A-8606-78F4944AE752}"/>
              </a:ext>
            </a:extLst>
          </p:cNvPr>
          <p:cNvSpPr>
            <a:spLocks noGrp="1"/>
          </p:cNvSpPr>
          <p:nvPr>
            <p:ph idx="1"/>
          </p:nvPr>
        </p:nvSpPr>
        <p:spPr>
          <a:xfrm>
            <a:off x="1104293" y="2052918"/>
            <a:ext cx="8946541" cy="4195481"/>
          </a:xfrm>
        </p:spPr>
        <p:txBody>
          <a:bodyPr/>
          <a:lstStyle/>
          <a:p>
            <a:r>
              <a:rPr lang="en-IN" sz="1800" dirty="0">
                <a:latin typeface="Arial" panose="020B0604020202020204" pitchFamily="34" charset="0"/>
                <a:cs typeface="Arial" panose="020B0604020202020204" pitchFamily="34" charset="0"/>
              </a:rPr>
              <a:t>Login and Registration :           </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44EE7E11-DF39-4A78-A1B2-086C7A0DE0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492" y="2781299"/>
            <a:ext cx="2379216" cy="3467100"/>
          </a:xfrm>
          <a:prstGeom prst="rect">
            <a:avLst/>
          </a:prstGeom>
        </p:spPr>
      </p:pic>
      <p:pic>
        <p:nvPicPr>
          <p:cNvPr id="7" name="Picture 6">
            <a:extLst>
              <a:ext uri="{FF2B5EF4-FFF2-40B4-BE49-F238E27FC236}">
                <a16:creationId xmlns:a16="http://schemas.microsoft.com/office/drawing/2014/main" id="{3CDBDDFA-66E6-4FE5-B075-95E45AA0D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7700" y="2781299"/>
            <a:ext cx="2527029" cy="3467100"/>
          </a:xfrm>
          <a:prstGeom prst="rect">
            <a:avLst/>
          </a:prstGeom>
        </p:spPr>
      </p:pic>
    </p:spTree>
    <p:extLst>
      <p:ext uri="{BB962C8B-B14F-4D97-AF65-F5344CB8AC3E}">
        <p14:creationId xmlns:p14="http://schemas.microsoft.com/office/powerpoint/2010/main" val="3063993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37FF-BFDF-40E5-83DC-5E6315E42360}"/>
              </a:ext>
            </a:extLst>
          </p:cNvPr>
          <p:cNvSpPr>
            <a:spLocks noGrp="1"/>
          </p:cNvSpPr>
          <p:nvPr>
            <p:ph type="title"/>
          </p:nvPr>
        </p:nvSpPr>
        <p:spPr/>
        <p:txBody>
          <a:bodyPr/>
          <a:lstStyle/>
          <a:p>
            <a:r>
              <a:rPr lang="en-IN" dirty="0">
                <a:solidFill>
                  <a:schemeClr val="bg1"/>
                </a:solidFill>
                <a:latin typeface="Arial" panose="020B0604020202020204" pitchFamily="34" charset="0"/>
                <a:cs typeface="Arial" panose="020B0604020202020204" pitchFamily="34" charset="0"/>
              </a:rPr>
              <a:t>               Application Snapshots</a:t>
            </a:r>
          </a:p>
        </p:txBody>
      </p:sp>
      <p:sp>
        <p:nvSpPr>
          <p:cNvPr id="3" name="Content Placeholder 2">
            <a:extLst>
              <a:ext uri="{FF2B5EF4-FFF2-40B4-BE49-F238E27FC236}">
                <a16:creationId xmlns:a16="http://schemas.microsoft.com/office/drawing/2014/main" id="{24983679-AA24-4F8A-8606-78F4944AE752}"/>
              </a:ext>
            </a:extLst>
          </p:cNvPr>
          <p:cNvSpPr>
            <a:spLocks noGrp="1"/>
          </p:cNvSpPr>
          <p:nvPr>
            <p:ph idx="1"/>
          </p:nvPr>
        </p:nvSpPr>
        <p:spPr>
          <a:xfrm>
            <a:off x="1104293" y="2052918"/>
            <a:ext cx="8946541" cy="4195481"/>
          </a:xfrm>
        </p:spPr>
        <p:txBody>
          <a:bodyPr/>
          <a:lstStyle/>
          <a:p>
            <a:r>
              <a:rPr lang="en-IN" sz="1800" dirty="0">
                <a:latin typeface="Arial" panose="020B0604020202020204" pitchFamily="34" charset="0"/>
                <a:cs typeface="Arial" panose="020B0604020202020204" pitchFamily="34" charset="0"/>
              </a:rPr>
              <a:t>Main Screen and Profile :           </a:t>
            </a:r>
          </a:p>
          <a:p>
            <a:pPr marL="0" indent="0">
              <a:buNone/>
            </a:pPr>
            <a:endParaRPr lang="en-IN" dirty="0"/>
          </a:p>
          <a:p>
            <a:pPr marL="0" indent="0">
              <a:buNone/>
            </a:pPr>
            <a:endParaRPr lang="en-IN" dirty="0"/>
          </a:p>
          <a:p>
            <a:pPr marL="0" indent="0">
              <a:buNone/>
            </a:pPr>
            <a:endParaRPr lang="en-IN" dirty="0"/>
          </a:p>
        </p:txBody>
      </p:sp>
      <p:pic>
        <p:nvPicPr>
          <p:cNvPr id="11" name="Picture 10">
            <a:extLst>
              <a:ext uri="{FF2B5EF4-FFF2-40B4-BE49-F238E27FC236}">
                <a16:creationId xmlns:a16="http://schemas.microsoft.com/office/drawing/2014/main" id="{B7E6A982-5571-406C-9158-A26B94F27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860" y="2636519"/>
            <a:ext cx="2385948" cy="3535679"/>
          </a:xfrm>
          <a:prstGeom prst="rect">
            <a:avLst/>
          </a:prstGeom>
        </p:spPr>
      </p:pic>
      <p:pic>
        <p:nvPicPr>
          <p:cNvPr id="23" name="Picture 22">
            <a:extLst>
              <a:ext uri="{FF2B5EF4-FFF2-40B4-BE49-F238E27FC236}">
                <a16:creationId xmlns:a16="http://schemas.microsoft.com/office/drawing/2014/main" id="{1B451AE0-78DE-486F-A17C-E859D20926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4998" y="2560319"/>
            <a:ext cx="2575836" cy="3611879"/>
          </a:xfrm>
          <a:prstGeom prst="rect">
            <a:avLst/>
          </a:prstGeom>
        </p:spPr>
      </p:pic>
    </p:spTree>
    <p:extLst>
      <p:ext uri="{BB962C8B-B14F-4D97-AF65-F5344CB8AC3E}">
        <p14:creationId xmlns:p14="http://schemas.microsoft.com/office/powerpoint/2010/main" val="2891737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37FF-BFDF-40E5-83DC-5E6315E42360}"/>
              </a:ext>
            </a:extLst>
          </p:cNvPr>
          <p:cNvSpPr>
            <a:spLocks noGrp="1"/>
          </p:cNvSpPr>
          <p:nvPr>
            <p:ph type="title"/>
          </p:nvPr>
        </p:nvSpPr>
        <p:spPr/>
        <p:txBody>
          <a:bodyPr/>
          <a:lstStyle/>
          <a:p>
            <a:r>
              <a:rPr lang="en-IN" dirty="0">
                <a:solidFill>
                  <a:schemeClr val="bg1"/>
                </a:solidFill>
                <a:latin typeface="Arial" panose="020B0604020202020204" pitchFamily="34" charset="0"/>
                <a:cs typeface="Arial" panose="020B0604020202020204" pitchFamily="34" charset="0"/>
              </a:rPr>
              <a:t>               Application Snapshots</a:t>
            </a:r>
          </a:p>
        </p:txBody>
      </p:sp>
      <p:sp>
        <p:nvSpPr>
          <p:cNvPr id="3" name="Content Placeholder 2">
            <a:extLst>
              <a:ext uri="{FF2B5EF4-FFF2-40B4-BE49-F238E27FC236}">
                <a16:creationId xmlns:a16="http://schemas.microsoft.com/office/drawing/2014/main" id="{24983679-AA24-4F8A-8606-78F4944AE752}"/>
              </a:ext>
            </a:extLst>
          </p:cNvPr>
          <p:cNvSpPr>
            <a:spLocks noGrp="1"/>
          </p:cNvSpPr>
          <p:nvPr>
            <p:ph idx="1"/>
          </p:nvPr>
        </p:nvSpPr>
        <p:spPr>
          <a:xfrm>
            <a:off x="1104293" y="2052918"/>
            <a:ext cx="8946541" cy="4195481"/>
          </a:xfrm>
        </p:spPr>
        <p:txBody>
          <a:bodyPr/>
          <a:lstStyle/>
          <a:p>
            <a:r>
              <a:rPr lang="en-IN" sz="1800" dirty="0">
                <a:latin typeface="Arial" panose="020B0604020202020204" pitchFamily="34" charset="0"/>
                <a:cs typeface="Arial" panose="020B0604020202020204" pitchFamily="34" charset="0"/>
              </a:rPr>
              <a:t>Search and Order your Food :           </a:t>
            </a:r>
          </a:p>
          <a:p>
            <a:pPr marL="0" indent="0">
              <a:buNone/>
            </a:pPr>
            <a:endParaRPr lang="en-IN" dirty="0"/>
          </a:p>
          <a:p>
            <a:pPr marL="0" indent="0">
              <a:buNone/>
            </a:pPr>
            <a:endParaRPr lang="en-IN" dirty="0"/>
          </a:p>
          <a:p>
            <a:pPr marL="0" indent="0">
              <a:buNone/>
            </a:pPr>
            <a:endParaRPr lang="en-IN" dirty="0"/>
          </a:p>
        </p:txBody>
      </p:sp>
      <p:pic>
        <p:nvPicPr>
          <p:cNvPr id="11" name="Picture 10">
            <a:extLst>
              <a:ext uri="{FF2B5EF4-FFF2-40B4-BE49-F238E27FC236}">
                <a16:creationId xmlns:a16="http://schemas.microsoft.com/office/drawing/2014/main" id="{B7E6A982-5571-406C-9158-A26B94F272E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46141" y="2636520"/>
            <a:ext cx="2535241" cy="3611879"/>
          </a:xfrm>
          <a:prstGeom prst="rect">
            <a:avLst/>
          </a:prstGeom>
        </p:spPr>
      </p:pic>
      <p:pic>
        <p:nvPicPr>
          <p:cNvPr id="23" name="Picture 22">
            <a:extLst>
              <a:ext uri="{FF2B5EF4-FFF2-40B4-BE49-F238E27FC236}">
                <a16:creationId xmlns:a16="http://schemas.microsoft.com/office/drawing/2014/main" id="{1B451AE0-78DE-486F-A17C-E859D20926D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14419" y="2636521"/>
            <a:ext cx="2535241" cy="3611878"/>
          </a:xfrm>
          <a:prstGeom prst="rect">
            <a:avLst/>
          </a:prstGeom>
        </p:spPr>
      </p:pic>
      <p:pic>
        <p:nvPicPr>
          <p:cNvPr id="7" name="Picture 6">
            <a:extLst>
              <a:ext uri="{FF2B5EF4-FFF2-40B4-BE49-F238E27FC236}">
                <a16:creationId xmlns:a16="http://schemas.microsoft.com/office/drawing/2014/main" id="{43D53B05-73CF-4D1A-A76C-4A28CC1772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0654" y="2636522"/>
            <a:ext cx="2535242" cy="3611877"/>
          </a:xfrm>
          <a:prstGeom prst="rect">
            <a:avLst/>
          </a:prstGeom>
        </p:spPr>
      </p:pic>
    </p:spTree>
    <p:extLst>
      <p:ext uri="{BB962C8B-B14F-4D97-AF65-F5344CB8AC3E}">
        <p14:creationId xmlns:p14="http://schemas.microsoft.com/office/powerpoint/2010/main" val="1088752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37FF-BFDF-40E5-83DC-5E6315E42360}"/>
              </a:ext>
            </a:extLst>
          </p:cNvPr>
          <p:cNvSpPr>
            <a:spLocks noGrp="1"/>
          </p:cNvSpPr>
          <p:nvPr>
            <p:ph type="title"/>
          </p:nvPr>
        </p:nvSpPr>
        <p:spPr/>
        <p:txBody>
          <a:bodyPr/>
          <a:lstStyle/>
          <a:p>
            <a:r>
              <a:rPr lang="en-IN" dirty="0">
                <a:solidFill>
                  <a:schemeClr val="bg1"/>
                </a:solidFill>
                <a:latin typeface="Arial" panose="020B0604020202020204" pitchFamily="34" charset="0"/>
                <a:cs typeface="Arial" panose="020B0604020202020204" pitchFamily="34" charset="0"/>
              </a:rPr>
              <a:t>               Application Snapshots</a:t>
            </a:r>
          </a:p>
        </p:txBody>
      </p:sp>
      <p:sp>
        <p:nvSpPr>
          <p:cNvPr id="3" name="Content Placeholder 2">
            <a:extLst>
              <a:ext uri="{FF2B5EF4-FFF2-40B4-BE49-F238E27FC236}">
                <a16:creationId xmlns:a16="http://schemas.microsoft.com/office/drawing/2014/main" id="{24983679-AA24-4F8A-8606-78F4944AE752}"/>
              </a:ext>
            </a:extLst>
          </p:cNvPr>
          <p:cNvSpPr>
            <a:spLocks noGrp="1"/>
          </p:cNvSpPr>
          <p:nvPr>
            <p:ph idx="1"/>
          </p:nvPr>
        </p:nvSpPr>
        <p:spPr>
          <a:xfrm>
            <a:off x="1104293" y="2052918"/>
            <a:ext cx="8946541" cy="4195481"/>
          </a:xfrm>
        </p:spPr>
        <p:txBody>
          <a:bodyPr/>
          <a:lstStyle/>
          <a:p>
            <a:r>
              <a:rPr lang="en-IN" sz="1800" dirty="0">
                <a:latin typeface="Arial" panose="020B0604020202020204" pitchFamily="34" charset="0"/>
                <a:cs typeface="Arial" panose="020B0604020202020204" pitchFamily="34" charset="0"/>
              </a:rPr>
              <a:t>Cart and Ratings :           </a:t>
            </a:r>
          </a:p>
          <a:p>
            <a:pPr marL="0" indent="0">
              <a:buNone/>
            </a:pPr>
            <a:endParaRPr lang="en-IN" dirty="0"/>
          </a:p>
          <a:p>
            <a:pPr marL="0" indent="0">
              <a:buNone/>
            </a:pPr>
            <a:endParaRPr lang="en-IN" dirty="0"/>
          </a:p>
          <a:p>
            <a:pPr marL="0" indent="0">
              <a:buNone/>
            </a:pPr>
            <a:endParaRPr lang="en-IN" dirty="0"/>
          </a:p>
        </p:txBody>
      </p:sp>
      <p:pic>
        <p:nvPicPr>
          <p:cNvPr id="11" name="Picture 10">
            <a:extLst>
              <a:ext uri="{FF2B5EF4-FFF2-40B4-BE49-F238E27FC236}">
                <a16:creationId xmlns:a16="http://schemas.microsoft.com/office/drawing/2014/main" id="{B7E6A982-5571-406C-9158-A26B94F272E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93794" y="2636521"/>
            <a:ext cx="2422937" cy="3611879"/>
          </a:xfrm>
          <a:prstGeom prst="rect">
            <a:avLst/>
          </a:prstGeom>
        </p:spPr>
      </p:pic>
      <p:pic>
        <p:nvPicPr>
          <p:cNvPr id="23" name="Picture 22">
            <a:extLst>
              <a:ext uri="{FF2B5EF4-FFF2-40B4-BE49-F238E27FC236}">
                <a16:creationId xmlns:a16="http://schemas.microsoft.com/office/drawing/2014/main" id="{1B451AE0-78DE-486F-A17C-E859D20926D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049768" y="2636521"/>
            <a:ext cx="2535242" cy="3611878"/>
          </a:xfrm>
          <a:prstGeom prst="rect">
            <a:avLst/>
          </a:prstGeom>
        </p:spPr>
      </p:pic>
      <p:pic>
        <p:nvPicPr>
          <p:cNvPr id="7" name="Picture 6">
            <a:extLst>
              <a:ext uri="{FF2B5EF4-FFF2-40B4-BE49-F238E27FC236}">
                <a16:creationId xmlns:a16="http://schemas.microsoft.com/office/drawing/2014/main" id="{43D53B05-73CF-4D1A-A76C-4A28CC1772D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575829" y="2636521"/>
            <a:ext cx="2535242" cy="3611877"/>
          </a:xfrm>
          <a:prstGeom prst="rect">
            <a:avLst/>
          </a:prstGeom>
        </p:spPr>
      </p:pic>
    </p:spTree>
    <p:extLst>
      <p:ext uri="{BB962C8B-B14F-4D97-AF65-F5344CB8AC3E}">
        <p14:creationId xmlns:p14="http://schemas.microsoft.com/office/powerpoint/2010/main" val="627171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37FF-BFDF-40E5-83DC-5E6315E42360}"/>
              </a:ext>
            </a:extLst>
          </p:cNvPr>
          <p:cNvSpPr>
            <a:spLocks noGrp="1"/>
          </p:cNvSpPr>
          <p:nvPr>
            <p:ph type="title"/>
          </p:nvPr>
        </p:nvSpPr>
        <p:spPr/>
        <p:txBody>
          <a:bodyPr/>
          <a:lstStyle/>
          <a:p>
            <a:r>
              <a:rPr lang="en-IN" dirty="0">
                <a:solidFill>
                  <a:schemeClr val="bg1"/>
                </a:solidFill>
                <a:latin typeface="Arial" panose="020B0604020202020204" pitchFamily="34" charset="0"/>
                <a:cs typeface="Arial" panose="020B0604020202020204" pitchFamily="34" charset="0"/>
              </a:rPr>
              <a:t>               Application Snapshots</a:t>
            </a:r>
          </a:p>
        </p:txBody>
      </p:sp>
      <p:sp>
        <p:nvSpPr>
          <p:cNvPr id="3" name="Content Placeholder 2">
            <a:extLst>
              <a:ext uri="{FF2B5EF4-FFF2-40B4-BE49-F238E27FC236}">
                <a16:creationId xmlns:a16="http://schemas.microsoft.com/office/drawing/2014/main" id="{24983679-AA24-4F8A-8606-78F4944AE752}"/>
              </a:ext>
            </a:extLst>
          </p:cNvPr>
          <p:cNvSpPr>
            <a:spLocks noGrp="1"/>
          </p:cNvSpPr>
          <p:nvPr>
            <p:ph idx="1"/>
          </p:nvPr>
        </p:nvSpPr>
        <p:spPr>
          <a:xfrm>
            <a:off x="1104293" y="2052918"/>
            <a:ext cx="8946541" cy="4195481"/>
          </a:xfrm>
        </p:spPr>
        <p:txBody>
          <a:bodyPr/>
          <a:lstStyle/>
          <a:p>
            <a:r>
              <a:rPr lang="en-IN" sz="1800" dirty="0">
                <a:latin typeface="Arial" panose="020B0604020202020204" pitchFamily="34" charset="0"/>
                <a:cs typeface="Arial" panose="020B0604020202020204" pitchFamily="34" charset="0"/>
              </a:rPr>
              <a:t>Product Status and Payment :           </a:t>
            </a:r>
          </a:p>
          <a:p>
            <a:pPr marL="0" indent="0">
              <a:buNone/>
            </a:pPr>
            <a:endParaRPr lang="en-IN" dirty="0"/>
          </a:p>
          <a:p>
            <a:pPr marL="0" indent="0">
              <a:buNone/>
            </a:pPr>
            <a:endParaRPr lang="en-IN" dirty="0"/>
          </a:p>
          <a:p>
            <a:pPr marL="0" indent="0">
              <a:buNone/>
            </a:pPr>
            <a:endParaRPr lang="en-IN" dirty="0"/>
          </a:p>
        </p:txBody>
      </p:sp>
      <p:pic>
        <p:nvPicPr>
          <p:cNvPr id="11" name="Picture 10">
            <a:extLst>
              <a:ext uri="{FF2B5EF4-FFF2-40B4-BE49-F238E27FC236}">
                <a16:creationId xmlns:a16="http://schemas.microsoft.com/office/drawing/2014/main" id="{B7E6A982-5571-406C-9158-A26B94F272E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45581" y="2636521"/>
            <a:ext cx="2389572" cy="3611879"/>
          </a:xfrm>
          <a:prstGeom prst="rect">
            <a:avLst/>
          </a:prstGeom>
        </p:spPr>
      </p:pic>
      <p:pic>
        <p:nvPicPr>
          <p:cNvPr id="23" name="Picture 22">
            <a:extLst>
              <a:ext uri="{FF2B5EF4-FFF2-40B4-BE49-F238E27FC236}">
                <a16:creationId xmlns:a16="http://schemas.microsoft.com/office/drawing/2014/main" id="{1B451AE0-78DE-486F-A17C-E859D20926D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30787" y="2636521"/>
            <a:ext cx="2389571" cy="3611878"/>
          </a:xfrm>
          <a:prstGeom prst="rect">
            <a:avLst/>
          </a:prstGeom>
        </p:spPr>
      </p:pic>
      <p:pic>
        <p:nvPicPr>
          <p:cNvPr id="7" name="Picture 6">
            <a:extLst>
              <a:ext uri="{FF2B5EF4-FFF2-40B4-BE49-F238E27FC236}">
                <a16:creationId xmlns:a16="http://schemas.microsoft.com/office/drawing/2014/main" id="{43D53B05-73CF-4D1A-A76C-4A28CC1772D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356850" y="2636521"/>
            <a:ext cx="2389570" cy="3611877"/>
          </a:xfrm>
          <a:prstGeom prst="rect">
            <a:avLst/>
          </a:prstGeom>
        </p:spPr>
      </p:pic>
    </p:spTree>
    <p:extLst>
      <p:ext uri="{BB962C8B-B14F-4D97-AF65-F5344CB8AC3E}">
        <p14:creationId xmlns:p14="http://schemas.microsoft.com/office/powerpoint/2010/main" val="2635846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0DD06-F567-4329-A46C-D16C61D5C7BE}"/>
              </a:ext>
            </a:extLst>
          </p:cNvPr>
          <p:cNvSpPr>
            <a:spLocks noGrp="1"/>
          </p:cNvSpPr>
          <p:nvPr>
            <p:ph type="title"/>
          </p:nvPr>
        </p:nvSpPr>
        <p:spPr/>
        <p:txBody>
          <a:bodyPr/>
          <a:lstStyle/>
          <a:p>
            <a:r>
              <a:rPr lang="en-IN" dirty="0">
                <a:solidFill>
                  <a:schemeClr val="bg1"/>
                </a:solidFill>
                <a:latin typeface="Arial" panose="020B0604020202020204" pitchFamily="34" charset="0"/>
                <a:cs typeface="Arial" panose="020B0604020202020204" pitchFamily="34" charset="0"/>
              </a:rPr>
              <a:t>                Marketing Strategy</a:t>
            </a:r>
          </a:p>
        </p:txBody>
      </p:sp>
      <p:sp>
        <p:nvSpPr>
          <p:cNvPr id="3" name="Content Placeholder 2">
            <a:extLst>
              <a:ext uri="{FF2B5EF4-FFF2-40B4-BE49-F238E27FC236}">
                <a16:creationId xmlns:a16="http://schemas.microsoft.com/office/drawing/2014/main" id="{7F831172-120B-4E6C-BD18-8E4AA995CC11}"/>
              </a:ext>
            </a:extLst>
          </p:cNvPr>
          <p:cNvSpPr>
            <a:spLocks noGrp="1"/>
          </p:cNvSpPr>
          <p:nvPr>
            <p:ph idx="1"/>
          </p:nvPr>
        </p:nvSpPr>
        <p:spPr>
          <a:xfrm>
            <a:off x="1104293" y="1542378"/>
            <a:ext cx="8946541" cy="4195481"/>
          </a:xfrm>
        </p:spPr>
        <p:txBody>
          <a:bodyPr>
            <a:noAutofit/>
          </a:bodyPr>
          <a:lstStyle/>
          <a:p>
            <a:pPr algn="just"/>
            <a:r>
              <a:rPr lang="en-US" sz="1600" dirty="0">
                <a:latin typeface="Arial" panose="020B0604020202020204" pitchFamily="34" charset="0"/>
                <a:cs typeface="Arial" panose="020B0604020202020204" pitchFamily="34" charset="0"/>
              </a:rPr>
              <a:t>The first step to advertise any product is to know your audiences. For us, our primary target audience is people living far from homes like non-local students or people living in other cities and working professionals. Therefore, these are our primary targeted audiences, as most of them struggle to get home-cooked food. Therefore, firstly we will start our marketing campaign from the colleges, which have non-local student campus. There we will meet the students and will explain our app with all the features and how this app will solve their struggle to get home-cooked meals staying away from home.</a:t>
            </a:r>
          </a:p>
          <a:p>
            <a:pPr algn="just"/>
            <a:r>
              <a:rPr lang="en-US" sz="1600" dirty="0">
                <a:latin typeface="Arial" panose="020B0604020202020204" pitchFamily="34" charset="0"/>
                <a:cs typeface="Arial" panose="020B0604020202020204" pitchFamily="34" charset="0"/>
              </a:rPr>
              <a:t>The other half of the project, which deals with delivering hot meals from the user's home to their designated location, we will follow the same formula to promote. Here we will visit the companies and will do the campaign their we will explain to work professionals how our app will deliver their home meal to their work locations, so they do not have to eat stale food anymore. This way, they could get their hot meal at their desired time.</a:t>
            </a:r>
          </a:p>
          <a:p>
            <a:pPr algn="just"/>
            <a:r>
              <a:rPr lang="en-US" sz="1600" dirty="0">
                <a:latin typeface="Arial" panose="020B0604020202020204" pitchFamily="34" charset="0"/>
                <a:cs typeface="Arial" panose="020B0604020202020204" pitchFamily="34" charset="0"/>
              </a:rPr>
              <a:t>For the initial period, the free delivery service would be offered when the user registers to the app. This way, a trust could be built by us for our users and would use our service in the future. This method is beneficial, as this would help promote our app more, among others, called word to-mouth marketing. As more the number of satisfied users, they would support our app amongst their friends and other social circle and this way, our word to mouth strategy will work.</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9670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1EC73-23C6-44F4-AA36-37249D0F9AAE}"/>
              </a:ext>
            </a:extLst>
          </p:cNvPr>
          <p:cNvSpPr>
            <a:spLocks noGrp="1"/>
          </p:cNvSpPr>
          <p:nvPr>
            <p:ph type="title"/>
          </p:nvPr>
        </p:nvSpPr>
        <p:spPr/>
        <p:txBody>
          <a:bodyPr/>
          <a:lstStyle/>
          <a:p>
            <a:r>
              <a:rPr lang="en-IN" dirty="0">
                <a:solidFill>
                  <a:schemeClr val="bg1"/>
                </a:solidFill>
                <a:latin typeface="Arial" panose="020B0604020202020204" pitchFamily="34" charset="0"/>
                <a:cs typeface="Arial" panose="020B0604020202020204" pitchFamily="34" charset="0"/>
              </a:rPr>
              <a:t>                   Future Aspects</a:t>
            </a:r>
          </a:p>
        </p:txBody>
      </p:sp>
      <p:sp>
        <p:nvSpPr>
          <p:cNvPr id="3" name="Content Placeholder 2">
            <a:extLst>
              <a:ext uri="{FF2B5EF4-FFF2-40B4-BE49-F238E27FC236}">
                <a16:creationId xmlns:a16="http://schemas.microsoft.com/office/drawing/2014/main" id="{448D6D20-EA29-47C9-92AD-1D090D0D378F}"/>
              </a:ext>
            </a:extLst>
          </p:cNvPr>
          <p:cNvSpPr>
            <a:spLocks noGrp="1"/>
          </p:cNvSpPr>
          <p:nvPr>
            <p:ph idx="1"/>
          </p:nvPr>
        </p:nvSpPr>
        <p:spPr/>
        <p:txBody>
          <a:bodyPr>
            <a:normAutofit/>
          </a:bodyPr>
          <a:lstStyle/>
          <a:p>
            <a:r>
              <a:rPr lang="en-IN" sz="1800" dirty="0">
                <a:latin typeface="Arial" panose="020B0604020202020204" pitchFamily="34" charset="0"/>
                <a:cs typeface="Arial" panose="020B0604020202020204" pitchFamily="34" charset="0"/>
              </a:rPr>
              <a:t>Improve UI and increase their standard.</a:t>
            </a:r>
          </a:p>
          <a:p>
            <a:r>
              <a:rPr lang="en-IN" sz="1800" dirty="0">
                <a:latin typeface="Arial" panose="020B0604020202020204" pitchFamily="34" charset="0"/>
                <a:cs typeface="Arial" panose="020B0604020202020204" pitchFamily="34" charset="0"/>
              </a:rPr>
              <a:t>Background Verification data of delivery boy on user screen.</a:t>
            </a:r>
          </a:p>
          <a:p>
            <a:r>
              <a:rPr lang="en-IN" sz="1800" dirty="0">
                <a:latin typeface="Arial" panose="020B0604020202020204" pitchFamily="34" charset="0"/>
                <a:cs typeface="Arial" panose="020B0604020202020204" pitchFamily="34" charset="0"/>
              </a:rPr>
              <a:t>Accept Indian rupees along with support for cryptocurrency.</a:t>
            </a:r>
          </a:p>
          <a:p>
            <a:r>
              <a:rPr lang="en-IN" sz="1800" dirty="0">
                <a:latin typeface="Arial" panose="020B0604020202020204" pitchFamily="34" charset="0"/>
                <a:cs typeface="Arial" panose="020B0604020202020204" pitchFamily="34" charset="0"/>
              </a:rPr>
              <a:t>OTP based verification.</a:t>
            </a:r>
          </a:p>
          <a:p>
            <a:r>
              <a:rPr lang="en-IN" sz="1800" dirty="0">
                <a:latin typeface="Arial" panose="020B0604020202020204" pitchFamily="34" charset="0"/>
                <a:cs typeface="Arial" panose="020B0604020202020204" pitchFamily="34" charset="0"/>
              </a:rPr>
              <a:t>Register your restaurant free and no monthly payment if no customers ordered from your restaurant like Zomato etc.</a:t>
            </a:r>
          </a:p>
        </p:txBody>
      </p:sp>
    </p:spTree>
    <p:extLst>
      <p:ext uri="{BB962C8B-B14F-4D97-AF65-F5344CB8AC3E}">
        <p14:creationId xmlns:p14="http://schemas.microsoft.com/office/powerpoint/2010/main" val="1862263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8AECF-8C9C-4D51-9A69-0FFBE96C3CA5}"/>
              </a:ext>
            </a:extLst>
          </p:cNvPr>
          <p:cNvSpPr>
            <a:spLocks noGrp="1"/>
          </p:cNvSpPr>
          <p:nvPr>
            <p:ph type="ctrTitle"/>
          </p:nvPr>
        </p:nvSpPr>
        <p:spPr>
          <a:xfrm>
            <a:off x="1154955" y="1447800"/>
            <a:ext cx="8825658" cy="3703320"/>
          </a:xfrm>
        </p:spPr>
        <p:txBody>
          <a:bodyPr/>
          <a:lstStyle/>
          <a:p>
            <a:r>
              <a:rPr lang="en-IN" sz="8800" dirty="0">
                <a:latin typeface="Arial Black" panose="020B0A04020102020204" pitchFamily="34" charset="0"/>
              </a:rPr>
              <a:t>THANK YOU</a:t>
            </a:r>
          </a:p>
        </p:txBody>
      </p:sp>
    </p:spTree>
    <p:extLst>
      <p:ext uri="{BB962C8B-B14F-4D97-AF65-F5344CB8AC3E}">
        <p14:creationId xmlns:p14="http://schemas.microsoft.com/office/powerpoint/2010/main" val="4278321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CE55FA6-41FD-4138-A56C-4190D1B20191}"/>
              </a:ext>
            </a:extLst>
          </p:cNvPr>
          <p:cNvSpPr>
            <a:spLocks noGrp="1"/>
          </p:cNvSpPr>
          <p:nvPr>
            <p:ph type="title"/>
          </p:nvPr>
        </p:nvSpPr>
        <p:spPr/>
        <p:txBody>
          <a:bodyPr/>
          <a:lstStyle/>
          <a:p>
            <a:r>
              <a:rPr lang="en-IN" dirty="0"/>
              <a:t>                        </a:t>
            </a:r>
            <a:r>
              <a:rPr lang="en-IN" dirty="0">
                <a:solidFill>
                  <a:schemeClr val="bg1"/>
                </a:solidFill>
                <a:latin typeface="Arial" panose="020B0604020202020204" pitchFamily="34" charset="0"/>
                <a:cs typeface="Arial" panose="020B0604020202020204" pitchFamily="34" charset="0"/>
              </a:rPr>
              <a:t>Project Vision</a:t>
            </a:r>
          </a:p>
        </p:txBody>
      </p:sp>
      <p:sp>
        <p:nvSpPr>
          <p:cNvPr id="9" name="Content Placeholder 8">
            <a:extLst>
              <a:ext uri="{FF2B5EF4-FFF2-40B4-BE49-F238E27FC236}">
                <a16:creationId xmlns:a16="http://schemas.microsoft.com/office/drawing/2014/main" id="{BDAA1B9D-FC65-43F1-86A1-21600CA66ACC}"/>
              </a:ext>
            </a:extLst>
          </p:cNvPr>
          <p:cNvSpPr>
            <a:spLocks noGrp="1"/>
          </p:cNvSpPr>
          <p:nvPr>
            <p:ph idx="1"/>
          </p:nvPr>
        </p:nvSpPr>
        <p:spPr/>
        <p:txBody>
          <a:bodyPr>
            <a:normAutofit/>
          </a:bodyPr>
          <a:lstStyle/>
          <a:p>
            <a:pPr marL="0" indent="0" algn="just">
              <a:buNone/>
            </a:pPr>
            <a:r>
              <a:rPr lang="en-US" sz="1800" dirty="0">
                <a:latin typeface="Arial" panose="020B0604020202020204" pitchFamily="34" charset="0"/>
                <a:cs typeface="Arial" panose="020B0604020202020204" pitchFamily="34" charset="0"/>
              </a:rPr>
              <a:t>Foody is a platform that will deliver home-cooked food directly from your home kitchen as our motto is to provide food that our customers can eat 365 days without making any adjustments on their health and wallet. We are also delivering food directly from your kitchen to your work location. So, every meal at your work is always fresh and healthy. No matter how busy someone is they shouldn't skip their meal so we bring an app to overcome all your problems.</a:t>
            </a:r>
          </a:p>
          <a:p>
            <a:pPr marL="0" indent="0" algn="just">
              <a:buNone/>
            </a:pPr>
            <a:endParaRPr lang="en-US" sz="1800" dirty="0">
              <a:latin typeface="Arial" panose="020B0604020202020204" pitchFamily="34" charset="0"/>
              <a:cs typeface="Arial" panose="020B0604020202020204" pitchFamily="34" charset="0"/>
            </a:endParaRPr>
          </a:p>
          <a:p>
            <a:pPr marL="0" indent="0" algn="just">
              <a:buNone/>
            </a:pPr>
            <a:r>
              <a:rPr lang="en-US" sz="1800" b="1" dirty="0">
                <a:latin typeface="Arial" panose="020B0604020202020204" pitchFamily="34" charset="0"/>
                <a:cs typeface="Arial" panose="020B0604020202020204" pitchFamily="34" charset="0"/>
              </a:rPr>
              <a:t>"Missing homemade food far from home - download Foody Food Delivery app and get fresh food directly from Mom's kitchen.“</a:t>
            </a:r>
          </a:p>
          <a:p>
            <a:pPr marL="0" indent="0" algn="just">
              <a:buNone/>
            </a:pPr>
            <a:endParaRPr lang="en-US" sz="1800" b="1" dirty="0">
              <a:latin typeface="Arial" panose="020B0604020202020204" pitchFamily="34" charset="0"/>
              <a:cs typeface="Arial" panose="020B0604020202020204" pitchFamily="34" charset="0"/>
            </a:endParaRPr>
          </a:p>
          <a:p>
            <a:pPr marL="0" indent="0" algn="just">
              <a:buNone/>
            </a:pPr>
            <a:r>
              <a:rPr lang="en-US" sz="1800" b="1" dirty="0">
                <a:latin typeface="Arial" panose="020B0604020202020204" pitchFamily="34" charset="0"/>
                <a:cs typeface="Arial" panose="020B0604020202020204" pitchFamily="34" charset="0"/>
              </a:rPr>
              <a:t>"Why bread-earner of the family eats stale food every day-download Foody Food Delivery app, and we will deliver your kitchen meal to your work."</a:t>
            </a:r>
            <a:endParaRPr lang="en-IN"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6476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3A7F-4120-43B3-9FA8-240338ACF2C6}"/>
              </a:ext>
            </a:extLst>
          </p:cNvPr>
          <p:cNvSpPr>
            <a:spLocks noGrp="1"/>
          </p:cNvSpPr>
          <p:nvPr>
            <p:ph type="title"/>
          </p:nvPr>
        </p:nvSpPr>
        <p:spPr/>
        <p:txBody>
          <a:bodyPr/>
          <a:lstStyle/>
          <a:p>
            <a:r>
              <a:rPr lang="en-IN" dirty="0"/>
              <a:t>                    </a:t>
            </a:r>
            <a:r>
              <a:rPr lang="en-IN" dirty="0">
                <a:solidFill>
                  <a:schemeClr val="bg1"/>
                </a:solidFill>
                <a:latin typeface="Arial" panose="020B0604020202020204" pitchFamily="34" charset="0"/>
                <a:cs typeface="Arial" panose="020B0604020202020204" pitchFamily="34" charset="0"/>
              </a:rPr>
              <a:t>Application Structure</a:t>
            </a:r>
          </a:p>
        </p:txBody>
      </p:sp>
      <p:sp>
        <p:nvSpPr>
          <p:cNvPr id="3" name="Content Placeholder 2">
            <a:extLst>
              <a:ext uri="{FF2B5EF4-FFF2-40B4-BE49-F238E27FC236}">
                <a16:creationId xmlns:a16="http://schemas.microsoft.com/office/drawing/2014/main" id="{BE9F73F5-21D2-4E51-9EC8-5E4B61A64B27}"/>
              </a:ext>
            </a:extLst>
          </p:cNvPr>
          <p:cNvSpPr>
            <a:spLocks noGrp="1"/>
          </p:cNvSpPr>
          <p:nvPr>
            <p:ph idx="1"/>
          </p:nvPr>
        </p:nvSpPr>
        <p:spPr/>
        <p:txBody>
          <a:bodyPr>
            <a:normAutofit/>
          </a:bodyPr>
          <a:lstStyle/>
          <a:p>
            <a:r>
              <a:rPr lang="en-US" sz="1800" dirty="0">
                <a:latin typeface="Arial" panose="020B0604020202020204" pitchFamily="34" charset="0"/>
                <a:cs typeface="Arial" panose="020B0604020202020204" pitchFamily="34" charset="0"/>
              </a:rPr>
              <a:t>There will be three various applications with distinct functionality and features,</a:t>
            </a:r>
          </a:p>
          <a:p>
            <a:endParaRPr lang="en-US" sz="1800"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Customer App</a:t>
            </a:r>
            <a:r>
              <a:rPr lang="en-US" sz="1800" dirty="0">
                <a:latin typeface="Arial" panose="020B0604020202020204" pitchFamily="34" charset="0"/>
                <a:cs typeface="Arial" panose="020B0604020202020204" pitchFamily="34" charset="0"/>
              </a:rPr>
              <a:t>: This app will be designed for the customer, and it will be user friendly. This app will be used by users and help them place a food order, track order, and compare different food partners and offers.</a:t>
            </a:r>
          </a:p>
          <a:p>
            <a:endParaRPr lang="en-US" sz="1800"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Food Partner App/Admin Panel</a:t>
            </a:r>
            <a:r>
              <a:rPr lang="en-US" sz="1800" dirty="0">
                <a:latin typeface="Arial" panose="020B0604020202020204" pitchFamily="34" charset="0"/>
                <a:cs typeface="Arial" panose="020B0604020202020204" pitchFamily="34" charset="0"/>
              </a:rPr>
              <a:t>: A feed partner controls and manages the delivery orders with this web-based platform and mobile app.</a:t>
            </a:r>
          </a:p>
          <a:p>
            <a:endParaRPr lang="en-US" sz="1800"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Delivery Driver app</a:t>
            </a:r>
            <a:r>
              <a:rPr lang="en-US" sz="1800" dirty="0">
                <a:latin typeface="Arial" panose="020B0604020202020204" pitchFamily="34" charset="0"/>
                <a:cs typeface="Arial" panose="020B0604020202020204" pitchFamily="34" charset="0"/>
              </a:rPr>
              <a:t>: The delivery personnel manage pick-up and drop-off of orders with this app.</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1229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13833-C579-42CD-A04B-55A795EF4834}"/>
              </a:ext>
            </a:extLst>
          </p:cNvPr>
          <p:cNvSpPr>
            <a:spLocks noGrp="1"/>
          </p:cNvSpPr>
          <p:nvPr>
            <p:ph type="title"/>
          </p:nvPr>
        </p:nvSpPr>
        <p:spPr/>
        <p:txBody>
          <a:bodyPr/>
          <a:lstStyle/>
          <a:p>
            <a:r>
              <a:rPr lang="en-IN" dirty="0"/>
              <a:t>                   </a:t>
            </a:r>
            <a:r>
              <a:rPr lang="en-IN" dirty="0">
                <a:solidFill>
                  <a:schemeClr val="bg1"/>
                </a:solidFill>
                <a:latin typeface="Arial" panose="020B0604020202020204" pitchFamily="34" charset="0"/>
                <a:cs typeface="Arial" panose="020B0604020202020204" pitchFamily="34" charset="0"/>
              </a:rPr>
              <a:t>Features of Application</a:t>
            </a:r>
          </a:p>
        </p:txBody>
      </p:sp>
      <p:sp>
        <p:nvSpPr>
          <p:cNvPr id="3" name="Content Placeholder 2">
            <a:extLst>
              <a:ext uri="{FF2B5EF4-FFF2-40B4-BE49-F238E27FC236}">
                <a16:creationId xmlns:a16="http://schemas.microsoft.com/office/drawing/2014/main" id="{E882D037-E11A-412D-B317-13557E9E0C29}"/>
              </a:ext>
            </a:extLst>
          </p:cNvPr>
          <p:cNvSpPr>
            <a:spLocks noGrp="1"/>
          </p:cNvSpPr>
          <p:nvPr>
            <p:ph idx="1"/>
          </p:nvPr>
        </p:nvSpPr>
        <p:spPr/>
        <p:txBody>
          <a:bodyPr>
            <a:normAutofit/>
          </a:bodyPr>
          <a:lstStyle/>
          <a:p>
            <a:r>
              <a:rPr lang="en-US" sz="1800" dirty="0">
                <a:latin typeface="Arial" panose="020B0604020202020204" pitchFamily="34" charset="0"/>
                <a:cs typeface="Arial" panose="020B0604020202020204" pitchFamily="34" charset="0"/>
              </a:rPr>
              <a:t>User Friendly Ul(On all the sides including Customer, Driver and Kitchen)</a:t>
            </a:r>
          </a:p>
          <a:p>
            <a:r>
              <a:rPr lang="en-US" sz="1800" dirty="0">
                <a:latin typeface="Arial" panose="020B0604020202020204" pitchFamily="34" charset="0"/>
                <a:cs typeface="Arial" panose="020B0604020202020204" pitchFamily="34" charset="0"/>
              </a:rPr>
              <a:t>Can search and compare different food partners, location, price, ratings, review</a:t>
            </a:r>
          </a:p>
          <a:p>
            <a:r>
              <a:rPr lang="en-US" sz="1800" dirty="0">
                <a:latin typeface="Arial" panose="020B0604020202020204" pitchFamily="34" charset="0"/>
                <a:cs typeface="Arial" panose="020B0604020202020204" pitchFamily="34" charset="0"/>
              </a:rPr>
              <a:t>Can save their favorite dishes, food partner and eateries so that they don't have to search all over again</a:t>
            </a:r>
          </a:p>
          <a:p>
            <a:r>
              <a:rPr lang="en-US" sz="1800" dirty="0">
                <a:latin typeface="Arial" panose="020B0604020202020204" pitchFamily="34" charset="0"/>
                <a:cs typeface="Arial" panose="020B0604020202020204" pitchFamily="34" charset="0"/>
              </a:rPr>
              <a:t>Advance meal menu at least before the week</a:t>
            </a:r>
          </a:p>
          <a:p>
            <a:r>
              <a:rPr lang="en-US" sz="1800" dirty="0">
                <a:latin typeface="Arial" panose="020B0604020202020204" pitchFamily="34" charset="0"/>
                <a:cs typeface="Arial" panose="020B0604020202020204" pitchFamily="34" charset="0"/>
              </a:rPr>
              <a:t>Accurate locations (Location of the kitchen for drivers as well as for customer pick-ups)</a:t>
            </a:r>
          </a:p>
          <a:p>
            <a:r>
              <a:rPr lang="en-US" sz="1800" dirty="0">
                <a:latin typeface="Arial" panose="020B0604020202020204" pitchFamily="34" charset="0"/>
                <a:cs typeface="Arial" panose="020B0604020202020204" pitchFamily="34" charset="0"/>
              </a:rPr>
              <a:t>Notify customer and driver when the food is ready to be picked up Orders can be placed according to the customers' choice (Scheduled Order)</a:t>
            </a:r>
          </a:p>
          <a:p>
            <a:r>
              <a:rPr lang="en-US" sz="1800" dirty="0">
                <a:latin typeface="Arial" panose="020B0604020202020204" pitchFamily="34" charset="0"/>
                <a:cs typeface="Arial" panose="020B0604020202020204" pitchFamily="34" charset="0"/>
              </a:rPr>
              <a:t>Easy, fast and secured payment option and also the option of COD.</a:t>
            </a:r>
          </a:p>
          <a:p>
            <a:endParaRPr lang="en-IN" dirty="0"/>
          </a:p>
        </p:txBody>
      </p:sp>
    </p:spTree>
    <p:extLst>
      <p:ext uri="{BB962C8B-B14F-4D97-AF65-F5344CB8AC3E}">
        <p14:creationId xmlns:p14="http://schemas.microsoft.com/office/powerpoint/2010/main" val="842484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4FE5-B8A7-4AE6-BDA0-9EF626B5DB84}"/>
              </a:ext>
            </a:extLst>
          </p:cNvPr>
          <p:cNvSpPr>
            <a:spLocks noGrp="1"/>
          </p:cNvSpPr>
          <p:nvPr>
            <p:ph type="title"/>
          </p:nvPr>
        </p:nvSpPr>
        <p:spPr>
          <a:xfrm>
            <a:off x="930197" y="355064"/>
            <a:ext cx="9404723" cy="1400530"/>
          </a:xfrm>
        </p:spPr>
        <p:txBody>
          <a:bodyPr/>
          <a:lstStyle/>
          <a:p>
            <a:r>
              <a:rPr lang="en-IN" dirty="0">
                <a:solidFill>
                  <a:schemeClr val="bg1"/>
                </a:solidFill>
                <a:latin typeface="Arial" panose="020B0604020202020204" pitchFamily="34" charset="0"/>
                <a:cs typeface="Arial" panose="020B0604020202020204" pitchFamily="34" charset="0"/>
              </a:rPr>
              <a:t>               Application Flow Chart</a:t>
            </a:r>
          </a:p>
        </p:txBody>
      </p:sp>
      <p:pic>
        <p:nvPicPr>
          <p:cNvPr id="5" name="Content Placeholder 4">
            <a:extLst>
              <a:ext uri="{FF2B5EF4-FFF2-40B4-BE49-F238E27FC236}">
                <a16:creationId xmlns:a16="http://schemas.microsoft.com/office/drawing/2014/main" id="{F09F8B2A-7CBF-4E8E-90C7-796E469C75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7335" y="1518083"/>
            <a:ext cx="5877330" cy="5060270"/>
          </a:xfrm>
        </p:spPr>
      </p:pic>
    </p:spTree>
    <p:extLst>
      <p:ext uri="{BB962C8B-B14F-4D97-AF65-F5344CB8AC3E}">
        <p14:creationId xmlns:p14="http://schemas.microsoft.com/office/powerpoint/2010/main" val="2374549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D187-D5FD-4ED7-83E5-E4140F0ABF3A}"/>
              </a:ext>
            </a:extLst>
          </p:cNvPr>
          <p:cNvSpPr>
            <a:spLocks noGrp="1"/>
          </p:cNvSpPr>
          <p:nvPr>
            <p:ph type="title"/>
          </p:nvPr>
        </p:nvSpPr>
        <p:spPr/>
        <p:txBody>
          <a:bodyPr/>
          <a:lstStyle/>
          <a:p>
            <a:r>
              <a:rPr lang="en-IN" dirty="0">
                <a:solidFill>
                  <a:schemeClr val="bg1"/>
                </a:solidFill>
                <a:latin typeface="Arial" panose="020B0604020202020204" pitchFamily="34" charset="0"/>
                <a:cs typeface="Arial" panose="020B0604020202020204" pitchFamily="34" charset="0"/>
              </a:rPr>
              <a:t>                        Novelization</a:t>
            </a:r>
          </a:p>
        </p:txBody>
      </p:sp>
      <p:sp>
        <p:nvSpPr>
          <p:cNvPr id="3" name="Content Placeholder 2">
            <a:extLst>
              <a:ext uri="{FF2B5EF4-FFF2-40B4-BE49-F238E27FC236}">
                <a16:creationId xmlns:a16="http://schemas.microsoft.com/office/drawing/2014/main" id="{2A51FC8B-BD8D-450D-91DD-A2CF66FBB97B}"/>
              </a:ext>
            </a:extLst>
          </p:cNvPr>
          <p:cNvSpPr>
            <a:spLocks noGrp="1"/>
          </p:cNvSpPr>
          <p:nvPr>
            <p:ph idx="1"/>
          </p:nvPr>
        </p:nvSpPr>
        <p:spPr/>
        <p:txBody>
          <a:bodyPr>
            <a:normAutofit/>
          </a:bodyPr>
          <a:lstStyle/>
          <a:p>
            <a:r>
              <a:rPr lang="en-US" sz="1800" dirty="0">
                <a:latin typeface="Arial" panose="020B0604020202020204" pitchFamily="34" charset="0"/>
                <a:cs typeface="Arial" panose="020B0604020202020204" pitchFamily="34" charset="0"/>
              </a:rPr>
              <a:t>Most of these food delivery system offers restaurants or local food joint's food and we are here to provide the customers fresh home cooked meal.</a:t>
            </a:r>
          </a:p>
          <a:p>
            <a:r>
              <a:rPr lang="en-US" sz="1800" dirty="0">
                <a:latin typeface="Arial" panose="020B0604020202020204" pitchFamily="34" charset="0"/>
                <a:cs typeface="Arial" panose="020B0604020202020204" pitchFamily="34" charset="0"/>
              </a:rPr>
              <a:t>Our other main feature is that we also provide the delivery service from the users home to their work location.</a:t>
            </a:r>
          </a:p>
          <a:p>
            <a:r>
              <a:rPr lang="en-US" sz="1800" dirty="0">
                <a:latin typeface="Arial" panose="020B0604020202020204" pitchFamily="34" charset="0"/>
                <a:cs typeface="Arial" panose="020B0604020202020204" pitchFamily="34" charset="0"/>
              </a:rPr>
              <a:t>There are few people providing the Tiffin services but they do not have any platform to market their services so for them this app will be an ideal place to provide their home food delivery service.</a:t>
            </a:r>
          </a:p>
          <a:p>
            <a:r>
              <a:rPr lang="en-US" sz="1800" dirty="0">
                <a:latin typeface="Arial" panose="020B0604020202020204" pitchFamily="34" charset="0"/>
                <a:cs typeface="Arial" panose="020B0604020202020204" pitchFamily="34" charset="0"/>
              </a:rPr>
              <a:t>Easy to bring and connect customers to these small food vendors.</a:t>
            </a:r>
          </a:p>
          <a:p>
            <a:r>
              <a:rPr lang="en-US" sz="1800" dirty="0">
                <a:latin typeface="Arial" panose="020B0604020202020204" pitchFamily="34" charset="0"/>
                <a:cs typeface="Arial" panose="020B0604020202020204" pitchFamily="34" charset="0"/>
              </a:rPr>
              <a:t>More secure than other food apps.</a:t>
            </a:r>
          </a:p>
          <a:p>
            <a:r>
              <a:rPr lang="en-US" sz="1800" dirty="0">
                <a:latin typeface="Arial" panose="020B0604020202020204" pitchFamily="34" charset="0"/>
                <a:cs typeface="Arial" panose="020B0604020202020204" pitchFamily="34" charset="0"/>
              </a:rPr>
              <a:t>No money required from local food vendors like other big food delivery apps.</a:t>
            </a:r>
          </a:p>
          <a:p>
            <a:r>
              <a:rPr lang="en-US" sz="1800" dirty="0">
                <a:latin typeface="Arial" panose="020B0604020202020204" pitchFamily="34" charset="0"/>
                <a:cs typeface="Arial" panose="020B0604020202020204" pitchFamily="34" charset="0"/>
              </a:rPr>
              <a:t>Also accept crypto based payment.</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4799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78B93-4097-4AAA-99D4-96B34BED4EA8}"/>
              </a:ext>
            </a:extLst>
          </p:cNvPr>
          <p:cNvSpPr>
            <a:spLocks noGrp="1"/>
          </p:cNvSpPr>
          <p:nvPr>
            <p:ph type="title"/>
          </p:nvPr>
        </p:nvSpPr>
        <p:spPr/>
        <p:txBody>
          <a:bodyPr/>
          <a:lstStyle/>
          <a:p>
            <a:r>
              <a:rPr lang="en-IN" dirty="0">
                <a:solidFill>
                  <a:schemeClr val="bg1"/>
                </a:solidFill>
                <a:latin typeface="Arial" panose="020B0604020202020204" pitchFamily="34" charset="0"/>
                <a:cs typeface="Arial" panose="020B0604020202020204" pitchFamily="34" charset="0"/>
              </a:rPr>
              <a:t>                   Competitive Analysis</a:t>
            </a:r>
          </a:p>
        </p:txBody>
      </p:sp>
      <p:sp>
        <p:nvSpPr>
          <p:cNvPr id="3" name="Content Placeholder 2">
            <a:extLst>
              <a:ext uri="{FF2B5EF4-FFF2-40B4-BE49-F238E27FC236}">
                <a16:creationId xmlns:a16="http://schemas.microsoft.com/office/drawing/2014/main" id="{1FC4FD7C-ADDC-4C98-98FD-2CA499D98368}"/>
              </a:ext>
            </a:extLst>
          </p:cNvPr>
          <p:cNvSpPr>
            <a:spLocks noGrp="1"/>
          </p:cNvSpPr>
          <p:nvPr>
            <p:ph idx="1"/>
          </p:nvPr>
        </p:nvSpPr>
        <p:spPr/>
        <p:txBody>
          <a:bodyPr>
            <a:normAutofit/>
          </a:bodyPr>
          <a:lstStyle/>
          <a:p>
            <a:r>
              <a:rPr lang="en-US" sz="1800" b="1" dirty="0">
                <a:latin typeface="Arial" panose="020B0604020202020204" pitchFamily="34" charset="0"/>
                <a:cs typeface="Arial" panose="020B0604020202020204" pitchFamily="34" charset="0"/>
              </a:rPr>
              <a:t>Uber Eats - Food Delivery App                                            </a:t>
            </a:r>
          </a:p>
          <a:p>
            <a:pPr marL="0" indent="0">
              <a:buNone/>
            </a:pPr>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lgn="just">
              <a:buNone/>
            </a:pPr>
            <a:r>
              <a:rPr lang="en-US" sz="1800" dirty="0">
                <a:latin typeface="Arial" panose="020B0604020202020204" pitchFamily="34" charset="0"/>
                <a:cs typeface="Arial" panose="020B0604020202020204" pitchFamily="34" charset="0"/>
              </a:rPr>
              <a:t>Uber Eats is an American online food ordering and </a:t>
            </a:r>
          </a:p>
          <a:p>
            <a:pPr marL="0" indent="0" algn="just">
              <a:buNone/>
            </a:pPr>
            <a:r>
              <a:rPr lang="en-US" sz="1800" dirty="0">
                <a:latin typeface="Arial" panose="020B0604020202020204" pitchFamily="34" charset="0"/>
                <a:cs typeface="Arial" panose="020B0604020202020204" pitchFamily="34" charset="0"/>
              </a:rPr>
              <a:t>delivering platform launched by Uber in August 2014.</a:t>
            </a:r>
          </a:p>
          <a:p>
            <a:pPr marL="0" indent="0" algn="just">
              <a:buNone/>
            </a:pPr>
            <a:r>
              <a:rPr lang="en-US" sz="1800" dirty="0">
                <a:latin typeface="Arial" panose="020B0604020202020204" pitchFamily="34" charset="0"/>
                <a:cs typeface="Arial" panose="020B0604020202020204" pitchFamily="34" charset="0"/>
              </a:rPr>
              <a:t>From the app browse local restaurants and fast food</a:t>
            </a:r>
          </a:p>
          <a:p>
            <a:pPr marL="0" indent="0" algn="just">
              <a:buNone/>
            </a:pPr>
            <a:r>
              <a:rPr lang="en-US" sz="1800" dirty="0">
                <a:latin typeface="Arial" panose="020B0604020202020204" pitchFamily="34" charset="0"/>
                <a:cs typeface="Arial" panose="020B0604020202020204" pitchFamily="34" charset="0"/>
              </a:rPr>
              <a:t>favorites for inspiration, or get just what you are looking </a:t>
            </a:r>
          </a:p>
          <a:p>
            <a:pPr marL="0" indent="0" algn="just">
              <a:buNone/>
            </a:pPr>
            <a:r>
              <a:rPr lang="en-US" sz="1800" dirty="0">
                <a:latin typeface="Arial" panose="020B0604020202020204" pitchFamily="34" charset="0"/>
                <a:cs typeface="Arial" panose="020B0604020202020204" pitchFamily="34" charset="0"/>
              </a:rPr>
              <a:t>for by searching for a specific restaurant, dish, or cuisine.</a:t>
            </a:r>
            <a:endParaRPr lang="en-IN"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A0929F4-2ABD-4F60-AB11-58417109B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1336" y="3140272"/>
            <a:ext cx="1769080" cy="1769080"/>
          </a:xfrm>
          <a:prstGeom prst="rect">
            <a:avLst/>
          </a:prstGeom>
        </p:spPr>
      </p:pic>
    </p:spTree>
    <p:extLst>
      <p:ext uri="{BB962C8B-B14F-4D97-AF65-F5344CB8AC3E}">
        <p14:creationId xmlns:p14="http://schemas.microsoft.com/office/powerpoint/2010/main" val="34543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78B93-4097-4AAA-99D4-96B34BED4EA8}"/>
              </a:ext>
            </a:extLst>
          </p:cNvPr>
          <p:cNvSpPr>
            <a:spLocks noGrp="1"/>
          </p:cNvSpPr>
          <p:nvPr>
            <p:ph type="title"/>
          </p:nvPr>
        </p:nvSpPr>
        <p:spPr/>
        <p:txBody>
          <a:bodyPr/>
          <a:lstStyle/>
          <a:p>
            <a:r>
              <a:rPr lang="en-IN" dirty="0">
                <a:solidFill>
                  <a:schemeClr val="bg1"/>
                </a:solidFill>
                <a:latin typeface="Arial" panose="020B0604020202020204" pitchFamily="34" charset="0"/>
                <a:cs typeface="Arial" panose="020B0604020202020204" pitchFamily="34" charset="0"/>
              </a:rPr>
              <a:t>                   Competitive Analysis</a:t>
            </a:r>
          </a:p>
        </p:txBody>
      </p:sp>
      <p:sp>
        <p:nvSpPr>
          <p:cNvPr id="3" name="Content Placeholder 2">
            <a:extLst>
              <a:ext uri="{FF2B5EF4-FFF2-40B4-BE49-F238E27FC236}">
                <a16:creationId xmlns:a16="http://schemas.microsoft.com/office/drawing/2014/main" id="{1FC4FD7C-ADDC-4C98-98FD-2CA499D98368}"/>
              </a:ext>
            </a:extLst>
          </p:cNvPr>
          <p:cNvSpPr>
            <a:spLocks noGrp="1"/>
          </p:cNvSpPr>
          <p:nvPr>
            <p:ph idx="1"/>
          </p:nvPr>
        </p:nvSpPr>
        <p:spPr/>
        <p:txBody>
          <a:bodyPr>
            <a:normAutofit/>
          </a:bodyPr>
          <a:lstStyle/>
          <a:p>
            <a:r>
              <a:rPr lang="en-US" sz="1800" b="1" dirty="0">
                <a:latin typeface="Arial" panose="020B0604020202020204" pitchFamily="34" charset="0"/>
                <a:cs typeface="Arial" panose="020B0604020202020204" pitchFamily="34" charset="0"/>
              </a:rPr>
              <a:t>ZOMATO - Food Delivery App                                            </a:t>
            </a:r>
          </a:p>
          <a:p>
            <a:pPr marL="0" indent="0">
              <a:buNone/>
            </a:pPr>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lgn="just">
              <a:buNone/>
            </a:pPr>
            <a:r>
              <a:rPr lang="en-US" sz="1800" b="0" i="0" dirty="0">
                <a:solidFill>
                  <a:srgbClr val="BDC1C6"/>
                </a:solidFill>
                <a:effectLst/>
                <a:latin typeface="Arial" panose="020B0604020202020204" pitchFamily="34" charset="0"/>
                <a:cs typeface="Arial" panose="020B0604020202020204" pitchFamily="34" charset="0"/>
              </a:rPr>
              <a:t>Zomato is an Indian multinational restaurant                                 </a:t>
            </a:r>
          </a:p>
          <a:p>
            <a:pPr marL="0" indent="0" algn="just">
              <a:buNone/>
            </a:pPr>
            <a:r>
              <a:rPr lang="en-US" sz="1800" b="0" i="0" dirty="0">
                <a:solidFill>
                  <a:srgbClr val="BDC1C6"/>
                </a:solidFill>
                <a:effectLst/>
                <a:latin typeface="Arial" panose="020B0604020202020204" pitchFamily="34" charset="0"/>
                <a:cs typeface="Arial" panose="020B0604020202020204" pitchFamily="34" charset="0"/>
              </a:rPr>
              <a:t>aggregator and food delivery company founded                                  </a:t>
            </a:r>
          </a:p>
          <a:p>
            <a:pPr marL="0" indent="0" algn="just">
              <a:buNone/>
            </a:pPr>
            <a:r>
              <a:rPr lang="en-US" sz="1800" b="0" i="0" dirty="0">
                <a:solidFill>
                  <a:srgbClr val="BDC1C6"/>
                </a:solidFill>
                <a:effectLst/>
                <a:latin typeface="Arial" panose="020B0604020202020204" pitchFamily="34" charset="0"/>
                <a:cs typeface="Arial" panose="020B0604020202020204" pitchFamily="34" charset="0"/>
              </a:rPr>
              <a:t>by Deepender Goyal and Pankaj Chadha in 2008. </a:t>
            </a:r>
          </a:p>
          <a:p>
            <a:pPr marL="0" indent="0" algn="just">
              <a:buNone/>
            </a:pPr>
            <a:r>
              <a:rPr lang="en-US" sz="1800" b="0" i="0" dirty="0">
                <a:solidFill>
                  <a:srgbClr val="BDC1C6"/>
                </a:solidFill>
                <a:effectLst/>
                <a:latin typeface="Arial" panose="020B0604020202020204" pitchFamily="34" charset="0"/>
                <a:cs typeface="Arial" panose="020B0604020202020204" pitchFamily="34" charset="0"/>
              </a:rPr>
              <a:t>Zomato provides information, menus and user-reviews</a:t>
            </a:r>
          </a:p>
          <a:p>
            <a:pPr marL="0" indent="0" algn="just">
              <a:buNone/>
            </a:pPr>
            <a:r>
              <a:rPr lang="en-US" sz="1800" b="0" i="0" dirty="0">
                <a:solidFill>
                  <a:srgbClr val="BDC1C6"/>
                </a:solidFill>
                <a:effectLst/>
                <a:latin typeface="Arial" panose="020B0604020202020204" pitchFamily="34" charset="0"/>
                <a:cs typeface="Arial" panose="020B0604020202020204" pitchFamily="34" charset="0"/>
              </a:rPr>
              <a:t>of restaurants as well as food delivery options from </a:t>
            </a:r>
          </a:p>
          <a:p>
            <a:pPr marL="0" indent="0" algn="just">
              <a:buNone/>
            </a:pPr>
            <a:r>
              <a:rPr lang="en-US" sz="1800" b="0" i="0" dirty="0">
                <a:solidFill>
                  <a:srgbClr val="BDC1C6"/>
                </a:solidFill>
                <a:effectLst/>
                <a:latin typeface="Arial" panose="020B0604020202020204" pitchFamily="34" charset="0"/>
                <a:cs typeface="Arial" panose="020B0604020202020204" pitchFamily="34" charset="0"/>
              </a:rPr>
              <a:t>partner restaurants in select cities.</a:t>
            </a:r>
            <a:endParaRPr lang="en-IN" sz="18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D410176-EA04-409C-ACA9-D5E9FB327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0539" y="3178345"/>
            <a:ext cx="2245403" cy="1944626"/>
          </a:xfrm>
          <a:prstGeom prst="rect">
            <a:avLst/>
          </a:prstGeom>
        </p:spPr>
      </p:pic>
    </p:spTree>
    <p:extLst>
      <p:ext uri="{BB962C8B-B14F-4D97-AF65-F5344CB8AC3E}">
        <p14:creationId xmlns:p14="http://schemas.microsoft.com/office/powerpoint/2010/main" val="3146158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41BCF-70B1-40F1-ADA8-8B27CE97E962}"/>
              </a:ext>
            </a:extLst>
          </p:cNvPr>
          <p:cNvSpPr>
            <a:spLocks noGrp="1"/>
          </p:cNvSpPr>
          <p:nvPr>
            <p:ph type="title"/>
          </p:nvPr>
        </p:nvSpPr>
        <p:spPr/>
        <p:txBody>
          <a:bodyPr/>
          <a:lstStyle/>
          <a:p>
            <a:r>
              <a:rPr lang="en-IN" dirty="0">
                <a:solidFill>
                  <a:schemeClr val="bg1"/>
                </a:solidFill>
                <a:latin typeface="Arial" panose="020B0604020202020204" pitchFamily="34" charset="0"/>
                <a:cs typeface="Arial" panose="020B0604020202020204" pitchFamily="34" charset="0"/>
              </a:rPr>
              <a:t>                    Technology Stack</a:t>
            </a:r>
          </a:p>
        </p:txBody>
      </p:sp>
      <p:sp>
        <p:nvSpPr>
          <p:cNvPr id="3" name="Content Placeholder 2">
            <a:extLst>
              <a:ext uri="{FF2B5EF4-FFF2-40B4-BE49-F238E27FC236}">
                <a16:creationId xmlns:a16="http://schemas.microsoft.com/office/drawing/2014/main" id="{DAFD2188-0E07-497C-A39B-FE30AC112674}"/>
              </a:ext>
            </a:extLst>
          </p:cNvPr>
          <p:cNvSpPr>
            <a:spLocks noGrp="1"/>
          </p:cNvSpPr>
          <p:nvPr>
            <p:ph idx="1"/>
          </p:nvPr>
        </p:nvSpPr>
        <p:spPr/>
        <p:txBody>
          <a:bodyPr>
            <a:normAutofit/>
          </a:bodyPr>
          <a:lstStyle/>
          <a:p>
            <a:r>
              <a:rPr lang="en-IN" sz="1800" dirty="0">
                <a:latin typeface="Arial" panose="020B0604020202020204" pitchFamily="34" charset="0"/>
                <a:cs typeface="Arial" panose="020B0604020202020204" pitchFamily="34" charset="0"/>
              </a:rPr>
              <a:t>Android Studio</a:t>
            </a:r>
          </a:p>
          <a:p>
            <a:r>
              <a:rPr lang="en-IN" sz="1800" dirty="0">
                <a:latin typeface="Arial" panose="020B0604020202020204" pitchFamily="34" charset="0"/>
                <a:cs typeface="Arial" panose="020B0604020202020204" pitchFamily="34" charset="0"/>
              </a:rPr>
              <a:t>Java</a:t>
            </a:r>
          </a:p>
          <a:p>
            <a:r>
              <a:rPr lang="en-IN" sz="1800" dirty="0">
                <a:latin typeface="Arial" panose="020B0604020202020204" pitchFamily="34" charset="0"/>
                <a:cs typeface="Arial" panose="020B0604020202020204" pitchFamily="34" charset="0"/>
              </a:rPr>
              <a:t>XML</a:t>
            </a:r>
          </a:p>
          <a:p>
            <a:r>
              <a:rPr lang="en-IN" sz="1800" dirty="0">
                <a:latin typeface="Arial" panose="020B0604020202020204" pitchFamily="34" charset="0"/>
                <a:cs typeface="Arial" panose="020B0604020202020204" pitchFamily="34" charset="0"/>
              </a:rPr>
              <a:t>Firebase</a:t>
            </a:r>
          </a:p>
          <a:p>
            <a:r>
              <a:rPr lang="en-IN" sz="1800" dirty="0">
                <a:latin typeface="Arial" panose="020B0604020202020204" pitchFamily="34" charset="0"/>
                <a:cs typeface="Arial" panose="020B0604020202020204" pitchFamily="34" charset="0"/>
              </a:rPr>
              <a:t>GitHub</a:t>
            </a:r>
          </a:p>
          <a:p>
            <a:r>
              <a:rPr lang="en-IN" sz="1800" dirty="0">
                <a:latin typeface="Arial" panose="020B0604020202020204" pitchFamily="34" charset="0"/>
                <a:cs typeface="Arial" panose="020B0604020202020204" pitchFamily="34" charset="0"/>
              </a:rPr>
              <a:t>Java Runtime Environment</a:t>
            </a:r>
          </a:p>
          <a:p>
            <a:r>
              <a:rPr lang="en-IN" sz="1800" dirty="0">
                <a:latin typeface="Arial" panose="020B0604020202020204" pitchFamily="34" charset="0"/>
                <a:cs typeface="Arial" panose="020B0604020202020204" pitchFamily="34" charset="0"/>
              </a:rPr>
              <a:t>Android Physical Device</a:t>
            </a:r>
          </a:p>
          <a:p>
            <a:r>
              <a:rPr lang="en-IN" sz="1800" dirty="0">
                <a:latin typeface="Arial" panose="020B0604020202020204" pitchFamily="34" charset="0"/>
                <a:cs typeface="Arial" panose="020B0604020202020204" pitchFamily="34" charset="0"/>
              </a:rPr>
              <a:t>PC(Minimum 4GB RAM and latest processor)</a:t>
            </a:r>
          </a:p>
        </p:txBody>
      </p:sp>
    </p:spTree>
    <p:extLst>
      <p:ext uri="{BB962C8B-B14F-4D97-AF65-F5344CB8AC3E}">
        <p14:creationId xmlns:p14="http://schemas.microsoft.com/office/powerpoint/2010/main" val="156320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Ion</Template>
  <TotalTime>638</TotalTime>
  <Words>1068</Words>
  <Application>Microsoft Office PowerPoint</Application>
  <PresentationFormat>Widescreen</PresentationFormat>
  <Paragraphs>102</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Calibri</vt:lpstr>
      <vt:lpstr>Century Gothic</vt:lpstr>
      <vt:lpstr>Wingdings 3</vt:lpstr>
      <vt:lpstr>Ion</vt:lpstr>
      <vt:lpstr>                    PRSENTATION                Foody – FOOD DELIVERY APP</vt:lpstr>
      <vt:lpstr>                        Project Vision</vt:lpstr>
      <vt:lpstr>                    Application Structure</vt:lpstr>
      <vt:lpstr>                   Features of Application</vt:lpstr>
      <vt:lpstr>               Application Flow Chart</vt:lpstr>
      <vt:lpstr>                        Novelization</vt:lpstr>
      <vt:lpstr>                   Competitive Analysis</vt:lpstr>
      <vt:lpstr>                   Competitive Analysis</vt:lpstr>
      <vt:lpstr>                    Technology Stack</vt:lpstr>
      <vt:lpstr>               Application Snapshots</vt:lpstr>
      <vt:lpstr>               Application Snapshots</vt:lpstr>
      <vt:lpstr>               Application Snapshots</vt:lpstr>
      <vt:lpstr>               Application Snapshots</vt:lpstr>
      <vt:lpstr>               Application Snapshots</vt:lpstr>
      <vt:lpstr>                Marketing Strategy</vt:lpstr>
      <vt:lpstr>                   Future Aspects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PRSENTATION                Foody – FOOD DELIVERY APP</dc:title>
  <dc:creator>Chinmay Rajpurohit</dc:creator>
  <cp:lastModifiedBy>Chinmay Rajpurohit</cp:lastModifiedBy>
  <cp:revision>7</cp:revision>
  <dcterms:created xsi:type="dcterms:W3CDTF">2022-02-21T12:26:01Z</dcterms:created>
  <dcterms:modified xsi:type="dcterms:W3CDTF">2022-02-23T05:32:19Z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