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5603200" cy="20116800" type="screen4x3"/>
  <p:notesSz cx="9294813" cy="7008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710" y="1020"/>
      </p:cViewPr>
      <p:guideLst>
        <p:guide orient="horz" pos="6336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9295200" cy="7009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4025880" cy="3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88560" tIns="44280" rIns="88560" bIns="4428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quarter" idx="1"/>
          </p:nvPr>
        </p:nvSpPr>
        <p:spPr>
          <a:xfrm>
            <a:off x="5236920" y="0"/>
            <a:ext cx="4025880" cy="3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88560" tIns="44280" rIns="88560" bIns="44280" anchor="t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2"/>
          </p:nvPr>
        </p:nvSpPr>
        <p:spPr>
          <a:xfrm>
            <a:off x="-360" y="6681600"/>
            <a:ext cx="4025880" cy="347400"/>
          </a:xfrm>
          <a:prstGeom prst="rect">
            <a:avLst/>
          </a:prstGeom>
          <a:noFill/>
          <a:ln>
            <a:noFill/>
          </a:ln>
        </p:spPr>
        <p:txBody>
          <a:bodyPr vert="horz" wrap="square" lIns="88560" tIns="44280" rIns="88560" bIns="44280" anchor="b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3"/>
          </p:nvPr>
        </p:nvSpPr>
        <p:spPr>
          <a:xfrm>
            <a:off x="5236920" y="6681600"/>
            <a:ext cx="4025880" cy="347400"/>
          </a:xfrm>
          <a:prstGeom prst="rect">
            <a:avLst/>
          </a:prstGeom>
          <a:noFill/>
          <a:ln>
            <a:noFill/>
          </a:ln>
        </p:spPr>
        <p:txBody>
          <a:bodyPr vert="horz" wrap="square" lIns="88560" tIns="44280" rIns="88560" bIns="44280" anchor="b" anchorCtr="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1C73F6D-FD79-4743-8843-5934B1C3E2F4}" type="slidenum">
              <a:t>‹#›</a:t>
            </a:fld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2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60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9295200" cy="7009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-360"/>
            <a:ext cx="4033800" cy="35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29520" tIns="14760" rIns="29520" bIns="1476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2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5264280" y="-360"/>
            <a:ext cx="4037039" cy="35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29520" tIns="14760" rIns="29520" bIns="1476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2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2976479" y="530280"/>
            <a:ext cx="3346560" cy="262872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1230480" y="3335039"/>
            <a:ext cx="6837119" cy="3143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6652799"/>
            <a:ext cx="4033800" cy="35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29520" tIns="14760" rIns="29520" bIns="1476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2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5264280" y="6652799"/>
            <a:ext cx="4037039" cy="35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29520" tIns="14760" rIns="29520" bIns="1476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2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fld id="{62652D8F-ECAC-4987-9849-44E33F4653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2"/>
        <a:ea typeface="ＭＳ Ｐゴシック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76563" y="530225"/>
            <a:ext cx="3346450" cy="2628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875" y="6249988"/>
            <a:ext cx="21761450" cy="4311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63" y="11399838"/>
            <a:ext cx="17922875" cy="5140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4694238"/>
            <a:ext cx="23044150" cy="13276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2638" y="804863"/>
            <a:ext cx="5761037" cy="171656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804863"/>
            <a:ext cx="17130713" cy="17165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875" y="6249988"/>
            <a:ext cx="21761450" cy="4311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63" y="11399838"/>
            <a:ext cx="17922875" cy="5140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5" y="4694238"/>
            <a:ext cx="23044150" cy="1327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12927013"/>
            <a:ext cx="21763038" cy="39957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5" y="8526463"/>
            <a:ext cx="21763038" cy="4400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09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4694238"/>
            <a:ext cx="11445875" cy="13276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7800" y="4694238"/>
            <a:ext cx="11445875" cy="13276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4503738"/>
            <a:ext cx="11312525" cy="1876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525" y="6380163"/>
            <a:ext cx="11312525" cy="115903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388" y="4503738"/>
            <a:ext cx="11317287" cy="1876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388" y="6380163"/>
            <a:ext cx="11317287" cy="115903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5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1688"/>
            <a:ext cx="8423275" cy="34083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775" y="801688"/>
            <a:ext cx="14312900" cy="17168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525" y="4210050"/>
            <a:ext cx="8423275" cy="1376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5" y="4694238"/>
            <a:ext cx="23044150" cy="1327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8" y="14081125"/>
            <a:ext cx="15362237" cy="16637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088" y="1797050"/>
            <a:ext cx="15362237" cy="12069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088" y="15744825"/>
            <a:ext cx="15362237" cy="236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35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4694238"/>
            <a:ext cx="23044150" cy="13276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2638" y="804863"/>
            <a:ext cx="5761037" cy="171656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804863"/>
            <a:ext cx="17130713" cy="17165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12927013"/>
            <a:ext cx="21763038" cy="399573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5" y="8526463"/>
            <a:ext cx="21763038" cy="4400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42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4694238"/>
            <a:ext cx="11445875" cy="13276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7800" y="4694238"/>
            <a:ext cx="11445875" cy="13276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4503738"/>
            <a:ext cx="11312525" cy="1876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525" y="6380163"/>
            <a:ext cx="11312525" cy="115903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388" y="4503738"/>
            <a:ext cx="11317287" cy="1876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388" y="6380163"/>
            <a:ext cx="11317287" cy="115903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1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4863"/>
            <a:ext cx="23044150" cy="335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96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801688"/>
            <a:ext cx="8423275" cy="34083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775" y="801688"/>
            <a:ext cx="14312900" cy="171688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525" y="4210050"/>
            <a:ext cx="8423275" cy="1376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95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8" y="14081125"/>
            <a:ext cx="15362237" cy="16637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088" y="1797050"/>
            <a:ext cx="15362237" cy="12069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088" y="15744825"/>
            <a:ext cx="15362237" cy="236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28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 descr="50%"/>
          <p:cNvSpPr/>
          <p:nvPr/>
        </p:nvSpPr>
        <p:spPr>
          <a:xfrm>
            <a:off x="0" y="0"/>
            <a:ext cx="25603199" cy="2011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84600" tIns="42480" rIns="84600" bIns="4248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pic>
        <p:nvPicPr>
          <p:cNvPr id="3" name="Picture 126" descr="Export Wizard-1 copy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819000" y="679320"/>
            <a:ext cx="2222640" cy="167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130" descr="ParchmentDk"/>
          <p:cNvSpPr/>
          <p:nvPr/>
        </p:nvSpPr>
        <p:spPr>
          <a:xfrm>
            <a:off x="17100720" y="590400"/>
            <a:ext cx="5565600" cy="173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373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400" b="1" i="0" u="none" strike="noStrike" cap="none" baseline="0">
                <a:ln>
                  <a:noFill/>
                </a:ln>
                <a:solidFill>
                  <a:srgbClr val="003399"/>
                </a:solidFill>
                <a:latin typeface="Times New Roman" pitchFamily="2"/>
                <a:ea typeface="ＭＳ Ｐゴシック" pitchFamily="2"/>
                <a:cs typeface="ＭＳ Ｐゴシック" pitchFamily="2"/>
              </a:rPr>
              <a:t>University of Kansas</a:t>
            </a:r>
          </a:p>
        </p:txBody>
      </p:sp>
      <p:pic>
        <p:nvPicPr>
          <p:cNvPr id="5" name="Picture 132" descr="KU"/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22529880" y="625320"/>
            <a:ext cx="2346120" cy="1652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/>
          <p:nvPr/>
        </p:nvSpPr>
        <p:spPr>
          <a:xfrm>
            <a:off x="1919160" y="2616120"/>
            <a:ext cx="21764880" cy="115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5360" rIns="90360" bIns="45360" anchor="t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900" b="0" i="0" u="none" strike="noStrike" cap="none" baseline="0">
                <a:ln>
                  <a:noFill/>
                </a:ln>
                <a:solidFill>
                  <a:srgbClr val="FF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Insert Title</a:t>
            </a:r>
          </a:p>
        </p:txBody>
      </p:sp>
      <p:sp>
        <p:nvSpPr>
          <p:cNvPr id="3" name="Rectangle 55" descr="ParchmentDk"/>
          <p:cNvSpPr/>
          <p:nvPr/>
        </p:nvSpPr>
        <p:spPr>
          <a:xfrm>
            <a:off x="2027160" y="4282920"/>
            <a:ext cx="9966240" cy="6782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Rectangle 56" descr="ParchmentDk"/>
          <p:cNvSpPr/>
          <p:nvPr/>
        </p:nvSpPr>
        <p:spPr>
          <a:xfrm>
            <a:off x="2027160" y="11926800"/>
            <a:ext cx="9966240" cy="6778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Rectangle 57" descr="ParchmentDk"/>
          <p:cNvSpPr/>
          <p:nvPr/>
        </p:nvSpPr>
        <p:spPr>
          <a:xfrm>
            <a:off x="13609800" y="4282920"/>
            <a:ext cx="9966240" cy="6782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Rectangle 58" descr="ParchmentDk"/>
          <p:cNvSpPr/>
          <p:nvPr/>
        </p:nvSpPr>
        <p:spPr>
          <a:xfrm>
            <a:off x="13609800" y="11926800"/>
            <a:ext cx="9966240" cy="6778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ParchmentDk"/>
          <p:cNvSpPr/>
          <p:nvPr/>
        </p:nvSpPr>
        <p:spPr>
          <a:xfrm>
            <a:off x="2027160" y="3474720"/>
            <a:ext cx="10626840" cy="7543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 descr="ParchmentDk"/>
          <p:cNvSpPr/>
          <p:nvPr/>
        </p:nvSpPr>
        <p:spPr>
          <a:xfrm>
            <a:off x="13076280" y="3474720"/>
            <a:ext cx="10626840" cy="7543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Rectangle 8" descr="ParchmentDk"/>
          <p:cNvSpPr/>
          <p:nvPr/>
        </p:nvSpPr>
        <p:spPr>
          <a:xfrm>
            <a:off x="2049839" y="11521800"/>
            <a:ext cx="10626840" cy="7543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Rectangle 9" descr="ParchmentDk"/>
          <p:cNvSpPr/>
          <p:nvPr/>
        </p:nvSpPr>
        <p:spPr>
          <a:xfrm>
            <a:off x="13076280" y="11503800"/>
            <a:ext cx="10626840" cy="7543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tile/>
          </a:blipFill>
          <a:ln w="28440">
            <a:solidFill>
              <a:srgbClr val="990000"/>
            </a:solidFill>
            <a:prstDash val="solid"/>
            <a:miter/>
          </a:ln>
          <a:effectLst>
            <a:outerShdw dist="188838" dir="2862256" algn="tl">
              <a:srgbClr val="990000">
                <a:alpha val="50000"/>
              </a:srgbClr>
            </a:outerShdw>
          </a:effectLst>
        </p:spPr>
        <p:txBody>
          <a:bodyPr vert="horz" wrap="none" lIns="169200" tIns="84600" rIns="169200" bIns="84600" anchor="ctr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6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965600" y="1685880"/>
            <a:ext cx="21764519" cy="874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5360" rIns="90360" bIns="45360" anchor="t" anchorCtr="0" compatLnSpc="1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b="1" i="0" u="none" strike="noStrike" cap="none" baseline="0" dirty="0">
                <a:ln>
                  <a:noFill/>
                </a:ln>
                <a:solidFill>
                  <a:srgbClr val="FF0000"/>
                </a:solidFill>
                <a:latin typeface="Times New Roman" pitchFamily="2"/>
                <a:ea typeface="ＭＳ Ｐゴシック" pitchFamily="2"/>
                <a:cs typeface="ＭＳ Ｐゴシック" pitchFamily="2"/>
              </a:rPr>
              <a:t>Historical Data Visualization</a:t>
            </a:r>
          </a:p>
        </p:txBody>
      </p:sp>
      <p:sp>
        <p:nvSpPr>
          <p:cNvPr id="7" name="Text Box 13" descr="ParchmentDk"/>
          <p:cNvSpPr/>
          <p:nvPr/>
        </p:nvSpPr>
        <p:spPr>
          <a:xfrm>
            <a:off x="4851561" y="2743199"/>
            <a:ext cx="15874877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Michael </a:t>
            </a:r>
            <a:r>
              <a:rPr lang="en-US" sz="3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Thornbrugh</a:t>
            </a:r>
            <a:r>
              <a:rPr lang="en-US" sz="32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,  Sam </a:t>
            </a:r>
            <a:r>
              <a:rPr lang="en-US" sz="3200" b="0" i="0" u="none" strike="noStrike" cap="none" baseline="0" dirty="0" err="1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Sudekum</a:t>
            </a:r>
            <a:r>
              <a:rPr lang="en-US" sz="32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, Zack </a:t>
            </a:r>
            <a:r>
              <a:rPr lang="en-US" sz="3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Zastrow</a:t>
            </a:r>
            <a:r>
              <a:rPr lang="en-US" sz="32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, Lei Wang,  </a:t>
            </a:r>
            <a:r>
              <a:rPr lang="en-US" sz="3200" b="0" i="0" u="none" strike="noStrike" cap="none" baseline="0" dirty="0" err="1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Chinmay</a:t>
            </a:r>
            <a:r>
              <a:rPr lang="en-US" sz="32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</a:t>
            </a:r>
            <a:r>
              <a:rPr lang="en-US" sz="3200" b="0" i="0" u="none" strike="noStrike" cap="none" baseline="0" dirty="0" err="1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Ratnaparkhi</a:t>
            </a:r>
            <a:endParaRPr lang="en-US" sz="3200" b="0" i="0" u="none" strike="noStrike" cap="none" baseline="0" dirty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2975940" y="4204838"/>
            <a:ext cx="8285400" cy="70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1247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0" u="none" strike="noStrike" cap="none" baseline="0" dirty="0">
                <a:ln>
                  <a:noFill/>
                </a:ln>
                <a:solidFill>
                  <a:srgbClr val="003399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Objective</a:t>
            </a:r>
          </a:p>
        </p:txBody>
      </p:sp>
      <p:sp>
        <p:nvSpPr>
          <p:cNvPr id="9" name="Rectangle 15"/>
          <p:cNvSpPr/>
          <p:nvPr/>
        </p:nvSpPr>
        <p:spPr>
          <a:xfrm>
            <a:off x="-20424600" y="5761080"/>
            <a:ext cx="55257120" cy="21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Rectangle 16"/>
          <p:cNvSpPr/>
          <p:nvPr/>
        </p:nvSpPr>
        <p:spPr>
          <a:xfrm>
            <a:off x="14884919" y="3817800"/>
            <a:ext cx="6923160" cy="70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0" u="none" strike="noStrike" cap="none" baseline="0" dirty="0">
                <a:ln>
                  <a:noFill/>
                </a:ln>
                <a:solidFill>
                  <a:srgbClr val="003399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Screenshots</a:t>
            </a:r>
          </a:p>
        </p:txBody>
      </p:sp>
      <p:sp>
        <p:nvSpPr>
          <p:cNvPr id="11" name="Text Box 17"/>
          <p:cNvSpPr/>
          <p:nvPr/>
        </p:nvSpPr>
        <p:spPr>
          <a:xfrm>
            <a:off x="18136440" y="5303880"/>
            <a:ext cx="470880" cy="63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 </a:t>
            </a:r>
          </a:p>
        </p:txBody>
      </p:sp>
      <p:sp>
        <p:nvSpPr>
          <p:cNvPr id="12" name="Rectangle 20"/>
          <p:cNvSpPr/>
          <p:nvPr/>
        </p:nvSpPr>
        <p:spPr>
          <a:xfrm>
            <a:off x="15687720" y="11910239"/>
            <a:ext cx="5465160" cy="70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0" u="none" strike="noStrike" cap="none" baseline="0">
                <a:ln>
                  <a:noFill/>
                </a:ln>
                <a:solidFill>
                  <a:srgbClr val="003399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Future Expansions</a:t>
            </a:r>
          </a:p>
        </p:txBody>
      </p:sp>
      <p:sp>
        <p:nvSpPr>
          <p:cNvPr id="13" name="Rectangle 21"/>
          <p:cNvSpPr/>
          <p:nvPr/>
        </p:nvSpPr>
        <p:spPr>
          <a:xfrm>
            <a:off x="5662807" y="11918160"/>
            <a:ext cx="3082318" cy="707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0" u="none" strike="noStrike" cap="none" baseline="0" dirty="0" smtClean="0">
                <a:ln>
                  <a:noFill/>
                </a:ln>
                <a:solidFill>
                  <a:srgbClr val="003399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Application</a:t>
            </a:r>
            <a:endParaRPr lang="en-US" sz="4000" b="1" i="0" u="none" strike="noStrike" cap="none" baseline="0" dirty="0">
              <a:ln>
                <a:noFill/>
              </a:ln>
              <a:solidFill>
                <a:srgbClr val="003399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TextBox 1"/>
          <p:cNvSpPr/>
          <p:nvPr/>
        </p:nvSpPr>
        <p:spPr>
          <a:xfrm>
            <a:off x="21930840" y="2377439"/>
            <a:ext cx="330660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99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3600"/>
            </a:pPr>
            <a:r>
              <a:rPr lang="en-US" sz="3600" b="1" i="0" u="none" strike="noStrike" cap="none" baseline="0">
                <a:ln>
                  <a:noFill/>
                </a:ln>
                <a:solidFill>
                  <a:srgbClr val="003399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Spring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04400" y="427320"/>
            <a:ext cx="9169200" cy="131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5360" rIns="90360" bIns="45360" anchor="t" anchorCtr="0" compatLnSpc="1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1247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i="0" u="none" strike="noStrike" cap="none" baseline="0" dirty="0">
                <a:ln>
                  <a:noFill/>
                </a:ln>
                <a:solidFill>
                  <a:srgbClr val="003399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EECS Computer Science Capstone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42355" y="19385279"/>
            <a:ext cx="7589235" cy="4602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2400" b="1"/>
            </a:pPr>
            <a:r>
              <a:rPr lang="en-US" sz="2400" dirty="0" smtClean="0">
                <a:latin typeface="Tahoma" pitchFamily="2"/>
                <a:ea typeface="ＭＳ Ｐゴシック" pitchFamily="2"/>
                <a:cs typeface="ＭＳ Ｐゴシック" pitchFamily="2"/>
              </a:rPr>
              <a:t>Test it out at: </a:t>
            </a:r>
            <a:r>
              <a:rPr lang="en-US" sz="2400" b="1" u="sng" strike="noStrike" cap="none" baseline="0" dirty="0" smtClean="0">
                <a:ln>
                  <a:noFill/>
                </a:ln>
                <a:latin typeface="Tahoma" pitchFamily="2"/>
                <a:ea typeface="ＭＳ Ｐゴシック" pitchFamily="2"/>
                <a:cs typeface="ＭＳ Ｐゴシック" pitchFamily="2"/>
              </a:rPr>
              <a:t>http</a:t>
            </a:r>
            <a:r>
              <a:rPr lang="en-US" sz="2400" b="1" u="sng" strike="noStrike" cap="none" baseline="0" dirty="0">
                <a:ln>
                  <a:noFill/>
                </a:ln>
                <a:latin typeface="Tahoma" pitchFamily="2"/>
                <a:ea typeface="ＭＳ Ｐゴシック" pitchFamily="2"/>
                <a:cs typeface="ＭＳ Ｐゴシック" pitchFamily="2"/>
              </a:rPr>
              <a:t>://tl-js.github.io/histViewer/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5940" y="12924720"/>
            <a:ext cx="9063660" cy="3986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rtlCol="0" anchorCtr="0" compatLnSpc="1">
            <a:spAutoFit/>
          </a:bodyPr>
          <a:lstStyle/>
          <a:p>
            <a:pPr marL="0" marR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cap="none" baseline="0" dirty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6600" y="13323375"/>
            <a:ext cx="8229600" cy="522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rtlCol="0" anchorCtr="0" compatLnSpc="1">
            <a:spAutoFit/>
          </a:bodyPr>
          <a:lstStyle/>
          <a:p>
            <a:pPr marL="0" marR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Our Application is meant to be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used primarily for research purposes.</a:t>
            </a:r>
          </a:p>
          <a:p>
            <a:pPr marL="0" marR="0" indent="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You can utilize our application for:</a:t>
            </a:r>
          </a:p>
          <a:p>
            <a:pPr marL="342900" marR="0" indent="-34290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Determining the location of a famous musician throughout</a:t>
            </a: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their life.</a:t>
            </a:r>
          </a:p>
          <a:p>
            <a:pPr marL="342900" marR="0" indent="-34290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Finding</a:t>
            </a: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events that occurred during the same time period such as finding if two composers composed similar pieces during the same time frame.</a:t>
            </a:r>
          </a:p>
          <a:p>
            <a:pPr marL="342900" marR="0" indent="-34290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Exploring</a:t>
            </a: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information that you may not have thought to look for, but is linked to your research focus.</a:t>
            </a:r>
          </a:p>
          <a:p>
            <a:pPr marL="342900" marR="0" indent="-342900" algn="l" rtl="0" hangingPunct="0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Spreading</a:t>
            </a: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your knowledge to others by improving the data already in the application.</a:t>
            </a:r>
            <a:endParaRPr lang="en-US" sz="2400" baseline="0" dirty="0"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73200" y="13124047"/>
            <a:ext cx="8366760" cy="499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rtlCol="0" anchorCtr="0" compatLnSpc="1">
            <a:spAutoFit/>
          </a:bodyPr>
          <a:lstStyle/>
          <a:p>
            <a:pPr lvl="0" hangingPunct="0">
              <a:spcBef>
                <a:spcPts val="1148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While we're very happy with the tools we've created, improvements and additions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</a:t>
            </a: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will always be a natural part of development with any progressive application.</a:t>
            </a:r>
          </a:p>
          <a:p>
            <a:pPr lvl="0" hangingPunct="0">
              <a:spcBef>
                <a:spcPts val="1148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  <a:p>
            <a:pPr lvl="0" hangingPunct="0">
              <a:spcBef>
                <a:spcPts val="1148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Future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Additions:</a:t>
            </a:r>
          </a:p>
          <a:p>
            <a:pPr marL="342900" lvl="0" indent="-342900" hangingPunct="0">
              <a:spcBef>
                <a:spcPts val="1148"/>
              </a:spcBef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Improve</a:t>
            </a: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upon the speed of the application</a:t>
            </a:r>
          </a:p>
          <a:p>
            <a:pPr marL="342900" lvl="0" indent="-342900" hangingPunct="0">
              <a:spcBef>
                <a:spcPts val="1148"/>
              </a:spcBef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Improve the usability of each of the views</a:t>
            </a:r>
          </a:p>
          <a:p>
            <a:pPr marL="342900" lvl="0" indent="-342900" hangingPunct="0">
              <a:spcBef>
                <a:spcPts val="1148"/>
              </a:spcBef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Implement the ability for external datasets to be used such as a csv file</a:t>
            </a:r>
          </a:p>
          <a:p>
            <a:pPr marL="342900" lvl="0" indent="-342900" hangingPunct="0">
              <a:spcBef>
                <a:spcPts val="1148"/>
              </a:spcBef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Improve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the algorithm that the bubble view uses to pick better related events</a:t>
            </a:r>
            <a:endParaRPr lang="en-US" sz="2400" b="0" i="0" u="none" strike="noStrike" cap="none" baseline="0" dirty="0" smtClean="0">
              <a:ln>
                <a:noFill/>
              </a:ln>
              <a:solidFill>
                <a:srgbClr val="000000"/>
              </a:solidFill>
              <a:latin typeface="Tahoma" pitchFamily="2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9061" y="5283988"/>
            <a:ext cx="8923038" cy="3925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rtlCol="0" anchorCtr="0" compatLnSpc="1">
            <a:spAutoFit/>
          </a:bodyPr>
          <a:lstStyle/>
          <a:p>
            <a:pPr lvl="0" hangingPunct="0">
              <a:spcBef>
                <a:spcPts val="1148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Our goal was to create a dynamic historical data visualization tool, incorporating different ways to view data in order to better suit users' needs, and to facilitate retention and understanding of the information presented.</a:t>
            </a:r>
          </a:p>
          <a:p>
            <a:pPr lvl="0" hangingPunct="0">
              <a:spcBef>
                <a:spcPts val="1148"/>
              </a:spcBef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While many different data visualization tools, such as timelines, exist across the web, few make the leap to include the different presentations of data within a single application. With the addition of views - like a map to display events</a:t>
            </a:r>
            <a:r>
              <a:rPr lang="en-US" sz="2400" b="0" i="0" u="none" strike="noStrike" cap="none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-</a:t>
            </a:r>
            <a:r>
              <a:rPr lang="en-US" sz="24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latin typeface="Tahoma" pitchFamily="2"/>
                <a:ea typeface="ＭＳ Ｐゴシック" pitchFamily="2"/>
                <a:cs typeface="ＭＳ Ｐゴシック" pitchFamily="2"/>
              </a:rPr>
              <a:t> users have the ability to transition to a perspective that highlights the important aspects of the information.</a:t>
            </a:r>
          </a:p>
        </p:txBody>
      </p:sp>
      <p:pic>
        <p:nvPicPr>
          <p:cNvPr id="1026" name="Picture 2" descr="http://tl-js.github.io/blog_pictures/bubbl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450" y="5732505"/>
            <a:ext cx="4176712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3943838" y="4705925"/>
            <a:ext cx="5680079" cy="323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r="22557"/>
          <a:stretch>
            <a:fillRect/>
          </a:stretch>
        </p:blipFill>
        <p:spPr>
          <a:xfrm>
            <a:off x="13624559" y="7588130"/>
            <a:ext cx="6318639" cy="31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vert="horz" wrap="none" lIns="90000" tIns="45000" rIns="90000" bIns="45000" anchorCtr="0" compatLnSpc="1">
        <a:spAutoFit/>
      </a:bodyPr>
      <a:lstStyle>
        <a:defPPr marL="0" marR="0" indent="0" algn="l" rtl="0" hangingPunct="0">
          <a:lnSpc>
            <a:spcPct val="100000"/>
          </a:lnSpc>
          <a:spcBef>
            <a:spcPts val="1148"/>
          </a:spcBef>
          <a:spcAft>
            <a:spcPts val="0"/>
          </a:spcAft>
          <a:buNone/>
          <a:tabLst>
            <a:tab pos="914400" algn="l"/>
            <a:tab pos="1828800" algn="l"/>
            <a:tab pos="2743199" algn="l"/>
            <a:tab pos="3657600" algn="l"/>
            <a:tab pos="4572000" algn="l"/>
            <a:tab pos="5486399" algn="l"/>
            <a:tab pos="6400799" algn="l"/>
            <a:tab pos="7315200" algn="l"/>
            <a:tab pos="8229600" algn="l"/>
            <a:tab pos="9144000" algn="l"/>
            <a:tab pos="10058400" algn="l"/>
          </a:tabLst>
          <a:defRPr sz="2000" b="0" i="0" u="none" strike="noStrike" cap="none" baseline="0" dirty="0">
            <a:ln>
              <a:noFill/>
            </a:ln>
            <a:solidFill>
              <a:srgbClr val="000000"/>
            </a:solidFill>
            <a:latin typeface="Tahoma" pitchFamily="2"/>
            <a:ea typeface="ＭＳ Ｐゴシック" pitchFamily="2"/>
            <a:cs typeface="ＭＳ Ｐゴシック" pitchFamily="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32029</TotalTime>
  <Words>298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</vt:lpstr>
      <vt:lpstr>Title1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JEDL Poster Template</dc:title>
  <dc:creator>Michael</dc:creator>
  <cp:lastModifiedBy>Michael</cp:lastModifiedBy>
  <cp:revision>270</cp:revision>
  <cp:lastPrinted>2000-02-18T15:00:09Z</cp:lastPrinted>
  <dcterms:created xsi:type="dcterms:W3CDTF">1997-06-26T09:41:36Z</dcterms:created>
  <dcterms:modified xsi:type="dcterms:W3CDTF">2016-05-05T22:28:33Z</dcterms:modified>
</cp:coreProperties>
</file>