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Average"/>
      <p:regular r:id="rId21"/>
    </p:embeddedFont>
    <p:embeddedFont>
      <p:font typeface="Oswald"/>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Oswald-regular.fntdata"/><Relationship Id="rId10" Type="http://schemas.openxmlformats.org/officeDocument/2006/relationships/slide" Target="slides/slide5.xml"/><Relationship Id="rId21" Type="http://schemas.openxmlformats.org/officeDocument/2006/relationships/font" Target="fonts/Average-regular.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swal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9fdcc4a018_3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9fdcc4a018_3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9fdcc4a018_3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9fdcc4a018_3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9fdcc4a018_3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9fdcc4a018_3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9fdcc4a018_3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9fdcc4a018_3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9fdcc4a018_3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9fdcc4a018_3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9fdcc4a018_3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9fdcc4a018_3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9fdcc4a01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9fdcc4a01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9fdcc4a018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9fdcc4a018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9fdcc4a018_4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9fdcc4a018_4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9fdcc4a018_4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9fdcc4a018_4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9fdcc4a018_3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9fdcc4a018_3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9fdcc4a018_3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9fdcc4a018_3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9fdcc4a018_3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9fdcc4a018_3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9fdcc4a018_3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9fdcc4a018_3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rgbClr val="0B5394"/>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2463450" y="103500"/>
            <a:ext cx="4217100" cy="915900"/>
          </a:xfrm>
          <a:prstGeom prst="rect">
            <a:avLst/>
          </a:prstGeom>
        </p:spPr>
        <p:txBody>
          <a:bodyPr anchorCtr="0" anchor="b"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1" lang="en" sz="1800">
                <a:solidFill>
                  <a:schemeClr val="accent3"/>
                </a:solidFill>
                <a:latin typeface="Average"/>
                <a:ea typeface="Average"/>
                <a:cs typeface="Average"/>
                <a:sym typeface="Average"/>
              </a:rPr>
              <a:t>NETWORK SECURITY ASSIGNMENT-4 </a:t>
            </a:r>
            <a:endParaRPr b="1" sz="1800">
              <a:solidFill>
                <a:schemeClr val="accent3"/>
              </a:solidFill>
              <a:latin typeface="Average"/>
              <a:ea typeface="Average"/>
              <a:cs typeface="Average"/>
              <a:sym typeface="Average"/>
            </a:endParaRPr>
          </a:p>
        </p:txBody>
      </p:sp>
      <p:sp>
        <p:nvSpPr>
          <p:cNvPr id="60" name="Google Shape;60;p13"/>
          <p:cNvSpPr txBox="1"/>
          <p:nvPr>
            <p:ph idx="1" type="subTitle"/>
          </p:nvPr>
        </p:nvSpPr>
        <p:spPr>
          <a:xfrm>
            <a:off x="488900" y="2975600"/>
            <a:ext cx="8286900" cy="9921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b="1" lang="en" sz="1800"/>
              <a:t>GROUP -28</a:t>
            </a:r>
            <a:endParaRPr b="1" sz="1800"/>
          </a:p>
          <a:p>
            <a:pPr indent="0" lvl="0" marL="0" rtl="0" algn="ctr">
              <a:lnSpc>
                <a:spcPct val="115000"/>
              </a:lnSpc>
              <a:spcBef>
                <a:spcPts val="0"/>
              </a:spcBef>
              <a:spcAft>
                <a:spcPts val="0"/>
              </a:spcAft>
              <a:buClr>
                <a:schemeClr val="dk1"/>
              </a:buClr>
              <a:buSzPts val="1100"/>
              <a:buFont typeface="Arial"/>
              <a:buNone/>
            </a:pPr>
            <a:r>
              <a:rPr b="1" lang="en" sz="1800"/>
              <a:t>IIT2018105:BINDU</a:t>
            </a:r>
            <a:endParaRPr b="1" sz="1800"/>
          </a:p>
          <a:p>
            <a:pPr indent="0" lvl="0" marL="0" rtl="0" algn="ctr">
              <a:lnSpc>
                <a:spcPct val="115000"/>
              </a:lnSpc>
              <a:spcBef>
                <a:spcPts val="0"/>
              </a:spcBef>
              <a:spcAft>
                <a:spcPts val="0"/>
              </a:spcAft>
              <a:buClr>
                <a:schemeClr val="dk1"/>
              </a:buClr>
              <a:buSzPts val="1100"/>
              <a:buFont typeface="Arial"/>
              <a:buNone/>
            </a:pPr>
            <a:r>
              <a:rPr b="1" lang="en" sz="1800"/>
              <a:t>IIT2018118:AYUSHI GUPTA</a:t>
            </a:r>
            <a:endParaRPr b="1" sz="1800"/>
          </a:p>
          <a:p>
            <a:pPr indent="0" lvl="0" marL="0" rtl="0" algn="ctr">
              <a:lnSpc>
                <a:spcPct val="115000"/>
              </a:lnSpc>
              <a:spcBef>
                <a:spcPts val="0"/>
              </a:spcBef>
              <a:spcAft>
                <a:spcPts val="0"/>
              </a:spcAft>
              <a:buClr>
                <a:schemeClr val="dk1"/>
              </a:buClr>
              <a:buSzPts val="1100"/>
              <a:buFont typeface="Arial"/>
              <a:buNone/>
            </a:pPr>
            <a:r>
              <a:rPr b="1" lang="en" sz="1800"/>
              <a:t>IIT2018120:SANJANA</a:t>
            </a:r>
            <a:endParaRPr b="1" sz="1800"/>
          </a:p>
          <a:p>
            <a:pPr indent="0" lvl="0" marL="0" rtl="0" algn="ctr">
              <a:lnSpc>
                <a:spcPct val="115000"/>
              </a:lnSpc>
              <a:spcBef>
                <a:spcPts val="0"/>
              </a:spcBef>
              <a:spcAft>
                <a:spcPts val="0"/>
              </a:spcAft>
              <a:buClr>
                <a:schemeClr val="dk1"/>
              </a:buClr>
              <a:buSzPts val="1100"/>
              <a:buFont typeface="Arial"/>
              <a:buNone/>
            </a:pPr>
            <a:r>
              <a:rPr b="1" lang="en" sz="1800"/>
              <a:t>IIT2018138: T S CHINMAY</a:t>
            </a:r>
            <a:endParaRPr b="1" sz="1800"/>
          </a:p>
          <a:p>
            <a:pPr indent="0" lvl="0" marL="0" rtl="0" algn="ctr">
              <a:lnSpc>
                <a:spcPct val="115000"/>
              </a:lnSpc>
              <a:spcBef>
                <a:spcPts val="0"/>
              </a:spcBef>
              <a:spcAft>
                <a:spcPts val="0"/>
              </a:spcAft>
              <a:buClr>
                <a:schemeClr val="dk1"/>
              </a:buClr>
              <a:buSzPts val="1100"/>
              <a:buFont typeface="Arial"/>
              <a:buNone/>
            </a:pPr>
            <a:r>
              <a:rPr b="1" lang="en" sz="1800"/>
              <a:t>IIT2018147:NILANG VASAVA</a:t>
            </a:r>
            <a:endParaRPr b="1" sz="1800"/>
          </a:p>
          <a:p>
            <a:pPr indent="0" lvl="0" marL="0" rtl="0" algn="ctr">
              <a:lnSpc>
                <a:spcPct val="115000"/>
              </a:lnSpc>
              <a:spcBef>
                <a:spcPts val="0"/>
              </a:spcBef>
              <a:spcAft>
                <a:spcPts val="0"/>
              </a:spcAft>
              <a:buClr>
                <a:schemeClr val="dk1"/>
              </a:buClr>
              <a:buSzPts val="1100"/>
              <a:buFont typeface="Arial"/>
              <a:buNone/>
            </a:pPr>
            <a:r>
              <a:t/>
            </a:r>
            <a:endParaRPr b="1" sz="2400">
              <a:solidFill>
                <a:schemeClr val="dk1"/>
              </a:solidFill>
            </a:endParaRPr>
          </a:p>
          <a:p>
            <a:pPr indent="0" lvl="0" marL="0" rtl="0" algn="ctr">
              <a:spcBef>
                <a:spcPts val="0"/>
              </a:spcBef>
              <a:spcAft>
                <a:spcPts val="0"/>
              </a:spcAft>
              <a:buNone/>
            </a:pPr>
            <a:r>
              <a:t/>
            </a:r>
            <a:endParaRPr/>
          </a:p>
        </p:txBody>
      </p:sp>
      <p:pic>
        <p:nvPicPr>
          <p:cNvPr id="61" name="Google Shape;61;p13"/>
          <p:cNvPicPr preferRelativeResize="0"/>
          <p:nvPr/>
        </p:nvPicPr>
        <p:blipFill>
          <a:blip r:embed="rId3">
            <a:alphaModFix/>
          </a:blip>
          <a:stretch>
            <a:fillRect/>
          </a:stretch>
        </p:blipFill>
        <p:spPr>
          <a:xfrm>
            <a:off x="3621375" y="1056475"/>
            <a:ext cx="1901250" cy="1557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 to generate Session Id</a:t>
            </a:r>
            <a:endParaRPr/>
          </a:p>
        </p:txBody>
      </p:sp>
      <p:sp>
        <p:nvSpPr>
          <p:cNvPr id="119" name="Google Shape;119;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0" name="Google Shape;120;p22"/>
          <p:cNvPicPr preferRelativeResize="0"/>
          <p:nvPr/>
        </p:nvPicPr>
        <p:blipFill rotWithShape="1">
          <a:blip r:embed="rId3">
            <a:alphaModFix/>
          </a:blip>
          <a:srcRect b="20702" l="0" r="0" t="22408"/>
          <a:stretch/>
        </p:blipFill>
        <p:spPr>
          <a:xfrm>
            <a:off x="0" y="1152475"/>
            <a:ext cx="9144000" cy="29261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 for Sha_encryption</a:t>
            </a:r>
            <a:endParaRPr/>
          </a:p>
          <a:p>
            <a:pPr indent="0" lvl="0" marL="0" rtl="0" algn="l">
              <a:spcBef>
                <a:spcPts val="0"/>
              </a:spcBef>
              <a:spcAft>
                <a:spcPts val="0"/>
              </a:spcAft>
              <a:buNone/>
            </a:pPr>
            <a:r>
              <a:rPr lang="en"/>
              <a:t>_</a:t>
            </a:r>
            <a:endParaRPr/>
          </a:p>
        </p:txBody>
      </p:sp>
      <p:sp>
        <p:nvSpPr>
          <p:cNvPr id="126" name="Google Shape;126;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27" name="Google Shape;127;p23"/>
          <p:cNvPicPr preferRelativeResize="0"/>
          <p:nvPr/>
        </p:nvPicPr>
        <p:blipFill rotWithShape="1">
          <a:blip r:embed="rId3">
            <a:alphaModFix/>
          </a:blip>
          <a:srcRect b="18752" l="0" r="0" t="26561"/>
          <a:stretch/>
        </p:blipFill>
        <p:spPr>
          <a:xfrm>
            <a:off x="40200" y="1165325"/>
            <a:ext cx="9144000" cy="34163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 used for MD5 hashing</a:t>
            </a:r>
            <a:endParaRPr/>
          </a:p>
        </p:txBody>
      </p:sp>
      <p:pic>
        <p:nvPicPr>
          <p:cNvPr id="133" name="Google Shape;133;p24"/>
          <p:cNvPicPr preferRelativeResize="0"/>
          <p:nvPr/>
        </p:nvPicPr>
        <p:blipFill rotWithShape="1">
          <a:blip r:embed="rId3">
            <a:alphaModFix/>
          </a:blip>
          <a:srcRect b="20897" l="0" r="0" t="29299"/>
          <a:stretch/>
        </p:blipFill>
        <p:spPr>
          <a:xfrm>
            <a:off x="0" y="1506875"/>
            <a:ext cx="9144000" cy="2561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0" name="Google Shape;140;p25"/>
          <p:cNvPicPr preferRelativeResize="0"/>
          <p:nvPr/>
        </p:nvPicPr>
        <p:blipFill>
          <a:blip r:embed="rId3">
            <a:alphaModFix/>
          </a:blip>
          <a:stretch>
            <a:fillRect/>
          </a:stretch>
        </p:blipFill>
        <p:spPr>
          <a:xfrm>
            <a:off x="0" y="445025"/>
            <a:ext cx="9144000" cy="5143500"/>
          </a:xfrm>
          <a:prstGeom prst="rect">
            <a:avLst/>
          </a:prstGeom>
          <a:noFill/>
          <a:ln>
            <a:noFill/>
          </a:ln>
        </p:spPr>
      </p:pic>
      <p:sp>
        <p:nvSpPr>
          <p:cNvPr id="141" name="Google Shape;141;p25"/>
          <p:cNvSpPr txBox="1"/>
          <p:nvPr/>
        </p:nvSpPr>
        <p:spPr>
          <a:xfrm>
            <a:off x="120550" y="50225"/>
            <a:ext cx="8780100" cy="39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Average"/>
                <a:ea typeface="Average"/>
                <a:cs typeface="Average"/>
                <a:sym typeface="Average"/>
              </a:rPr>
              <a:t>Main Function of server program</a:t>
            </a:r>
            <a:endParaRPr b="1" sz="1800">
              <a:latin typeface="Average"/>
              <a:ea typeface="Average"/>
              <a:cs typeface="Average"/>
              <a:sym typeface="Averag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48" name="Google Shape;148;p26"/>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55" name="Google Shape;155;p27"/>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1166750" y="445025"/>
            <a:ext cx="7665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lt2"/>
                </a:solidFill>
                <a:latin typeface="Arial"/>
                <a:ea typeface="Arial"/>
                <a:cs typeface="Arial"/>
                <a:sym typeface="Arial"/>
              </a:rPr>
              <a:t>THEORY QUESTION</a:t>
            </a:r>
            <a:endParaRPr b="1" sz="2000">
              <a:solidFill>
                <a:schemeClr val="lt2"/>
              </a:solidFill>
              <a:latin typeface="Arial"/>
              <a:ea typeface="Arial"/>
              <a:cs typeface="Arial"/>
              <a:sym typeface="Arial"/>
            </a:endParaRPr>
          </a:p>
        </p:txBody>
      </p:sp>
      <p:sp>
        <p:nvSpPr>
          <p:cNvPr id="67" name="Google Shape;67;p14"/>
          <p:cNvSpPr txBox="1"/>
          <p:nvPr>
            <p:ph idx="1" type="body"/>
          </p:nvPr>
        </p:nvSpPr>
        <p:spPr>
          <a:xfrm>
            <a:off x="1052550" y="1197875"/>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FFFFFF"/>
                </a:solidFill>
                <a:latin typeface="Arial"/>
                <a:ea typeface="Arial"/>
                <a:cs typeface="Arial"/>
                <a:sym typeface="Arial"/>
              </a:rPr>
              <a:t>Q- What is the risk of using short-length keys in SSL or TLS? What type of attack can an intruder try if the keys are short?</a:t>
            </a:r>
            <a:endParaRPr b="1" sz="2000">
              <a:solidFill>
                <a:srgbClr val="FFFFFF"/>
              </a:solidFill>
              <a:latin typeface="Arial"/>
              <a:ea typeface="Arial"/>
              <a:cs typeface="Arial"/>
              <a:sym typeface="Arial"/>
            </a:endParaRPr>
          </a:p>
          <a:p>
            <a:pPr indent="0" lvl="0" marL="0" rtl="0" algn="l">
              <a:spcBef>
                <a:spcPts val="0"/>
              </a:spcBef>
              <a:spcAft>
                <a:spcPts val="0"/>
              </a:spcAft>
              <a:buNone/>
            </a:pPr>
            <a:r>
              <a:rPr b="1" lang="en" sz="2000">
                <a:solidFill>
                  <a:srgbClr val="FFFFFF"/>
                </a:solidFill>
                <a:latin typeface="Arial"/>
                <a:ea typeface="Arial"/>
                <a:cs typeface="Arial"/>
                <a:sym typeface="Arial"/>
              </a:rPr>
              <a:t>Solution-</a:t>
            </a:r>
            <a:endParaRPr b="1" sz="2000">
              <a:solidFill>
                <a:srgbClr val="FFFFFF"/>
              </a:solidFill>
              <a:latin typeface="Arial"/>
              <a:ea typeface="Arial"/>
              <a:cs typeface="Arial"/>
              <a:sym typeface="Arial"/>
            </a:endParaRPr>
          </a:p>
          <a:p>
            <a:pPr indent="0" lvl="0" marL="0" rtl="0" algn="just">
              <a:spcBef>
                <a:spcPts val="1600"/>
              </a:spcBef>
              <a:spcAft>
                <a:spcPts val="0"/>
              </a:spcAft>
              <a:buNone/>
            </a:pPr>
            <a:r>
              <a:rPr lang="en" sz="1600">
                <a:solidFill>
                  <a:srgbClr val="FFFFFF"/>
                </a:solidFill>
                <a:latin typeface="Arial"/>
                <a:ea typeface="Arial"/>
                <a:cs typeface="Arial"/>
                <a:sym typeface="Arial"/>
              </a:rPr>
              <a:t>SSL certificates signed using RSA Keys less than 2048 bits are considered weak,as given advances in computing power make them increasingly vulnerable to be broken in a reasonable time frame .A successful attack of this nature would provide an attacker with clear text access to Encrypted data as it’s in transit between client and server.</a:t>
            </a:r>
            <a:endParaRPr sz="1600">
              <a:solidFill>
                <a:srgbClr val="FFFFFF"/>
              </a:solidFill>
              <a:latin typeface="Arial"/>
              <a:ea typeface="Arial"/>
              <a:cs typeface="Arial"/>
              <a:sym typeface="Arial"/>
            </a:endParaRPr>
          </a:p>
          <a:p>
            <a:pPr indent="0" lvl="0" marL="0" rtl="0" algn="l">
              <a:spcBef>
                <a:spcPts val="0"/>
              </a:spcBef>
              <a:spcAft>
                <a:spcPts val="0"/>
              </a:spcAft>
              <a:buNone/>
            </a:pPr>
            <a:r>
              <a:t/>
            </a:r>
            <a:endParaRPr>
              <a:solidFill>
                <a:srgbClr val="FFFFFF"/>
              </a:solidFill>
            </a:endParaRPr>
          </a:p>
          <a:p>
            <a:pPr indent="0" lvl="0" marL="0" rtl="0" algn="l">
              <a:spcBef>
                <a:spcPts val="1600"/>
              </a:spcBef>
              <a:spcAft>
                <a:spcPts val="1600"/>
              </a:spcAft>
              <a:buNone/>
            </a:pPr>
            <a:r>
              <a:t/>
            </a:r>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idx="1" type="body"/>
          </p:nvPr>
        </p:nvSpPr>
        <p:spPr>
          <a:xfrm>
            <a:off x="786600" y="888575"/>
            <a:ext cx="7570800" cy="36933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solidFill>
                  <a:srgbClr val="FFFFFF"/>
                </a:solidFill>
                <a:latin typeface="Arial"/>
                <a:ea typeface="Arial"/>
                <a:cs typeface="Arial"/>
                <a:sym typeface="Arial"/>
              </a:rPr>
              <a:t>I</a:t>
            </a:r>
            <a:r>
              <a:rPr lang="en" sz="1600">
                <a:solidFill>
                  <a:schemeClr val="accent6"/>
                </a:solidFill>
                <a:latin typeface="Arial"/>
                <a:ea typeface="Arial"/>
                <a:cs typeface="Arial"/>
                <a:sym typeface="Arial"/>
              </a:rPr>
              <a:t>n cryptography, key size or key length is the number of bits in a key used by a cryptographic algorithm (such as a cipher).Key length defines the upper-bound on an algorithm's security (i.e. a logarithmic measure of the fastest known attack against an algorithm), since the security of all algorithms can be violated by brute-force attacks. Ideally, the lower-bound on an algorithm's security is by design equal to the key length (that is, the security is determined entirely by the key length, or in other words, the algorithm's design doesn't detract from the degree of security inherent in the key length).Nevertheless, as long as the security (understood as 'the amount of effort it would take to gain access') is sufficient for a particular application, then it doesn't matter if key length and security coincide. </a:t>
            </a:r>
            <a:endParaRPr sz="1600">
              <a:solidFill>
                <a:schemeClr val="accent6"/>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idx="1" type="body"/>
          </p:nvPr>
        </p:nvSpPr>
        <p:spPr>
          <a:xfrm>
            <a:off x="707000" y="580325"/>
            <a:ext cx="7838400" cy="4237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600">
                <a:solidFill>
                  <a:schemeClr val="accent6"/>
                </a:solidFill>
                <a:latin typeface="Arial"/>
                <a:ea typeface="Arial"/>
                <a:cs typeface="Arial"/>
                <a:sym typeface="Arial"/>
              </a:rPr>
              <a:t>This is important for asymmetric-key algorithms, because no such algorithm is known to satisfy this property.The actual degree of security achieved over time varies, as more computational power and more powerful mathematical analytic methods become available. For this reason, cryptologists tend to look at indicators that an algorithm or key length shows signs of potential vulnerability, to move to longer key sizes or more difficult algorithms. </a:t>
            </a:r>
            <a:endParaRPr sz="1600">
              <a:solidFill>
                <a:schemeClr val="accent6"/>
              </a:solidFill>
              <a:latin typeface="Arial"/>
              <a:ea typeface="Arial"/>
              <a:cs typeface="Arial"/>
              <a:sym typeface="Arial"/>
            </a:endParaRPr>
          </a:p>
          <a:p>
            <a:pPr indent="0" lvl="0" marL="0" rtl="0" algn="just">
              <a:spcBef>
                <a:spcPts val="0"/>
              </a:spcBef>
              <a:spcAft>
                <a:spcPts val="0"/>
              </a:spcAft>
              <a:buNone/>
            </a:pPr>
            <a:r>
              <a:t/>
            </a:r>
            <a:endParaRPr sz="1600">
              <a:solidFill>
                <a:schemeClr val="accent6"/>
              </a:solidFill>
              <a:latin typeface="Arial"/>
              <a:ea typeface="Arial"/>
              <a:cs typeface="Arial"/>
              <a:sym typeface="Arial"/>
            </a:endParaRPr>
          </a:p>
          <a:p>
            <a:pPr indent="0" lvl="0" marL="0" rtl="0" algn="just">
              <a:spcBef>
                <a:spcPts val="0"/>
              </a:spcBef>
              <a:spcAft>
                <a:spcPts val="0"/>
              </a:spcAft>
              <a:buNone/>
            </a:pPr>
            <a:r>
              <a:rPr lang="en" sz="1600">
                <a:solidFill>
                  <a:schemeClr val="accent6"/>
                </a:solidFill>
                <a:latin typeface="Arial"/>
                <a:ea typeface="Arial"/>
                <a:cs typeface="Arial"/>
                <a:sym typeface="Arial"/>
              </a:rPr>
              <a:t>The solution to this problem is that in the chain  with the RSA key less than 2048 bits in length are replaced with a longer key and any certificates signed with old certificates are re-issued. All the attacks which are possible in Diffie Hellman and RSA are present in SSL and TLS due to short key length.Man in the middle attack and brute force are some examples.</a:t>
            </a:r>
            <a:endParaRPr sz="1600">
              <a:solidFill>
                <a:schemeClr val="accent6"/>
              </a:solidFill>
              <a:latin typeface="Arial"/>
              <a:ea typeface="Arial"/>
              <a:cs typeface="Arial"/>
              <a:sym typeface="Arial"/>
            </a:endParaRPr>
          </a:p>
          <a:p>
            <a:pPr indent="0" lvl="0" marL="0" rtl="0" algn="just">
              <a:spcBef>
                <a:spcPts val="0"/>
              </a:spcBef>
              <a:spcAft>
                <a:spcPts val="0"/>
              </a:spcAft>
              <a:buNone/>
            </a:pPr>
            <a:r>
              <a:t/>
            </a:r>
            <a:endParaRPr sz="1600">
              <a:solidFill>
                <a:schemeClr val="accent6"/>
              </a:solidFill>
              <a:latin typeface="Arial"/>
              <a:ea typeface="Arial"/>
              <a:cs typeface="Arial"/>
              <a:sym typeface="Arial"/>
            </a:endParaRPr>
          </a:p>
          <a:p>
            <a:pPr indent="0" lvl="0" marL="0" rtl="0" algn="just">
              <a:spcBef>
                <a:spcPts val="0"/>
              </a:spcBef>
              <a:spcAft>
                <a:spcPts val="0"/>
              </a:spcAft>
              <a:buNone/>
            </a:pPr>
            <a:r>
              <a:t/>
            </a:r>
            <a:endParaRPr sz="1600">
              <a:latin typeface="Arial"/>
              <a:ea typeface="Arial"/>
              <a:cs typeface="Arial"/>
              <a:sym typeface="Arial"/>
            </a:endParaRPr>
          </a:p>
          <a:p>
            <a:pPr indent="0" lvl="0" marL="0" rtl="0" algn="just">
              <a:spcBef>
                <a:spcPts val="0"/>
              </a:spcBef>
              <a:spcAft>
                <a:spcPts val="0"/>
              </a:spcAft>
              <a:buNone/>
            </a:pPr>
            <a:r>
              <a:t/>
            </a:r>
            <a:endParaRPr sz="1600">
              <a:latin typeface="Arial"/>
              <a:ea typeface="Arial"/>
              <a:cs typeface="Arial"/>
              <a:sym typeface="Arial"/>
            </a:endParaRPr>
          </a:p>
          <a:p>
            <a:pPr indent="0" lvl="0" marL="0" rtl="0" algn="l">
              <a:spcBef>
                <a:spcPts val="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1082050" y="445025"/>
            <a:ext cx="7750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chemeClr val="lt2"/>
                </a:solidFill>
                <a:latin typeface="Arial"/>
                <a:ea typeface="Arial"/>
                <a:cs typeface="Arial"/>
                <a:sym typeface="Arial"/>
              </a:rPr>
              <a:t>IMPLEMENTATION:</a:t>
            </a:r>
            <a:endParaRPr b="1" sz="2000">
              <a:solidFill>
                <a:schemeClr val="lt2"/>
              </a:solidFill>
              <a:latin typeface="Arial"/>
              <a:ea typeface="Arial"/>
              <a:cs typeface="Arial"/>
              <a:sym typeface="Arial"/>
            </a:endParaRPr>
          </a:p>
        </p:txBody>
      </p:sp>
      <p:sp>
        <p:nvSpPr>
          <p:cNvPr id="83" name="Google Shape;83;p17"/>
          <p:cNvSpPr txBox="1"/>
          <p:nvPr>
            <p:ph idx="1" type="body"/>
          </p:nvPr>
        </p:nvSpPr>
        <p:spPr>
          <a:xfrm>
            <a:off x="518800" y="1152475"/>
            <a:ext cx="8313600" cy="1915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2000">
                <a:solidFill>
                  <a:srgbClr val="FFFFFF"/>
                </a:solidFill>
                <a:latin typeface="Arial"/>
                <a:ea typeface="Arial"/>
                <a:cs typeface="Arial"/>
                <a:sym typeface="Arial"/>
              </a:rPr>
              <a:t>Implement the phase 1 of the hand-shake protocol (ignore version and the Compression Method). After that calculate the Master secret using pre-master secret . Cipher suite is given as (TLS_DH_annon_WITH_RC4_128_MD5 ).</a:t>
            </a:r>
            <a:endParaRPr b="1" sz="2000">
              <a:solidFill>
                <a:srgbClr val="FFFFFF"/>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0" name="Google Shape;90;p18"/>
          <p:cNvPicPr preferRelativeResize="0"/>
          <p:nvPr/>
        </p:nvPicPr>
        <p:blipFill>
          <a:blip r:embed="rId3">
            <a:alphaModFix/>
          </a:blip>
          <a:stretch>
            <a:fillRect/>
          </a:stretch>
        </p:blipFill>
        <p:spPr>
          <a:xfrm>
            <a:off x="0" y="445025"/>
            <a:ext cx="9144000" cy="5143500"/>
          </a:xfrm>
          <a:prstGeom prst="rect">
            <a:avLst/>
          </a:prstGeom>
          <a:noFill/>
          <a:ln>
            <a:noFill/>
          </a:ln>
        </p:spPr>
      </p:pic>
      <p:sp>
        <p:nvSpPr>
          <p:cNvPr id="91" name="Google Shape;91;p18"/>
          <p:cNvSpPr txBox="1"/>
          <p:nvPr/>
        </p:nvSpPr>
        <p:spPr>
          <a:xfrm>
            <a:off x="110500" y="30150"/>
            <a:ext cx="8830200" cy="36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Average"/>
                <a:ea typeface="Average"/>
                <a:cs typeface="Average"/>
                <a:sym typeface="Average"/>
              </a:rPr>
              <a:t>Main Function of Client program</a:t>
            </a:r>
            <a:endParaRPr>
              <a:latin typeface="Average"/>
              <a:ea typeface="Average"/>
              <a:cs typeface="Average"/>
              <a:sym typeface="Averag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98" name="Google Shape;98;p19"/>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05" name="Google Shape;105;p20"/>
          <p:cNvPicPr preferRelativeResize="0"/>
          <p:nvPr/>
        </p:nvPicPr>
        <p:blipFill>
          <a:blip r:embed="rId3">
            <a:alphaModFix/>
          </a:blip>
          <a:stretch>
            <a:fillRect/>
          </a:stretch>
        </p:blipFill>
        <p:spPr>
          <a:xfrm>
            <a:off x="0" y="445025"/>
            <a:ext cx="9144000" cy="5143500"/>
          </a:xfrm>
          <a:prstGeom prst="rect">
            <a:avLst/>
          </a:prstGeom>
          <a:noFill/>
          <a:ln>
            <a:noFill/>
          </a:ln>
        </p:spPr>
      </p:pic>
      <p:sp>
        <p:nvSpPr>
          <p:cNvPr id="106" name="Google Shape;106;p20"/>
          <p:cNvSpPr txBox="1"/>
          <p:nvPr/>
        </p:nvSpPr>
        <p:spPr>
          <a:xfrm>
            <a:off x="421925" y="10050"/>
            <a:ext cx="7052100" cy="43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Average"/>
                <a:ea typeface="Average"/>
                <a:cs typeface="Average"/>
                <a:sym typeface="Average"/>
              </a:rPr>
              <a:t>Client Function</a:t>
            </a:r>
            <a:endParaRPr b="1" sz="2400">
              <a:latin typeface="Average"/>
              <a:ea typeface="Average"/>
              <a:cs typeface="Average"/>
              <a:sym typeface="Averag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3" name="Google Shape;113;p21"/>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