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Old Standard TT"/>
      <p:regular r:id="rId26"/>
      <p:bold r:id="rId27"/>
      <p: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regular.fntdata"/><Relationship Id="rId25" Type="http://schemas.openxmlformats.org/officeDocument/2006/relationships/slide" Target="slides/slide20.xml"/><Relationship Id="rId28" Type="http://schemas.openxmlformats.org/officeDocument/2006/relationships/font" Target="fonts/OldStandardTT-italic.fntdata"/><Relationship Id="rId27" Type="http://schemas.openxmlformats.org/officeDocument/2006/relationships/font" Target="fonts/OldStandardT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a0aff19e7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a0aff19e7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0aff1a1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0aff1a1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0aff1a13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0aff1a13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0aff1a13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a0aff1a13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0aff1a136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0aff1a136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0aff1a136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0aff1a136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0aff1a136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0aff1a136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a0aff1a136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a0aff1a136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0aff1a1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0aff1a1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0aff1a136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0aff1a136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0aff1a13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0aff1a13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a0aff19e74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a0aff19e74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a0aff19e74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a0aff19e74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a0aff19e7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a0aff19e7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0aff19e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0aff19e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0aff19e7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0aff19e7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0aff19e74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0aff19e74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0aff19e7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0aff19e7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191300" y="205575"/>
            <a:ext cx="8550000" cy="448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1700">
              <a:solidFill>
                <a:srgbClr val="FFFFFF"/>
              </a:solidFill>
            </a:endParaRPr>
          </a:p>
          <a:p>
            <a:pPr indent="0" lvl="0" marL="0" rtl="0" algn="ctr">
              <a:lnSpc>
                <a:spcPct val="115000"/>
              </a:lnSpc>
              <a:spcBef>
                <a:spcPts val="0"/>
              </a:spcBef>
              <a:spcAft>
                <a:spcPts val="0"/>
              </a:spcAft>
              <a:buNone/>
            </a:pPr>
            <a:r>
              <a:rPr b="1" lang="en" sz="1800">
                <a:solidFill>
                  <a:srgbClr val="000000"/>
                </a:solidFill>
                <a:latin typeface="Times New Roman"/>
                <a:ea typeface="Times New Roman"/>
                <a:cs typeface="Times New Roman"/>
                <a:sym typeface="Times New Roman"/>
              </a:rPr>
              <a:t> </a:t>
            </a:r>
            <a:r>
              <a:rPr b="1" lang="en" sz="2500">
                <a:solidFill>
                  <a:srgbClr val="FFFFFF"/>
                </a:solidFill>
                <a:latin typeface="Times New Roman"/>
                <a:ea typeface="Times New Roman"/>
                <a:cs typeface="Times New Roman"/>
                <a:sym typeface="Times New Roman"/>
              </a:rPr>
              <a:t>NETWORK SECURITY ASSIGNMENT </a:t>
            </a:r>
            <a:endParaRPr b="1" sz="2500">
              <a:solidFill>
                <a:srgbClr val="FFFFFF"/>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2500">
                <a:solidFill>
                  <a:srgbClr val="FFFFFF"/>
                </a:solidFill>
              </a:rPr>
              <a:t>   </a:t>
            </a:r>
            <a:r>
              <a:rPr lang="en" sz="2500">
                <a:solidFill>
                  <a:srgbClr val="FFFFFF"/>
                </a:solidFill>
                <a:latin typeface="Times New Roman"/>
                <a:ea typeface="Times New Roman"/>
                <a:cs typeface="Times New Roman"/>
                <a:sym typeface="Times New Roman"/>
              </a:rPr>
              <a:t>IMPLEMENTATION OF FIAT-SHAMIR</a:t>
            </a:r>
            <a:endParaRPr sz="2500">
              <a:solidFill>
                <a:srgbClr val="FFFFFF"/>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2100">
                <a:solidFill>
                  <a:srgbClr val="FFFFFF"/>
                </a:solidFill>
              </a:rPr>
              <a:t>  </a:t>
            </a:r>
            <a:r>
              <a:rPr lang="en" sz="2100">
                <a:solidFill>
                  <a:srgbClr val="FFFFFF"/>
                </a:solidFill>
                <a:latin typeface="Times New Roman"/>
                <a:ea typeface="Times New Roman"/>
                <a:cs typeface="Times New Roman"/>
                <a:sym typeface="Times New Roman"/>
              </a:rPr>
              <a:t>BINDU IIT2018105 </a:t>
            </a:r>
            <a:endParaRPr sz="2100">
              <a:solidFill>
                <a:srgbClr val="FFFFFF"/>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2100">
                <a:solidFill>
                  <a:srgbClr val="FFFFFF"/>
                </a:solidFill>
                <a:latin typeface="Times New Roman"/>
                <a:ea typeface="Times New Roman"/>
                <a:cs typeface="Times New Roman"/>
                <a:sym typeface="Times New Roman"/>
              </a:rPr>
              <a:t>AYUSHI GUPTA IIT2018118</a:t>
            </a:r>
            <a:endParaRPr sz="2100">
              <a:solidFill>
                <a:srgbClr val="FFFFFF"/>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2100">
                <a:solidFill>
                  <a:srgbClr val="FFFFFF"/>
                </a:solidFill>
                <a:latin typeface="Times New Roman"/>
                <a:ea typeface="Times New Roman"/>
                <a:cs typeface="Times New Roman"/>
                <a:sym typeface="Times New Roman"/>
              </a:rPr>
              <a:t>SANJANA IIT2018120</a:t>
            </a:r>
            <a:endParaRPr sz="2100">
              <a:solidFill>
                <a:srgbClr val="FFFFFF"/>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2100">
                <a:solidFill>
                  <a:srgbClr val="FFFFFF"/>
                </a:solidFill>
                <a:latin typeface="Times New Roman"/>
                <a:ea typeface="Times New Roman"/>
                <a:cs typeface="Times New Roman"/>
                <a:sym typeface="Times New Roman"/>
              </a:rPr>
              <a:t>TS CHINMAY IIT2018138</a:t>
            </a:r>
            <a:endParaRPr sz="2100">
              <a:solidFill>
                <a:srgbClr val="FFFFFF"/>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lang="en" sz="2100">
                <a:solidFill>
                  <a:srgbClr val="FFFFFF"/>
                </a:solidFill>
                <a:latin typeface="Times New Roman"/>
                <a:ea typeface="Times New Roman"/>
                <a:cs typeface="Times New Roman"/>
                <a:sym typeface="Times New Roman"/>
              </a:rPr>
              <a:t>NILANG VASAVA IIT2018147</a:t>
            </a:r>
            <a:endParaRPr sz="2100">
              <a:solidFill>
                <a:srgbClr val="FFFFFF"/>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rPr i="1" lang="en" sz="1800">
                <a:solidFill>
                  <a:srgbClr val="FFFFFF"/>
                </a:solidFill>
                <a:latin typeface="Times New Roman"/>
                <a:ea typeface="Times New Roman"/>
                <a:cs typeface="Times New Roman"/>
                <a:sym typeface="Times New Roman"/>
              </a:rPr>
              <a:t>V Semester B.Tech, Department of Studies in Computer Science,</a:t>
            </a:r>
            <a:endParaRPr i="1" sz="1800">
              <a:solidFill>
                <a:srgbClr val="FFFFFF"/>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i="1" lang="en" sz="1800">
                <a:solidFill>
                  <a:srgbClr val="FFFFFF"/>
                </a:solidFill>
                <a:latin typeface="Times New Roman"/>
                <a:ea typeface="Times New Roman"/>
                <a:cs typeface="Times New Roman"/>
                <a:sym typeface="Times New Roman"/>
              </a:rPr>
              <a:t>Indian institute of information technology Allahabad,Allahabad, India</a:t>
            </a:r>
            <a:r>
              <a:rPr lang="en" sz="1800">
                <a:solidFill>
                  <a:srgbClr val="FFFFFF"/>
                </a:solidFill>
                <a:latin typeface="Times New Roman"/>
                <a:ea typeface="Times New Roman"/>
                <a:cs typeface="Times New Roman"/>
                <a:sym typeface="Times New Roman"/>
              </a:rPr>
              <a:t> </a:t>
            </a:r>
            <a:endParaRPr sz="35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99" name="Shape 99"/>
        <p:cNvGrpSpPr/>
        <p:nvPr/>
      </p:nvGrpSpPr>
      <p:grpSpPr>
        <a:xfrm>
          <a:off x="0" y="0"/>
          <a:ext cx="0" cy="0"/>
          <a:chOff x="0" y="0"/>
          <a:chExt cx="0" cy="0"/>
        </a:xfrm>
      </p:grpSpPr>
      <p:pic>
        <p:nvPicPr>
          <p:cNvPr id="100" name="Google Shape;100;p22"/>
          <p:cNvPicPr preferRelativeResize="0"/>
          <p:nvPr/>
        </p:nvPicPr>
        <p:blipFill>
          <a:blip r:embed="rId3">
            <a:alphaModFix/>
          </a:blip>
          <a:stretch>
            <a:fillRect/>
          </a:stretch>
        </p:blipFill>
        <p:spPr>
          <a:xfrm>
            <a:off x="1476175" y="285750"/>
            <a:ext cx="6096000" cy="4572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04" name="Shape 104"/>
        <p:cNvGrpSpPr/>
        <p:nvPr/>
      </p:nvGrpSpPr>
      <p:grpSpPr>
        <a:xfrm>
          <a:off x="0" y="0"/>
          <a:ext cx="0" cy="0"/>
          <a:chOff x="0" y="0"/>
          <a:chExt cx="0" cy="0"/>
        </a:xfrm>
      </p:grpSpPr>
      <p:pic>
        <p:nvPicPr>
          <p:cNvPr id="105" name="Google Shape;105;p23"/>
          <p:cNvPicPr preferRelativeResize="0"/>
          <p:nvPr/>
        </p:nvPicPr>
        <p:blipFill rotWithShape="1">
          <a:blip r:embed="rId3">
            <a:alphaModFix/>
          </a:blip>
          <a:srcRect b="6857" l="15746" r="36722" t="6987"/>
          <a:stretch/>
        </p:blipFill>
        <p:spPr>
          <a:xfrm>
            <a:off x="1989075" y="524925"/>
            <a:ext cx="4470427" cy="4558299"/>
          </a:xfrm>
          <a:prstGeom prst="rect">
            <a:avLst/>
          </a:prstGeom>
          <a:noFill/>
          <a:ln>
            <a:noFill/>
          </a:ln>
        </p:spPr>
      </p:pic>
      <p:sp>
        <p:nvSpPr>
          <p:cNvPr id="106" name="Google Shape;106;p23"/>
          <p:cNvSpPr txBox="1"/>
          <p:nvPr/>
        </p:nvSpPr>
        <p:spPr>
          <a:xfrm>
            <a:off x="1714500" y="62925"/>
            <a:ext cx="6422700" cy="4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CODE TO GENERATE LARGE PRIME VALUES FOR N</a:t>
            </a:r>
            <a:endParaRPr b="1">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10" name="Shape 110"/>
        <p:cNvGrpSpPr/>
        <p:nvPr/>
      </p:nvGrpSpPr>
      <p:grpSpPr>
        <a:xfrm>
          <a:off x="0" y="0"/>
          <a:ext cx="0" cy="0"/>
          <a:chOff x="0" y="0"/>
          <a:chExt cx="0" cy="0"/>
        </a:xfrm>
      </p:grpSpPr>
      <p:pic>
        <p:nvPicPr>
          <p:cNvPr id="111" name="Google Shape;111;p24"/>
          <p:cNvPicPr preferRelativeResize="0"/>
          <p:nvPr/>
        </p:nvPicPr>
        <p:blipFill rotWithShape="1">
          <a:blip r:embed="rId3">
            <a:alphaModFix/>
          </a:blip>
          <a:srcRect b="12006" l="15759" r="40317" t="9929"/>
          <a:stretch/>
        </p:blipFill>
        <p:spPr>
          <a:xfrm>
            <a:off x="632900" y="201700"/>
            <a:ext cx="7155202" cy="4852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15" name="Shape 115"/>
        <p:cNvGrpSpPr/>
        <p:nvPr/>
      </p:nvGrpSpPr>
      <p:grpSpPr>
        <a:xfrm>
          <a:off x="0" y="0"/>
          <a:ext cx="0" cy="0"/>
          <a:chOff x="0" y="0"/>
          <a:chExt cx="0" cy="0"/>
        </a:xfrm>
      </p:grpSpPr>
      <p:pic>
        <p:nvPicPr>
          <p:cNvPr id="116" name="Google Shape;116;p25"/>
          <p:cNvPicPr preferRelativeResize="0"/>
          <p:nvPr/>
        </p:nvPicPr>
        <p:blipFill rotWithShape="1">
          <a:blip r:embed="rId3">
            <a:alphaModFix/>
          </a:blip>
          <a:srcRect b="46884" l="15746" r="44430" t="10346"/>
          <a:stretch/>
        </p:blipFill>
        <p:spPr>
          <a:xfrm>
            <a:off x="863925" y="482200"/>
            <a:ext cx="6917774" cy="41791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20" name="Shape 120"/>
        <p:cNvGrpSpPr/>
        <p:nvPr/>
      </p:nvGrpSpPr>
      <p:grpSpPr>
        <a:xfrm>
          <a:off x="0" y="0"/>
          <a:ext cx="0" cy="0"/>
          <a:chOff x="0" y="0"/>
          <a:chExt cx="0" cy="0"/>
        </a:xfrm>
      </p:grpSpPr>
      <p:pic>
        <p:nvPicPr>
          <p:cNvPr id="121" name="Google Shape;121;p26"/>
          <p:cNvPicPr preferRelativeResize="0"/>
          <p:nvPr/>
        </p:nvPicPr>
        <p:blipFill rotWithShape="1">
          <a:blip r:embed="rId3">
            <a:alphaModFix/>
          </a:blip>
          <a:srcRect b="12629" l="15396" r="1691" t="9934"/>
          <a:stretch/>
        </p:blipFill>
        <p:spPr>
          <a:xfrm>
            <a:off x="462125" y="90425"/>
            <a:ext cx="7534152" cy="3958076"/>
          </a:xfrm>
          <a:prstGeom prst="rect">
            <a:avLst/>
          </a:prstGeom>
          <a:noFill/>
          <a:ln>
            <a:noFill/>
          </a:ln>
        </p:spPr>
      </p:pic>
      <p:sp>
        <p:nvSpPr>
          <p:cNvPr id="122" name="Google Shape;122;p26"/>
          <p:cNvSpPr txBox="1"/>
          <p:nvPr/>
        </p:nvSpPr>
        <p:spPr>
          <a:xfrm>
            <a:off x="280875" y="4048500"/>
            <a:ext cx="7715400" cy="115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WHERE N = p*q ( p will be randomly generated large prime </a:t>
            </a:r>
            <a:endParaRPr>
              <a:solidFill>
                <a:srgbClr val="FFFFFF"/>
              </a:solidFill>
            </a:endParaRPr>
          </a:p>
          <a:p>
            <a:pPr indent="0" lvl="0" marL="0" rtl="0" algn="l">
              <a:spcBef>
                <a:spcPts val="0"/>
              </a:spcBef>
              <a:spcAft>
                <a:spcPts val="0"/>
              </a:spcAft>
              <a:buNone/>
            </a:pPr>
            <a:r>
              <a:rPr lang="en">
                <a:solidFill>
                  <a:srgbClr val="FFFFFF"/>
                </a:solidFill>
              </a:rPr>
              <a:t>Where as q would be any small prime ) eg .2</a:t>
            </a:r>
            <a:endParaRPr>
              <a:solidFill>
                <a:srgbClr val="FFFFFF"/>
              </a:solidFill>
            </a:endParaRPr>
          </a:p>
          <a:p>
            <a:pPr indent="0" lvl="0" marL="0" rtl="0" algn="l">
              <a:spcBef>
                <a:spcPts val="0"/>
              </a:spcBef>
              <a:spcAft>
                <a:spcPts val="0"/>
              </a:spcAft>
              <a:buNone/>
            </a:pPr>
            <a:r>
              <a:t/>
            </a:r>
            <a:endParaRPr>
              <a:solidFill>
                <a:srgbClr val="FFFFFF"/>
              </a:solidFill>
            </a:endParaRPr>
          </a:p>
        </p:txBody>
      </p:sp>
      <p:sp>
        <p:nvSpPr>
          <p:cNvPr id="123" name="Google Shape;123;p26"/>
          <p:cNvSpPr txBox="1"/>
          <p:nvPr/>
        </p:nvSpPr>
        <p:spPr>
          <a:xfrm>
            <a:off x="391800" y="4611050"/>
            <a:ext cx="6981900" cy="3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3F3F3"/>
                </a:solidFill>
              </a:rPr>
              <a:t>The client will take the values of N from the file values.txt.</a:t>
            </a:r>
            <a:endParaRPr>
              <a:solidFill>
                <a:srgbClr val="F3F3F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27" name="Shape 127"/>
        <p:cNvGrpSpPr/>
        <p:nvPr/>
      </p:nvGrpSpPr>
      <p:grpSpPr>
        <a:xfrm>
          <a:off x="0" y="0"/>
          <a:ext cx="0" cy="0"/>
          <a:chOff x="0" y="0"/>
          <a:chExt cx="0" cy="0"/>
        </a:xfrm>
      </p:grpSpPr>
      <p:pic>
        <p:nvPicPr>
          <p:cNvPr id="128" name="Google Shape;128;p27"/>
          <p:cNvPicPr preferRelativeResize="0"/>
          <p:nvPr/>
        </p:nvPicPr>
        <p:blipFill rotWithShape="1">
          <a:blip r:embed="rId3">
            <a:alphaModFix/>
          </a:blip>
          <a:srcRect b="16771" l="15993" r="20990" t="9444"/>
          <a:stretch/>
        </p:blipFill>
        <p:spPr>
          <a:xfrm>
            <a:off x="552525" y="552900"/>
            <a:ext cx="7032125" cy="4516449"/>
          </a:xfrm>
          <a:prstGeom prst="rect">
            <a:avLst/>
          </a:prstGeom>
          <a:noFill/>
          <a:ln>
            <a:noFill/>
          </a:ln>
        </p:spPr>
      </p:pic>
      <p:sp>
        <p:nvSpPr>
          <p:cNvPr id="129" name="Google Shape;129;p27"/>
          <p:cNvSpPr txBox="1"/>
          <p:nvPr/>
        </p:nvSpPr>
        <p:spPr>
          <a:xfrm>
            <a:off x="846000" y="112900"/>
            <a:ext cx="4862100" cy="3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Client.py</a:t>
            </a:r>
            <a:endParaRPr b="1">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33" name="Shape 133"/>
        <p:cNvGrpSpPr/>
        <p:nvPr/>
      </p:nvGrpSpPr>
      <p:grpSpPr>
        <a:xfrm>
          <a:off x="0" y="0"/>
          <a:ext cx="0" cy="0"/>
          <a:chOff x="0" y="0"/>
          <a:chExt cx="0" cy="0"/>
        </a:xfrm>
      </p:grpSpPr>
      <p:sp>
        <p:nvSpPr>
          <p:cNvPr id="134" name="Google Shape;134;p28"/>
          <p:cNvSpPr txBox="1"/>
          <p:nvPr/>
        </p:nvSpPr>
        <p:spPr>
          <a:xfrm>
            <a:off x="572600" y="90425"/>
            <a:ext cx="4862100" cy="3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server</a:t>
            </a:r>
            <a:r>
              <a:rPr b="1" lang="en">
                <a:solidFill>
                  <a:srgbClr val="FFFFFF"/>
                </a:solidFill>
              </a:rPr>
              <a:t>.py</a:t>
            </a:r>
            <a:endParaRPr b="1">
              <a:solidFill>
                <a:srgbClr val="FFFFFF"/>
              </a:solidFill>
            </a:endParaRPr>
          </a:p>
        </p:txBody>
      </p:sp>
      <p:pic>
        <p:nvPicPr>
          <p:cNvPr id="135" name="Google Shape;135;p28"/>
          <p:cNvPicPr preferRelativeResize="0"/>
          <p:nvPr/>
        </p:nvPicPr>
        <p:blipFill rotWithShape="1">
          <a:blip r:embed="rId3">
            <a:alphaModFix/>
          </a:blip>
          <a:srcRect b="27316" l="15962" r="21365" t="9900"/>
          <a:stretch/>
        </p:blipFill>
        <p:spPr>
          <a:xfrm>
            <a:off x="462982" y="452525"/>
            <a:ext cx="7737048" cy="4359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39" name="Shape 139"/>
        <p:cNvGrpSpPr/>
        <p:nvPr/>
      </p:nvGrpSpPr>
      <p:grpSpPr>
        <a:xfrm>
          <a:off x="0" y="0"/>
          <a:ext cx="0" cy="0"/>
          <a:chOff x="0" y="0"/>
          <a:chExt cx="0" cy="0"/>
        </a:xfrm>
      </p:grpSpPr>
      <p:sp>
        <p:nvSpPr>
          <p:cNvPr id="140" name="Google Shape;140;p29"/>
          <p:cNvSpPr txBox="1"/>
          <p:nvPr/>
        </p:nvSpPr>
        <p:spPr>
          <a:xfrm>
            <a:off x="572600" y="90425"/>
            <a:ext cx="4862100" cy="3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rPr>
              <a:t>server.py</a:t>
            </a:r>
            <a:endParaRPr b="1">
              <a:solidFill>
                <a:srgbClr val="FFFFFF"/>
              </a:solidFill>
            </a:endParaRPr>
          </a:p>
        </p:txBody>
      </p:sp>
      <p:pic>
        <p:nvPicPr>
          <p:cNvPr id="141" name="Google Shape;141;p29"/>
          <p:cNvPicPr preferRelativeResize="0"/>
          <p:nvPr/>
        </p:nvPicPr>
        <p:blipFill rotWithShape="1">
          <a:blip r:embed="rId3">
            <a:alphaModFix/>
          </a:blip>
          <a:srcRect b="35001" l="15567" r="36251" t="10715"/>
          <a:stretch/>
        </p:blipFill>
        <p:spPr>
          <a:xfrm>
            <a:off x="572600" y="562550"/>
            <a:ext cx="6981926" cy="4424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45" name="Shape 145"/>
        <p:cNvGrpSpPr/>
        <p:nvPr/>
      </p:nvGrpSpPr>
      <p:grpSpPr>
        <a:xfrm>
          <a:off x="0" y="0"/>
          <a:ext cx="0" cy="0"/>
          <a:chOff x="0" y="0"/>
          <a:chExt cx="0" cy="0"/>
        </a:xfrm>
      </p:grpSpPr>
      <p:sp>
        <p:nvSpPr>
          <p:cNvPr id="146" name="Google Shape;146;p30"/>
          <p:cNvSpPr txBox="1"/>
          <p:nvPr/>
        </p:nvSpPr>
        <p:spPr>
          <a:xfrm>
            <a:off x="560300" y="403400"/>
            <a:ext cx="8247600" cy="42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47" name="Google Shape;147;p30"/>
          <p:cNvPicPr preferRelativeResize="0"/>
          <p:nvPr/>
        </p:nvPicPr>
        <p:blipFill>
          <a:blip r:embed="rId3">
            <a:alphaModFix/>
          </a:blip>
          <a:stretch>
            <a:fillRect/>
          </a:stretch>
        </p:blipFill>
        <p:spPr>
          <a:xfrm>
            <a:off x="152400" y="152400"/>
            <a:ext cx="8602133" cy="4838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51" name="Shape 151"/>
        <p:cNvGrpSpPr/>
        <p:nvPr/>
      </p:nvGrpSpPr>
      <p:grpSpPr>
        <a:xfrm>
          <a:off x="0" y="0"/>
          <a:ext cx="0" cy="0"/>
          <a:chOff x="0" y="0"/>
          <a:chExt cx="0" cy="0"/>
        </a:xfrm>
      </p:grpSpPr>
      <p:sp>
        <p:nvSpPr>
          <p:cNvPr id="152" name="Google Shape;152;p31"/>
          <p:cNvSpPr txBox="1"/>
          <p:nvPr/>
        </p:nvSpPr>
        <p:spPr>
          <a:xfrm>
            <a:off x="560300" y="403400"/>
            <a:ext cx="8247600" cy="42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53" name="Google Shape;153;p3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490250" y="526350"/>
            <a:ext cx="8114400" cy="40908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2800"/>
              <a:t>What is fiat shamir protocol?</a:t>
            </a:r>
            <a:endParaRPr sz="2800"/>
          </a:p>
          <a:p>
            <a:pPr indent="0" lvl="0" marL="0" rtl="0" algn="just">
              <a:spcBef>
                <a:spcPts val="0"/>
              </a:spcBef>
              <a:spcAft>
                <a:spcPts val="0"/>
              </a:spcAft>
              <a:buNone/>
            </a:pPr>
            <a:r>
              <a:t/>
            </a:r>
            <a:endParaRPr sz="2800"/>
          </a:p>
          <a:p>
            <a:pPr indent="-381000" lvl="0" marL="457200" rtl="0" algn="just">
              <a:spcBef>
                <a:spcPts val="0"/>
              </a:spcBef>
              <a:spcAft>
                <a:spcPts val="0"/>
              </a:spcAft>
              <a:buSzPts val="2400"/>
              <a:buChar char="❖"/>
            </a:pPr>
            <a:r>
              <a:rPr lang="en" sz="2400"/>
              <a:t>It is One of the most well-known protocols identification using zero knowledge proof protocol and  is proposed by Amos Fiat and Adi Shamir. It uses the zero-knowledge interactive proofs for entity authentication.</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157" name="Shape 157"/>
        <p:cNvGrpSpPr/>
        <p:nvPr/>
      </p:nvGrpSpPr>
      <p:grpSpPr>
        <a:xfrm>
          <a:off x="0" y="0"/>
          <a:ext cx="0" cy="0"/>
          <a:chOff x="0" y="0"/>
          <a:chExt cx="0" cy="0"/>
        </a:xfrm>
      </p:grpSpPr>
      <p:sp>
        <p:nvSpPr>
          <p:cNvPr id="158" name="Google Shape;158;p32"/>
          <p:cNvSpPr txBox="1"/>
          <p:nvPr/>
        </p:nvSpPr>
        <p:spPr>
          <a:xfrm>
            <a:off x="493050" y="425825"/>
            <a:ext cx="8370900" cy="433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rgbClr val="FFFFFF"/>
              </a:solidFill>
            </a:endParaRPr>
          </a:p>
          <a:p>
            <a:pPr indent="0" lvl="0" marL="0" rtl="0" algn="l">
              <a:spcBef>
                <a:spcPts val="0"/>
              </a:spcBef>
              <a:spcAft>
                <a:spcPts val="0"/>
              </a:spcAft>
              <a:buNone/>
            </a:pPr>
            <a:r>
              <a:t/>
            </a:r>
            <a:endParaRPr sz="2800">
              <a:solidFill>
                <a:srgbClr val="FFFFFF"/>
              </a:solidFill>
            </a:endParaRPr>
          </a:p>
          <a:p>
            <a:pPr indent="0" lvl="0" marL="0" rtl="0" algn="l">
              <a:spcBef>
                <a:spcPts val="0"/>
              </a:spcBef>
              <a:spcAft>
                <a:spcPts val="0"/>
              </a:spcAft>
              <a:buNone/>
            </a:pPr>
            <a:r>
              <a:t/>
            </a:r>
            <a:endParaRPr sz="2800">
              <a:solidFill>
                <a:srgbClr val="FFFFFF"/>
              </a:solidFill>
            </a:endParaRPr>
          </a:p>
          <a:p>
            <a:pPr indent="0" lvl="0" marL="0" rtl="0" algn="l">
              <a:spcBef>
                <a:spcPts val="0"/>
              </a:spcBef>
              <a:spcAft>
                <a:spcPts val="0"/>
              </a:spcAft>
              <a:buNone/>
            </a:pPr>
            <a:r>
              <a:rPr lang="en" sz="2800">
                <a:solidFill>
                  <a:srgbClr val="FFFFFF"/>
                </a:solidFill>
              </a:rPr>
              <a:t>                    </a:t>
            </a:r>
            <a:r>
              <a:rPr lang="en" sz="4000">
                <a:solidFill>
                  <a:srgbClr val="FFFFFF"/>
                </a:solidFill>
              </a:rPr>
              <a:t>THANK YOU ..!!!!</a:t>
            </a:r>
            <a:endParaRPr sz="40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63" name="Shape 63"/>
        <p:cNvGrpSpPr/>
        <p:nvPr/>
      </p:nvGrpSpPr>
      <p:grpSpPr>
        <a:xfrm>
          <a:off x="0" y="0"/>
          <a:ext cx="0" cy="0"/>
          <a:chOff x="0" y="0"/>
          <a:chExt cx="0" cy="0"/>
        </a:xfrm>
      </p:grpSpPr>
      <p:sp>
        <p:nvSpPr>
          <p:cNvPr id="64" name="Google Shape;64;p15"/>
          <p:cNvSpPr txBox="1"/>
          <p:nvPr>
            <p:ph type="title"/>
          </p:nvPr>
        </p:nvSpPr>
        <p:spPr>
          <a:xfrm>
            <a:off x="62300" y="428050"/>
            <a:ext cx="9013200" cy="45720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n" sz="2800">
                <a:solidFill>
                  <a:srgbClr val="FFFFFF"/>
                </a:solidFill>
              </a:rPr>
              <a:t>Zero knowledge identification proof</a:t>
            </a:r>
            <a:endParaRPr sz="2800">
              <a:solidFill>
                <a:srgbClr val="FFFFFF"/>
              </a:solidFill>
            </a:endParaRPr>
          </a:p>
          <a:p>
            <a:pPr indent="0" lvl="0" marL="0" rtl="0" algn="just">
              <a:spcBef>
                <a:spcPts val="0"/>
              </a:spcBef>
              <a:spcAft>
                <a:spcPts val="0"/>
              </a:spcAft>
              <a:buNone/>
            </a:pPr>
            <a:r>
              <a:t/>
            </a:r>
            <a:endParaRPr sz="2800">
              <a:solidFill>
                <a:srgbClr val="FFFFFF"/>
              </a:solidFill>
            </a:endParaRPr>
          </a:p>
          <a:p>
            <a:pPr indent="0" lvl="0" marL="0" rtl="0" algn="l">
              <a:lnSpc>
                <a:spcPct val="115000"/>
              </a:lnSpc>
              <a:spcBef>
                <a:spcPts val="0"/>
              </a:spcBef>
              <a:spcAft>
                <a:spcPts val="0"/>
              </a:spcAft>
              <a:buNone/>
            </a:pPr>
            <a:r>
              <a:rPr lang="en" sz="1800">
                <a:solidFill>
                  <a:srgbClr val="FFFFFF"/>
                </a:solidFill>
              </a:rPr>
              <a:t>A Zero knowledge proof is a method where one party can prove (prover) to another party (verifier) without revealing knowledge of secret itself.</a:t>
            </a:r>
            <a:endParaRPr sz="1800">
              <a:solidFill>
                <a:srgbClr val="FFFFFF"/>
              </a:solidFill>
            </a:endParaRPr>
          </a:p>
          <a:p>
            <a:pPr indent="0" lvl="0" marL="0" rtl="0" algn="l">
              <a:lnSpc>
                <a:spcPct val="115000"/>
              </a:lnSpc>
              <a:spcBef>
                <a:spcPts val="1600"/>
              </a:spcBef>
              <a:spcAft>
                <a:spcPts val="1600"/>
              </a:spcAft>
              <a:buNone/>
            </a:pPr>
            <a:r>
              <a:rPr lang="en" sz="1800">
                <a:solidFill>
                  <a:srgbClr val="FFFFFF"/>
                </a:solidFill>
              </a:rPr>
              <a:t>Zero Knowledge proofs can be used for identification.The traditional form of identification is by use of a secret key, password or pin, but this scheme is extremely insecure since they are easy to guess, for example, through an exhaustive search. Recently, biometric parameters like fingerprints, retinal scans or facial recognition are used, but they are not comfortable, and they give value to body parts, which can have many disadvantages. Another common scheme is using digital signatures and public-key cryptography. An identification scheme consists essentially of two separate stages- Initialization and operation.</a:t>
            </a:r>
            <a:endParaRPr>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68" name="Shape 68"/>
        <p:cNvGrpSpPr/>
        <p:nvPr/>
      </p:nvGrpSpPr>
      <p:grpSpPr>
        <a:xfrm>
          <a:off x="0" y="0"/>
          <a:ext cx="0" cy="0"/>
          <a:chOff x="0" y="0"/>
          <a:chExt cx="0" cy="0"/>
        </a:xfrm>
      </p:grpSpPr>
      <p:sp>
        <p:nvSpPr>
          <p:cNvPr id="69" name="Google Shape;69;p16"/>
          <p:cNvSpPr txBox="1"/>
          <p:nvPr>
            <p:ph type="title"/>
          </p:nvPr>
        </p:nvSpPr>
        <p:spPr>
          <a:xfrm>
            <a:off x="490250" y="526350"/>
            <a:ext cx="8575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In public-key identification schemes, during the first stage each user generates a private key and a public key. A Trusted Authority is required to ensure the link between each user and his public key. At the end of the operation stage the verifier can accept or reject the identification.</a:t>
            </a:r>
            <a:endParaRPr sz="1800"/>
          </a:p>
          <a:p>
            <a:pPr indent="0" lvl="0" marL="0" rtl="0" algn="l">
              <a:lnSpc>
                <a:spcPct val="115000"/>
              </a:lnSpc>
              <a:spcBef>
                <a:spcPts val="1200"/>
              </a:spcBef>
              <a:spcAft>
                <a:spcPts val="0"/>
              </a:spcAft>
              <a:buClr>
                <a:schemeClr val="dk1"/>
              </a:buClr>
              <a:buSzPts val="1100"/>
              <a:buFont typeface="Arial"/>
              <a:buNone/>
            </a:pPr>
            <a:r>
              <a:rPr lang="en" sz="1800">
                <a:solidFill>
                  <a:srgbClr val="FFFFFF"/>
                </a:solidFill>
              </a:rPr>
              <a:t>A Zero Knowledge identification proof must satisfy the three conditions:</a:t>
            </a:r>
            <a:endParaRPr sz="1800">
              <a:solidFill>
                <a:srgbClr val="FFFFFF"/>
              </a:solidFill>
            </a:endParaRPr>
          </a:p>
          <a:p>
            <a:pPr indent="-342900" lvl="0" marL="457200" rtl="0" algn="l">
              <a:lnSpc>
                <a:spcPct val="115000"/>
              </a:lnSpc>
              <a:spcBef>
                <a:spcPts val="1200"/>
              </a:spcBef>
              <a:spcAft>
                <a:spcPts val="0"/>
              </a:spcAft>
              <a:buClr>
                <a:srgbClr val="FFFFFF"/>
              </a:buClr>
              <a:buSzPts val="1800"/>
              <a:buFont typeface="Arial"/>
              <a:buChar char="●"/>
            </a:pPr>
            <a:r>
              <a:rPr b="1" lang="en" sz="1800">
                <a:solidFill>
                  <a:srgbClr val="FFFFFF"/>
                </a:solidFill>
              </a:rPr>
              <a:t>Completeness: </a:t>
            </a:r>
            <a:r>
              <a:rPr lang="en" sz="1800">
                <a:solidFill>
                  <a:srgbClr val="FFFFFF"/>
                </a:solidFill>
              </a:rPr>
              <a:t>If a statement is true and both parties follow the same protocol correctly, then the verifier naturally becomes convinced</a:t>
            </a:r>
            <a:endParaRPr sz="1800">
              <a:solidFill>
                <a:srgbClr val="FFFFFF"/>
              </a:solidFill>
            </a:endParaRPr>
          </a:p>
          <a:p>
            <a:pPr indent="-342900" lvl="0" marL="457200" rtl="0" algn="l">
              <a:lnSpc>
                <a:spcPct val="115000"/>
              </a:lnSpc>
              <a:spcBef>
                <a:spcPts val="0"/>
              </a:spcBef>
              <a:spcAft>
                <a:spcPts val="0"/>
              </a:spcAft>
              <a:buClr>
                <a:srgbClr val="FFFFFF"/>
              </a:buClr>
              <a:buSzPts val="1800"/>
              <a:buFont typeface="Arial"/>
              <a:buChar char="●"/>
            </a:pPr>
            <a:r>
              <a:rPr b="1" lang="en" sz="1800">
                <a:solidFill>
                  <a:srgbClr val="FFFFFF"/>
                </a:solidFill>
              </a:rPr>
              <a:t>Soundness: </a:t>
            </a:r>
            <a:r>
              <a:rPr lang="en" sz="1800">
                <a:solidFill>
                  <a:srgbClr val="FFFFFF"/>
                </a:solidFill>
              </a:rPr>
              <a:t>If statement is false, the verifier will almost certainly not be convinced (Probabilistically Checkable Proof constructions rely on repetition until probability of falsehood or plain coin flip luck approaches zero).</a:t>
            </a:r>
            <a:endParaRPr sz="1800">
              <a:solidFill>
                <a:srgbClr val="FFFFFF"/>
              </a:solidFill>
            </a:endParaRPr>
          </a:p>
          <a:p>
            <a:pPr indent="-342900" lvl="0" marL="457200" rtl="0" algn="l">
              <a:lnSpc>
                <a:spcPct val="115000"/>
              </a:lnSpc>
              <a:spcBef>
                <a:spcPts val="0"/>
              </a:spcBef>
              <a:spcAft>
                <a:spcPts val="0"/>
              </a:spcAft>
              <a:buClr>
                <a:srgbClr val="FFFFFF"/>
              </a:buClr>
              <a:buSzPts val="1800"/>
              <a:buFont typeface="Arial"/>
              <a:buChar char="●"/>
            </a:pPr>
            <a:r>
              <a:rPr b="1" lang="en" sz="1800">
                <a:solidFill>
                  <a:srgbClr val="FFFFFF"/>
                </a:solidFill>
              </a:rPr>
              <a:t>Zero-knowledge: </a:t>
            </a:r>
            <a:r>
              <a:rPr lang="en" sz="1800">
                <a:solidFill>
                  <a:srgbClr val="FFFFFF"/>
                </a:solidFill>
              </a:rPr>
              <a:t>If the statement is true, no verifier learns anything other than the fact that the statement is true.</a:t>
            </a:r>
            <a:endParaRPr sz="1800">
              <a:solidFill>
                <a:srgbClr val="FFFFFF"/>
              </a:solidFill>
            </a:endParaRPr>
          </a:p>
          <a:p>
            <a:pPr indent="0" lvl="0" marL="0" rtl="0" algn="l">
              <a:spcBef>
                <a:spcPts val="120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73" name="Shape 73"/>
        <p:cNvGrpSpPr/>
        <p:nvPr/>
      </p:nvGrpSpPr>
      <p:grpSpPr>
        <a:xfrm>
          <a:off x="0" y="0"/>
          <a:ext cx="0" cy="0"/>
          <a:chOff x="0" y="0"/>
          <a:chExt cx="0" cy="0"/>
        </a:xfrm>
      </p:grpSpPr>
      <p:sp>
        <p:nvSpPr>
          <p:cNvPr id="74" name="Google Shape;74;p17"/>
          <p:cNvSpPr txBox="1"/>
          <p:nvPr>
            <p:ph type="title"/>
          </p:nvPr>
        </p:nvSpPr>
        <p:spPr>
          <a:xfrm>
            <a:off x="490250" y="526350"/>
            <a:ext cx="8262600" cy="4090800"/>
          </a:xfrm>
          <a:prstGeom prst="rect">
            <a:avLst/>
          </a:prstGeom>
        </p:spPr>
        <p:txBody>
          <a:bodyPr anchorCtr="0" anchor="ctr" bIns="91425" lIns="91425" spcFirstLastPara="1" rIns="91425" wrap="square" tIns="91425">
            <a:noAutofit/>
          </a:bodyPr>
          <a:lstStyle/>
          <a:p>
            <a:pPr indent="-374650" lvl="0" marL="457200" rtl="0" algn="l">
              <a:spcBef>
                <a:spcPts val="0"/>
              </a:spcBef>
              <a:spcAft>
                <a:spcPts val="0"/>
              </a:spcAft>
              <a:buSzPts val="2300"/>
              <a:buChar char="❖"/>
            </a:pPr>
            <a:r>
              <a:rPr lang="en" sz="2300"/>
              <a:t>Fiat shamir explained further:</a:t>
            </a:r>
            <a:endParaRPr sz="2300"/>
          </a:p>
          <a:p>
            <a:pPr indent="0" lvl="0" marL="457200" rtl="0" algn="l">
              <a:spcBef>
                <a:spcPts val="0"/>
              </a:spcBef>
              <a:spcAft>
                <a:spcPts val="0"/>
              </a:spcAft>
              <a:buNone/>
            </a:pPr>
            <a:r>
              <a:t/>
            </a:r>
            <a:endParaRPr sz="2300"/>
          </a:p>
          <a:p>
            <a:pPr indent="0" lvl="0" marL="457200" rtl="0" algn="just">
              <a:spcBef>
                <a:spcPts val="0"/>
              </a:spcBef>
              <a:spcAft>
                <a:spcPts val="0"/>
              </a:spcAft>
              <a:buNone/>
            </a:pPr>
            <a:r>
              <a:rPr lang="en" sz="1800"/>
              <a:t>There are several variants of the Fiat–Shamir identification protocol:</a:t>
            </a:r>
            <a:endParaRPr sz="1800"/>
          </a:p>
          <a:p>
            <a:pPr indent="0" lvl="0" marL="0" rtl="0" algn="just">
              <a:spcBef>
                <a:spcPts val="0"/>
              </a:spcBef>
              <a:spcAft>
                <a:spcPts val="0"/>
              </a:spcAft>
              <a:buNone/>
            </a:pPr>
            <a:r>
              <a:rPr lang="en" sz="1800"/>
              <a:t>                    1.  To classify these is based on the number of secrets.</a:t>
            </a:r>
            <a:endParaRPr sz="1800"/>
          </a:p>
          <a:p>
            <a:pPr indent="0" lvl="0" marL="0" rtl="0" algn="just">
              <a:spcBef>
                <a:spcPts val="0"/>
              </a:spcBef>
              <a:spcAft>
                <a:spcPts val="0"/>
              </a:spcAft>
              <a:buNone/>
            </a:pPr>
            <a:r>
              <a:rPr lang="en" sz="1800"/>
              <a:t>                    2. To distinguish between identity-based and public-key based one.</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rPr lang="en" sz="1800"/>
              <a:t>        In both, a trusted center made public n = p ⋅ q such that p and q are secret         </a:t>
            </a:r>
            <a:endParaRPr sz="1800"/>
          </a:p>
          <a:p>
            <a:pPr indent="0" lvl="0" marL="0" rtl="0" algn="just">
              <a:spcBef>
                <a:spcPts val="0"/>
              </a:spcBef>
              <a:spcAft>
                <a:spcPts val="0"/>
              </a:spcAft>
              <a:buNone/>
            </a:pPr>
            <a:r>
              <a:rPr lang="en" sz="1800"/>
              <a:t>        primes only known to the centre.</a:t>
            </a:r>
            <a:endParaRPr sz="1800"/>
          </a:p>
          <a:p>
            <a:pPr indent="0" lvl="0" marL="457200" rtl="0" algn="l">
              <a:spcBef>
                <a:spcPts val="0"/>
              </a:spcBef>
              <a:spcAft>
                <a:spcPts val="0"/>
              </a:spcAft>
              <a:buNone/>
            </a:pPr>
            <a:r>
              <a:t/>
            </a:r>
            <a:endParaRPr sz="2300"/>
          </a:p>
          <a:p>
            <a:pPr indent="0" lvl="0" marL="0" rtl="0" algn="l">
              <a:spcBef>
                <a:spcPts val="0"/>
              </a:spcBef>
              <a:spcAft>
                <a:spcPts val="0"/>
              </a:spcAft>
              <a:buNone/>
            </a:pPr>
            <a:r>
              <a:t/>
            </a:r>
            <a:endParaRPr sz="3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p18"/>
          <p:cNvSpPr txBox="1"/>
          <p:nvPr/>
        </p:nvSpPr>
        <p:spPr>
          <a:xfrm>
            <a:off x="470650" y="291350"/>
            <a:ext cx="8426700" cy="444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FFFFFF"/>
                </a:solidFill>
                <a:latin typeface="Old Standard TT"/>
                <a:ea typeface="Old Standard TT"/>
                <a:cs typeface="Old Standard TT"/>
                <a:sym typeface="Old Standard TT"/>
              </a:rPr>
              <a:t>Cave Example :</a:t>
            </a:r>
            <a:endParaRPr b="1" sz="23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sz="2300">
                <a:solidFill>
                  <a:srgbClr val="FFFFFF"/>
                </a:solidFill>
                <a:latin typeface="Old Standard TT"/>
                <a:ea typeface="Old Standard TT"/>
                <a:cs typeface="Old Standard TT"/>
                <a:sym typeface="Old Standard TT"/>
              </a:rPr>
              <a:t>  </a:t>
            </a:r>
            <a:endParaRPr sz="23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sz="2300">
                <a:solidFill>
                  <a:srgbClr val="FFFFFF"/>
                </a:solidFill>
                <a:latin typeface="Old Standard TT"/>
                <a:ea typeface="Old Standard TT"/>
                <a:cs typeface="Old Standard TT"/>
                <a:sym typeface="Old Standard TT"/>
              </a:rPr>
              <a:t>                    </a:t>
            </a:r>
            <a:endParaRPr sz="2300">
              <a:solidFill>
                <a:srgbClr val="FFFFFF"/>
              </a:solidFill>
              <a:latin typeface="Old Standard TT"/>
              <a:ea typeface="Old Standard TT"/>
              <a:cs typeface="Old Standard TT"/>
              <a:sym typeface="Old Standard TT"/>
            </a:endParaRPr>
          </a:p>
        </p:txBody>
      </p:sp>
      <p:pic>
        <p:nvPicPr>
          <p:cNvPr id="80" name="Google Shape;80;p18"/>
          <p:cNvPicPr preferRelativeResize="0"/>
          <p:nvPr/>
        </p:nvPicPr>
        <p:blipFill>
          <a:blip r:embed="rId3">
            <a:alphaModFix/>
          </a:blip>
          <a:stretch>
            <a:fillRect/>
          </a:stretch>
        </p:blipFill>
        <p:spPr>
          <a:xfrm>
            <a:off x="1566875" y="876300"/>
            <a:ext cx="5929849" cy="3390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84" name="Shape 84"/>
        <p:cNvGrpSpPr/>
        <p:nvPr/>
      </p:nvGrpSpPr>
      <p:grpSpPr>
        <a:xfrm>
          <a:off x="0" y="0"/>
          <a:ext cx="0" cy="0"/>
          <a:chOff x="0" y="0"/>
          <a:chExt cx="0" cy="0"/>
        </a:xfrm>
      </p:grpSpPr>
      <p:sp>
        <p:nvSpPr>
          <p:cNvPr id="85" name="Google Shape;85;p19"/>
          <p:cNvSpPr txBox="1"/>
          <p:nvPr/>
        </p:nvSpPr>
        <p:spPr>
          <a:xfrm>
            <a:off x="280150" y="257725"/>
            <a:ext cx="8740500" cy="4583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2100">
                <a:solidFill>
                  <a:srgbClr val="FFFFFF"/>
                </a:solidFill>
                <a:latin typeface="Old Standard TT"/>
                <a:ea typeface="Old Standard TT"/>
                <a:cs typeface="Old Standard TT"/>
                <a:sym typeface="Old Standard TT"/>
              </a:rPr>
              <a:t>Suppose there is an underground cave like the above cave with a door at both ends which will open with some magic word. Alice says that she knows the word and thus can open the door. Suppose both Alice and Bob are standing at the entrance point A, then Alice goes to B, where Bob can’t see Alice</a:t>
            </a:r>
            <a:r>
              <a:rPr lang="en" sz="2100">
                <a:solidFill>
                  <a:schemeClr val="dk1"/>
                </a:solidFill>
                <a:latin typeface="Old Standard TT"/>
                <a:ea typeface="Old Standard TT"/>
                <a:cs typeface="Old Standard TT"/>
                <a:sym typeface="Old Standard TT"/>
              </a:rPr>
              <a:t>. </a:t>
            </a:r>
            <a:endParaRPr sz="2100">
              <a:solidFill>
                <a:schemeClr val="dk1"/>
              </a:solidFill>
              <a:latin typeface="Old Standard TT"/>
              <a:ea typeface="Old Standard TT"/>
              <a:cs typeface="Old Standard TT"/>
              <a:sym typeface="Old Standard TT"/>
            </a:endParaRPr>
          </a:p>
          <a:p>
            <a:pPr indent="-361950" lvl="0" marL="457200" rtl="0" algn="just">
              <a:lnSpc>
                <a:spcPct val="115000"/>
              </a:lnSpc>
              <a:spcBef>
                <a:spcPts val="1600"/>
              </a:spcBef>
              <a:spcAft>
                <a:spcPts val="0"/>
              </a:spcAft>
              <a:buClr>
                <a:srgbClr val="FFFFFF"/>
              </a:buClr>
              <a:buSzPts val="2100"/>
              <a:buFont typeface="Old Standard TT"/>
              <a:buChar char="●"/>
            </a:pPr>
            <a:r>
              <a:rPr lang="en" sz="2100">
                <a:solidFill>
                  <a:srgbClr val="FFFFFF"/>
                </a:solidFill>
                <a:latin typeface="Old Standard TT"/>
                <a:ea typeface="Old Standard TT"/>
                <a:cs typeface="Old Standard TT"/>
                <a:sym typeface="Old Standard TT"/>
              </a:rPr>
              <a:t>Alice can move to either right or left and it can be corresponded to the witness. </a:t>
            </a:r>
            <a:endParaRPr sz="2100">
              <a:solidFill>
                <a:srgbClr val="FFFFFF"/>
              </a:solidFill>
              <a:latin typeface="Old Standard TT"/>
              <a:ea typeface="Old Standard TT"/>
              <a:cs typeface="Old Standard TT"/>
              <a:sym typeface="Old Standard TT"/>
            </a:endParaRPr>
          </a:p>
          <a:p>
            <a:pPr indent="-361950" lvl="0" marL="457200" rtl="0" algn="just">
              <a:lnSpc>
                <a:spcPct val="115000"/>
              </a:lnSpc>
              <a:spcBef>
                <a:spcPts val="0"/>
              </a:spcBef>
              <a:spcAft>
                <a:spcPts val="0"/>
              </a:spcAft>
              <a:buClr>
                <a:srgbClr val="FFFFFF"/>
              </a:buClr>
              <a:buSzPts val="2100"/>
              <a:buFont typeface="Old Standard TT"/>
              <a:buChar char="●"/>
            </a:pPr>
            <a:r>
              <a:rPr lang="en" sz="2100">
                <a:solidFill>
                  <a:srgbClr val="FFFFFF"/>
                </a:solidFill>
                <a:latin typeface="Old Standard TT"/>
                <a:ea typeface="Old Standard TT"/>
                <a:cs typeface="Old Standard TT"/>
                <a:sym typeface="Old Standard TT"/>
              </a:rPr>
              <a:t>Then Bob comes to B and asks Alice to come from left or right and thus it corresponds to challenge.</a:t>
            </a:r>
            <a:endParaRPr sz="2100">
              <a:solidFill>
                <a:srgbClr val="FFFFFF"/>
              </a:solidFill>
              <a:latin typeface="Old Standard TT"/>
              <a:ea typeface="Old Standard TT"/>
              <a:cs typeface="Old Standard TT"/>
              <a:sym typeface="Old Standard TT"/>
            </a:endParaRPr>
          </a:p>
          <a:p>
            <a:pPr indent="0" lvl="0" marL="0" rtl="0" algn="just">
              <a:lnSpc>
                <a:spcPct val="115000"/>
              </a:lnSpc>
              <a:spcBef>
                <a:spcPts val="1600"/>
              </a:spcBef>
              <a:spcAft>
                <a:spcPts val="0"/>
              </a:spcAft>
              <a:buClr>
                <a:schemeClr val="dk1"/>
              </a:buClr>
              <a:buSzPts val="1100"/>
              <a:buFont typeface="Arial"/>
              <a:buNone/>
            </a:pPr>
            <a:r>
              <a:t/>
            </a:r>
            <a:endParaRPr sz="2100">
              <a:solidFill>
                <a:schemeClr val="dk1"/>
              </a:solidFill>
              <a:latin typeface="Old Standard TT"/>
              <a:ea typeface="Old Standard TT"/>
              <a:cs typeface="Old Standard TT"/>
              <a:sym typeface="Old Standard TT"/>
            </a:endParaRPr>
          </a:p>
          <a:p>
            <a:pPr indent="0" lvl="0" marL="0" rtl="0" algn="l">
              <a:spcBef>
                <a:spcPts val="1600"/>
              </a:spcBef>
              <a:spcAft>
                <a:spcPts val="0"/>
              </a:spcAft>
              <a:buNone/>
            </a:pPr>
            <a:r>
              <a:t/>
            </a:r>
            <a:endParaRPr sz="1800">
              <a:solidFill>
                <a:srgbClr val="FFFFFF"/>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89" name="Shape 89"/>
        <p:cNvGrpSpPr/>
        <p:nvPr/>
      </p:nvGrpSpPr>
      <p:grpSpPr>
        <a:xfrm>
          <a:off x="0" y="0"/>
          <a:ext cx="0" cy="0"/>
          <a:chOff x="0" y="0"/>
          <a:chExt cx="0" cy="0"/>
        </a:xfrm>
      </p:grpSpPr>
      <p:sp>
        <p:nvSpPr>
          <p:cNvPr id="90" name="Google Shape;90;p20"/>
          <p:cNvSpPr txBox="1"/>
          <p:nvPr/>
        </p:nvSpPr>
        <p:spPr>
          <a:xfrm>
            <a:off x="168100" y="156875"/>
            <a:ext cx="8796600" cy="4796100"/>
          </a:xfrm>
          <a:prstGeom prst="rect">
            <a:avLst/>
          </a:prstGeom>
          <a:noFill/>
          <a:ln>
            <a:noFill/>
          </a:ln>
        </p:spPr>
        <p:txBody>
          <a:bodyPr anchorCtr="0" anchor="t" bIns="91425" lIns="91425" spcFirstLastPara="1" rIns="91425" wrap="square" tIns="91425">
            <a:noAutofit/>
          </a:bodyPr>
          <a:lstStyle/>
          <a:p>
            <a:pPr indent="-361950" lvl="0" marL="457200" rtl="0" algn="just">
              <a:lnSpc>
                <a:spcPct val="115000"/>
              </a:lnSpc>
              <a:spcBef>
                <a:spcPts val="0"/>
              </a:spcBef>
              <a:spcAft>
                <a:spcPts val="0"/>
              </a:spcAft>
              <a:buClr>
                <a:srgbClr val="FFFFFF"/>
              </a:buClr>
              <a:buSzPts val="2100"/>
              <a:buFont typeface="Old Standard TT"/>
              <a:buChar char="●"/>
            </a:pPr>
            <a:r>
              <a:rPr lang="en" sz="2100">
                <a:solidFill>
                  <a:srgbClr val="FFFFFF"/>
                </a:solidFill>
                <a:latin typeface="Old Standard TT"/>
                <a:ea typeface="Old Standard TT"/>
                <a:cs typeface="Old Standard TT"/>
                <a:sym typeface="Old Standard TT"/>
              </a:rPr>
              <a:t>If Alice knows the word, she can come from any side which is requested. Because if she is on the right side, she can come easily and if on the wrong side, she can use the magic word to come from the requested side.  </a:t>
            </a:r>
            <a:endParaRPr sz="2100">
              <a:solidFill>
                <a:srgbClr val="FFFFFF"/>
              </a:solidFill>
              <a:latin typeface="Old Standard TT"/>
              <a:ea typeface="Old Standard TT"/>
              <a:cs typeface="Old Standard TT"/>
              <a:sym typeface="Old Standard TT"/>
            </a:endParaRPr>
          </a:p>
          <a:p>
            <a:pPr indent="-361950" lvl="0" marL="457200" rtl="0" algn="just">
              <a:lnSpc>
                <a:spcPct val="115000"/>
              </a:lnSpc>
              <a:spcBef>
                <a:spcPts val="0"/>
              </a:spcBef>
              <a:spcAft>
                <a:spcPts val="0"/>
              </a:spcAft>
              <a:buClr>
                <a:srgbClr val="FFFFFF"/>
              </a:buClr>
              <a:buSzPts val="2100"/>
              <a:buFont typeface="Old Standard TT"/>
              <a:buChar char="●"/>
            </a:pPr>
            <a:r>
              <a:rPr lang="en" sz="2100">
                <a:solidFill>
                  <a:srgbClr val="FFFFFF"/>
                </a:solidFill>
                <a:latin typeface="Old Standard TT"/>
                <a:ea typeface="Old Standard TT"/>
                <a:cs typeface="Old Standard TT"/>
                <a:sym typeface="Old Standard TT"/>
              </a:rPr>
              <a:t>This game can be repeated many times, Alice can win the game if she can pass the test all the time. The probability of her winning the game is very less if doesn’t have the private key (word).</a:t>
            </a:r>
            <a:endParaRPr sz="2100">
              <a:solidFill>
                <a:srgbClr val="FFFFFF"/>
              </a:solidFill>
              <a:latin typeface="Old Standard TT"/>
              <a:ea typeface="Old Standard TT"/>
              <a:cs typeface="Old Standard TT"/>
              <a:sym typeface="Old Standard TT"/>
            </a:endParaRPr>
          </a:p>
          <a:p>
            <a:pPr indent="0" lvl="0" marL="0" rtl="0" algn="just">
              <a:lnSpc>
                <a:spcPct val="115000"/>
              </a:lnSpc>
              <a:spcBef>
                <a:spcPts val="1600"/>
              </a:spcBef>
              <a:spcAft>
                <a:spcPts val="0"/>
              </a:spcAft>
              <a:buClr>
                <a:schemeClr val="dk1"/>
              </a:buClr>
              <a:buSzPts val="1100"/>
              <a:buFont typeface="Arial"/>
              <a:buNone/>
            </a:pPr>
            <a:r>
              <a:rPr lang="en" sz="2100">
                <a:solidFill>
                  <a:srgbClr val="FFFFFF"/>
                </a:solidFill>
                <a:latin typeface="Old Standard TT"/>
                <a:ea typeface="Old Standard TT"/>
                <a:cs typeface="Old Standard TT"/>
                <a:sym typeface="Old Standard TT"/>
              </a:rPr>
              <a:t>So if the game is run N times and as each time Alice has ½ chance of winnig.so the chance of Alice winning the game is (1/2)N .</a:t>
            </a:r>
            <a:endParaRPr sz="2100">
              <a:solidFill>
                <a:srgbClr val="FFFFFF"/>
              </a:solidFill>
              <a:latin typeface="Old Standard TT"/>
              <a:ea typeface="Old Standard TT"/>
              <a:cs typeface="Old Standard TT"/>
              <a:sym typeface="Old Standard TT"/>
            </a:endParaRPr>
          </a:p>
          <a:p>
            <a:pPr indent="0" lvl="0" marL="0" rtl="0" algn="just">
              <a:lnSpc>
                <a:spcPct val="115000"/>
              </a:lnSpc>
              <a:spcBef>
                <a:spcPts val="1600"/>
              </a:spcBef>
              <a:spcAft>
                <a:spcPts val="0"/>
              </a:spcAft>
              <a:buNone/>
            </a:pPr>
            <a:r>
              <a:t/>
            </a:r>
            <a:endParaRPr sz="2100">
              <a:solidFill>
                <a:srgbClr val="FFFFFF"/>
              </a:solidFill>
              <a:latin typeface="Old Standard TT"/>
              <a:ea typeface="Old Standard TT"/>
              <a:cs typeface="Old Standard TT"/>
              <a:sym typeface="Old Standard TT"/>
            </a:endParaRPr>
          </a:p>
          <a:p>
            <a:pPr indent="0" lvl="0" marL="0" rtl="0" algn="l">
              <a:spcBef>
                <a:spcPts val="1600"/>
              </a:spcBef>
              <a:spcAft>
                <a:spcPts val="0"/>
              </a:spcAft>
              <a:buNone/>
            </a:pPr>
            <a:r>
              <a:t/>
            </a:r>
            <a:endParaRPr>
              <a:latin typeface="Old Standard TT"/>
              <a:ea typeface="Old Standard TT"/>
              <a:cs typeface="Old Standard TT"/>
              <a:sym typeface="Old Standard T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34F5C"/>
        </a:solidFill>
      </p:bgPr>
    </p:bg>
    <p:spTree>
      <p:nvGrpSpPr>
        <p:cNvPr id="94" name="Shape 94"/>
        <p:cNvGrpSpPr/>
        <p:nvPr/>
      </p:nvGrpSpPr>
      <p:grpSpPr>
        <a:xfrm>
          <a:off x="0" y="0"/>
          <a:ext cx="0" cy="0"/>
          <a:chOff x="0" y="0"/>
          <a:chExt cx="0" cy="0"/>
        </a:xfrm>
      </p:grpSpPr>
      <p:sp>
        <p:nvSpPr>
          <p:cNvPr id="95" name="Google Shape;95;p21"/>
          <p:cNvSpPr txBox="1"/>
          <p:nvPr/>
        </p:nvSpPr>
        <p:spPr>
          <a:xfrm>
            <a:off x="495750" y="400200"/>
            <a:ext cx="8152500" cy="43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FFFFF"/>
                </a:solidFill>
                <a:latin typeface="Old Standard TT"/>
                <a:ea typeface="Old Standard TT"/>
                <a:cs typeface="Old Standard TT"/>
                <a:sym typeface="Old Standard TT"/>
              </a:rPr>
              <a:t>The Protocol:</a:t>
            </a:r>
            <a:endParaRPr sz="3600">
              <a:solidFill>
                <a:srgbClr val="FFFFFF"/>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24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sz="2400">
                <a:solidFill>
                  <a:srgbClr val="FFFFFF"/>
                </a:solidFill>
                <a:latin typeface="Old Standard TT"/>
                <a:ea typeface="Old Standard TT"/>
                <a:cs typeface="Old Standard TT"/>
                <a:sym typeface="Old Standard TT"/>
              </a:rPr>
              <a:t>Repeat the protocol t times:</a:t>
            </a:r>
            <a:endParaRPr sz="24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t/>
            </a:r>
            <a:endParaRPr sz="2400">
              <a:solidFill>
                <a:srgbClr val="FFFFFF"/>
              </a:solidFill>
              <a:latin typeface="Old Standard TT"/>
              <a:ea typeface="Old Standard TT"/>
              <a:cs typeface="Old Standard TT"/>
              <a:sym typeface="Old Standard TT"/>
            </a:endParaRPr>
          </a:p>
          <a:p>
            <a:pPr indent="-381000" lvl="0" marL="457200" rtl="0" algn="l">
              <a:spcBef>
                <a:spcPts val="0"/>
              </a:spcBef>
              <a:spcAft>
                <a:spcPts val="0"/>
              </a:spcAft>
              <a:buClr>
                <a:srgbClr val="FFFFFF"/>
              </a:buClr>
              <a:buSzPts val="2400"/>
              <a:buFont typeface="Old Standard TT"/>
              <a:buAutoNum type="arabicPeriod"/>
            </a:pPr>
            <a:r>
              <a:rPr lang="en" sz="2400">
                <a:solidFill>
                  <a:srgbClr val="FFFFFF"/>
                </a:solidFill>
                <a:latin typeface="Old Standard TT"/>
                <a:ea typeface="Old Standard TT"/>
                <a:cs typeface="Old Standard TT"/>
                <a:sym typeface="Old Standard TT"/>
              </a:rPr>
              <a:t>Alice chooses uniformly random r and computes</a:t>
            </a:r>
            <a:endParaRPr sz="2400">
              <a:solidFill>
                <a:srgbClr val="FFFFFF"/>
              </a:solidFill>
              <a:latin typeface="Old Standard TT"/>
              <a:ea typeface="Old Standard TT"/>
              <a:cs typeface="Old Standard TT"/>
              <a:sym typeface="Old Standard TT"/>
            </a:endParaRPr>
          </a:p>
          <a:p>
            <a:pPr indent="0" lvl="0" marL="457200" rtl="0" algn="l">
              <a:spcBef>
                <a:spcPts val="0"/>
              </a:spcBef>
              <a:spcAft>
                <a:spcPts val="0"/>
              </a:spcAft>
              <a:buNone/>
            </a:pPr>
            <a:r>
              <a:rPr lang="en" sz="2400">
                <a:solidFill>
                  <a:srgbClr val="FFFFFF"/>
                </a:solidFill>
                <a:latin typeface="Old Standard TT"/>
                <a:ea typeface="Old Standard TT"/>
                <a:cs typeface="Old Standard TT"/>
                <a:sym typeface="Old Standard TT"/>
              </a:rPr>
              <a:t> z := r mod n and sends t to Bob.</a:t>
            </a:r>
            <a:endParaRPr sz="2400">
              <a:solidFill>
                <a:srgbClr val="FFFFFF"/>
              </a:solidFill>
              <a:latin typeface="Old Standard TT"/>
              <a:ea typeface="Old Standard TT"/>
              <a:cs typeface="Old Standard TT"/>
              <a:sym typeface="Old Standard TT"/>
            </a:endParaRPr>
          </a:p>
          <a:p>
            <a:pPr indent="-381000" lvl="0" marL="457200" rtl="0" algn="l">
              <a:spcBef>
                <a:spcPts val="0"/>
              </a:spcBef>
              <a:spcAft>
                <a:spcPts val="0"/>
              </a:spcAft>
              <a:buClr>
                <a:srgbClr val="FFFFFF"/>
              </a:buClr>
              <a:buSzPts val="2400"/>
              <a:buFont typeface="Old Standard TT"/>
              <a:buAutoNum type="arabicPeriod"/>
            </a:pPr>
            <a:r>
              <a:rPr lang="en" sz="2400">
                <a:solidFill>
                  <a:srgbClr val="FFFFFF"/>
                </a:solidFill>
                <a:latin typeface="Old Standard TT"/>
                <a:ea typeface="Old Standard TT"/>
                <a:cs typeface="Old Standard TT"/>
                <a:sym typeface="Old Standard TT"/>
              </a:rPr>
              <a:t>Bob sends Alice bits ei ( ≤ i ≤ k).</a:t>
            </a:r>
            <a:endParaRPr sz="2400">
              <a:solidFill>
                <a:srgbClr val="FFFFFF"/>
              </a:solidFill>
              <a:latin typeface="Old Standard TT"/>
              <a:ea typeface="Old Standard TT"/>
              <a:cs typeface="Old Standard TT"/>
              <a:sym typeface="Old Standard TT"/>
            </a:endParaRPr>
          </a:p>
          <a:p>
            <a:pPr indent="-381000" lvl="0" marL="457200" rtl="0" algn="l">
              <a:spcBef>
                <a:spcPts val="0"/>
              </a:spcBef>
              <a:spcAft>
                <a:spcPts val="0"/>
              </a:spcAft>
              <a:buClr>
                <a:srgbClr val="FFFFFF"/>
              </a:buClr>
              <a:buSzPts val="2400"/>
              <a:buFont typeface="Old Standard TT"/>
              <a:buAutoNum type="arabicPeriod"/>
            </a:pPr>
            <a:r>
              <a:rPr lang="en" sz="2400">
                <a:solidFill>
                  <a:srgbClr val="FFFFFF"/>
                </a:solidFill>
                <a:latin typeface="Old Standard TT"/>
                <a:ea typeface="Old Standard TT"/>
                <a:cs typeface="Old Standard TT"/>
                <a:sym typeface="Old Standard TT"/>
              </a:rPr>
              <a:t>Alice sends α :=r ∗ ∏</a:t>
            </a:r>
            <a:r>
              <a:rPr baseline="-25000" lang="en" sz="2400">
                <a:solidFill>
                  <a:srgbClr val="FFFFFF"/>
                </a:solidFill>
                <a:latin typeface="Old Standard TT"/>
                <a:ea typeface="Old Standard TT"/>
                <a:cs typeface="Old Standard TT"/>
                <a:sym typeface="Old Standard TT"/>
              </a:rPr>
              <a:t>ei=1 </a:t>
            </a:r>
            <a:r>
              <a:rPr lang="en" sz="2400">
                <a:solidFill>
                  <a:srgbClr val="FFFFFF"/>
                </a:solidFill>
                <a:latin typeface="Old Standard TT"/>
                <a:ea typeface="Old Standard TT"/>
                <a:cs typeface="Old Standard TT"/>
                <a:sym typeface="Old Standard TT"/>
              </a:rPr>
              <a:t>si</a:t>
            </a:r>
            <a:r>
              <a:rPr baseline="30000" lang="en" sz="2400">
                <a:solidFill>
                  <a:srgbClr val="FFFFFF"/>
                </a:solidFill>
                <a:latin typeface="Old Standard TT"/>
                <a:ea typeface="Old Standard TT"/>
                <a:cs typeface="Old Standard TT"/>
                <a:sym typeface="Old Standard TT"/>
              </a:rPr>
              <a:t>ei </a:t>
            </a:r>
            <a:r>
              <a:rPr lang="en" sz="2400">
                <a:solidFill>
                  <a:srgbClr val="FFFFFF"/>
                </a:solidFill>
                <a:latin typeface="Old Standard TT"/>
                <a:ea typeface="Old Standard TT"/>
                <a:cs typeface="Old Standard TT"/>
                <a:sym typeface="Old Standard TT"/>
              </a:rPr>
              <a:t>mod n.</a:t>
            </a:r>
            <a:endParaRPr sz="2400">
              <a:solidFill>
                <a:srgbClr val="FFFFFF"/>
              </a:solidFill>
              <a:latin typeface="Old Standard TT"/>
              <a:ea typeface="Old Standard TT"/>
              <a:cs typeface="Old Standard TT"/>
              <a:sym typeface="Old Standard TT"/>
            </a:endParaRPr>
          </a:p>
          <a:p>
            <a:pPr indent="-381000" lvl="0" marL="457200" rtl="0" algn="l">
              <a:spcBef>
                <a:spcPts val="0"/>
              </a:spcBef>
              <a:spcAft>
                <a:spcPts val="0"/>
              </a:spcAft>
              <a:buClr>
                <a:srgbClr val="FFFFFF"/>
              </a:buClr>
              <a:buSzPts val="2400"/>
              <a:buFont typeface="Old Standard TT"/>
              <a:buAutoNum type="arabicPeriod"/>
            </a:pPr>
            <a:r>
              <a:rPr lang="en" sz="2400">
                <a:solidFill>
                  <a:srgbClr val="FFFFFF"/>
                </a:solidFill>
                <a:latin typeface="Old Standard TT"/>
                <a:ea typeface="Old Standard TT"/>
                <a:cs typeface="Old Standard TT"/>
                <a:sym typeface="Old Standard TT"/>
              </a:rPr>
              <a:t>Bob verifies that </a:t>
            </a:r>
            <a:r>
              <a:rPr lang="en" sz="2400">
                <a:solidFill>
                  <a:srgbClr val="FFFFFF"/>
                </a:solidFill>
                <a:latin typeface="Old Standard TT"/>
                <a:ea typeface="Old Standard TT"/>
                <a:cs typeface="Old Standard TT"/>
                <a:sym typeface="Old Standard TT"/>
              </a:rPr>
              <a:t>α</a:t>
            </a:r>
            <a:r>
              <a:rPr baseline="30000" lang="en" sz="2400">
                <a:solidFill>
                  <a:srgbClr val="FFFFFF"/>
                </a:solidFill>
                <a:latin typeface="Old Standard TT"/>
                <a:ea typeface="Old Standard TT"/>
                <a:cs typeface="Old Standard TT"/>
                <a:sym typeface="Old Standard TT"/>
              </a:rPr>
              <a:t>2 </a:t>
            </a:r>
            <a:r>
              <a:rPr lang="en" sz="2400">
                <a:solidFill>
                  <a:srgbClr val="FFFFFF"/>
                </a:solidFill>
                <a:latin typeface="Old Standard TT"/>
                <a:ea typeface="Old Standard TT"/>
                <a:cs typeface="Old Standard TT"/>
                <a:sym typeface="Old Standard TT"/>
              </a:rPr>
              <a:t>=∏</a:t>
            </a:r>
            <a:r>
              <a:rPr baseline="-25000" lang="en" sz="2400">
                <a:solidFill>
                  <a:srgbClr val="FFFFFF"/>
                </a:solidFill>
                <a:latin typeface="Old Standard TT"/>
                <a:ea typeface="Old Standard TT"/>
                <a:cs typeface="Old Standard TT"/>
                <a:sym typeface="Old Standard TT"/>
              </a:rPr>
              <a:t>ei=1 </a:t>
            </a:r>
            <a:r>
              <a:rPr lang="en" sz="2400">
                <a:solidFill>
                  <a:srgbClr val="FFFFFF"/>
                </a:solidFill>
                <a:latin typeface="Old Standard TT"/>
                <a:ea typeface="Old Standard TT"/>
                <a:cs typeface="Old Standard TT"/>
                <a:sym typeface="Old Standard TT"/>
              </a:rPr>
              <a:t>xi=z</a:t>
            </a:r>
            <a:endParaRPr sz="2400">
              <a:solidFill>
                <a:srgbClr val="FFFFFF"/>
              </a:solidFill>
              <a:latin typeface="Old Standard TT"/>
              <a:ea typeface="Old Standard TT"/>
              <a:cs typeface="Old Standard TT"/>
              <a:sym typeface="Old Standard TT"/>
            </a:endParaRPr>
          </a:p>
          <a:p>
            <a:pPr indent="0" lvl="0" marL="0" rtl="0" algn="l">
              <a:spcBef>
                <a:spcPts val="0"/>
              </a:spcBef>
              <a:spcAft>
                <a:spcPts val="0"/>
              </a:spcAft>
              <a:buNone/>
            </a:pPr>
            <a:r>
              <a:rPr lang="en" sz="2400">
                <a:solidFill>
                  <a:srgbClr val="FFFFFF"/>
                </a:solidFill>
                <a:latin typeface="Old Standard TT"/>
                <a:ea typeface="Old Standard TT"/>
                <a:cs typeface="Old Standard TT"/>
                <a:sym typeface="Old Standard TT"/>
              </a:rPr>
              <a:t>If all the verifications are correct, Bob accepts.</a:t>
            </a:r>
            <a:endParaRPr sz="2400">
              <a:solidFill>
                <a:srgbClr val="FFFFFF"/>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2400">
              <a:solidFill>
                <a:srgbClr val="FFFFFF"/>
              </a:solidFill>
              <a:latin typeface="Old Standard TT"/>
              <a:ea typeface="Old Standard TT"/>
              <a:cs typeface="Old Standard TT"/>
              <a:sym typeface="Old Standard TT"/>
            </a:endParaRPr>
          </a:p>
          <a:p>
            <a:pPr indent="0" lvl="0" marL="457200" rtl="0" algn="l">
              <a:spcBef>
                <a:spcPts val="0"/>
              </a:spcBef>
              <a:spcAft>
                <a:spcPts val="0"/>
              </a:spcAft>
              <a:buNone/>
            </a:pPr>
            <a:r>
              <a:t/>
            </a:r>
            <a:endParaRPr sz="2400">
              <a:solidFill>
                <a:srgbClr val="FFFFFF"/>
              </a:solidFill>
              <a:latin typeface="Old Standard TT"/>
              <a:ea typeface="Old Standard TT"/>
              <a:cs typeface="Old Standard TT"/>
              <a:sym typeface="Old Standard TT"/>
            </a:endParaRPr>
          </a:p>
          <a:p>
            <a:pPr indent="0" lvl="0" marL="1371600" rtl="0" algn="l">
              <a:spcBef>
                <a:spcPts val="0"/>
              </a:spcBef>
              <a:spcAft>
                <a:spcPts val="0"/>
              </a:spcAft>
              <a:buNone/>
            </a:pPr>
            <a:r>
              <a:rPr lang="en" sz="2400">
                <a:solidFill>
                  <a:srgbClr val="FFFFFF"/>
                </a:solidFill>
                <a:latin typeface="Old Standard TT"/>
                <a:ea typeface="Old Standard TT"/>
                <a:cs typeface="Old Standard TT"/>
                <a:sym typeface="Old Standard TT"/>
              </a:rPr>
              <a:t>  </a:t>
            </a:r>
            <a:endParaRPr sz="2400">
              <a:solidFill>
                <a:srgbClr val="FFFFFF"/>
              </a:solidFill>
              <a:latin typeface="Old Standard TT"/>
              <a:ea typeface="Old Standard TT"/>
              <a:cs typeface="Old Standard TT"/>
              <a:sym typeface="Old Standard TT"/>
            </a:endParaRPr>
          </a:p>
          <a:p>
            <a:pPr indent="0" lvl="0" marL="1371600" rtl="0" algn="l">
              <a:spcBef>
                <a:spcPts val="0"/>
              </a:spcBef>
              <a:spcAft>
                <a:spcPts val="0"/>
              </a:spcAft>
              <a:buNone/>
            </a:pPr>
            <a:r>
              <a:t/>
            </a:r>
            <a:endParaRPr sz="2400">
              <a:solidFill>
                <a:srgbClr val="FFFFFF"/>
              </a:solidFill>
              <a:latin typeface="Old Standard TT"/>
              <a:ea typeface="Old Standard TT"/>
              <a:cs typeface="Old Standard TT"/>
              <a:sym typeface="Old Standard TT"/>
            </a:endParaRPr>
          </a:p>
          <a:p>
            <a:pPr indent="0" lvl="0" marL="2286000" rtl="0" algn="l">
              <a:spcBef>
                <a:spcPts val="0"/>
              </a:spcBef>
              <a:spcAft>
                <a:spcPts val="0"/>
              </a:spcAft>
              <a:buNone/>
            </a:pPr>
            <a:r>
              <a:rPr lang="en" sz="2400">
                <a:solidFill>
                  <a:srgbClr val="FFFFFF"/>
                </a:solidFill>
                <a:latin typeface="Old Standard TT"/>
                <a:ea typeface="Old Standard TT"/>
                <a:cs typeface="Old Standard TT"/>
                <a:sym typeface="Old Standard TT"/>
              </a:rPr>
              <a:t> </a:t>
            </a:r>
            <a:endParaRPr sz="2400">
              <a:solidFill>
                <a:srgbClr val="FFFFFF"/>
              </a:solidFill>
              <a:latin typeface="Old Standard TT"/>
              <a:ea typeface="Old Standard TT"/>
              <a:cs typeface="Old Standard TT"/>
              <a:sym typeface="Old Standard T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