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7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96E5-9366-D1C9-E25A-63CF7678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F9F02-1AC6-08E8-A6B9-0BAAF85C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5991-F2C5-B679-EB7D-44FD085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E9F8-232F-35D3-5005-2801E7A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3911-68B0-8A6E-0967-7271030B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59A0-E340-DE6A-62D4-D0A3927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CC99-4D12-DCCA-81F3-E3CDA9BD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1BB2-9C0D-A83D-B20B-CE2CEE6D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DBEF-E78A-28F4-8096-C53A0D90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5914-062E-DB06-750B-F91428E1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520C-47B7-02A5-A095-B9A6C1D13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161A5-9BC8-826A-549F-D9EA68C7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6944-1CBD-38D6-2B51-2AF6C3A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F8FA-3580-A43A-F845-57199FD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DBBA-F9B4-94A3-60B9-FEE9D75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493D-8F2F-56B1-3985-15BC956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3EE0-D9EE-C639-144E-799E322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C294-1F8B-C713-5EAE-D23A9B51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E940-6386-8E48-1F07-BA4774D1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32B7-D251-546E-F0F3-77331D3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9DB4-3C98-FD85-7372-1250BAD4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5E18-FC61-C435-BA58-E47D23BC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33CF-D657-BD53-4616-1B464B51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8272-12EE-3165-987A-3858BF1E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CFF8-AC9B-6888-732D-FFBF7EE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D9E-8C3A-C3D1-F194-1B5DFE7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9FAB-F558-15A8-79CD-55DE8CA2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62FE-2C4B-D9A3-348A-F0E50B3B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C26E-6E19-A516-9938-B1FBE73D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685C-6DF2-B0A2-BBC0-51CCA6C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7502-23BD-FC1F-D003-5C1DB8E9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AC84-F08F-11CF-EF9D-FCDCD626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3380-A9AC-B4EB-6757-9BB9DBEA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9252-55CE-5131-52BB-586812A9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81E7-8BA7-D1AB-B2E4-DE69CE3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4D68-88A7-8374-0D61-6F5B66891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B45B-B3A1-3184-12D3-EBE88B3F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3BB5E-3E4F-AD6E-3529-D02C02D4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F11E-A0B6-B06D-3CB0-4F4938D3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F38D-F948-4810-9269-A2A4DBF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4B99F-501E-BB5B-6603-8E8CECED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0D94-29D3-B5CE-6013-17E96C4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CCFC-DE59-5186-B2B1-AD2A2CE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041CF-8FA0-67A4-E909-4B7F00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D17E-BA0F-A4F0-F016-87025D35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3412-47F5-5BAF-EB1E-ED8E0ED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6164-273D-1BBE-0FF6-D50EB3EC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FD87-AC3E-F192-9631-61CEF544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88C2-E8FB-A68A-2C77-B7A5C398F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68C2-CF8F-2303-E3D5-F72D2646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A82B-FF6A-2DDA-5795-6E333DA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40E5D-4221-A112-2869-779F43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E1B-AE17-2059-315D-F83A4C1D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00595-CCF6-0A9D-ED87-920D70DB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C9FD2-A0C9-FF63-2D2B-1B47F982D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F59F-E41A-DD91-E9D2-0B3EEEE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8910-E92C-5483-6A3A-54571DA2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7398-E92E-F286-16EE-2991CB5F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9B255-45F9-D62B-2DAD-C21164F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E50A-B9B5-C787-1929-A93BE5C7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2F63-E814-A1F7-F979-919A22C23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0602-5AD2-FA47-882E-82030F040FB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F801-4D6E-42D0-A745-9ABF23F2A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5433-1A02-37F3-1591-3D1CA506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A301-4432-C39E-0808-B975445B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/>
              <a:t>Mining Insights from Cancer-Related Discussions: A Text Analysis Approach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0EC5572-468A-22F0-9F36-457EA5B1F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5" r="169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6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539F6-9941-FD1E-206A-ADD6D66A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160639"/>
            <a:ext cx="5754696" cy="11491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Problem Statement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6A99-7E9A-D337-D718-3BF93BCD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309815"/>
            <a:ext cx="10873945" cy="44237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Problem Statement: To extract key insights from unstructured text data within cancer-related online forums and discussions.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Goals:</a:t>
            </a:r>
          </a:p>
          <a:p>
            <a:r>
              <a:rPr lang="en-US" dirty="0">
                <a:solidFill>
                  <a:schemeClr val="tx2"/>
                </a:solidFill>
              </a:rPr>
              <a:t>To analyze the sentiment and emotional tone behind discussions.</a:t>
            </a:r>
          </a:p>
          <a:p>
            <a:r>
              <a:rPr lang="en-US" dirty="0">
                <a:solidFill>
                  <a:schemeClr val="tx2"/>
                </a:solidFill>
              </a:rPr>
              <a:t>To identify prevalent topics and how they align with patient concerns.</a:t>
            </a:r>
          </a:p>
          <a:p>
            <a:r>
              <a:rPr lang="en-US" dirty="0">
                <a:solidFill>
                  <a:schemeClr val="tx2"/>
                </a:solidFill>
              </a:rPr>
              <a:t>To observe trend shifts over time indicating changes in public awareness.</a:t>
            </a:r>
          </a:p>
          <a:p>
            <a:r>
              <a:rPr lang="en-US" dirty="0">
                <a:solidFill>
                  <a:schemeClr val="tx2"/>
                </a:solidFill>
              </a:rPr>
              <a:t>To perform a comparative analysis across different cancer types.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F734B6-535C-63F7-8860-1495228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955" y="172994"/>
            <a:ext cx="6919783" cy="988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Source and Quality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5003D-AF7B-F9A9-B026-A61A50479719}"/>
              </a:ext>
            </a:extLst>
          </p:cNvPr>
          <p:cNvSpPr txBox="1"/>
          <p:nvPr/>
        </p:nvSpPr>
        <p:spPr>
          <a:xfrm>
            <a:off x="776009" y="1465127"/>
            <a:ext cx="10975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Source: </a:t>
            </a:r>
          </a:p>
          <a:p>
            <a:endParaRPr lang="en-US" sz="2400" dirty="0"/>
          </a:p>
          <a:p>
            <a:r>
              <a:rPr lang="en-US" sz="2400" dirty="0"/>
              <a:t>User-generated content from online health forums and platforms like Reddit.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Quality:</a:t>
            </a:r>
          </a:p>
          <a:p>
            <a:endParaRPr lang="en-US" sz="2400" dirty="0"/>
          </a:p>
          <a:p>
            <a:r>
              <a:rPr lang="en-US" sz="2400" dirty="0"/>
              <a:t>Rich textual data containing real-world patient experiences and opinions.</a:t>
            </a:r>
          </a:p>
          <a:p>
            <a:r>
              <a:rPr lang="en-US" sz="2400" dirty="0"/>
              <a:t>The high volume of data ensures a wide range of discussions.</a:t>
            </a:r>
          </a:p>
          <a:p>
            <a:r>
              <a:rPr lang="en-US" sz="2400" dirty="0"/>
              <a:t>Potential for missing data or non-standard language usage as a consideration.</a:t>
            </a:r>
          </a:p>
          <a:p>
            <a:r>
              <a:rPr lang="en-US" sz="2400" dirty="0"/>
              <a:t>For example : </a:t>
            </a:r>
            <a:r>
              <a:rPr lang="en-US" sz="2400" dirty="0" err="1"/>
              <a:t>TesticularCancer</a:t>
            </a:r>
            <a:r>
              <a:rPr lang="en-US" sz="2400" dirty="0"/>
              <a:t> dataset has 10K rows and 127 columns with 50% column having null values percentage more than 40%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9F3B-D54A-A2E7-33A4-4C48C1A6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704" y="113607"/>
            <a:ext cx="5709721" cy="8478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Tasks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1B72-DE82-3D80-664D-4217578F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8" y="1075037"/>
            <a:ext cx="11034584" cy="5090985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Sentiment Analysis</a:t>
            </a:r>
          </a:p>
          <a:p>
            <a:pPr>
              <a:lnSpc>
                <a:spcPct val="120000"/>
              </a:lnSpc>
            </a:pPr>
            <a:r>
              <a:rPr lang="en-US" sz="6200" dirty="0">
                <a:solidFill>
                  <a:schemeClr val="tx2"/>
                </a:solidFill>
              </a:rPr>
              <a:t>To categorize the sentiment of discussions as positive, negative, or neutral by employing the TF-IDF vectorization method or BERT embeddings for text representation, and then using Support Vector Machines (SVM) or the BERT model for the classification task. </a:t>
            </a:r>
          </a:p>
          <a:p>
            <a:pPr marL="0" indent="0">
              <a:buNone/>
            </a:pPr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Topic Modeling</a:t>
            </a:r>
          </a:p>
          <a:p>
            <a:pPr>
              <a:lnSpc>
                <a:spcPct val="120000"/>
              </a:lnSpc>
            </a:pPr>
            <a:r>
              <a:rPr lang="en-US" sz="6200" dirty="0">
                <a:solidFill>
                  <a:schemeClr val="tx2"/>
                </a:solidFill>
              </a:rPr>
              <a:t>We leverage SBERT for semantic embeddings and k-means for preliminary clustering. </a:t>
            </a:r>
            <a:r>
              <a:rPr lang="en-US" sz="6200" dirty="0" err="1">
                <a:solidFill>
                  <a:schemeClr val="tx2"/>
                </a:solidFill>
              </a:rPr>
              <a:t>BerTopic</a:t>
            </a:r>
            <a:r>
              <a:rPr lang="en-US" sz="6200" dirty="0">
                <a:solidFill>
                  <a:schemeClr val="tx2"/>
                </a:solidFill>
              </a:rPr>
              <a:t> then refines these topics, offering detailed insights.</a:t>
            </a:r>
          </a:p>
          <a:p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Trend Analysis</a:t>
            </a:r>
            <a:endParaRPr lang="en-US" sz="6200" dirty="0">
              <a:solidFill>
                <a:schemeClr val="tx2"/>
              </a:solidFill>
            </a:endParaRPr>
          </a:p>
          <a:p>
            <a:r>
              <a:rPr lang="en-US" sz="6200" dirty="0">
                <a:solidFill>
                  <a:schemeClr val="tx2"/>
                </a:solidFill>
              </a:rPr>
              <a:t>Trend analysis helps in understanding how the popularity of topics changes over time.</a:t>
            </a:r>
          </a:p>
          <a:p>
            <a:r>
              <a:rPr lang="en-US" sz="6200" dirty="0">
                <a:solidFill>
                  <a:schemeClr val="tx2"/>
                </a:solidFill>
              </a:rPr>
              <a:t>Detect emerging discussions around new treatments or changes in community concerns.</a:t>
            </a:r>
          </a:p>
          <a:p>
            <a:pPr marL="0" indent="0">
              <a:buNone/>
            </a:pPr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Comparative Analysis</a:t>
            </a:r>
            <a:endParaRPr lang="en-US" sz="6200" dirty="0">
              <a:solidFill>
                <a:schemeClr val="tx2"/>
              </a:solidFill>
            </a:endParaRPr>
          </a:p>
          <a:p>
            <a:r>
              <a:rPr lang="en-US" sz="6200" dirty="0">
                <a:solidFill>
                  <a:schemeClr val="tx2"/>
                </a:solidFill>
              </a:rPr>
              <a:t>To compare the volume and nature of discussions across different types of cancer.</a:t>
            </a:r>
          </a:p>
          <a:p>
            <a:r>
              <a:rPr lang="en-US" sz="6200" dirty="0">
                <a:solidFill>
                  <a:schemeClr val="tx2"/>
                </a:solidFill>
              </a:rPr>
              <a:t>Quantitative analysis of topic occurrence and sentiment across cancer types.</a:t>
            </a:r>
          </a:p>
          <a:p>
            <a:r>
              <a:rPr lang="en-US" sz="6200" dirty="0">
                <a:solidFill>
                  <a:schemeClr val="tx2"/>
                </a:solidFill>
              </a:rPr>
              <a:t>Insights to guide healthcare providers in resource allocation and support services.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1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A6B2D-7EA6-AA7A-7DDC-97BF02CF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411" y="100814"/>
            <a:ext cx="5709721" cy="11719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DC11-9B26-C171-2A6A-1CD0A468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98" y="1132173"/>
            <a:ext cx="10348383" cy="4626076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Data Handling: Managing large datasets with potential performance issues during processing.</a:t>
            </a:r>
          </a:p>
          <a:p>
            <a:r>
              <a:rPr lang="en-US" dirty="0">
                <a:solidFill>
                  <a:schemeClr val="tx2"/>
                </a:solidFill>
              </a:rPr>
              <a:t>Text Preprocessing: Complexities in cleaning and preparing user-generated content for analysis.</a:t>
            </a:r>
          </a:p>
          <a:p>
            <a:r>
              <a:rPr lang="en-US" dirty="0">
                <a:solidFill>
                  <a:schemeClr val="tx2"/>
                </a:solidFill>
              </a:rPr>
              <a:t>Model Selection: Choosing the right model parameters and validating the model's predictive capabilities.</a:t>
            </a:r>
          </a:p>
          <a:p>
            <a:r>
              <a:rPr lang="en-US" dirty="0">
                <a:solidFill>
                  <a:schemeClr val="tx2"/>
                </a:solidFill>
              </a:rPr>
              <a:t>Huge Dataset : Handling of Huge text data and using methodologies like </a:t>
            </a:r>
            <a:r>
              <a:rPr lang="en-US" dirty="0" err="1">
                <a:solidFill>
                  <a:schemeClr val="tx2"/>
                </a:solidFill>
              </a:rPr>
              <a:t>tfidf</a:t>
            </a:r>
            <a:r>
              <a:rPr lang="en-US" dirty="0">
                <a:solidFill>
                  <a:schemeClr val="tx2"/>
                </a:solidFill>
              </a:rPr>
              <a:t>, Bow, Embeddings may be an issue 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B298BC-6BCC-62B6-1A55-5A9CAC2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627" y="103615"/>
            <a:ext cx="5557506" cy="9240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575E-8E35-7182-07EF-F6BB735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9" y="1027651"/>
            <a:ext cx="10676237" cy="5237225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Privacy: Ensuring that individual user information is anonymized.</a:t>
            </a:r>
          </a:p>
          <a:p>
            <a:r>
              <a:rPr lang="en-US" sz="3000" dirty="0">
                <a:solidFill>
                  <a:schemeClr val="tx2"/>
                </a:solidFill>
              </a:rPr>
              <a:t>Consent: Using publicly available data while respecting platform terms of service.</a:t>
            </a:r>
          </a:p>
          <a:p>
            <a:r>
              <a:rPr lang="en-US" sz="3000" dirty="0">
                <a:solidFill>
                  <a:schemeClr val="tx2"/>
                </a:solidFill>
              </a:rPr>
              <a:t>Bias: Mitigating the risk of algorithmic bias that can skew the analysis results.</a:t>
            </a:r>
          </a:p>
          <a:p>
            <a:r>
              <a:rPr lang="en-US" sz="3000" dirty="0">
                <a:solidFill>
                  <a:schemeClr val="tx2"/>
                </a:solidFill>
              </a:rPr>
              <a:t>Data Security : Protecting Data from Unauthorized access .</a:t>
            </a:r>
          </a:p>
          <a:p>
            <a:r>
              <a:rPr lang="en-US" sz="3000" dirty="0">
                <a:solidFill>
                  <a:schemeClr val="tx2"/>
                </a:solidFill>
              </a:rPr>
              <a:t>Consent : Participants should be fully aware of what their data will be used for , how will be used and who can access it.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59242-E6E4-C950-75C9-18B5F442A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IN" sz="560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585B-789A-0227-267D-CE4ABA26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>
            <a:normAutofit/>
          </a:bodyPr>
          <a:lstStyle/>
          <a:p>
            <a:pPr algn="r"/>
            <a:r>
              <a:rPr lang="en-IN" sz="2000" dirty="0">
                <a:solidFill>
                  <a:srgbClr val="FFFFFF"/>
                </a:solidFill>
              </a:rPr>
              <a:t>Chinmay Maganur   </a:t>
            </a:r>
          </a:p>
          <a:p>
            <a:pPr algn="r"/>
            <a:r>
              <a:rPr lang="en-IN" sz="2000" dirty="0" err="1">
                <a:solidFill>
                  <a:srgbClr val="FFFFFF"/>
                </a:solidFill>
              </a:rPr>
              <a:t>SaiKumar</a:t>
            </a:r>
            <a:r>
              <a:rPr lang="en-IN" sz="2000" dirty="0">
                <a:solidFill>
                  <a:srgbClr val="FFFFFF"/>
                </a:solidFill>
              </a:rPr>
              <a:t> Pochireddygari   </a:t>
            </a:r>
          </a:p>
          <a:p>
            <a:pPr algn="r"/>
            <a:r>
              <a:rPr lang="en-IN" sz="2000" dirty="0" err="1">
                <a:solidFill>
                  <a:srgbClr val="FFFFFF"/>
                </a:solidFill>
              </a:rPr>
              <a:t>Shubh</a:t>
            </a:r>
            <a:r>
              <a:rPr lang="en-IN" sz="2000" dirty="0">
                <a:solidFill>
                  <a:srgbClr val="FFFFFF"/>
                </a:solidFill>
              </a:rPr>
              <a:t> </a:t>
            </a:r>
            <a:r>
              <a:rPr lang="en-IN" sz="2000" dirty="0" err="1">
                <a:solidFill>
                  <a:srgbClr val="FFFFFF"/>
                </a:solidFill>
              </a:rPr>
              <a:t>Mody</a:t>
            </a:r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04DC10B-5E76-9697-CBB4-7B452E5A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Mining Insights from Cancer-Related Discussions: A Text Analysis Approach</vt:lpstr>
      <vt:lpstr>Problem Statement and Goals</vt:lpstr>
      <vt:lpstr>Data Source and Quality</vt:lpstr>
      <vt:lpstr>Tasks</vt:lpstr>
      <vt:lpstr>Technical Challenges</vt:lpstr>
      <vt:lpstr>Ethical Considerations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Insights from Cancer-Related Discussions: A Text Analysis Approach</dc:title>
  <dc:creator>Shubh Mody</dc:creator>
  <cp:lastModifiedBy>Chinmay Ashok Maganur</cp:lastModifiedBy>
  <cp:revision>15</cp:revision>
  <dcterms:created xsi:type="dcterms:W3CDTF">2023-11-15T00:33:47Z</dcterms:created>
  <dcterms:modified xsi:type="dcterms:W3CDTF">2023-11-15T03:37:17Z</dcterms:modified>
</cp:coreProperties>
</file>