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1" r:id="rId6"/>
    <p:sldId id="262" r:id="rId7"/>
    <p:sldId id="264" r:id="rId8"/>
    <p:sldId id="263" r:id="rId9"/>
    <p:sldId id="260" r:id="rId10"/>
    <p:sldId id="266" r:id="rId11"/>
    <p:sldId id="270" r:id="rId12"/>
    <p:sldId id="271" r:id="rId13"/>
    <p:sldId id="273" r:id="rId14"/>
    <p:sldId id="274" r:id="rId15"/>
    <p:sldId id="275" r:id="rId16"/>
    <p:sldId id="279"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2"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23311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5001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6857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73236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0817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769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425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0385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2897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0643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11/30/2023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1044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11/30/2023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76275663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github.com/chinmay002/Education_BOT_LL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9B6F67E4-15C7-48C3-9F04-91478A181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71500 w 12192000"/>
              <a:gd name="connsiteY0" fmla="*/ 1078173 h 6858000"/>
              <a:gd name="connsiteX1" fmla="*/ 571500 w 12192000"/>
              <a:gd name="connsiteY1" fmla="*/ 5418161 h 6858000"/>
              <a:gd name="connsiteX2" fmla="*/ 11620500 w 12192000"/>
              <a:gd name="connsiteY2" fmla="*/ 5418161 h 6858000"/>
              <a:gd name="connsiteX3" fmla="*/ 11620500 w 12192000"/>
              <a:gd name="connsiteY3" fmla="*/ 107817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71500" y="1078173"/>
                </a:moveTo>
                <a:lnTo>
                  <a:pt x="571500" y="5418161"/>
                </a:lnTo>
                <a:lnTo>
                  <a:pt x="11620500" y="5418161"/>
                </a:lnTo>
                <a:lnTo>
                  <a:pt x="11620500" y="1078173"/>
                </a:ln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0D1685-0ABF-5F2E-D9BE-5AC8C66381B9}"/>
              </a:ext>
            </a:extLst>
          </p:cNvPr>
          <p:cNvSpPr>
            <a:spLocks noGrp="1"/>
          </p:cNvSpPr>
          <p:nvPr>
            <p:ph type="ctrTitle"/>
          </p:nvPr>
        </p:nvSpPr>
        <p:spPr>
          <a:xfrm>
            <a:off x="1841811" y="5743765"/>
            <a:ext cx="8508378" cy="648439"/>
          </a:xfrm>
        </p:spPr>
        <p:txBody>
          <a:bodyPr>
            <a:normAutofit/>
          </a:bodyPr>
          <a:lstStyle/>
          <a:p>
            <a:r>
              <a:rPr lang="en-IN" sz="3600"/>
              <a:t>Vehicle Insurance</a:t>
            </a:r>
          </a:p>
        </p:txBody>
      </p:sp>
      <p:sp>
        <p:nvSpPr>
          <p:cNvPr id="3" name="Subtitle 2">
            <a:extLst>
              <a:ext uri="{FF2B5EF4-FFF2-40B4-BE49-F238E27FC236}">
                <a16:creationId xmlns:a16="http://schemas.microsoft.com/office/drawing/2014/main" id="{A43F45CE-DD61-CCAD-163D-AF182686EB5D}"/>
              </a:ext>
            </a:extLst>
          </p:cNvPr>
          <p:cNvSpPr>
            <a:spLocks noGrp="1"/>
          </p:cNvSpPr>
          <p:nvPr>
            <p:ph type="subTitle" idx="1"/>
          </p:nvPr>
        </p:nvSpPr>
        <p:spPr>
          <a:xfrm>
            <a:off x="3374045" y="373500"/>
            <a:ext cx="5443910" cy="385844"/>
          </a:xfrm>
        </p:spPr>
        <p:txBody>
          <a:bodyPr>
            <a:normAutofit/>
          </a:bodyPr>
          <a:lstStyle/>
          <a:p>
            <a:r>
              <a:rPr lang="en-IN" dirty="0"/>
              <a:t>Chinmay Maganur</a:t>
            </a:r>
          </a:p>
        </p:txBody>
      </p:sp>
      <p:pic>
        <p:nvPicPr>
          <p:cNvPr id="5" name="Picture 4" descr="A group of people standing next to a car&#10;&#10;Description automatically generated">
            <a:extLst>
              <a:ext uri="{FF2B5EF4-FFF2-40B4-BE49-F238E27FC236}">
                <a16:creationId xmlns:a16="http://schemas.microsoft.com/office/drawing/2014/main" id="{96E4E831-53AF-88F8-ACC5-74C7DFE821F9}"/>
              </a:ext>
            </a:extLst>
          </p:cNvPr>
          <p:cNvPicPr>
            <a:picLocks noChangeAspect="1"/>
          </p:cNvPicPr>
          <p:nvPr/>
        </p:nvPicPr>
        <p:blipFill rotWithShape="1">
          <a:blip r:embed="rId2">
            <a:extLst>
              <a:ext uri="{28A0092B-C50C-407E-A947-70E740481C1C}">
                <a14:useLocalDpi xmlns:a14="http://schemas.microsoft.com/office/drawing/2010/main" val="0"/>
              </a:ext>
            </a:extLst>
          </a:blip>
          <a:srcRect t="1801" r="2" b="2"/>
          <a:stretch/>
        </p:blipFill>
        <p:spPr>
          <a:xfrm>
            <a:off x="571500" y="1078173"/>
            <a:ext cx="11049000" cy="4339988"/>
          </a:xfrm>
          <a:prstGeom prst="rect">
            <a:avLst/>
          </a:prstGeom>
        </p:spPr>
      </p:pic>
    </p:spTree>
    <p:extLst>
      <p:ext uri="{BB962C8B-B14F-4D97-AF65-F5344CB8AC3E}">
        <p14:creationId xmlns:p14="http://schemas.microsoft.com/office/powerpoint/2010/main" val="268769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B1C02-E7B5-DCD4-7303-C2663ADD56C1}"/>
              </a:ext>
            </a:extLst>
          </p:cNvPr>
          <p:cNvSpPr>
            <a:spLocks noGrp="1"/>
          </p:cNvSpPr>
          <p:nvPr>
            <p:ph type="title"/>
          </p:nvPr>
        </p:nvSpPr>
        <p:spPr>
          <a:xfrm>
            <a:off x="1073811" y="648757"/>
            <a:ext cx="10492667" cy="1065321"/>
          </a:xfrm>
        </p:spPr>
        <p:txBody>
          <a:bodyPr>
            <a:normAutofit/>
          </a:bodyPr>
          <a:lstStyle/>
          <a:p>
            <a:r>
              <a:rPr lang="en-IN" dirty="0"/>
              <a:t>Vehicle Age vs Response</a:t>
            </a:r>
          </a:p>
        </p:txBody>
      </p:sp>
      <p:sp>
        <p:nvSpPr>
          <p:cNvPr id="9" name="Content Placeholder 8">
            <a:extLst>
              <a:ext uri="{FF2B5EF4-FFF2-40B4-BE49-F238E27FC236}">
                <a16:creationId xmlns:a16="http://schemas.microsoft.com/office/drawing/2014/main" id="{3A63DCA0-554A-E191-CC0F-30AC2B3E6E12}"/>
              </a:ext>
            </a:extLst>
          </p:cNvPr>
          <p:cNvSpPr>
            <a:spLocks noGrp="1"/>
          </p:cNvSpPr>
          <p:nvPr>
            <p:ph idx="1"/>
          </p:nvPr>
        </p:nvSpPr>
        <p:spPr>
          <a:xfrm>
            <a:off x="1073812" y="2371813"/>
            <a:ext cx="5490994" cy="3280174"/>
          </a:xfrm>
        </p:spPr>
        <p:txBody>
          <a:bodyPr>
            <a:normAutofit fontScale="77500" lnSpcReduction="20000"/>
          </a:bodyPr>
          <a:lstStyle/>
          <a:p>
            <a:pPr algn="l">
              <a:buFont typeface="Arial" panose="020B0604020202020204" pitchFamily="34" charset="0"/>
              <a:buChar char="•"/>
            </a:pPr>
            <a:r>
              <a:rPr lang="en-US" b="0" i="0" dirty="0">
                <a:solidFill>
                  <a:srgbClr val="374151"/>
                </a:solidFill>
                <a:effectLst/>
                <a:latin typeface="Söhne"/>
              </a:rPr>
              <a:t>For vehicles aged 1-2 years, a majority did not accept insurance (Response 0), with a smaller percentage accepting (Response 1).</a:t>
            </a:r>
          </a:p>
          <a:p>
            <a:pPr algn="l">
              <a:buFont typeface="Arial" panose="020B0604020202020204" pitchFamily="34" charset="0"/>
              <a:buChar char="•"/>
            </a:pPr>
            <a:r>
              <a:rPr lang="en-US" b="0" i="0" dirty="0">
                <a:solidFill>
                  <a:srgbClr val="374151"/>
                </a:solidFill>
                <a:effectLst/>
                <a:latin typeface="Söhne"/>
              </a:rPr>
              <a:t>Vehicles less than 1 year old show a high insurance acceptance rate (Response 1) and a lower non-acceptance rate (Response 0).</a:t>
            </a:r>
          </a:p>
          <a:p>
            <a:pPr algn="l">
              <a:buFont typeface="Arial" panose="020B0604020202020204" pitchFamily="34" charset="0"/>
              <a:buChar char="•"/>
            </a:pPr>
            <a:r>
              <a:rPr lang="en-US" b="0" i="0" dirty="0">
                <a:solidFill>
                  <a:srgbClr val="374151"/>
                </a:solidFill>
                <a:effectLst/>
                <a:latin typeface="Söhne"/>
              </a:rPr>
              <a:t>Vehicles older than 2 years have a balanced distribution, with a notable percentage declining insurance (Response 0) and a significant proportion accepting it (Response 1)</a:t>
            </a:r>
          </a:p>
        </p:txBody>
      </p:sp>
      <p:grpSp>
        <p:nvGrpSpPr>
          <p:cNvPr id="16" name="Group 15">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7"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8677E66F-C271-CB42-5E94-AFA1E5289283}"/>
              </a:ext>
            </a:extLst>
          </p:cNvPr>
          <p:cNvPicPr>
            <a:picLocks noChangeAspect="1"/>
          </p:cNvPicPr>
          <p:nvPr/>
        </p:nvPicPr>
        <p:blipFill>
          <a:blip r:embed="rId2"/>
          <a:stretch>
            <a:fillRect/>
          </a:stretch>
        </p:blipFill>
        <p:spPr>
          <a:xfrm>
            <a:off x="6629333" y="2135198"/>
            <a:ext cx="5276959" cy="3017782"/>
          </a:xfrm>
          <a:prstGeom prst="rect">
            <a:avLst/>
          </a:prstGeom>
        </p:spPr>
      </p:pic>
    </p:spTree>
    <p:extLst>
      <p:ext uri="{BB962C8B-B14F-4D97-AF65-F5344CB8AC3E}">
        <p14:creationId xmlns:p14="http://schemas.microsoft.com/office/powerpoint/2010/main" val="107665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6" name="Group 285">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287"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8"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9"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0"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1"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2"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3"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4"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5"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6"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7"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8"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9"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0"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1"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2"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3"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4"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5"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6"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7"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8"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9"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0"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1"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2"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3"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4"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5"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6"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7"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8"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9"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0"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1"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2"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3"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4"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5"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6"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7"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8"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9"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0"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1"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2"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3"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4"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5"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6"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7"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8"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9"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0"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1"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2"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3"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345" name="Rectangle 344">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CAE92-E542-5834-910D-C838C4030D11}"/>
              </a:ext>
            </a:extLst>
          </p:cNvPr>
          <p:cNvSpPr>
            <a:spLocks noGrp="1"/>
          </p:cNvSpPr>
          <p:nvPr>
            <p:ph type="ctrTitle"/>
          </p:nvPr>
        </p:nvSpPr>
        <p:spPr>
          <a:xfrm>
            <a:off x="1073810" y="696226"/>
            <a:ext cx="8675712" cy="981892"/>
          </a:xfrm>
        </p:spPr>
        <p:txBody>
          <a:bodyPr vert="horz" lIns="91440" tIns="45720" rIns="91440" bIns="45720" rtlCol="0" anchor="ctr">
            <a:normAutofit/>
          </a:bodyPr>
          <a:lstStyle/>
          <a:p>
            <a:pPr algn="l">
              <a:lnSpc>
                <a:spcPct val="90000"/>
              </a:lnSpc>
            </a:pPr>
            <a:r>
              <a:rPr lang="en-US" sz="3100" kern="1200">
                <a:solidFill>
                  <a:schemeClr val="tx2"/>
                </a:solidFill>
                <a:latin typeface="+mj-lt"/>
                <a:ea typeface="+mj-ea"/>
                <a:cs typeface="+mj-cs"/>
              </a:rPr>
              <a:t>Preprocessing</a:t>
            </a:r>
            <a:br>
              <a:rPr lang="en-US" sz="3100" kern="1200">
                <a:solidFill>
                  <a:schemeClr val="tx2"/>
                </a:solidFill>
                <a:latin typeface="+mj-lt"/>
                <a:ea typeface="+mj-ea"/>
                <a:cs typeface="+mj-cs"/>
              </a:rPr>
            </a:br>
            <a:endParaRPr lang="en-US" sz="3100" kern="1200">
              <a:solidFill>
                <a:schemeClr val="tx2"/>
              </a:solidFill>
              <a:latin typeface="+mj-lt"/>
              <a:ea typeface="+mj-ea"/>
              <a:cs typeface="+mj-cs"/>
            </a:endParaRPr>
          </a:p>
        </p:txBody>
      </p:sp>
      <p:sp>
        <p:nvSpPr>
          <p:cNvPr id="347" name="Rectangle 346">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9" name="Group 348">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350"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91"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D0F69D94-42D5-EEFD-A5B8-F31B5E3CCF8C}"/>
              </a:ext>
            </a:extLst>
          </p:cNvPr>
          <p:cNvSpPr>
            <a:spLocks noGrp="1"/>
          </p:cNvSpPr>
          <p:nvPr>
            <p:ph type="subTitle" idx="1"/>
          </p:nvPr>
        </p:nvSpPr>
        <p:spPr>
          <a:xfrm>
            <a:off x="-7590" y="2342775"/>
            <a:ext cx="6432903" cy="3197413"/>
          </a:xfrm>
        </p:spPr>
        <p:txBody>
          <a:bodyPr vert="horz" lIns="91440" tIns="45720" rIns="91440" bIns="45720" rtlCol="0">
            <a:normAutofit/>
          </a:bodyPr>
          <a:lstStyle/>
          <a:p>
            <a:pPr marL="285750" indent="-285750" algn="l">
              <a:buFont typeface="Arial" panose="020B0604020202020204" pitchFamily="34" charset="0"/>
              <a:buChar char="•"/>
            </a:pPr>
            <a:r>
              <a:rPr lang="en-US" dirty="0"/>
              <a:t>Converting categorical values to int/float</a:t>
            </a:r>
          </a:p>
          <a:p>
            <a:pPr marL="285750" indent="-285750" algn="l">
              <a:buFont typeface="Arial" panose="020B0604020202020204" pitchFamily="34" charset="0"/>
              <a:buChar char="•"/>
            </a:pPr>
            <a:r>
              <a:rPr lang="en-US" dirty="0"/>
              <a:t>Null value analysis</a:t>
            </a:r>
          </a:p>
          <a:p>
            <a:pPr marL="285750" indent="-285750" algn="l">
              <a:buFont typeface="Arial" panose="020B0604020202020204" pitchFamily="34" charset="0"/>
              <a:buChar char="•"/>
            </a:pPr>
            <a:r>
              <a:rPr lang="en-US" dirty="0"/>
              <a:t>Feature Engineering</a:t>
            </a:r>
          </a:p>
          <a:p>
            <a:pPr marL="285750" indent="-285750" algn="l">
              <a:buFont typeface="Arial" panose="020B0604020202020204" pitchFamily="34" charset="0"/>
              <a:buChar char="•"/>
            </a:pPr>
            <a:r>
              <a:rPr lang="en-US" dirty="0"/>
              <a:t>Correlation Analysis</a:t>
            </a:r>
          </a:p>
          <a:p>
            <a:pPr algn="l"/>
            <a:endParaRPr lang="en-US" dirty="0"/>
          </a:p>
        </p:txBody>
      </p:sp>
      <p:grpSp>
        <p:nvGrpSpPr>
          <p:cNvPr id="393" name="Group 392">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394"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82" name="Picture 281">
            <a:extLst>
              <a:ext uri="{FF2B5EF4-FFF2-40B4-BE49-F238E27FC236}">
                <a16:creationId xmlns:a16="http://schemas.microsoft.com/office/drawing/2014/main" id="{0330A182-BFD8-8ABA-B4EA-8B4EF709615B}"/>
              </a:ext>
            </a:extLst>
          </p:cNvPr>
          <p:cNvPicPr>
            <a:picLocks noChangeAspect="1"/>
          </p:cNvPicPr>
          <p:nvPr/>
        </p:nvPicPr>
        <p:blipFill rotWithShape="1">
          <a:blip r:embed="rId2"/>
          <a:srcRect t="13730" r="1" b="4920"/>
          <a:stretch/>
        </p:blipFill>
        <p:spPr>
          <a:xfrm>
            <a:off x="6586071" y="1879643"/>
            <a:ext cx="5613519" cy="4109986"/>
          </a:xfrm>
          <a:prstGeom prst="rect">
            <a:avLst/>
          </a:prstGeom>
        </p:spPr>
      </p:pic>
    </p:spTree>
    <p:extLst>
      <p:ext uri="{BB962C8B-B14F-4D97-AF65-F5344CB8AC3E}">
        <p14:creationId xmlns:p14="http://schemas.microsoft.com/office/powerpoint/2010/main" val="288116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a:extLst>
              <a:ext uri="{FF2B5EF4-FFF2-40B4-BE49-F238E27FC236}">
                <a16:creationId xmlns:a16="http://schemas.microsoft.com/office/drawing/2014/main" id="{DAD7F6A2-B177-7CCE-18AA-10B523E2FFFA}"/>
              </a:ext>
            </a:extLst>
          </p:cNvPr>
          <p:cNvGraphicFramePr>
            <a:graphicFrameLocks/>
          </p:cNvGraphicFramePr>
          <p:nvPr>
            <p:extLst>
              <p:ext uri="{D42A27DB-BD31-4B8C-83A1-F6EECF244321}">
                <p14:modId xmlns:p14="http://schemas.microsoft.com/office/powerpoint/2010/main" val="2932189095"/>
              </p:ext>
            </p:extLst>
          </p:nvPr>
        </p:nvGraphicFramePr>
        <p:xfrm>
          <a:off x="76101" y="810205"/>
          <a:ext cx="5660840" cy="2463928"/>
        </p:xfrm>
        <a:graphic>
          <a:graphicData uri="http://schemas.openxmlformats.org/drawingml/2006/table">
            <a:tbl>
              <a:tblPr/>
              <a:tblGrid>
                <a:gridCol w="1204059">
                  <a:extLst>
                    <a:ext uri="{9D8B030D-6E8A-4147-A177-3AD203B41FA5}">
                      <a16:colId xmlns:a16="http://schemas.microsoft.com/office/drawing/2014/main" val="2320744959"/>
                    </a:ext>
                  </a:extLst>
                </a:gridCol>
                <a:gridCol w="1060277">
                  <a:extLst>
                    <a:ext uri="{9D8B030D-6E8A-4147-A177-3AD203B41FA5}">
                      <a16:colId xmlns:a16="http://schemas.microsoft.com/office/drawing/2014/main" val="2422440930"/>
                    </a:ext>
                  </a:extLst>
                </a:gridCol>
                <a:gridCol w="1132168">
                  <a:extLst>
                    <a:ext uri="{9D8B030D-6E8A-4147-A177-3AD203B41FA5}">
                      <a16:colId xmlns:a16="http://schemas.microsoft.com/office/drawing/2014/main" val="2434502413"/>
                    </a:ext>
                  </a:extLst>
                </a:gridCol>
                <a:gridCol w="1132168">
                  <a:extLst>
                    <a:ext uri="{9D8B030D-6E8A-4147-A177-3AD203B41FA5}">
                      <a16:colId xmlns:a16="http://schemas.microsoft.com/office/drawing/2014/main" val="2937029088"/>
                    </a:ext>
                  </a:extLst>
                </a:gridCol>
                <a:gridCol w="1132168">
                  <a:extLst>
                    <a:ext uri="{9D8B030D-6E8A-4147-A177-3AD203B41FA5}">
                      <a16:colId xmlns:a16="http://schemas.microsoft.com/office/drawing/2014/main" val="3221198366"/>
                    </a:ext>
                  </a:extLst>
                </a:gridCol>
              </a:tblGrid>
              <a:tr h="287312">
                <a:tc>
                  <a:txBody>
                    <a:bodyPr/>
                    <a:lstStyle/>
                    <a:p>
                      <a:pPr rtl="0" fontAlgn="b"/>
                      <a:r>
                        <a:rPr lang="en-IN" b="1" dirty="0">
                          <a:effectLst/>
                        </a:rPr>
                        <a:t>RF</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precision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recall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f1-score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support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82451075"/>
                  </a:ext>
                </a:extLst>
              </a:tr>
              <a:tr h="287312">
                <a:tc>
                  <a:txBody>
                    <a:bodyPr/>
                    <a:lstStyle/>
                    <a:p>
                      <a:pPr algn="r" rtl="0" fontAlgn="b"/>
                      <a:r>
                        <a:rPr lang="en-IN">
                          <a:effectLst/>
                        </a:rPr>
                        <a:t>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0.89</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0.97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0.93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100320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08432864"/>
                  </a:ext>
                </a:extLst>
              </a:tr>
              <a:tr h="287312">
                <a:tc>
                  <a:txBody>
                    <a:bodyPr/>
                    <a:lstStyle/>
                    <a:p>
                      <a:pPr algn="r" rtl="0" fontAlgn="b"/>
                      <a:r>
                        <a:rPr lang="en-IN">
                          <a:effectLst/>
                        </a:rPr>
                        <a:t>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0.36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0.14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14013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70403458"/>
                  </a:ext>
                </a:extLst>
              </a:tr>
              <a:tr h="287312">
                <a:tc>
                  <a:txBody>
                    <a:bodyPr/>
                    <a:lstStyle/>
                    <a:p>
                      <a:pPr rtl="0" fontAlgn="b"/>
                      <a:r>
                        <a:rPr lang="en-IN" dirty="0">
                          <a:effectLst/>
                        </a:rPr>
                        <a:t>accuracy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IN">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114333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3276427"/>
                  </a:ext>
                </a:extLst>
              </a:tr>
              <a:tr h="66560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dirty="0">
                          <a:effectLst/>
                        </a:rPr>
                        <a:t>macro </a:t>
                      </a:r>
                      <a:r>
                        <a:rPr lang="en-IN" dirty="0" err="1">
                          <a:effectLst/>
                        </a:rPr>
                        <a:t>avg</a:t>
                      </a:r>
                      <a:endParaRPr lang="en-IN" dirty="0">
                        <a:effectLst/>
                      </a:endParaRPr>
                    </a:p>
                    <a:p>
                      <a:pPr rtl="0" fontAlgn="b"/>
                      <a:endParaRPr lang="en-IN" dirty="0">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0.63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0.55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0.56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114333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70938175"/>
                  </a:ext>
                </a:extLst>
              </a:tr>
              <a:tr h="545892">
                <a:tc>
                  <a:txBody>
                    <a:bodyPr/>
                    <a:lstStyle/>
                    <a:p>
                      <a:pPr rtl="0" fontAlgn="b"/>
                      <a:r>
                        <a:rPr lang="en-IN" dirty="0">
                          <a:effectLst/>
                        </a:rPr>
                        <a:t>weighted </a:t>
                      </a:r>
                      <a:r>
                        <a:rPr lang="en-IN" dirty="0" err="1">
                          <a:effectLst/>
                        </a:rPr>
                        <a:t>avg</a:t>
                      </a:r>
                      <a:endParaRPr lang="en-IN" dirty="0">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0.82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0.84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114333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61307807"/>
                  </a:ext>
                </a:extLst>
              </a:tr>
            </a:tbl>
          </a:graphicData>
        </a:graphic>
      </p:graphicFrame>
      <p:graphicFrame>
        <p:nvGraphicFramePr>
          <p:cNvPr id="3" name="Table 2">
            <a:extLst>
              <a:ext uri="{FF2B5EF4-FFF2-40B4-BE49-F238E27FC236}">
                <a16:creationId xmlns:a16="http://schemas.microsoft.com/office/drawing/2014/main" id="{EDD2BEDA-F158-627F-9BE1-8D96914F4374}"/>
              </a:ext>
            </a:extLst>
          </p:cNvPr>
          <p:cNvGraphicFramePr>
            <a:graphicFrameLocks noGrp="1"/>
          </p:cNvGraphicFramePr>
          <p:nvPr>
            <p:extLst>
              <p:ext uri="{D42A27DB-BD31-4B8C-83A1-F6EECF244321}">
                <p14:modId xmlns:p14="http://schemas.microsoft.com/office/powerpoint/2010/main" val="263956637"/>
              </p:ext>
            </p:extLst>
          </p:nvPr>
        </p:nvGraphicFramePr>
        <p:xfrm>
          <a:off x="5905535" y="793511"/>
          <a:ext cx="5882545" cy="2463927"/>
        </p:xfrm>
        <a:graphic>
          <a:graphicData uri="http://schemas.openxmlformats.org/drawingml/2006/table">
            <a:tbl>
              <a:tblPr/>
              <a:tblGrid>
                <a:gridCol w="1176509">
                  <a:extLst>
                    <a:ext uri="{9D8B030D-6E8A-4147-A177-3AD203B41FA5}">
                      <a16:colId xmlns:a16="http://schemas.microsoft.com/office/drawing/2014/main" val="3256355493"/>
                    </a:ext>
                  </a:extLst>
                </a:gridCol>
                <a:gridCol w="1176509">
                  <a:extLst>
                    <a:ext uri="{9D8B030D-6E8A-4147-A177-3AD203B41FA5}">
                      <a16:colId xmlns:a16="http://schemas.microsoft.com/office/drawing/2014/main" val="4110660429"/>
                    </a:ext>
                  </a:extLst>
                </a:gridCol>
                <a:gridCol w="1176509">
                  <a:extLst>
                    <a:ext uri="{9D8B030D-6E8A-4147-A177-3AD203B41FA5}">
                      <a16:colId xmlns:a16="http://schemas.microsoft.com/office/drawing/2014/main" val="813732846"/>
                    </a:ext>
                  </a:extLst>
                </a:gridCol>
                <a:gridCol w="1176509">
                  <a:extLst>
                    <a:ext uri="{9D8B030D-6E8A-4147-A177-3AD203B41FA5}">
                      <a16:colId xmlns:a16="http://schemas.microsoft.com/office/drawing/2014/main" val="421613964"/>
                    </a:ext>
                  </a:extLst>
                </a:gridCol>
                <a:gridCol w="1176509">
                  <a:extLst>
                    <a:ext uri="{9D8B030D-6E8A-4147-A177-3AD203B41FA5}">
                      <a16:colId xmlns:a16="http://schemas.microsoft.com/office/drawing/2014/main" val="1872630598"/>
                    </a:ext>
                  </a:extLst>
                </a:gridCol>
              </a:tblGrid>
              <a:tr h="336464">
                <a:tc>
                  <a:txBody>
                    <a:bodyPr/>
                    <a:lstStyle/>
                    <a:p>
                      <a:pPr rtl="0" fontAlgn="b"/>
                      <a:r>
                        <a:rPr lang="en-IN" b="1" dirty="0">
                          <a:effectLst/>
                        </a:rPr>
                        <a:t>LGBM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Precision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Recall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F1-score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Support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05818891"/>
                  </a:ext>
                </a:extLst>
              </a:tr>
              <a:tr h="306797">
                <a:tc>
                  <a:txBody>
                    <a:bodyPr/>
                    <a:lstStyle/>
                    <a:p>
                      <a:pPr algn="r" rtl="0" fontAlgn="b"/>
                      <a:r>
                        <a:rPr lang="en-IN" dirty="0">
                          <a:effectLst/>
                        </a:rPr>
                        <a:t>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0.93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100320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19432709"/>
                  </a:ext>
                </a:extLst>
              </a:tr>
              <a:tr h="306797">
                <a:tc>
                  <a:txBody>
                    <a:bodyPr/>
                    <a:lstStyle/>
                    <a:p>
                      <a:pPr algn="r" rtl="0" fontAlgn="b"/>
                      <a:r>
                        <a:rPr lang="en-IN">
                          <a:effectLst/>
                        </a:rPr>
                        <a:t>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0.26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0.01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14013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99176655"/>
                  </a:ext>
                </a:extLst>
              </a:tr>
              <a:tr h="336464">
                <a:tc>
                  <a:txBody>
                    <a:bodyPr/>
                    <a:lstStyle/>
                    <a:p>
                      <a:pPr rtl="0" fontAlgn="b"/>
                      <a:r>
                        <a:rPr lang="en-IN" dirty="0">
                          <a:effectLst/>
                        </a:rPr>
                        <a:t>accuracy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114333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01336233"/>
                  </a:ext>
                </a:extLst>
              </a:tr>
              <a:tr h="466711">
                <a:tc>
                  <a:txBody>
                    <a:bodyPr/>
                    <a:lstStyle/>
                    <a:p>
                      <a:pPr rtl="0" fontAlgn="b"/>
                      <a:r>
                        <a:rPr lang="en-IN" dirty="0">
                          <a:effectLst/>
                        </a:rPr>
                        <a:t>macro </a:t>
                      </a:r>
                      <a:r>
                        <a:rPr lang="en-IN" dirty="0" err="1">
                          <a:effectLst/>
                        </a:rPr>
                        <a:t>avg</a:t>
                      </a:r>
                      <a:endParaRPr lang="en-IN" dirty="0">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0.57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0.5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0.47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114333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57301359"/>
                  </a:ext>
                </a:extLst>
              </a:tr>
              <a:tr h="710694">
                <a:tc>
                  <a:txBody>
                    <a:bodyPr/>
                    <a:lstStyle/>
                    <a:p>
                      <a:pPr rtl="0" fontAlgn="b"/>
                      <a:r>
                        <a:rPr lang="en-IN" dirty="0">
                          <a:effectLst/>
                        </a:rPr>
                        <a:t>weighted </a:t>
                      </a:r>
                      <a:r>
                        <a:rPr lang="en-IN" dirty="0" err="1">
                          <a:effectLst/>
                        </a:rPr>
                        <a:t>avg</a:t>
                      </a:r>
                      <a:endParaRPr lang="en-IN" dirty="0">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114333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10576437"/>
                  </a:ext>
                </a:extLst>
              </a:tr>
            </a:tbl>
          </a:graphicData>
        </a:graphic>
      </p:graphicFrame>
      <p:graphicFrame>
        <p:nvGraphicFramePr>
          <p:cNvPr id="4" name="Table 3">
            <a:extLst>
              <a:ext uri="{FF2B5EF4-FFF2-40B4-BE49-F238E27FC236}">
                <a16:creationId xmlns:a16="http://schemas.microsoft.com/office/drawing/2014/main" id="{A9E1C1AD-CE6D-6A29-40E9-5694CF4B992C}"/>
              </a:ext>
            </a:extLst>
          </p:cNvPr>
          <p:cNvGraphicFramePr>
            <a:graphicFrameLocks noGrp="1"/>
          </p:cNvGraphicFramePr>
          <p:nvPr>
            <p:extLst>
              <p:ext uri="{D42A27DB-BD31-4B8C-83A1-F6EECF244321}">
                <p14:modId xmlns:p14="http://schemas.microsoft.com/office/powerpoint/2010/main" val="835940985"/>
              </p:ext>
            </p:extLst>
          </p:nvPr>
        </p:nvGraphicFramePr>
        <p:xfrm>
          <a:off x="2044936" y="3520966"/>
          <a:ext cx="6457530" cy="2103120"/>
        </p:xfrm>
        <a:graphic>
          <a:graphicData uri="http://schemas.openxmlformats.org/drawingml/2006/table">
            <a:tbl>
              <a:tblPr/>
              <a:tblGrid>
                <a:gridCol w="1291506">
                  <a:extLst>
                    <a:ext uri="{9D8B030D-6E8A-4147-A177-3AD203B41FA5}">
                      <a16:colId xmlns:a16="http://schemas.microsoft.com/office/drawing/2014/main" val="3185484366"/>
                    </a:ext>
                  </a:extLst>
                </a:gridCol>
                <a:gridCol w="1291506">
                  <a:extLst>
                    <a:ext uri="{9D8B030D-6E8A-4147-A177-3AD203B41FA5}">
                      <a16:colId xmlns:a16="http://schemas.microsoft.com/office/drawing/2014/main" val="1532148815"/>
                    </a:ext>
                  </a:extLst>
                </a:gridCol>
                <a:gridCol w="1291506">
                  <a:extLst>
                    <a:ext uri="{9D8B030D-6E8A-4147-A177-3AD203B41FA5}">
                      <a16:colId xmlns:a16="http://schemas.microsoft.com/office/drawing/2014/main" val="3832642826"/>
                    </a:ext>
                  </a:extLst>
                </a:gridCol>
                <a:gridCol w="1291506">
                  <a:extLst>
                    <a:ext uri="{9D8B030D-6E8A-4147-A177-3AD203B41FA5}">
                      <a16:colId xmlns:a16="http://schemas.microsoft.com/office/drawing/2014/main" val="3350454926"/>
                    </a:ext>
                  </a:extLst>
                </a:gridCol>
                <a:gridCol w="1291506">
                  <a:extLst>
                    <a:ext uri="{9D8B030D-6E8A-4147-A177-3AD203B41FA5}">
                      <a16:colId xmlns:a16="http://schemas.microsoft.com/office/drawing/2014/main" val="1928074291"/>
                    </a:ext>
                  </a:extLst>
                </a:gridCol>
              </a:tblGrid>
              <a:tr h="229645">
                <a:tc>
                  <a:txBody>
                    <a:bodyPr/>
                    <a:lstStyle/>
                    <a:p>
                      <a:pPr rtl="0" fontAlgn="b"/>
                      <a:r>
                        <a:rPr lang="en-IN" b="1" dirty="0">
                          <a:effectLst/>
                        </a:rPr>
                        <a:t>XGBOOST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precision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recall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f1-score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support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0257754"/>
                  </a:ext>
                </a:extLst>
              </a:tr>
              <a:tr h="229645">
                <a:tc>
                  <a:txBody>
                    <a:bodyPr/>
                    <a:lstStyle/>
                    <a:p>
                      <a:pPr algn="r" rtl="0" fontAlgn="b"/>
                      <a:r>
                        <a:rPr lang="en-IN">
                          <a:effectLst/>
                        </a:rPr>
                        <a:t>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0.99</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0.93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100320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6692130"/>
                  </a:ext>
                </a:extLst>
              </a:tr>
              <a:tr h="229645">
                <a:tc>
                  <a:txBody>
                    <a:bodyPr/>
                    <a:lstStyle/>
                    <a:p>
                      <a:pPr algn="r" rtl="0" fontAlgn="b"/>
                      <a:r>
                        <a:rPr lang="en-IN">
                          <a:effectLst/>
                        </a:rPr>
                        <a:t>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0.45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0.03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0.06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14013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34537762"/>
                  </a:ext>
                </a:extLst>
              </a:tr>
              <a:tr h="229645">
                <a:tc>
                  <a:txBody>
                    <a:bodyPr/>
                    <a:lstStyle/>
                    <a:p>
                      <a:pPr rtl="0" fontAlgn="b"/>
                      <a:r>
                        <a:rPr lang="en-IN">
                          <a:effectLst/>
                        </a:rPr>
                        <a:t>accuracy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114333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64907213"/>
                  </a:ext>
                </a:extLst>
              </a:tr>
              <a:tr h="229645">
                <a:tc>
                  <a:txBody>
                    <a:bodyPr/>
                    <a:lstStyle/>
                    <a:p>
                      <a:pPr rtl="0" fontAlgn="b"/>
                      <a:r>
                        <a:rPr lang="en-IN">
                          <a:effectLst/>
                        </a:rPr>
                        <a:t>macro avg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0.66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0.51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114333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97144335"/>
                  </a:ext>
                </a:extLst>
              </a:tr>
              <a:tr h="436325">
                <a:tc>
                  <a:txBody>
                    <a:bodyPr/>
                    <a:lstStyle/>
                    <a:p>
                      <a:pPr rtl="0" fontAlgn="b"/>
                      <a:r>
                        <a:rPr lang="en-IN">
                          <a:effectLst/>
                        </a:rPr>
                        <a:t>weighted avg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114333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8667363"/>
                  </a:ext>
                </a:extLst>
              </a:tr>
            </a:tbl>
          </a:graphicData>
        </a:graphic>
      </p:graphicFrame>
      <p:sp>
        <p:nvSpPr>
          <p:cNvPr id="5" name="TextBox 4">
            <a:extLst>
              <a:ext uri="{FF2B5EF4-FFF2-40B4-BE49-F238E27FC236}">
                <a16:creationId xmlns:a16="http://schemas.microsoft.com/office/drawing/2014/main" id="{A4BE38CB-E672-4DB3-9875-D9A64EFE7961}"/>
              </a:ext>
            </a:extLst>
          </p:cNvPr>
          <p:cNvSpPr txBox="1"/>
          <p:nvPr/>
        </p:nvSpPr>
        <p:spPr>
          <a:xfrm>
            <a:off x="279699" y="258184"/>
            <a:ext cx="5970494" cy="369332"/>
          </a:xfrm>
          <a:prstGeom prst="rect">
            <a:avLst/>
          </a:prstGeom>
          <a:noFill/>
        </p:spPr>
        <p:txBody>
          <a:bodyPr wrap="square" rtlCol="0">
            <a:spAutoFit/>
          </a:bodyPr>
          <a:lstStyle/>
          <a:p>
            <a:r>
              <a:rPr lang="en-IN" b="1" dirty="0"/>
              <a:t>Model Results</a:t>
            </a:r>
          </a:p>
        </p:txBody>
      </p:sp>
    </p:spTree>
    <p:extLst>
      <p:ext uri="{BB962C8B-B14F-4D97-AF65-F5344CB8AC3E}">
        <p14:creationId xmlns:p14="http://schemas.microsoft.com/office/powerpoint/2010/main" val="2890824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1F505-CFAF-6E3F-ADE5-25A4899D3A38}"/>
              </a:ext>
            </a:extLst>
          </p:cNvPr>
          <p:cNvSpPr>
            <a:spLocks noGrp="1"/>
          </p:cNvSpPr>
          <p:nvPr>
            <p:ph type="ctrTitle"/>
          </p:nvPr>
        </p:nvSpPr>
        <p:spPr>
          <a:xfrm>
            <a:off x="891560" y="765690"/>
            <a:ext cx="4773663" cy="3306031"/>
          </a:xfrm>
        </p:spPr>
        <p:txBody>
          <a:bodyPr>
            <a:normAutofit/>
          </a:bodyPr>
          <a:lstStyle/>
          <a:p>
            <a:r>
              <a:rPr lang="en-IN" dirty="0"/>
              <a:t>Balancing Data</a:t>
            </a:r>
          </a:p>
        </p:txBody>
      </p:sp>
      <p:grpSp>
        <p:nvGrpSpPr>
          <p:cNvPr id="12" name="Group 11">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13" name="Group 12">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01"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phic 6" descr="Bar chart">
            <a:extLst>
              <a:ext uri="{FF2B5EF4-FFF2-40B4-BE49-F238E27FC236}">
                <a16:creationId xmlns:a16="http://schemas.microsoft.com/office/drawing/2014/main" id="{2BC11A43-37DF-1581-4A08-081724A3D0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41640" y="1245842"/>
            <a:ext cx="4517695" cy="4517695"/>
          </a:xfrm>
          <a:prstGeom prst="rect">
            <a:avLst/>
          </a:prstGeom>
        </p:spPr>
      </p:pic>
    </p:spTree>
    <p:extLst>
      <p:ext uri="{BB962C8B-B14F-4D97-AF65-F5344CB8AC3E}">
        <p14:creationId xmlns:p14="http://schemas.microsoft.com/office/powerpoint/2010/main" val="289211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8" name="Rectangle 67">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purple triangle pattern&#10;&#10;Description automatically generated">
            <a:extLst>
              <a:ext uri="{FF2B5EF4-FFF2-40B4-BE49-F238E27FC236}">
                <a16:creationId xmlns:a16="http://schemas.microsoft.com/office/drawing/2014/main" id="{356FF3DA-6ACA-FCF6-C8EA-2FC34C45B5FE}"/>
              </a:ext>
            </a:extLst>
          </p:cNvPr>
          <p:cNvPicPr>
            <a:picLocks noChangeAspect="1"/>
          </p:cNvPicPr>
          <p:nvPr/>
        </p:nvPicPr>
        <p:blipFill rotWithShape="1">
          <a:blip r:embed="rId2">
            <a:alphaModFix amt="60000"/>
          </a:blip>
          <a:srcRect l="17070" r="29599" b="2"/>
          <a:stretch/>
        </p:blipFill>
        <p:spPr>
          <a:xfrm>
            <a:off x="-1" y="1"/>
            <a:ext cx="5295331" cy="6875834"/>
          </a:xfrm>
          <a:prstGeom prst="rect">
            <a:avLst/>
          </a:prstGeom>
        </p:spPr>
      </p:pic>
      <p:sp>
        <p:nvSpPr>
          <p:cNvPr id="2" name="Title 1">
            <a:extLst>
              <a:ext uri="{FF2B5EF4-FFF2-40B4-BE49-F238E27FC236}">
                <a16:creationId xmlns:a16="http://schemas.microsoft.com/office/drawing/2014/main" id="{FA555CAE-856F-1D99-C80C-F551600D37B9}"/>
              </a:ext>
            </a:extLst>
          </p:cNvPr>
          <p:cNvSpPr>
            <a:spLocks noGrp="1"/>
          </p:cNvSpPr>
          <p:nvPr>
            <p:ph type="ctrTitle"/>
          </p:nvPr>
        </p:nvSpPr>
        <p:spPr>
          <a:xfrm>
            <a:off x="591674" y="1395699"/>
            <a:ext cx="4223965" cy="4111831"/>
          </a:xfrm>
        </p:spPr>
        <p:txBody>
          <a:bodyPr vert="horz" lIns="91440" tIns="45720" rIns="91440" bIns="45720" rtlCol="0" anchor="ctr">
            <a:normAutofit/>
          </a:bodyPr>
          <a:lstStyle/>
          <a:p>
            <a:r>
              <a:rPr lang="en-US" sz="4000" kern="1200">
                <a:solidFill>
                  <a:srgbClr val="FFFFFF"/>
                </a:solidFill>
                <a:latin typeface="+mj-lt"/>
                <a:ea typeface="+mj-ea"/>
                <a:cs typeface="+mj-cs"/>
              </a:rPr>
              <a:t>Smote</a:t>
            </a:r>
          </a:p>
        </p:txBody>
      </p:sp>
      <p:sp>
        <p:nvSpPr>
          <p:cNvPr id="3" name="Subtitle 2">
            <a:extLst>
              <a:ext uri="{FF2B5EF4-FFF2-40B4-BE49-F238E27FC236}">
                <a16:creationId xmlns:a16="http://schemas.microsoft.com/office/drawing/2014/main" id="{88FFDBFA-9942-937E-00DD-D878E9A632F3}"/>
              </a:ext>
            </a:extLst>
          </p:cNvPr>
          <p:cNvSpPr>
            <a:spLocks noGrp="1"/>
          </p:cNvSpPr>
          <p:nvPr>
            <p:ph type="subTitle" idx="1"/>
          </p:nvPr>
        </p:nvSpPr>
        <p:spPr>
          <a:xfrm>
            <a:off x="5626249" y="876300"/>
            <a:ext cx="5689451" cy="5105400"/>
          </a:xfrm>
        </p:spPr>
        <p:txBody>
          <a:bodyPr vert="horz" lIns="91440" tIns="45720" rIns="91440" bIns="45720" rtlCol="0">
            <a:normAutofit/>
          </a:bodyPr>
          <a:lstStyle/>
          <a:p>
            <a:pPr algn="l">
              <a:buFont typeface="Arial" panose="020B0604020202020204" pitchFamily="34" charset="0"/>
              <a:buChar char="•"/>
            </a:pPr>
            <a:r>
              <a:rPr lang="en-US" sz="1600" cap="none" spc="0" dirty="0">
                <a:solidFill>
                  <a:srgbClr val="374151"/>
                </a:solidFill>
                <a:latin typeface="Söhne"/>
              </a:rPr>
              <a:t>S</a:t>
            </a:r>
            <a:r>
              <a:rPr lang="en-US" sz="1600" b="0" i="0" cap="none" spc="0" dirty="0">
                <a:solidFill>
                  <a:srgbClr val="374151"/>
                </a:solidFill>
                <a:effectLst/>
                <a:latin typeface="Söhne"/>
              </a:rPr>
              <a:t>mote stands for synthetic minority over-sampling technique.</a:t>
            </a:r>
          </a:p>
          <a:p>
            <a:pPr algn="l">
              <a:buFont typeface="Arial" panose="020B0604020202020204" pitchFamily="34" charset="0"/>
              <a:buChar char="•"/>
            </a:pPr>
            <a:r>
              <a:rPr lang="en-US" sz="1600" cap="none" spc="0" dirty="0">
                <a:solidFill>
                  <a:srgbClr val="374151"/>
                </a:solidFill>
                <a:latin typeface="Söhne"/>
              </a:rPr>
              <a:t>I</a:t>
            </a:r>
            <a:r>
              <a:rPr lang="en-US" sz="1600" b="0" i="0" cap="none" spc="0" dirty="0">
                <a:solidFill>
                  <a:srgbClr val="374151"/>
                </a:solidFill>
                <a:effectLst/>
                <a:latin typeface="Söhne"/>
              </a:rPr>
              <a:t>ncreases the number of instances in the minority class to balance dataset.</a:t>
            </a:r>
          </a:p>
          <a:p>
            <a:pPr algn="l">
              <a:buFont typeface="Arial" panose="020B0604020202020204" pitchFamily="34" charset="0"/>
              <a:buChar char="•"/>
            </a:pPr>
            <a:r>
              <a:rPr lang="en-US" sz="1600" cap="none" spc="0" dirty="0">
                <a:solidFill>
                  <a:srgbClr val="374151"/>
                </a:solidFill>
                <a:latin typeface="Söhne"/>
              </a:rPr>
              <a:t>G</a:t>
            </a:r>
            <a:r>
              <a:rPr lang="en-US" sz="1600" b="0" i="0" cap="none" spc="0" dirty="0">
                <a:solidFill>
                  <a:srgbClr val="374151"/>
                </a:solidFill>
                <a:effectLst/>
                <a:latin typeface="Söhne"/>
              </a:rPr>
              <a:t>enerates synthetic samples rather than duplicating existing ones.</a:t>
            </a:r>
          </a:p>
          <a:p>
            <a:pPr algn="l">
              <a:buFont typeface="Arial" panose="020B0604020202020204" pitchFamily="34" charset="0"/>
              <a:buChar char="•"/>
            </a:pPr>
            <a:r>
              <a:rPr lang="en-US" sz="1600" cap="none" spc="0" dirty="0">
                <a:solidFill>
                  <a:srgbClr val="374151"/>
                </a:solidFill>
                <a:latin typeface="Söhne"/>
              </a:rPr>
              <a:t>W</a:t>
            </a:r>
            <a:r>
              <a:rPr lang="en-US" sz="1600" b="0" i="0" cap="none" spc="0" dirty="0">
                <a:solidFill>
                  <a:srgbClr val="374151"/>
                </a:solidFill>
                <a:effectLst/>
                <a:latin typeface="Söhne"/>
              </a:rPr>
              <a:t>orks by interpolating between existing minority class instances.</a:t>
            </a:r>
          </a:p>
          <a:p>
            <a:pPr algn="l">
              <a:buFont typeface="Arial" panose="020B0604020202020204" pitchFamily="34" charset="0"/>
              <a:buChar char="•"/>
            </a:pPr>
            <a:r>
              <a:rPr lang="en-US" sz="1600" cap="none" spc="0" dirty="0">
                <a:solidFill>
                  <a:srgbClr val="374151"/>
                </a:solidFill>
                <a:latin typeface="Söhne"/>
              </a:rPr>
              <a:t>I</a:t>
            </a:r>
            <a:r>
              <a:rPr lang="en-US" sz="1600" b="0" i="0" cap="none" spc="0" dirty="0">
                <a:solidFill>
                  <a:srgbClr val="374151"/>
                </a:solidFill>
                <a:effectLst/>
                <a:latin typeface="Söhne"/>
              </a:rPr>
              <a:t>dentifies k-nearest neighbors for minority instances to create new samples.</a:t>
            </a:r>
          </a:p>
          <a:p>
            <a:br>
              <a:rPr lang="en-US" sz="1600" spc="0" dirty="0"/>
            </a:br>
            <a:endParaRPr lang="en-US" sz="1200" spc="0" dirty="0"/>
          </a:p>
        </p:txBody>
      </p:sp>
    </p:spTree>
    <p:extLst>
      <p:ext uri="{BB962C8B-B14F-4D97-AF65-F5344CB8AC3E}">
        <p14:creationId xmlns:p14="http://schemas.microsoft.com/office/powerpoint/2010/main" val="28832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4217-5EF8-6C2F-B1C5-D699261C38A1}"/>
              </a:ext>
            </a:extLst>
          </p:cNvPr>
          <p:cNvSpPr>
            <a:spLocks noGrp="1"/>
          </p:cNvSpPr>
          <p:nvPr>
            <p:ph type="title"/>
          </p:nvPr>
        </p:nvSpPr>
        <p:spPr/>
        <p:txBody>
          <a:bodyPr/>
          <a:lstStyle/>
          <a:p>
            <a:r>
              <a:rPr lang="en-IN" dirty="0"/>
              <a:t>Results</a:t>
            </a:r>
          </a:p>
        </p:txBody>
      </p:sp>
      <p:graphicFrame>
        <p:nvGraphicFramePr>
          <p:cNvPr id="4" name="Content Placeholder 3">
            <a:extLst>
              <a:ext uri="{FF2B5EF4-FFF2-40B4-BE49-F238E27FC236}">
                <a16:creationId xmlns:a16="http://schemas.microsoft.com/office/drawing/2014/main" id="{C656E51E-3C95-3D53-2985-B767CA54903E}"/>
              </a:ext>
            </a:extLst>
          </p:cNvPr>
          <p:cNvGraphicFramePr>
            <a:graphicFrameLocks noGrp="1"/>
          </p:cNvGraphicFramePr>
          <p:nvPr>
            <p:ph idx="1"/>
            <p:extLst>
              <p:ext uri="{D42A27DB-BD31-4B8C-83A1-F6EECF244321}">
                <p14:modId xmlns:p14="http://schemas.microsoft.com/office/powerpoint/2010/main" val="4151684751"/>
              </p:ext>
            </p:extLst>
          </p:nvPr>
        </p:nvGraphicFramePr>
        <p:xfrm>
          <a:off x="613187" y="2130014"/>
          <a:ext cx="5723070" cy="2332056"/>
        </p:xfrm>
        <a:graphic>
          <a:graphicData uri="http://schemas.openxmlformats.org/drawingml/2006/table">
            <a:tbl>
              <a:tblPr/>
              <a:tblGrid>
                <a:gridCol w="1144614">
                  <a:extLst>
                    <a:ext uri="{9D8B030D-6E8A-4147-A177-3AD203B41FA5}">
                      <a16:colId xmlns:a16="http://schemas.microsoft.com/office/drawing/2014/main" val="824333696"/>
                    </a:ext>
                  </a:extLst>
                </a:gridCol>
                <a:gridCol w="1144614">
                  <a:extLst>
                    <a:ext uri="{9D8B030D-6E8A-4147-A177-3AD203B41FA5}">
                      <a16:colId xmlns:a16="http://schemas.microsoft.com/office/drawing/2014/main" val="3075821898"/>
                    </a:ext>
                  </a:extLst>
                </a:gridCol>
                <a:gridCol w="1144614">
                  <a:extLst>
                    <a:ext uri="{9D8B030D-6E8A-4147-A177-3AD203B41FA5}">
                      <a16:colId xmlns:a16="http://schemas.microsoft.com/office/drawing/2014/main" val="1944275978"/>
                    </a:ext>
                  </a:extLst>
                </a:gridCol>
                <a:gridCol w="1144614">
                  <a:extLst>
                    <a:ext uri="{9D8B030D-6E8A-4147-A177-3AD203B41FA5}">
                      <a16:colId xmlns:a16="http://schemas.microsoft.com/office/drawing/2014/main" val="3440487528"/>
                    </a:ext>
                  </a:extLst>
                </a:gridCol>
                <a:gridCol w="1144614">
                  <a:extLst>
                    <a:ext uri="{9D8B030D-6E8A-4147-A177-3AD203B41FA5}">
                      <a16:colId xmlns:a16="http://schemas.microsoft.com/office/drawing/2014/main" val="3344375957"/>
                    </a:ext>
                  </a:extLst>
                </a:gridCol>
              </a:tblGrid>
              <a:tr h="381112">
                <a:tc>
                  <a:txBody>
                    <a:bodyPr/>
                    <a:lstStyle/>
                    <a:p>
                      <a:pPr rtl="0" fontAlgn="b"/>
                      <a:endParaRPr lang="en-IN">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precision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recall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f1-score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a:effectLst/>
                        </a:rPr>
                        <a:t>support</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57295423"/>
                  </a:ext>
                </a:extLst>
              </a:tr>
              <a:tr h="200585">
                <a:tc>
                  <a:txBody>
                    <a:bodyPr/>
                    <a:lstStyle/>
                    <a:p>
                      <a:pPr algn="r" rtl="0" fontAlgn="b"/>
                      <a:r>
                        <a:rPr lang="en-IN">
                          <a:effectLst/>
                        </a:rPr>
                        <a:t>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0.95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0.77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66699</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9852573"/>
                  </a:ext>
                </a:extLst>
              </a:tr>
              <a:tr h="200585">
                <a:tc>
                  <a:txBody>
                    <a:bodyPr/>
                    <a:lstStyle/>
                    <a:p>
                      <a:pPr algn="r" rtl="0" fontAlgn="b"/>
                      <a:r>
                        <a:rPr lang="en-IN">
                          <a:effectLst/>
                        </a:rPr>
                        <a:t>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0.32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0.74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0.44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9523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56651390"/>
                  </a:ext>
                </a:extLst>
              </a:tr>
              <a:tr h="381112">
                <a:tc>
                  <a:txBody>
                    <a:bodyPr/>
                    <a:lstStyle/>
                    <a:p>
                      <a:pPr rtl="0" fontAlgn="b"/>
                      <a:r>
                        <a:rPr lang="en-IN">
                          <a:effectLst/>
                        </a:rPr>
                        <a:t>accuracy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0.77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0.77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0.77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76222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84001228"/>
                  </a:ext>
                </a:extLst>
              </a:tr>
              <a:tr h="381112">
                <a:tc>
                  <a:txBody>
                    <a:bodyPr/>
                    <a:lstStyle/>
                    <a:p>
                      <a:pPr rtl="0" fontAlgn="b"/>
                      <a:r>
                        <a:rPr lang="en-IN">
                          <a:effectLst/>
                        </a:rPr>
                        <a:t>macro avg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0.63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0.75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0.65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76222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63361530"/>
                  </a:ext>
                </a:extLst>
              </a:tr>
              <a:tr h="381112">
                <a:tc>
                  <a:txBody>
                    <a:bodyPr/>
                    <a:lstStyle/>
                    <a:p>
                      <a:pPr rtl="0" fontAlgn="b"/>
                      <a:r>
                        <a:rPr lang="en-IN">
                          <a:effectLst/>
                        </a:rPr>
                        <a:t>weighted avg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0.77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a:effectLst/>
                        </a:rPr>
                        <a:t>0.8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dirty="0">
                          <a:effectLst/>
                        </a:rPr>
                        <a:t>76222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74015098"/>
                  </a:ext>
                </a:extLst>
              </a:tr>
            </a:tbl>
          </a:graphicData>
        </a:graphic>
      </p:graphicFrame>
      <p:pic>
        <p:nvPicPr>
          <p:cNvPr id="6" name="Picture 5">
            <a:extLst>
              <a:ext uri="{FF2B5EF4-FFF2-40B4-BE49-F238E27FC236}">
                <a16:creationId xmlns:a16="http://schemas.microsoft.com/office/drawing/2014/main" id="{603657A0-F67E-C328-F97B-EC249CF39FE7}"/>
              </a:ext>
            </a:extLst>
          </p:cNvPr>
          <p:cNvPicPr>
            <a:picLocks noChangeAspect="1"/>
          </p:cNvPicPr>
          <p:nvPr/>
        </p:nvPicPr>
        <p:blipFill>
          <a:blip r:embed="rId2"/>
          <a:stretch>
            <a:fillRect/>
          </a:stretch>
        </p:blipFill>
        <p:spPr>
          <a:xfrm>
            <a:off x="6605195" y="1295394"/>
            <a:ext cx="5346551" cy="3362667"/>
          </a:xfrm>
          <a:prstGeom prst="rect">
            <a:avLst/>
          </a:prstGeom>
        </p:spPr>
      </p:pic>
    </p:spTree>
    <p:extLst>
      <p:ext uri="{BB962C8B-B14F-4D97-AF65-F5344CB8AC3E}">
        <p14:creationId xmlns:p14="http://schemas.microsoft.com/office/powerpoint/2010/main" val="323869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14A-411C-BC97-7D03-7E0D9C9B1AB2}"/>
              </a:ext>
            </a:extLst>
          </p:cNvPr>
          <p:cNvSpPr>
            <a:spLocks noGrp="1"/>
          </p:cNvSpPr>
          <p:nvPr>
            <p:ph type="title"/>
          </p:nvPr>
        </p:nvSpPr>
        <p:spPr/>
        <p:txBody>
          <a:bodyPr/>
          <a:lstStyle/>
          <a:p>
            <a:r>
              <a:rPr lang="en-IN" dirty="0"/>
              <a:t>Actionable Insights</a:t>
            </a:r>
          </a:p>
        </p:txBody>
      </p:sp>
      <p:sp>
        <p:nvSpPr>
          <p:cNvPr id="3" name="Content Placeholder 2">
            <a:extLst>
              <a:ext uri="{FF2B5EF4-FFF2-40B4-BE49-F238E27FC236}">
                <a16:creationId xmlns:a16="http://schemas.microsoft.com/office/drawing/2014/main" id="{7ABBB52F-0B23-CFDE-6BE3-7CB534078523}"/>
              </a:ext>
            </a:extLst>
          </p:cNvPr>
          <p:cNvSpPr>
            <a:spLocks noGrp="1"/>
          </p:cNvSpPr>
          <p:nvPr>
            <p:ph idx="1"/>
          </p:nvPr>
        </p:nvSpPr>
        <p:spPr/>
        <p:txBody>
          <a:bodyPr/>
          <a:lstStyle/>
          <a:p>
            <a:r>
              <a:rPr lang="en-IN" dirty="0"/>
              <a:t>Target People who has Driving License</a:t>
            </a:r>
          </a:p>
          <a:p>
            <a:r>
              <a:rPr lang="en-IN" dirty="0"/>
              <a:t>Customers with no insurance are more likely to buy Insurance</a:t>
            </a:r>
          </a:p>
          <a:p>
            <a:r>
              <a:rPr lang="en-IN" dirty="0"/>
              <a:t>Target Customers who has very old Vehicles</a:t>
            </a:r>
          </a:p>
          <a:p>
            <a:endParaRPr lang="en-IN" dirty="0"/>
          </a:p>
          <a:p>
            <a:endParaRPr lang="en-IN" dirty="0"/>
          </a:p>
          <a:p>
            <a:endParaRPr lang="en-IN" dirty="0"/>
          </a:p>
        </p:txBody>
      </p:sp>
    </p:spTree>
    <p:extLst>
      <p:ext uri="{BB962C8B-B14F-4D97-AF65-F5344CB8AC3E}">
        <p14:creationId xmlns:p14="http://schemas.microsoft.com/office/powerpoint/2010/main" val="299511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6BB4A288-31AD-48C2-B51A-26D773DE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colorful icons">
            <a:extLst>
              <a:ext uri="{FF2B5EF4-FFF2-40B4-BE49-F238E27FC236}">
                <a16:creationId xmlns:a16="http://schemas.microsoft.com/office/drawing/2014/main" id="{255B86D9-DC1B-78B4-CFD8-BA27E11418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11" r="-1" b="-1"/>
          <a:stretch/>
        </p:blipFill>
        <p:spPr>
          <a:xfrm>
            <a:off x="20" y="-1"/>
            <a:ext cx="12191980" cy="6857999"/>
          </a:xfrm>
          <a:prstGeom prst="rect">
            <a:avLst/>
          </a:prstGeom>
        </p:spPr>
      </p:pic>
    </p:spTree>
    <p:extLst>
      <p:ext uri="{BB962C8B-B14F-4D97-AF65-F5344CB8AC3E}">
        <p14:creationId xmlns:p14="http://schemas.microsoft.com/office/powerpoint/2010/main" val="2227332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B557-09F5-F34F-D649-8C86E6B7A574}"/>
              </a:ext>
            </a:extLst>
          </p:cNvPr>
          <p:cNvSpPr>
            <a:spLocks noGrp="1"/>
          </p:cNvSpPr>
          <p:nvPr>
            <p:ph type="title"/>
          </p:nvPr>
        </p:nvSpPr>
        <p:spPr>
          <a:xfrm>
            <a:off x="1069848" y="88490"/>
            <a:ext cx="9634011" cy="543335"/>
          </a:xfrm>
        </p:spPr>
        <p:txBody>
          <a:bodyPr>
            <a:normAutofit fontScale="90000"/>
          </a:bodyPr>
          <a:lstStyle/>
          <a:p>
            <a:r>
              <a:rPr lang="en-IN" dirty="0"/>
              <a:t>Architecture</a:t>
            </a:r>
          </a:p>
        </p:txBody>
      </p:sp>
      <p:pic>
        <p:nvPicPr>
          <p:cNvPr id="5" name="Content Placeholder 4" descr="A diagram of a company">
            <a:extLst>
              <a:ext uri="{FF2B5EF4-FFF2-40B4-BE49-F238E27FC236}">
                <a16:creationId xmlns:a16="http://schemas.microsoft.com/office/drawing/2014/main" id="{6FA1CF2D-B5B8-B591-93D7-4567147410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878" y="631826"/>
            <a:ext cx="10946212" cy="6063942"/>
          </a:xfrm>
        </p:spPr>
      </p:pic>
    </p:spTree>
    <p:extLst>
      <p:ext uri="{BB962C8B-B14F-4D97-AF65-F5344CB8AC3E}">
        <p14:creationId xmlns:p14="http://schemas.microsoft.com/office/powerpoint/2010/main" val="250349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B5EA3-A6C3-DB5C-EF2E-2FF92F06CAA0}"/>
              </a:ext>
            </a:extLst>
          </p:cNvPr>
          <p:cNvSpPr>
            <a:spLocks noGrp="1"/>
          </p:cNvSpPr>
          <p:nvPr>
            <p:ph type="title"/>
          </p:nvPr>
        </p:nvSpPr>
        <p:spPr>
          <a:xfrm>
            <a:off x="891560" y="765690"/>
            <a:ext cx="4773663" cy="3306031"/>
          </a:xfrm>
        </p:spPr>
        <p:txBody>
          <a:bodyPr vert="horz" lIns="91440" tIns="45720" rIns="91440" bIns="45720" rtlCol="0" anchor="b">
            <a:normAutofit/>
          </a:bodyPr>
          <a:lstStyle/>
          <a:p>
            <a:pPr algn="ctr"/>
            <a:r>
              <a:rPr lang="en-US" sz="5400" dirty="0"/>
              <a:t>Thank You.</a:t>
            </a:r>
          </a:p>
        </p:txBody>
      </p:sp>
      <p:grpSp>
        <p:nvGrpSpPr>
          <p:cNvPr id="71" name="Group 70">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72" name="Group 71">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60"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3"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phic 6" descr="Handshake">
            <a:extLst>
              <a:ext uri="{FF2B5EF4-FFF2-40B4-BE49-F238E27FC236}">
                <a16:creationId xmlns:a16="http://schemas.microsoft.com/office/drawing/2014/main" id="{1E66E1F8-BB63-3E4A-E5D1-23266A5BE9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41640" y="1245842"/>
            <a:ext cx="4517695" cy="4517695"/>
          </a:xfrm>
          <a:prstGeom prst="rect">
            <a:avLst/>
          </a:prstGeom>
        </p:spPr>
      </p:pic>
      <p:sp>
        <p:nvSpPr>
          <p:cNvPr id="4" name="TextBox 3">
            <a:extLst>
              <a:ext uri="{FF2B5EF4-FFF2-40B4-BE49-F238E27FC236}">
                <a16:creationId xmlns:a16="http://schemas.microsoft.com/office/drawing/2014/main" id="{E103677B-9168-19D8-5388-4DA3D7862EA7}"/>
              </a:ext>
            </a:extLst>
          </p:cNvPr>
          <p:cNvSpPr txBox="1"/>
          <p:nvPr/>
        </p:nvSpPr>
        <p:spPr>
          <a:xfrm>
            <a:off x="1381760" y="4560178"/>
            <a:ext cx="4611043" cy="369332"/>
          </a:xfrm>
          <a:prstGeom prst="rect">
            <a:avLst/>
          </a:prstGeom>
          <a:noFill/>
        </p:spPr>
        <p:txBody>
          <a:bodyPr wrap="square" rtlCol="0">
            <a:spAutoFit/>
          </a:bodyPr>
          <a:lstStyle/>
          <a:p>
            <a:r>
              <a:rPr lang="en-IN" dirty="0">
                <a:hlinkClick r:id="rId4"/>
              </a:rPr>
              <a:t>LLM_BOT</a:t>
            </a:r>
            <a:endParaRPr lang="en-IN" dirty="0"/>
          </a:p>
        </p:txBody>
      </p:sp>
    </p:spTree>
    <p:extLst>
      <p:ext uri="{BB962C8B-B14F-4D97-AF65-F5344CB8AC3E}">
        <p14:creationId xmlns:p14="http://schemas.microsoft.com/office/powerpoint/2010/main" val="185092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69634-DC08-28E3-54AE-7B137252B96C}"/>
              </a:ext>
            </a:extLst>
          </p:cNvPr>
          <p:cNvSpPr>
            <a:spLocks noGrp="1"/>
          </p:cNvSpPr>
          <p:nvPr>
            <p:ph type="title"/>
          </p:nvPr>
        </p:nvSpPr>
        <p:spPr>
          <a:xfrm>
            <a:off x="1073810" y="696226"/>
            <a:ext cx="8675712" cy="981892"/>
          </a:xfrm>
        </p:spPr>
        <p:txBody>
          <a:bodyPr>
            <a:normAutofit/>
          </a:bodyPr>
          <a:lstStyle/>
          <a:p>
            <a:r>
              <a:rPr lang="en-IN" dirty="0"/>
              <a:t>Goal: </a:t>
            </a:r>
          </a:p>
        </p:txBody>
      </p:sp>
      <p:sp>
        <p:nvSpPr>
          <p:cNvPr id="11" name="Rectangle 10">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4"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5"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E516F01F-CD1A-5EC3-7D07-956C2E145DD3}"/>
              </a:ext>
            </a:extLst>
          </p:cNvPr>
          <p:cNvSpPr>
            <a:spLocks noGrp="1"/>
          </p:cNvSpPr>
          <p:nvPr>
            <p:ph idx="1"/>
          </p:nvPr>
        </p:nvSpPr>
        <p:spPr>
          <a:xfrm>
            <a:off x="1086357" y="2342775"/>
            <a:ext cx="5009643" cy="3197413"/>
          </a:xfrm>
        </p:spPr>
        <p:txBody>
          <a:bodyPr>
            <a:normAutofit/>
          </a:bodyPr>
          <a:lstStyle/>
          <a:p>
            <a:pPr>
              <a:lnSpc>
                <a:spcPct val="140000"/>
              </a:lnSpc>
            </a:pPr>
            <a:r>
              <a:rPr lang="en-US" b="0" i="0" dirty="0">
                <a:effectLst/>
                <a:latin typeface="Inter"/>
              </a:rPr>
              <a:t>Building a model to predict whether a customer would be interested in Vehicle Insurance is extremely helpful for the company because it can then accordingly plan its communication strategy to reach out to those customers and optimize its business model and revenue.</a:t>
            </a:r>
            <a:endParaRPr lang="en-IN" dirty="0"/>
          </a:p>
        </p:txBody>
      </p:sp>
      <p:grpSp>
        <p:nvGrpSpPr>
          <p:cNvPr id="57" name="Group 56">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58"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White puzzle with one red piece">
            <a:extLst>
              <a:ext uri="{FF2B5EF4-FFF2-40B4-BE49-F238E27FC236}">
                <a16:creationId xmlns:a16="http://schemas.microsoft.com/office/drawing/2014/main" id="{7A653BF0-1857-86CE-AAA6-0C781ED882B0}"/>
              </a:ext>
            </a:extLst>
          </p:cNvPr>
          <p:cNvPicPr>
            <a:picLocks noChangeAspect="1"/>
          </p:cNvPicPr>
          <p:nvPr/>
        </p:nvPicPr>
        <p:blipFill rotWithShape="1">
          <a:blip r:embed="rId2"/>
          <a:srcRect l="12388" r="10786" b="2"/>
          <a:stretch/>
        </p:blipFill>
        <p:spPr>
          <a:xfrm>
            <a:off x="6586071" y="1879643"/>
            <a:ext cx="5613519" cy="4109986"/>
          </a:xfrm>
          <a:prstGeom prst="rect">
            <a:avLst/>
          </a:prstGeom>
        </p:spPr>
      </p:pic>
    </p:spTree>
    <p:extLst>
      <p:ext uri="{BB962C8B-B14F-4D97-AF65-F5344CB8AC3E}">
        <p14:creationId xmlns:p14="http://schemas.microsoft.com/office/powerpoint/2010/main" val="309485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75"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1"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33" name="Rectangle 132">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22B6B-A037-6B43-F929-7156A3258148}"/>
              </a:ext>
            </a:extLst>
          </p:cNvPr>
          <p:cNvSpPr>
            <a:spLocks noGrp="1"/>
          </p:cNvSpPr>
          <p:nvPr>
            <p:ph type="title"/>
          </p:nvPr>
        </p:nvSpPr>
        <p:spPr>
          <a:xfrm>
            <a:off x="-109356" y="765690"/>
            <a:ext cx="3859718" cy="3306031"/>
          </a:xfrm>
        </p:spPr>
        <p:txBody>
          <a:bodyPr vert="horz" lIns="91440" tIns="45720" rIns="91440" bIns="45720" rtlCol="0" anchor="b">
            <a:normAutofit/>
          </a:bodyPr>
          <a:lstStyle/>
          <a:p>
            <a:pPr algn="ctr"/>
            <a:r>
              <a:rPr lang="en-US" sz="5400" dirty="0"/>
              <a:t>About Data:</a:t>
            </a:r>
          </a:p>
        </p:txBody>
      </p:sp>
      <p:grpSp>
        <p:nvGrpSpPr>
          <p:cNvPr id="135" name="Group 134">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136" name="Group 135">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224"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7"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a:extLst>
              <a:ext uri="{FF2B5EF4-FFF2-40B4-BE49-F238E27FC236}">
                <a16:creationId xmlns:a16="http://schemas.microsoft.com/office/drawing/2014/main" id="{EF68324E-9359-9BDB-A97C-1A411AE5BE69}"/>
              </a:ext>
            </a:extLst>
          </p:cNvPr>
          <p:cNvPicPr>
            <a:picLocks noGrp="1" noChangeAspect="1"/>
          </p:cNvPicPr>
          <p:nvPr>
            <p:ph idx="1"/>
          </p:nvPr>
        </p:nvPicPr>
        <p:blipFill>
          <a:blip r:embed="rId2"/>
          <a:stretch>
            <a:fillRect/>
          </a:stretch>
        </p:blipFill>
        <p:spPr>
          <a:xfrm>
            <a:off x="3461658" y="130416"/>
            <a:ext cx="8103524" cy="6747790"/>
          </a:xfrm>
          <a:prstGeom prst="rect">
            <a:avLst/>
          </a:prstGeom>
        </p:spPr>
      </p:pic>
    </p:spTree>
    <p:extLst>
      <p:ext uri="{BB962C8B-B14F-4D97-AF65-F5344CB8AC3E}">
        <p14:creationId xmlns:p14="http://schemas.microsoft.com/office/powerpoint/2010/main" val="121511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7B04-DD2D-F0F0-E621-998B87C2FE44}"/>
              </a:ext>
            </a:extLst>
          </p:cNvPr>
          <p:cNvSpPr>
            <a:spLocks noGrp="1"/>
          </p:cNvSpPr>
          <p:nvPr>
            <p:ph type="title"/>
          </p:nvPr>
        </p:nvSpPr>
        <p:spPr/>
        <p:txBody>
          <a:bodyPr/>
          <a:lstStyle/>
          <a:p>
            <a:r>
              <a:rPr lang="en-IN" dirty="0"/>
              <a:t>Hypothesis: </a:t>
            </a:r>
          </a:p>
        </p:txBody>
      </p:sp>
      <p:sp>
        <p:nvSpPr>
          <p:cNvPr id="3" name="Content Placeholder 2">
            <a:extLst>
              <a:ext uri="{FF2B5EF4-FFF2-40B4-BE49-F238E27FC236}">
                <a16:creationId xmlns:a16="http://schemas.microsoft.com/office/drawing/2014/main" id="{DAE42771-0A06-B62C-3EC1-8E2C76A52179}"/>
              </a:ext>
            </a:extLst>
          </p:cNvPr>
          <p:cNvSpPr>
            <a:spLocks noGrp="1"/>
          </p:cNvSpPr>
          <p:nvPr>
            <p:ph idx="1"/>
          </p:nvPr>
        </p:nvSpPr>
        <p:spPr>
          <a:xfrm>
            <a:off x="1069848" y="1418897"/>
            <a:ext cx="9634011" cy="4936183"/>
          </a:xfrm>
        </p:spPr>
        <p:txBody>
          <a:bodyPr>
            <a:normAutofit/>
          </a:bodyPr>
          <a:lstStyle/>
          <a:p>
            <a:pPr algn="l">
              <a:buFont typeface="+mj-lt"/>
              <a:buAutoNum type="arabicPeriod"/>
            </a:pPr>
            <a:r>
              <a:rPr lang="en-US" b="0" i="0" dirty="0">
                <a:effectLst/>
                <a:latin typeface="Söhne"/>
              </a:rPr>
              <a:t>Customers may be inclined to buy insurance for new or recently purchased vehicles.</a:t>
            </a:r>
          </a:p>
          <a:p>
            <a:pPr algn="l">
              <a:buFont typeface="+mj-lt"/>
              <a:buAutoNum type="arabicPeriod"/>
            </a:pPr>
            <a:r>
              <a:rPr lang="en-US" b="0" i="0" dirty="0">
                <a:effectLst/>
                <a:latin typeface="Söhne"/>
              </a:rPr>
              <a:t>The cost of insurance is a significant consideration for customers.</a:t>
            </a:r>
          </a:p>
          <a:p>
            <a:pPr algn="l">
              <a:buFont typeface="+mj-lt"/>
              <a:buAutoNum type="arabicPeriod"/>
            </a:pPr>
            <a:r>
              <a:rPr lang="en-US" b="0" i="0" dirty="0">
                <a:effectLst/>
                <a:latin typeface="Söhne"/>
              </a:rPr>
              <a:t>Having a driving license can be a motivating factor for purchasing vehicle insurance.</a:t>
            </a:r>
          </a:p>
          <a:p>
            <a:pPr algn="l"/>
            <a:r>
              <a:rPr lang="en-US" b="0" i="0" dirty="0">
                <a:effectLst/>
                <a:latin typeface="Söhne"/>
              </a:rPr>
              <a:t>In terms of targeting customers for insurance sales:</a:t>
            </a:r>
          </a:p>
          <a:p>
            <a:pPr algn="l">
              <a:buFont typeface="+mj-lt"/>
              <a:buAutoNum type="arabicPeriod"/>
            </a:pPr>
            <a:r>
              <a:rPr lang="en-US" b="0" i="0" dirty="0">
                <a:effectLst/>
                <a:latin typeface="Söhne"/>
              </a:rPr>
              <a:t>Target owners of older vehicles due to the increased risk of malfunctions.</a:t>
            </a:r>
          </a:p>
          <a:p>
            <a:pPr algn="l">
              <a:buFont typeface="+mj-lt"/>
              <a:buAutoNum type="arabicPeriod"/>
            </a:pPr>
            <a:r>
              <a:rPr lang="en-US" b="0" i="0" dirty="0">
                <a:effectLst/>
                <a:latin typeface="Söhne"/>
              </a:rPr>
              <a:t>Focus on individuals who are currently without insurance as they represent a new market.</a:t>
            </a:r>
          </a:p>
          <a:p>
            <a:pPr algn="l">
              <a:buFont typeface="+mj-lt"/>
              <a:buAutoNum type="arabicPeriod"/>
            </a:pPr>
            <a:r>
              <a:rPr lang="en-US" b="0" i="0" dirty="0">
                <a:effectLst/>
                <a:latin typeface="Söhne"/>
              </a:rPr>
              <a:t>Investigate and utilize effective strategies for customer outreach.</a:t>
            </a:r>
          </a:p>
          <a:p>
            <a:endParaRPr lang="en-IN" dirty="0"/>
          </a:p>
        </p:txBody>
      </p:sp>
    </p:spTree>
    <p:extLst>
      <p:ext uri="{BB962C8B-B14F-4D97-AF65-F5344CB8AC3E}">
        <p14:creationId xmlns:p14="http://schemas.microsoft.com/office/powerpoint/2010/main" val="305392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EC8C9-F992-B2F5-C7D6-06B1905F0D93}"/>
              </a:ext>
            </a:extLst>
          </p:cNvPr>
          <p:cNvSpPr>
            <a:spLocks noGrp="1"/>
          </p:cNvSpPr>
          <p:nvPr>
            <p:ph type="title"/>
          </p:nvPr>
        </p:nvSpPr>
        <p:spPr>
          <a:xfrm>
            <a:off x="1073811" y="648757"/>
            <a:ext cx="10492667" cy="1065321"/>
          </a:xfrm>
        </p:spPr>
        <p:txBody>
          <a:bodyPr>
            <a:normAutofit/>
          </a:bodyPr>
          <a:lstStyle/>
          <a:p>
            <a:r>
              <a:rPr lang="en-IN" dirty="0"/>
              <a:t>Explorative Data Analysis</a:t>
            </a:r>
          </a:p>
        </p:txBody>
      </p:sp>
      <p:sp>
        <p:nvSpPr>
          <p:cNvPr id="9" name="Content Placeholder 8">
            <a:extLst>
              <a:ext uri="{FF2B5EF4-FFF2-40B4-BE49-F238E27FC236}">
                <a16:creationId xmlns:a16="http://schemas.microsoft.com/office/drawing/2014/main" id="{3B707978-F8C8-4746-E00E-9AF1317BA237}"/>
              </a:ext>
            </a:extLst>
          </p:cNvPr>
          <p:cNvSpPr>
            <a:spLocks noGrp="1"/>
          </p:cNvSpPr>
          <p:nvPr>
            <p:ph idx="1"/>
          </p:nvPr>
        </p:nvSpPr>
        <p:spPr>
          <a:xfrm>
            <a:off x="1073812" y="2371813"/>
            <a:ext cx="4526654" cy="3280174"/>
          </a:xfrm>
        </p:spPr>
        <p:txBody>
          <a:bodyPr>
            <a:normAutofit/>
          </a:bodyPr>
          <a:lstStyle/>
          <a:p>
            <a:r>
              <a:rPr lang="en-US" dirty="0"/>
              <a:t>Distribution of Target Variable:</a:t>
            </a:r>
          </a:p>
          <a:p>
            <a:pPr marL="0" indent="0">
              <a:buNone/>
            </a:pPr>
            <a:r>
              <a:rPr lang="en-US" sz="1800" dirty="0">
                <a:latin typeface="Times New Roman" panose="02020603050405020304" pitchFamily="18" charset="0"/>
                <a:cs typeface="Times New Roman" panose="02020603050405020304" pitchFamily="18" charset="0"/>
              </a:rPr>
              <a:t>Our data is heavily imbalanced  with 87.74% of data have Response of 0 and just over 12% with Response 1 (People who are interested in buying Insurance)</a:t>
            </a:r>
          </a:p>
        </p:txBody>
      </p:sp>
      <p:pic>
        <p:nvPicPr>
          <p:cNvPr id="5" name="Content Placeholder 4">
            <a:extLst>
              <a:ext uri="{FF2B5EF4-FFF2-40B4-BE49-F238E27FC236}">
                <a16:creationId xmlns:a16="http://schemas.microsoft.com/office/drawing/2014/main" id="{1B2F57F8-B9CB-7B29-3DDB-D093C79341AC}"/>
              </a:ext>
            </a:extLst>
          </p:cNvPr>
          <p:cNvPicPr>
            <a:picLocks noChangeAspect="1"/>
          </p:cNvPicPr>
          <p:nvPr/>
        </p:nvPicPr>
        <p:blipFill>
          <a:blip r:embed="rId2"/>
          <a:stretch>
            <a:fillRect/>
          </a:stretch>
        </p:blipFill>
        <p:spPr>
          <a:xfrm>
            <a:off x="5736937" y="2279373"/>
            <a:ext cx="5881513" cy="3346927"/>
          </a:xfrm>
          <a:prstGeom prst="rect">
            <a:avLst/>
          </a:prstGeom>
        </p:spPr>
      </p:pic>
      <p:grpSp>
        <p:nvGrpSpPr>
          <p:cNvPr id="16" name="Group 15">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7"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6937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EC8C9-F992-B2F5-C7D6-06B1905F0D93}"/>
              </a:ext>
            </a:extLst>
          </p:cNvPr>
          <p:cNvSpPr>
            <a:spLocks noGrp="1"/>
          </p:cNvSpPr>
          <p:nvPr>
            <p:ph type="title"/>
          </p:nvPr>
        </p:nvSpPr>
        <p:spPr>
          <a:xfrm>
            <a:off x="6811783" y="498507"/>
            <a:ext cx="4503916" cy="1372823"/>
          </a:xfrm>
        </p:spPr>
        <p:txBody>
          <a:bodyPr>
            <a:normAutofit/>
          </a:bodyPr>
          <a:lstStyle/>
          <a:p>
            <a:r>
              <a:rPr lang="en-IN" dirty="0"/>
              <a:t>Age vs Response</a:t>
            </a:r>
          </a:p>
        </p:txBody>
      </p:sp>
      <p:grpSp>
        <p:nvGrpSpPr>
          <p:cNvPr id="125" name="Group 124">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26"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Picture 6">
            <a:extLst>
              <a:ext uri="{FF2B5EF4-FFF2-40B4-BE49-F238E27FC236}">
                <a16:creationId xmlns:a16="http://schemas.microsoft.com/office/drawing/2014/main" id="{15FC29E7-B12A-C275-FBBC-F1B23C6259B5}"/>
              </a:ext>
            </a:extLst>
          </p:cNvPr>
          <p:cNvPicPr>
            <a:picLocks noChangeAspect="1"/>
          </p:cNvPicPr>
          <p:nvPr/>
        </p:nvPicPr>
        <p:blipFill>
          <a:blip r:embed="rId2">
            <a:alphaModFix/>
          </a:blip>
          <a:stretch>
            <a:fillRect/>
          </a:stretch>
        </p:blipFill>
        <p:spPr>
          <a:xfrm>
            <a:off x="78657" y="806860"/>
            <a:ext cx="6733125" cy="5003936"/>
          </a:xfrm>
          <a:prstGeom prst="rect">
            <a:avLst/>
          </a:prstGeom>
        </p:spPr>
      </p:pic>
      <p:sp>
        <p:nvSpPr>
          <p:cNvPr id="9" name="Content Placeholder 8">
            <a:extLst>
              <a:ext uri="{FF2B5EF4-FFF2-40B4-BE49-F238E27FC236}">
                <a16:creationId xmlns:a16="http://schemas.microsoft.com/office/drawing/2014/main" id="{3B707978-F8C8-4746-E00E-9AF1317BA237}"/>
              </a:ext>
            </a:extLst>
          </p:cNvPr>
          <p:cNvSpPr>
            <a:spLocks noGrp="1"/>
          </p:cNvSpPr>
          <p:nvPr>
            <p:ph idx="1"/>
          </p:nvPr>
        </p:nvSpPr>
        <p:spPr>
          <a:xfrm>
            <a:off x="6811783" y="2055766"/>
            <a:ext cx="5193404" cy="3943912"/>
          </a:xfrm>
        </p:spPr>
        <p:txBody>
          <a:bodyPr>
            <a:normAutofit/>
          </a:bodyPr>
          <a:lstStyle/>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The majority of the population falls within the age range of 20 to 27 years.</a:t>
            </a: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The average age of individuals interested in purchasing insurance is approximately 45 years.</a:t>
            </a: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Those who are not interested in purchasing insurance have an average age of about 37 years.</a:t>
            </a:r>
          </a:p>
        </p:txBody>
      </p:sp>
    </p:spTree>
    <p:extLst>
      <p:ext uri="{BB962C8B-B14F-4D97-AF65-F5344CB8AC3E}">
        <p14:creationId xmlns:p14="http://schemas.microsoft.com/office/powerpoint/2010/main" val="235746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EC8C9-F992-B2F5-C7D6-06B1905F0D93}"/>
              </a:ext>
            </a:extLst>
          </p:cNvPr>
          <p:cNvSpPr>
            <a:spLocks noGrp="1"/>
          </p:cNvSpPr>
          <p:nvPr>
            <p:ph type="title"/>
          </p:nvPr>
        </p:nvSpPr>
        <p:spPr>
          <a:xfrm>
            <a:off x="5955205" y="498507"/>
            <a:ext cx="5360494" cy="1372823"/>
          </a:xfrm>
        </p:spPr>
        <p:txBody>
          <a:bodyPr>
            <a:normAutofit/>
          </a:bodyPr>
          <a:lstStyle/>
          <a:p>
            <a:r>
              <a:rPr lang="en-IN" dirty="0"/>
              <a:t>Gender vs Response</a:t>
            </a:r>
          </a:p>
        </p:txBody>
      </p:sp>
      <p:grpSp>
        <p:nvGrpSpPr>
          <p:cNvPr id="125" name="Group 124">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26"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3B707978-F8C8-4746-E00E-9AF1317BA237}"/>
              </a:ext>
            </a:extLst>
          </p:cNvPr>
          <p:cNvSpPr>
            <a:spLocks noGrp="1"/>
          </p:cNvSpPr>
          <p:nvPr>
            <p:ph idx="1"/>
          </p:nvPr>
        </p:nvSpPr>
        <p:spPr>
          <a:xfrm>
            <a:off x="6811783" y="2055766"/>
            <a:ext cx="5193404" cy="3943912"/>
          </a:xfrm>
        </p:spPr>
        <p:txBody>
          <a:bodyPr>
            <a:normAutofit/>
          </a:bodyPr>
          <a:lstStyle/>
          <a:p>
            <a:pPr algn="l">
              <a:buFont typeface="+mj-lt"/>
              <a:buAutoNum type="arabicPeriod"/>
            </a:pPr>
            <a:r>
              <a:rPr lang="en-US" sz="1600" b="0" i="0" dirty="0">
                <a:solidFill>
                  <a:srgbClr val="374151"/>
                </a:solidFill>
                <a:effectLst/>
                <a:latin typeface="Söhne"/>
              </a:rPr>
              <a:t>The bar chart illustrates the gender breakdown of responses to accepting insurance, with males more likely to decline and females more likely to accept insurance.</a:t>
            </a:r>
            <a:endParaRPr lang="en-US" sz="1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38162E-7C9B-7376-D066-AB9FDD3565B7}"/>
              </a:ext>
            </a:extLst>
          </p:cNvPr>
          <p:cNvPicPr>
            <a:picLocks noChangeAspect="1"/>
          </p:cNvPicPr>
          <p:nvPr/>
        </p:nvPicPr>
        <p:blipFill>
          <a:blip r:embed="rId2"/>
          <a:stretch>
            <a:fillRect/>
          </a:stretch>
        </p:blipFill>
        <p:spPr>
          <a:xfrm>
            <a:off x="1012040" y="1534382"/>
            <a:ext cx="5612929" cy="4194664"/>
          </a:xfrm>
          <a:prstGeom prst="rect">
            <a:avLst/>
          </a:prstGeom>
        </p:spPr>
      </p:pic>
    </p:spTree>
    <p:extLst>
      <p:ext uri="{BB962C8B-B14F-4D97-AF65-F5344CB8AC3E}">
        <p14:creationId xmlns:p14="http://schemas.microsoft.com/office/powerpoint/2010/main" val="219686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9" name="Rectangle 318">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EC8C9-F992-B2F5-C7D6-06B1905F0D93}"/>
              </a:ext>
            </a:extLst>
          </p:cNvPr>
          <p:cNvSpPr>
            <a:spLocks noGrp="1"/>
          </p:cNvSpPr>
          <p:nvPr>
            <p:ph type="title"/>
          </p:nvPr>
        </p:nvSpPr>
        <p:spPr>
          <a:xfrm>
            <a:off x="1073811" y="498507"/>
            <a:ext cx="5975133" cy="1372823"/>
          </a:xfrm>
        </p:spPr>
        <p:txBody>
          <a:bodyPr>
            <a:normAutofit/>
          </a:bodyPr>
          <a:lstStyle/>
          <a:p>
            <a:r>
              <a:rPr lang="en-IN" dirty="0"/>
              <a:t>DL vs Response</a:t>
            </a:r>
          </a:p>
        </p:txBody>
      </p:sp>
      <p:grpSp>
        <p:nvGrpSpPr>
          <p:cNvPr id="321" name="Group 320">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322"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a16="http://schemas.microsoft.com/office/drawing/2014/main" id="{F70AEDEF-9AF0-FBE2-43C7-7C453B592FF7}"/>
              </a:ext>
            </a:extLst>
          </p:cNvPr>
          <p:cNvPicPr>
            <a:picLocks noChangeAspect="1"/>
          </p:cNvPicPr>
          <p:nvPr/>
        </p:nvPicPr>
        <p:blipFill rotWithShape="1">
          <a:blip r:embed="rId2">
            <a:alphaModFix/>
          </a:blip>
          <a:srcRect l="2705" r="19179" b="2"/>
          <a:stretch/>
        </p:blipFill>
        <p:spPr>
          <a:xfrm>
            <a:off x="7459533" y="1838750"/>
            <a:ext cx="4154439" cy="3177616"/>
          </a:xfrm>
          <a:prstGeom prst="rect">
            <a:avLst/>
          </a:prstGeom>
        </p:spPr>
      </p:pic>
      <p:sp>
        <p:nvSpPr>
          <p:cNvPr id="10" name="Content Placeholder 9">
            <a:extLst>
              <a:ext uri="{FF2B5EF4-FFF2-40B4-BE49-F238E27FC236}">
                <a16:creationId xmlns:a16="http://schemas.microsoft.com/office/drawing/2014/main" id="{BF1050C1-65A4-2F82-24BE-16EE0896D815}"/>
              </a:ext>
            </a:extLst>
          </p:cNvPr>
          <p:cNvSpPr>
            <a:spLocks noGrp="1"/>
          </p:cNvSpPr>
          <p:nvPr>
            <p:ph idx="1"/>
          </p:nvPr>
        </p:nvSpPr>
        <p:spPr>
          <a:xfrm>
            <a:off x="1069849" y="1874519"/>
            <a:ext cx="6189502" cy="4272945"/>
          </a:xfrm>
        </p:spPr>
        <p:txBody>
          <a:bodyPr>
            <a:noAutofit/>
          </a:bodyPr>
          <a:lstStyle/>
          <a:p>
            <a:pPr algn="l">
              <a:buFont typeface="Arial" panose="020B0604020202020204" pitchFamily="34" charset="0"/>
              <a:buChar char="•"/>
            </a:pPr>
            <a:r>
              <a:rPr lang="en-US" sz="1600" b="0" i="0" dirty="0">
                <a:solidFill>
                  <a:srgbClr val="374151"/>
                </a:solidFill>
                <a:effectLst/>
                <a:latin typeface="Söhne"/>
              </a:rPr>
              <a:t>Individuals without a driving license (</a:t>
            </a:r>
            <a:r>
              <a:rPr lang="en-US" sz="1600" b="0" i="0" dirty="0" err="1">
                <a:solidFill>
                  <a:srgbClr val="374151"/>
                </a:solidFill>
                <a:effectLst/>
                <a:latin typeface="Söhne"/>
              </a:rPr>
              <a:t>Driving_License</a:t>
            </a:r>
            <a:r>
              <a:rPr lang="en-US" sz="1600" b="0" i="0" dirty="0">
                <a:solidFill>
                  <a:srgbClr val="374151"/>
                </a:solidFill>
                <a:effectLst/>
                <a:latin typeface="Söhne"/>
              </a:rPr>
              <a:t> = 0) mostly decline insurance.</a:t>
            </a:r>
          </a:p>
          <a:p>
            <a:pPr algn="l">
              <a:buFont typeface="Arial" panose="020B0604020202020204" pitchFamily="34" charset="0"/>
              <a:buChar char="•"/>
            </a:pPr>
            <a:r>
              <a:rPr lang="en-US" sz="1600" b="0" i="0" dirty="0">
                <a:solidFill>
                  <a:srgbClr val="374151"/>
                </a:solidFill>
                <a:effectLst/>
                <a:latin typeface="Söhne"/>
              </a:rPr>
              <a:t>A very small percentage of those without a driving license accept insurance.</a:t>
            </a:r>
          </a:p>
          <a:p>
            <a:pPr algn="l">
              <a:buFont typeface="Arial" panose="020B0604020202020204" pitchFamily="34" charset="0"/>
              <a:buChar char="•"/>
            </a:pPr>
            <a:r>
              <a:rPr lang="en-US" sz="1600" b="0" i="0" dirty="0">
                <a:solidFill>
                  <a:srgbClr val="374151"/>
                </a:solidFill>
                <a:effectLst/>
                <a:latin typeface="Söhne"/>
              </a:rPr>
              <a:t>Individuals with a driving license (</a:t>
            </a:r>
            <a:r>
              <a:rPr lang="en-US" sz="1600" b="0" i="0" dirty="0" err="1">
                <a:solidFill>
                  <a:srgbClr val="374151"/>
                </a:solidFill>
                <a:effectLst/>
                <a:latin typeface="Söhne"/>
              </a:rPr>
              <a:t>Driving_License</a:t>
            </a:r>
            <a:r>
              <a:rPr lang="en-US" sz="1600" b="0" i="0" dirty="0">
                <a:solidFill>
                  <a:srgbClr val="374151"/>
                </a:solidFill>
                <a:effectLst/>
                <a:latin typeface="Söhne"/>
              </a:rPr>
              <a:t> = 1) are more inclined to accept insurance.</a:t>
            </a:r>
          </a:p>
          <a:p>
            <a:pPr algn="l">
              <a:buFont typeface="Arial" panose="020B0604020202020204" pitchFamily="34" charset="0"/>
              <a:buChar char="•"/>
            </a:pPr>
            <a:r>
              <a:rPr lang="en-US" sz="1600" b="0" i="0" dirty="0">
                <a:solidFill>
                  <a:srgbClr val="374151"/>
                </a:solidFill>
                <a:effectLst/>
                <a:latin typeface="Söhne"/>
              </a:rPr>
              <a:t>Despite having a driving license, there is still a notable portion that declines insurance.</a:t>
            </a:r>
          </a:p>
          <a:p>
            <a:pPr algn="l">
              <a:buFont typeface="Arial" panose="020B0604020202020204" pitchFamily="34" charset="0"/>
              <a:buChar char="•"/>
            </a:pPr>
            <a:r>
              <a:rPr lang="en-US" sz="1600" b="0" i="0" dirty="0">
                <a:solidFill>
                  <a:srgbClr val="374151"/>
                </a:solidFill>
                <a:effectLst/>
                <a:latin typeface="Söhne"/>
              </a:rPr>
              <a:t>Possession of a driving license seems to correlate with a higher likelihood of accepting insurance.</a:t>
            </a:r>
          </a:p>
          <a:p>
            <a:endParaRPr lang="en-IN" sz="1600" dirty="0"/>
          </a:p>
        </p:txBody>
      </p:sp>
    </p:spTree>
    <p:extLst>
      <p:ext uri="{BB962C8B-B14F-4D97-AF65-F5344CB8AC3E}">
        <p14:creationId xmlns:p14="http://schemas.microsoft.com/office/powerpoint/2010/main" val="50193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B1C02-E7B5-DCD4-7303-C2663ADD56C1}"/>
              </a:ext>
            </a:extLst>
          </p:cNvPr>
          <p:cNvSpPr>
            <a:spLocks noGrp="1"/>
          </p:cNvSpPr>
          <p:nvPr>
            <p:ph type="title"/>
          </p:nvPr>
        </p:nvSpPr>
        <p:spPr>
          <a:xfrm>
            <a:off x="1073811" y="648757"/>
            <a:ext cx="10492667" cy="1065321"/>
          </a:xfrm>
        </p:spPr>
        <p:txBody>
          <a:bodyPr>
            <a:normAutofit/>
          </a:bodyPr>
          <a:lstStyle/>
          <a:p>
            <a:r>
              <a:rPr lang="en-IN" dirty="0"/>
              <a:t>Prev Insurance vs Response</a:t>
            </a:r>
          </a:p>
        </p:txBody>
      </p:sp>
      <p:sp>
        <p:nvSpPr>
          <p:cNvPr id="9" name="Content Placeholder 8">
            <a:extLst>
              <a:ext uri="{FF2B5EF4-FFF2-40B4-BE49-F238E27FC236}">
                <a16:creationId xmlns:a16="http://schemas.microsoft.com/office/drawing/2014/main" id="{3A63DCA0-554A-E191-CC0F-30AC2B3E6E12}"/>
              </a:ext>
            </a:extLst>
          </p:cNvPr>
          <p:cNvSpPr>
            <a:spLocks noGrp="1"/>
          </p:cNvSpPr>
          <p:nvPr>
            <p:ph idx="1"/>
          </p:nvPr>
        </p:nvSpPr>
        <p:spPr>
          <a:xfrm>
            <a:off x="898980" y="1968776"/>
            <a:ext cx="5490994" cy="3764076"/>
          </a:xfrm>
        </p:spPr>
        <p:txBody>
          <a:bodyPr>
            <a:noAutofit/>
          </a:bodyPr>
          <a:lstStyle/>
          <a:p>
            <a:pPr algn="l">
              <a:buFont typeface="Arial" panose="020B0604020202020204" pitchFamily="34" charset="0"/>
              <a:buChar char="•"/>
            </a:pPr>
            <a:r>
              <a:rPr lang="en-US" sz="1600" b="0" i="0" dirty="0">
                <a:solidFill>
                  <a:srgbClr val="374151"/>
                </a:solidFill>
                <a:effectLst/>
                <a:latin typeface="Söhne"/>
              </a:rPr>
              <a:t>Individuals not previously insured (</a:t>
            </a:r>
            <a:r>
              <a:rPr lang="en-US" sz="1600" b="0" i="0" dirty="0" err="1">
                <a:solidFill>
                  <a:srgbClr val="374151"/>
                </a:solidFill>
                <a:effectLst/>
                <a:latin typeface="Söhne"/>
              </a:rPr>
              <a:t>Previously_Insured</a:t>
            </a:r>
            <a:r>
              <a:rPr lang="en-US" sz="1600" b="0" i="0" dirty="0">
                <a:solidFill>
                  <a:srgbClr val="374151"/>
                </a:solidFill>
                <a:effectLst/>
                <a:latin typeface="Söhne"/>
              </a:rPr>
              <a:t> = 0) show a higher likelihood of declining insurance (Response 0).</a:t>
            </a:r>
          </a:p>
          <a:p>
            <a:pPr algn="l">
              <a:buFont typeface="Arial" panose="020B0604020202020204" pitchFamily="34" charset="0"/>
              <a:buChar char="•"/>
            </a:pPr>
            <a:r>
              <a:rPr lang="en-US" sz="1600" b="0" i="0" dirty="0">
                <a:solidFill>
                  <a:srgbClr val="374151"/>
                </a:solidFill>
                <a:effectLst/>
                <a:latin typeface="Söhne"/>
              </a:rPr>
              <a:t>A smaller proportion of those not previously insured are willing to accept insurance (Response 1).</a:t>
            </a:r>
          </a:p>
          <a:p>
            <a:pPr algn="l">
              <a:buFont typeface="Arial" panose="020B0604020202020204" pitchFamily="34" charset="0"/>
              <a:buChar char="•"/>
            </a:pPr>
            <a:r>
              <a:rPr lang="en-US" sz="1600" b="0" i="0" dirty="0">
                <a:solidFill>
                  <a:srgbClr val="374151"/>
                </a:solidFill>
                <a:effectLst/>
                <a:latin typeface="Söhne"/>
              </a:rPr>
              <a:t>Individuals who were previously insured (</a:t>
            </a:r>
            <a:r>
              <a:rPr lang="en-US" sz="1600" b="0" i="0" dirty="0" err="1">
                <a:solidFill>
                  <a:srgbClr val="374151"/>
                </a:solidFill>
                <a:effectLst/>
                <a:latin typeface="Söhne"/>
              </a:rPr>
              <a:t>Previously_Insured</a:t>
            </a:r>
            <a:r>
              <a:rPr lang="en-US" sz="1600" b="0" i="0" dirty="0">
                <a:solidFill>
                  <a:srgbClr val="374151"/>
                </a:solidFill>
                <a:effectLst/>
                <a:latin typeface="Söhne"/>
              </a:rPr>
              <a:t> = 1) exhibit an overwhelmingly high acceptance rate for insurance (Response 1).</a:t>
            </a:r>
          </a:p>
          <a:p>
            <a:pPr algn="l">
              <a:buFont typeface="Arial" panose="020B0604020202020204" pitchFamily="34" charset="0"/>
              <a:buChar char="•"/>
            </a:pPr>
            <a:r>
              <a:rPr lang="en-US" sz="1600" b="0" i="0" dirty="0">
                <a:solidFill>
                  <a:srgbClr val="374151"/>
                </a:solidFill>
                <a:effectLst/>
                <a:latin typeface="Söhne"/>
              </a:rPr>
              <a:t>The response of previously insured individuals to decline insurance (Response 0) is minimal.</a:t>
            </a:r>
          </a:p>
          <a:p>
            <a:endParaRPr lang="en-US" sz="1600" dirty="0"/>
          </a:p>
        </p:txBody>
      </p:sp>
      <p:grpSp>
        <p:nvGrpSpPr>
          <p:cNvPr id="16" name="Group 15">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7"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83B1CD35-78D7-8E91-5A1C-4DEB01ED0DE5}"/>
              </a:ext>
            </a:extLst>
          </p:cNvPr>
          <p:cNvPicPr>
            <a:picLocks noChangeAspect="1"/>
          </p:cNvPicPr>
          <p:nvPr/>
        </p:nvPicPr>
        <p:blipFill>
          <a:blip r:embed="rId2"/>
          <a:stretch>
            <a:fillRect/>
          </a:stretch>
        </p:blipFill>
        <p:spPr>
          <a:xfrm>
            <a:off x="7243705" y="2333496"/>
            <a:ext cx="4496190" cy="2994920"/>
          </a:xfrm>
          <a:prstGeom prst="rect">
            <a:avLst/>
          </a:prstGeom>
        </p:spPr>
      </p:pic>
    </p:spTree>
    <p:extLst>
      <p:ext uri="{BB962C8B-B14F-4D97-AF65-F5344CB8AC3E}">
        <p14:creationId xmlns:p14="http://schemas.microsoft.com/office/powerpoint/2010/main" val="3449718592"/>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549</TotalTime>
  <Words>738</Words>
  <Application>Microsoft Office PowerPoint</Application>
  <PresentationFormat>Widescreen</PresentationFormat>
  <Paragraphs>177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Avenir Next LT Pro</vt:lpstr>
      <vt:lpstr>Inter</vt:lpstr>
      <vt:lpstr>Modern Love</vt:lpstr>
      <vt:lpstr>Söhne</vt:lpstr>
      <vt:lpstr>Times New Roman</vt:lpstr>
      <vt:lpstr>BohemianVTI</vt:lpstr>
      <vt:lpstr>Vehicle Insurance</vt:lpstr>
      <vt:lpstr>Goal: </vt:lpstr>
      <vt:lpstr>About Data:</vt:lpstr>
      <vt:lpstr>Hypothesis: </vt:lpstr>
      <vt:lpstr>Explorative Data Analysis</vt:lpstr>
      <vt:lpstr>Age vs Response</vt:lpstr>
      <vt:lpstr>Gender vs Response</vt:lpstr>
      <vt:lpstr>DL vs Response</vt:lpstr>
      <vt:lpstr>Prev Insurance vs Response</vt:lpstr>
      <vt:lpstr>Vehicle Age vs Response</vt:lpstr>
      <vt:lpstr>Preprocessing </vt:lpstr>
      <vt:lpstr>PowerPoint Presentation</vt:lpstr>
      <vt:lpstr>Balancing Data</vt:lpstr>
      <vt:lpstr>Smote</vt:lpstr>
      <vt:lpstr>Results</vt:lpstr>
      <vt:lpstr>Actionable Insights</vt:lpstr>
      <vt:lpstr>PowerPoint Presentation</vt:lpstr>
      <vt:lpstr>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dc:title>
  <dc:creator>Chinmay Ashok Maganur</dc:creator>
  <cp:lastModifiedBy>Chinmay Ashok Maganur</cp:lastModifiedBy>
  <cp:revision>12</cp:revision>
  <dcterms:created xsi:type="dcterms:W3CDTF">2023-11-27T12:43:10Z</dcterms:created>
  <dcterms:modified xsi:type="dcterms:W3CDTF">2023-11-30T15:14:25Z</dcterms:modified>
</cp:coreProperties>
</file>