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5" r:id="rId6"/>
    <p:sldId id="264" r:id="rId7"/>
    <p:sldId id="267" r:id="rId8"/>
    <p:sldId id="268" r:id="rId9"/>
    <p:sldId id="266" r:id="rId10"/>
    <p:sldId id="269" r:id="rId11"/>
    <p:sldId id="271" r:id="rId12"/>
    <p:sldId id="272" r:id="rId13"/>
    <p:sldId id="270" r:id="rId14"/>
    <p:sldId id="261"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3369" autoAdjust="0"/>
  </p:normalViewPr>
  <p:slideViewPr>
    <p:cSldViewPr>
      <p:cViewPr varScale="1">
        <p:scale>
          <a:sx n="68" d="100"/>
          <a:sy n="68" d="100"/>
        </p:scale>
        <p:origin x="-13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8FFEC92-D028-4E95-95F8-2FCADC4F4535}" type="datetimeFigureOut">
              <a:rPr lang="en-IN" smtClean="0"/>
              <a:pPr/>
              <a:t>12-11-2014</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6AB0FA9-E929-45D2-A9C7-3E636C1DA2B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med">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FFEC92-D028-4E95-95F8-2FCADC4F4535}" type="datetimeFigureOut">
              <a:rPr lang="en-IN" smtClean="0"/>
              <a:pPr/>
              <a:t>12-11-2014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AB0FA9-E929-45D2-A9C7-3E636C1DA2BF}" type="slidenum">
              <a:rPr lang="en-IN" smtClean="0"/>
              <a:pPr/>
              <a:t>‹#›</a:t>
            </a:fld>
            <a:endParaRPr lang="en-IN"/>
          </a:p>
        </p:txBody>
      </p:sp>
    </p:spTree>
  </p:cSld>
  <p:clrMapOvr>
    <a:masterClrMapping/>
  </p:clrMapOvr>
  <p:transition spd="med">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8FFEC92-D028-4E95-95F8-2FCADC4F4535}" type="datetimeFigureOut">
              <a:rPr lang="en-IN" smtClean="0"/>
              <a:pPr/>
              <a:t>12-11-2014</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6AB0FA9-E929-45D2-A9C7-3E636C1DA2B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med">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8FFEC92-D028-4E95-95F8-2FCADC4F4535}" type="datetimeFigureOut">
              <a:rPr lang="en-IN" smtClean="0"/>
              <a:pPr/>
              <a:t>12-11-2014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6AB0FA9-E929-45D2-A9C7-3E636C1DA2BF}"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8FFEC92-D028-4E95-95F8-2FCADC4F4535}" type="datetimeFigureOut">
              <a:rPr lang="en-IN" smtClean="0"/>
              <a:pPr/>
              <a:t>12-11-2014</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6AB0FA9-E929-45D2-A9C7-3E636C1DA2BF}"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spd="med">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8FFEC92-D028-4E95-95F8-2FCADC4F4535}" type="datetimeFigureOut">
              <a:rPr lang="en-IN" smtClean="0"/>
              <a:pPr/>
              <a:t>12-11-2014</a:t>
            </a:fld>
            <a:endParaRPr lang="en-IN"/>
          </a:p>
        </p:txBody>
      </p:sp>
      <p:sp>
        <p:nvSpPr>
          <p:cNvPr id="10" name="Slide Number Placeholder 9"/>
          <p:cNvSpPr>
            <a:spLocks noGrp="1"/>
          </p:cNvSpPr>
          <p:nvPr>
            <p:ph type="sldNum" sz="quarter" idx="16"/>
          </p:nvPr>
        </p:nvSpPr>
        <p:spPr/>
        <p:txBody>
          <a:bodyPr rtlCol="0"/>
          <a:lstStyle/>
          <a:p>
            <a:fld id="{D6AB0FA9-E929-45D2-A9C7-3E636C1DA2BF}"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transition spd="med">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8FFEC92-D028-4E95-95F8-2FCADC4F4535}" type="datetimeFigureOut">
              <a:rPr lang="en-IN" smtClean="0"/>
              <a:pPr/>
              <a:t>12-11-2014</a:t>
            </a:fld>
            <a:endParaRPr lang="en-IN"/>
          </a:p>
        </p:txBody>
      </p:sp>
      <p:sp>
        <p:nvSpPr>
          <p:cNvPr id="12" name="Slide Number Placeholder 11"/>
          <p:cNvSpPr>
            <a:spLocks noGrp="1"/>
          </p:cNvSpPr>
          <p:nvPr>
            <p:ph type="sldNum" sz="quarter" idx="16"/>
          </p:nvPr>
        </p:nvSpPr>
        <p:spPr/>
        <p:txBody>
          <a:bodyPr rtlCol="0"/>
          <a:lstStyle/>
          <a:p>
            <a:fld id="{D6AB0FA9-E929-45D2-A9C7-3E636C1DA2BF}"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FFEC92-D028-4E95-95F8-2FCADC4F4535}" type="datetimeFigureOut">
              <a:rPr lang="en-IN" smtClean="0"/>
              <a:pPr/>
              <a:t>12-11-2014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6AB0FA9-E929-45D2-A9C7-3E636C1DA2BF}" type="slidenum">
              <a:rPr lang="en-IN" smtClean="0"/>
              <a:pPr/>
              <a:t>‹#›</a:t>
            </a:fld>
            <a:endParaRPr lang="en-IN"/>
          </a:p>
        </p:txBody>
      </p:sp>
    </p:spTree>
  </p:cSld>
  <p:clrMapOvr>
    <a:masterClrMapping/>
  </p:clrMapOvr>
  <p:transition spd="med">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FEC92-D028-4E95-95F8-2FCADC4F4535}" type="datetimeFigureOut">
              <a:rPr lang="en-IN" smtClean="0"/>
              <a:pPr/>
              <a:t>12-11-2014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6AB0FA9-E929-45D2-A9C7-3E636C1DA2BF}" type="slidenum">
              <a:rPr lang="en-IN" smtClean="0"/>
              <a:pPr/>
              <a:t>‹#›</a:t>
            </a:fld>
            <a:endParaRPr lang="en-IN"/>
          </a:p>
        </p:txBody>
      </p:sp>
    </p:spTree>
  </p:cSld>
  <p:clrMapOvr>
    <a:masterClrMapping/>
  </p:clrMapOvr>
  <p:transition spd="med">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8FFEC92-D028-4E95-95F8-2FCADC4F4535}" type="datetimeFigureOut">
              <a:rPr lang="en-IN" smtClean="0"/>
              <a:pPr/>
              <a:t>12-11-2014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6AB0FA9-E929-45D2-A9C7-3E636C1DA2BF}"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8FFEC92-D028-4E95-95F8-2FCADC4F4535}" type="datetimeFigureOut">
              <a:rPr lang="en-IN" smtClean="0"/>
              <a:pPr/>
              <a:t>12-11-2014</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6AB0FA9-E929-45D2-A9C7-3E636C1DA2BF}"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med">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8FFEC92-D028-4E95-95F8-2FCADC4F4535}" type="datetimeFigureOut">
              <a:rPr lang="en-IN" smtClean="0"/>
              <a:pPr/>
              <a:t>12-11-2014</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6AB0FA9-E929-45D2-A9C7-3E636C1DA2B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ircl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548680"/>
            <a:ext cx="8280920" cy="1828800"/>
          </a:xfrm>
        </p:spPr>
        <p:txBody>
          <a:bodyPr>
            <a:normAutofit/>
          </a:bodyPr>
          <a:lstStyle/>
          <a:p>
            <a:pPr algn="ctr"/>
            <a:r>
              <a:rPr lang="en-IN" sz="3200" b="1" dirty="0" smtClean="0"/>
              <a:t>Utilizing RSA Archer Risk Management 5.0 Solution</a:t>
            </a:r>
            <a:endParaRPr lang="en-IN" sz="3200" dirty="0"/>
          </a:p>
        </p:txBody>
      </p:sp>
      <p:sp>
        <p:nvSpPr>
          <p:cNvPr id="3" name="Subtitle 2"/>
          <p:cNvSpPr>
            <a:spLocks noGrp="1"/>
          </p:cNvSpPr>
          <p:nvPr>
            <p:ph type="subTitle" idx="1"/>
          </p:nvPr>
        </p:nvSpPr>
        <p:spPr>
          <a:xfrm>
            <a:off x="1187624" y="2636912"/>
            <a:ext cx="6705600" cy="2808312"/>
          </a:xfrm>
        </p:spPr>
        <p:txBody>
          <a:bodyPr>
            <a:noAutofit/>
          </a:bodyPr>
          <a:lstStyle/>
          <a:p>
            <a:pPr algn="ctr"/>
            <a:endParaRPr lang="en-US" sz="2400" b="1" dirty="0" smtClean="0"/>
          </a:p>
          <a:p>
            <a:pPr algn="ctr">
              <a:spcBef>
                <a:spcPts val="0"/>
              </a:spcBef>
            </a:pPr>
            <a:r>
              <a:rPr lang="en-US" sz="2400" b="1" dirty="0" smtClean="0"/>
              <a:t>Presented by:</a:t>
            </a:r>
          </a:p>
          <a:p>
            <a:pPr algn="ctr">
              <a:spcBef>
                <a:spcPts val="0"/>
              </a:spcBef>
            </a:pPr>
            <a:endParaRPr lang="en-US" sz="2400" dirty="0" smtClean="0"/>
          </a:p>
          <a:p>
            <a:pPr algn="ctr">
              <a:spcBef>
                <a:spcPts val="0"/>
              </a:spcBef>
            </a:pPr>
            <a:r>
              <a:rPr lang="en-US" sz="2400" dirty="0" err="1" smtClean="0"/>
              <a:t>Sweta</a:t>
            </a:r>
            <a:r>
              <a:rPr lang="en-US" sz="2400" dirty="0" smtClean="0"/>
              <a:t> </a:t>
            </a:r>
            <a:r>
              <a:rPr lang="en-US" sz="2400" dirty="0" err="1" smtClean="0"/>
              <a:t>Rao</a:t>
            </a:r>
            <a:r>
              <a:rPr lang="en-US" sz="2400" dirty="0" smtClean="0"/>
              <a:t> </a:t>
            </a:r>
            <a:r>
              <a:rPr lang="en-US" sz="2400" dirty="0" err="1" smtClean="0"/>
              <a:t>Nuty</a:t>
            </a:r>
            <a:r>
              <a:rPr lang="en-US" sz="2400" dirty="0" smtClean="0"/>
              <a:t> – A036</a:t>
            </a:r>
          </a:p>
          <a:p>
            <a:pPr algn="ctr"/>
            <a:r>
              <a:rPr lang="en-US" sz="2400" dirty="0" err="1" smtClean="0"/>
              <a:t>Amol</a:t>
            </a:r>
            <a:r>
              <a:rPr lang="en-US" sz="2400" dirty="0" smtClean="0"/>
              <a:t> Shah – A057</a:t>
            </a:r>
          </a:p>
          <a:p>
            <a:pPr algn="ctr"/>
            <a:r>
              <a:rPr lang="en-US" sz="2400" dirty="0" err="1" smtClean="0"/>
              <a:t>Aadit</a:t>
            </a:r>
            <a:r>
              <a:rPr lang="en-US" sz="2400" dirty="0" smtClean="0"/>
              <a:t> Shah – A058</a:t>
            </a:r>
          </a:p>
          <a:p>
            <a:pPr algn="ctr"/>
            <a:r>
              <a:rPr lang="en-US" sz="2400" dirty="0" err="1" smtClean="0"/>
              <a:t>Chinmay</a:t>
            </a:r>
            <a:r>
              <a:rPr lang="en-US" sz="2400" dirty="0" smtClean="0"/>
              <a:t> Parikh – A059</a:t>
            </a:r>
          </a:p>
          <a:p>
            <a:endParaRPr lang="en-IN" sz="2400" dirty="0"/>
          </a:p>
        </p:txBody>
      </p:sp>
    </p:spTree>
  </p:cSld>
  <p:clrMapOvr>
    <a:masterClrMapping/>
  </p:clrMapOvr>
  <p:transition spd="med">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Risk Register Lifecycle</a:t>
            </a:r>
            <a:endParaRPr lang="en-IN"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611560" y="1600200"/>
            <a:ext cx="7992888" cy="4709120"/>
          </a:xfrm>
          <a:prstGeom prst="rect">
            <a:avLst/>
          </a:prstGeom>
          <a:noFill/>
          <a:ln w="9525">
            <a:noFill/>
            <a:miter lim="800000"/>
            <a:headEnd/>
            <a:tailEnd/>
          </a:ln>
        </p:spPr>
      </p:pic>
    </p:spTree>
  </p:cSld>
  <p:clrMapOvr>
    <a:masterClrMapping/>
  </p:clrMapOvr>
  <p:transition spd="med">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Risk Register Lifecycle - 1</a:t>
            </a:r>
            <a:endParaRPr lang="en-IN" dirty="0"/>
          </a:p>
        </p:txBody>
      </p:sp>
      <p:sp>
        <p:nvSpPr>
          <p:cNvPr id="3" name="Content Placeholder 2"/>
          <p:cNvSpPr>
            <a:spLocks noGrp="1"/>
          </p:cNvSpPr>
          <p:nvPr>
            <p:ph sz="quarter" idx="1"/>
          </p:nvPr>
        </p:nvSpPr>
        <p:spPr/>
        <p:txBody>
          <a:bodyPr>
            <a:noAutofit/>
          </a:bodyPr>
          <a:lstStyle/>
          <a:p>
            <a:r>
              <a:rPr lang="en-IN" sz="1600" b="1" dirty="0" smtClean="0"/>
              <a:t>Stage 1: Risk Identification and Analysis: </a:t>
            </a:r>
            <a:r>
              <a:rPr lang="en-IN" sz="1600" dirty="0" smtClean="0"/>
              <a:t>The process of identifying a Risk Register entry can be performed using various methods. </a:t>
            </a:r>
          </a:p>
          <a:p>
            <a:pPr lvl="2"/>
            <a:r>
              <a:rPr lang="en-IN" sz="1600" dirty="0" smtClean="0"/>
              <a:t>For example, executives in the company might be queried on their critical business risks. </a:t>
            </a:r>
          </a:p>
          <a:p>
            <a:pPr lvl="2"/>
            <a:r>
              <a:rPr lang="en-IN" sz="1600" dirty="0" smtClean="0"/>
              <a:t>Another method may be regulatory driven – such as credit or liquidity risk. </a:t>
            </a:r>
          </a:p>
          <a:p>
            <a:pPr lvl="2"/>
            <a:r>
              <a:rPr lang="en-IN" sz="1600" dirty="0" smtClean="0"/>
              <a:t>Finally, risks may be identified through operational means such as significant loss events or operational failures.</a:t>
            </a:r>
          </a:p>
          <a:p>
            <a:pPr lvl="1"/>
            <a:r>
              <a:rPr lang="en-IN" sz="1600" dirty="0" smtClean="0"/>
              <a:t>The Risk Management solution is not designed to facilitate this initial identification but rather to support it and provide the repository for the output.</a:t>
            </a:r>
          </a:p>
          <a:p>
            <a:r>
              <a:rPr lang="en-IN" sz="1600" b="1" dirty="0" smtClean="0"/>
              <a:t>Stage 2: Risk Response: </a:t>
            </a:r>
            <a:r>
              <a:rPr lang="en-IN" sz="1600" dirty="0" smtClean="0"/>
              <a:t>The risk response stage is first determined by the reaction of the organization to the risk. </a:t>
            </a:r>
          </a:p>
          <a:p>
            <a:pPr lvl="1"/>
            <a:r>
              <a:rPr lang="en-IN" sz="1600" dirty="0" smtClean="0"/>
              <a:t>Four ways to respond to a risk:</a:t>
            </a:r>
          </a:p>
          <a:p>
            <a:pPr lvl="2"/>
            <a:r>
              <a:rPr lang="en-IN" sz="1600" dirty="0" smtClean="0"/>
              <a:t>Accept the risk as a part of business and essentially make no changes to mitigate the risk</a:t>
            </a:r>
          </a:p>
          <a:p>
            <a:pPr lvl="2"/>
            <a:r>
              <a:rPr lang="en-IN" sz="1600" dirty="0" smtClean="0"/>
              <a:t>Reduce the risk through the implementation of controls</a:t>
            </a:r>
          </a:p>
          <a:p>
            <a:pPr lvl="2"/>
            <a:r>
              <a:rPr lang="en-IN" sz="1600" dirty="0" smtClean="0"/>
              <a:t>Avoid the risk through the cessation of the business activity</a:t>
            </a:r>
          </a:p>
          <a:p>
            <a:pPr lvl="2"/>
            <a:r>
              <a:rPr lang="en-IN" sz="1600" dirty="0" smtClean="0"/>
              <a:t>Share the risk through some type of transfer of the risk to some other party such as insurance.</a:t>
            </a:r>
          </a:p>
        </p:txBody>
      </p:sp>
    </p:spTree>
  </p:cSld>
  <p:clrMapOvr>
    <a:masterClrMapping/>
  </p:clrMapOvr>
  <p:transition spd="med">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Risk Register Lifecycle - 2</a:t>
            </a:r>
            <a:endParaRPr lang="en-IN" dirty="0"/>
          </a:p>
        </p:txBody>
      </p:sp>
      <p:sp>
        <p:nvSpPr>
          <p:cNvPr id="3" name="Content Placeholder 2"/>
          <p:cNvSpPr>
            <a:spLocks noGrp="1"/>
          </p:cNvSpPr>
          <p:nvPr>
            <p:ph sz="quarter" idx="1"/>
          </p:nvPr>
        </p:nvSpPr>
        <p:spPr/>
        <p:txBody>
          <a:bodyPr>
            <a:noAutofit/>
          </a:bodyPr>
          <a:lstStyle/>
          <a:p>
            <a:r>
              <a:rPr lang="en-IN" sz="1600" b="1" dirty="0" smtClean="0"/>
              <a:t>Stage 3: Risk Treatment and Monitoring</a:t>
            </a:r>
          </a:p>
          <a:p>
            <a:pPr lvl="1"/>
            <a:r>
              <a:rPr lang="en-IN" sz="1600" dirty="0" smtClean="0"/>
              <a:t>Risk treatment and monitoring in the Risk Register allows the organization to track the activities related to the risk in the form of the quarterly risk reviews, key risk indicators, related questions, findings and related loss events. </a:t>
            </a:r>
          </a:p>
          <a:p>
            <a:pPr lvl="1"/>
            <a:r>
              <a:rPr lang="en-IN" sz="1600" dirty="0" smtClean="0"/>
              <a:t>The risk treatment and monitoring stage is when the risk is being watched over time.</a:t>
            </a:r>
          </a:p>
          <a:p>
            <a:r>
              <a:rPr lang="en-IN" sz="1600" b="1" dirty="0" smtClean="0"/>
              <a:t>Stage 4: Operational Risk: </a:t>
            </a:r>
            <a:r>
              <a:rPr lang="en-IN" sz="1600" dirty="0" smtClean="0"/>
              <a:t>The operational risk component of the Risk Register is based on the data generated during the risk treatment and monitoring stage. </a:t>
            </a:r>
          </a:p>
          <a:p>
            <a:pPr lvl="1"/>
            <a:r>
              <a:rPr lang="en-IN" sz="1600" dirty="0" smtClean="0"/>
              <a:t>The RSA Archer Risk Management solution has a pre-built model to calculate an "operational risk level". The three factors that are included in this calculation are:</a:t>
            </a:r>
          </a:p>
          <a:p>
            <a:pPr lvl="2"/>
            <a:r>
              <a:rPr lang="en-IN" sz="1600" dirty="0" smtClean="0"/>
              <a:t> % of failed metrics: Are metrics not meeting expectations? This field is calculated based on the </a:t>
            </a:r>
            <a:r>
              <a:rPr lang="en-IN" sz="1600" i="1" dirty="0" smtClean="0"/>
              <a:t>status of </a:t>
            </a:r>
            <a:r>
              <a:rPr lang="en-IN" sz="1600" dirty="0" smtClean="0"/>
              <a:t>the </a:t>
            </a:r>
            <a:r>
              <a:rPr lang="en-IN" sz="1600" b="1" dirty="0" smtClean="0"/>
              <a:t>KRIs associated with the risk.</a:t>
            </a:r>
          </a:p>
          <a:p>
            <a:pPr lvl="2"/>
            <a:r>
              <a:rPr lang="en-IN" sz="1600" dirty="0" smtClean="0"/>
              <a:t> % of non-compliance controls: Are controls not working properly? This field is calculated on the </a:t>
            </a:r>
            <a:r>
              <a:rPr lang="en-IN" sz="1600" i="1" dirty="0" smtClean="0"/>
              <a:t>compliance rating of the </a:t>
            </a:r>
            <a:r>
              <a:rPr lang="en-IN" sz="1600" b="1" i="1" dirty="0" smtClean="0"/>
              <a:t>control procedures associated with the risk. </a:t>
            </a:r>
          </a:p>
          <a:p>
            <a:pPr lvl="2"/>
            <a:r>
              <a:rPr lang="en-IN" sz="1600" dirty="0" smtClean="0"/>
              <a:t>% of open findings: Are risk assessments identifying issues related to the risk in operational processes? This field is calculated on the </a:t>
            </a:r>
            <a:r>
              <a:rPr lang="en-IN" sz="1600" i="1" dirty="0" smtClean="0"/>
              <a:t>overall status of the </a:t>
            </a:r>
            <a:r>
              <a:rPr lang="en-IN" sz="1600" b="1" i="1" dirty="0" smtClean="0"/>
              <a:t>findings associated with the risk.</a:t>
            </a:r>
            <a:endParaRPr lang="en-IN" sz="1600" dirty="0" smtClean="0"/>
          </a:p>
        </p:txBody>
      </p:sp>
    </p:spTree>
  </p:cSld>
  <p:clrMapOvr>
    <a:masterClrMapping/>
  </p:clrMapOvr>
  <p:transition spd="med">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Risk Project Lifecycle</a:t>
            </a:r>
            <a:endParaRPr lang="en-IN"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755576" y="1628800"/>
            <a:ext cx="7848872" cy="4680520"/>
          </a:xfrm>
          <a:prstGeom prst="rect">
            <a:avLst/>
          </a:prstGeom>
          <a:noFill/>
          <a:ln w="9525">
            <a:noFill/>
            <a:miter lim="800000"/>
            <a:headEnd/>
            <a:tailEnd/>
          </a:ln>
        </p:spPr>
      </p:pic>
    </p:spTree>
  </p:cSld>
  <p:clrMapOvr>
    <a:masterClrMapping/>
  </p:clrMapOvr>
  <p:transition spd="med">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IN" b="1" dirty="0"/>
          </a:p>
        </p:txBody>
      </p:sp>
      <p:sp>
        <p:nvSpPr>
          <p:cNvPr id="3" name="Content Placeholder 2"/>
          <p:cNvSpPr>
            <a:spLocks noGrp="1"/>
          </p:cNvSpPr>
          <p:nvPr>
            <p:ph sz="quarter" idx="1"/>
          </p:nvPr>
        </p:nvSpPr>
        <p:spPr/>
        <p:txBody>
          <a:bodyPr/>
          <a:lstStyle/>
          <a:p>
            <a:r>
              <a:rPr lang="en-IN" dirty="0" smtClean="0"/>
              <a:t>http://www.emc.com/collateral/customer-profiles/h11661-rsa-archer-cp.pdf</a:t>
            </a:r>
          </a:p>
          <a:p>
            <a:r>
              <a:rPr lang="en-IN" dirty="0" smtClean="0"/>
              <a:t>http://</a:t>
            </a:r>
            <a:r>
              <a:rPr lang="en-IN" dirty="0" smtClean="0"/>
              <a:t>germany.emc.com/campaign/germany/it-sa/assets/emc-it-sa-rsa-archer-risk-management.pdf</a:t>
            </a:r>
          </a:p>
          <a:p>
            <a:pPr>
              <a:buNone/>
            </a:pPr>
            <a:endParaRPr lang="en-IN" dirty="0" smtClean="0"/>
          </a:p>
          <a:p>
            <a:pPr>
              <a:buNone/>
            </a:pPr>
            <a:endParaRPr lang="en-IN" dirty="0" smtClean="0"/>
          </a:p>
        </p:txBody>
      </p:sp>
    </p:spTree>
  </p:cSld>
  <p:clrMapOvr>
    <a:masterClrMapping/>
  </p:clrMapOvr>
  <p:transition spd="med">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z="5400" b="1" dirty="0" smtClean="0"/>
              <a:t>Thank you </a:t>
            </a:r>
            <a:r>
              <a:rPr lang="en-US" sz="5400" dirty="0" smtClean="0">
                <a:sym typeface="Wingdings" pitchFamily="2" charset="2"/>
              </a:rPr>
              <a:t></a:t>
            </a:r>
            <a:endParaRPr lang="en-IN" sz="5400" dirty="0"/>
          </a:p>
        </p:txBody>
      </p:sp>
    </p:spTree>
  </p:cSld>
  <p:clrMapOvr>
    <a:masterClrMapping/>
  </p:clrMapOvr>
  <p:transition spd="med">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IN" b="1" dirty="0"/>
          </a:p>
        </p:txBody>
      </p:sp>
      <p:sp>
        <p:nvSpPr>
          <p:cNvPr id="5" name="Content Placeholder 4"/>
          <p:cNvSpPr>
            <a:spLocks noGrp="1"/>
          </p:cNvSpPr>
          <p:nvPr>
            <p:ph sz="quarter" idx="1"/>
          </p:nvPr>
        </p:nvSpPr>
        <p:spPr/>
        <p:txBody>
          <a:bodyPr>
            <a:normAutofit fontScale="55000" lnSpcReduction="20000"/>
          </a:bodyPr>
          <a:lstStyle/>
          <a:p>
            <a:pPr>
              <a:lnSpc>
                <a:spcPct val="170000"/>
              </a:lnSpc>
            </a:pPr>
            <a:r>
              <a:rPr lang="en-IN" dirty="0" smtClean="0"/>
              <a:t>Risk Management is a discipline of many avenues and techniques. </a:t>
            </a:r>
          </a:p>
          <a:p>
            <a:pPr>
              <a:lnSpc>
                <a:spcPct val="170000"/>
              </a:lnSpc>
            </a:pPr>
            <a:r>
              <a:rPr lang="en-IN" dirty="0" smtClean="0"/>
              <a:t>Every company faces different risks and has different business objectives. Hence, the process of managing risks to those objectives can vary from company to company. </a:t>
            </a:r>
          </a:p>
          <a:p>
            <a:pPr>
              <a:lnSpc>
                <a:spcPct val="170000"/>
              </a:lnSpc>
            </a:pPr>
            <a:r>
              <a:rPr lang="en-US" dirty="0" smtClean="0"/>
              <a:t>This solution will help any organization in any domain to tackle different risks encountered to fulfill their business objectives.</a:t>
            </a:r>
            <a:endParaRPr lang="en-IN" dirty="0" smtClean="0"/>
          </a:p>
          <a:p>
            <a:pPr>
              <a:lnSpc>
                <a:spcPct val="170000"/>
              </a:lnSpc>
            </a:pPr>
            <a:r>
              <a:rPr lang="en-IN" sz="2800" b="1" dirty="0" smtClean="0"/>
              <a:t>RSA Archer Risk Management 5.0 Solution is:</a:t>
            </a:r>
          </a:p>
          <a:p>
            <a:pPr lvl="1">
              <a:lnSpc>
                <a:spcPct val="170000"/>
              </a:lnSpc>
            </a:pPr>
            <a:r>
              <a:rPr lang="en-US" dirty="0" smtClean="0"/>
              <a:t>Best of breed solution</a:t>
            </a:r>
            <a:endParaRPr lang="en-IN" dirty="0" smtClean="0"/>
          </a:p>
          <a:p>
            <a:pPr lvl="1">
              <a:lnSpc>
                <a:spcPct val="170000"/>
              </a:lnSpc>
            </a:pPr>
            <a:r>
              <a:rPr lang="en-IN" dirty="0" smtClean="0"/>
              <a:t>Sustainable</a:t>
            </a:r>
          </a:p>
          <a:p>
            <a:pPr lvl="1">
              <a:lnSpc>
                <a:spcPct val="170000"/>
              </a:lnSpc>
            </a:pPr>
            <a:r>
              <a:rPr lang="en-IN" dirty="0" smtClean="0"/>
              <a:t>Consistent</a:t>
            </a:r>
          </a:p>
          <a:p>
            <a:pPr lvl="1">
              <a:lnSpc>
                <a:spcPct val="170000"/>
              </a:lnSpc>
            </a:pPr>
            <a:r>
              <a:rPr lang="en-IN" dirty="0" smtClean="0"/>
              <a:t>Flexible</a:t>
            </a:r>
          </a:p>
        </p:txBody>
      </p:sp>
    </p:spTree>
  </p:cSld>
  <p:clrMapOvr>
    <a:masterClrMapping/>
  </p:clrMapOvr>
  <p:transition spd="med">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Top Down/Bottom Up </a:t>
            </a:r>
            <a:br>
              <a:rPr lang="en-IN" b="1" dirty="0" smtClean="0"/>
            </a:br>
            <a:r>
              <a:rPr lang="en-IN" b="1" dirty="0" smtClean="0"/>
              <a:t>Risk Management Approach</a:t>
            </a:r>
            <a:endParaRPr lang="en-IN"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355827" y="1600200"/>
            <a:ext cx="6667296" cy="4495800"/>
          </a:xfrm>
          <a:prstGeom prst="rect">
            <a:avLst/>
          </a:prstGeom>
          <a:noFill/>
          <a:ln w="9525">
            <a:noFill/>
            <a:miter lim="800000"/>
            <a:headEnd/>
            <a:tailEnd/>
          </a:ln>
        </p:spPr>
      </p:pic>
    </p:spTree>
  </p:cSld>
  <p:clrMapOvr>
    <a:masterClrMapping/>
  </p:clrMapOvr>
  <p:transition spd="med">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Top Down Risk Management</a:t>
            </a:r>
            <a:endParaRPr lang="en-IN" dirty="0"/>
          </a:p>
        </p:txBody>
      </p:sp>
      <p:sp>
        <p:nvSpPr>
          <p:cNvPr id="3" name="Content Placeholder 2"/>
          <p:cNvSpPr>
            <a:spLocks noGrp="1"/>
          </p:cNvSpPr>
          <p:nvPr>
            <p:ph sz="quarter" idx="1"/>
          </p:nvPr>
        </p:nvSpPr>
        <p:spPr/>
        <p:txBody>
          <a:bodyPr>
            <a:noAutofit/>
          </a:bodyPr>
          <a:lstStyle/>
          <a:p>
            <a:pPr>
              <a:lnSpc>
                <a:spcPct val="120000"/>
              </a:lnSpc>
            </a:pPr>
            <a:r>
              <a:rPr lang="en-IN" sz="1600" dirty="0" smtClean="0"/>
              <a:t>Using a "top down" approach, the organization identifies key business risks and </a:t>
            </a:r>
            <a:r>
              <a:rPr lang="en-IN" sz="1600" dirty="0" err="1" smtClean="0"/>
              <a:t>catalogs</a:t>
            </a:r>
            <a:r>
              <a:rPr lang="en-IN" sz="1600" dirty="0" smtClean="0"/>
              <a:t> those risks into a central repository. </a:t>
            </a:r>
          </a:p>
          <a:p>
            <a:pPr>
              <a:lnSpc>
                <a:spcPct val="120000"/>
              </a:lnSpc>
            </a:pPr>
            <a:r>
              <a:rPr lang="en-IN" sz="1600" dirty="0" smtClean="0"/>
              <a:t>These risks can be compliance, business, strategic or major operational risks and represent the executive-level risks that are "top of mind" for the organization. </a:t>
            </a:r>
          </a:p>
          <a:p>
            <a:pPr>
              <a:lnSpc>
                <a:spcPct val="120000"/>
              </a:lnSpc>
            </a:pPr>
            <a:r>
              <a:rPr lang="en-IN" sz="1600" dirty="0" smtClean="0"/>
              <a:t>The risks could be driven by several factors – major incidents or losses, regulatory compliance requirements or systemic issues in operations.</a:t>
            </a:r>
          </a:p>
          <a:p>
            <a:pPr>
              <a:lnSpc>
                <a:spcPct val="120000"/>
              </a:lnSpc>
            </a:pPr>
            <a:r>
              <a:rPr lang="en-IN" sz="1600" dirty="0" smtClean="0"/>
              <a:t>Once these risks are </a:t>
            </a:r>
            <a:r>
              <a:rPr lang="en-IN" sz="1600" dirty="0" err="1" smtClean="0"/>
              <a:t>cataloged</a:t>
            </a:r>
            <a:r>
              <a:rPr lang="en-IN" sz="1600" dirty="0" smtClean="0"/>
              <a:t> then the risks can be monitored over time. This includes:</a:t>
            </a:r>
          </a:p>
          <a:p>
            <a:pPr lvl="1">
              <a:lnSpc>
                <a:spcPct val="120000"/>
              </a:lnSpc>
            </a:pPr>
            <a:r>
              <a:rPr lang="en-IN" sz="1600" dirty="0" smtClean="0"/>
              <a:t>Reviewing the risk documentation on a periodic basis to ensure the risks are properly evaluated and documented</a:t>
            </a:r>
          </a:p>
          <a:p>
            <a:pPr lvl="1">
              <a:lnSpc>
                <a:spcPct val="120000"/>
              </a:lnSpc>
            </a:pPr>
            <a:r>
              <a:rPr lang="en-IN" sz="1600" dirty="0" smtClean="0"/>
              <a:t>Monitoring loss events to track actual operational losses associated with the risks</a:t>
            </a:r>
          </a:p>
          <a:p>
            <a:pPr lvl="1">
              <a:lnSpc>
                <a:spcPct val="120000"/>
              </a:lnSpc>
            </a:pPr>
            <a:r>
              <a:rPr lang="en-IN" sz="1600" dirty="0" smtClean="0"/>
              <a:t>Implementing metrics or other indicators that will give insight on elements that may indicate that the risk is prevalent in the operational side of the organization.</a:t>
            </a:r>
          </a:p>
          <a:p>
            <a:pPr>
              <a:lnSpc>
                <a:spcPct val="120000"/>
              </a:lnSpc>
            </a:pPr>
            <a:r>
              <a:rPr lang="en-US" sz="1600" b="1" dirty="0" smtClean="0"/>
              <a:t>Outcome: </a:t>
            </a:r>
            <a:r>
              <a:rPr lang="en-IN" sz="1600" dirty="0" smtClean="0"/>
              <a:t>The organization has implemented a consistent, repeatable practice to address major risks in the organization.</a:t>
            </a:r>
          </a:p>
        </p:txBody>
      </p:sp>
    </p:spTree>
  </p:cSld>
  <p:clrMapOvr>
    <a:masterClrMapping/>
  </p:clrMapOvr>
  <p:transition spd="med">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Bottom Up Risk Management</a:t>
            </a:r>
            <a:endParaRPr lang="en-IN" dirty="0"/>
          </a:p>
        </p:txBody>
      </p:sp>
      <p:sp>
        <p:nvSpPr>
          <p:cNvPr id="3" name="Content Placeholder 2"/>
          <p:cNvSpPr>
            <a:spLocks noGrp="1"/>
          </p:cNvSpPr>
          <p:nvPr>
            <p:ph sz="quarter" idx="1"/>
          </p:nvPr>
        </p:nvSpPr>
        <p:spPr/>
        <p:txBody>
          <a:bodyPr>
            <a:normAutofit fontScale="55000" lnSpcReduction="20000"/>
          </a:bodyPr>
          <a:lstStyle/>
          <a:p>
            <a:pPr>
              <a:lnSpc>
                <a:spcPct val="120000"/>
              </a:lnSpc>
            </a:pPr>
            <a:r>
              <a:rPr lang="en-IN" dirty="0" smtClean="0"/>
              <a:t>The converse of the ―top down approach is to perform systematic assessments against operations to identify systemic, repeated or major risks within operations. </a:t>
            </a:r>
          </a:p>
          <a:p>
            <a:pPr>
              <a:lnSpc>
                <a:spcPct val="120000"/>
              </a:lnSpc>
            </a:pPr>
            <a:r>
              <a:rPr lang="en-IN" dirty="0" smtClean="0"/>
              <a:t>The risk function or risk organization analyzes various parts of the organization, assesses the risks, and initiates remediation efforts. </a:t>
            </a:r>
          </a:p>
          <a:p>
            <a:pPr>
              <a:lnSpc>
                <a:spcPct val="120000"/>
              </a:lnSpc>
            </a:pPr>
            <a:r>
              <a:rPr lang="en-IN" dirty="0" smtClean="0"/>
              <a:t>Typically this process involves pre-built risk assessments (questionnaires) that are filled out by process, business or technology owners in order to identify risks. </a:t>
            </a:r>
          </a:p>
          <a:p>
            <a:pPr>
              <a:lnSpc>
                <a:spcPct val="120000"/>
              </a:lnSpc>
            </a:pPr>
            <a:r>
              <a:rPr lang="en-IN" dirty="0" smtClean="0"/>
              <a:t>The process could also make use of technology tools such as vulnerability scanners or other security tools. </a:t>
            </a:r>
          </a:p>
          <a:p>
            <a:pPr>
              <a:lnSpc>
                <a:spcPct val="120000"/>
              </a:lnSpc>
            </a:pPr>
            <a:r>
              <a:rPr lang="en-IN" dirty="0" smtClean="0"/>
              <a:t>The Risk Management solution is focused on non-technology oriented risk identification methods such as questionnaires, risk assessments, risk analysis on projects, etc. </a:t>
            </a:r>
          </a:p>
          <a:p>
            <a:pPr>
              <a:lnSpc>
                <a:spcPct val="120000"/>
              </a:lnSpc>
            </a:pPr>
            <a:r>
              <a:rPr lang="en-IN" dirty="0" smtClean="0"/>
              <a:t>The bottom up approach involves several components:</a:t>
            </a:r>
          </a:p>
          <a:p>
            <a:pPr lvl="1">
              <a:lnSpc>
                <a:spcPct val="120000"/>
              </a:lnSpc>
            </a:pPr>
            <a:r>
              <a:rPr lang="en-IN" dirty="0" smtClean="0"/>
              <a:t>A method to manage the process by which risk analysts identify risks</a:t>
            </a:r>
          </a:p>
          <a:p>
            <a:pPr lvl="1">
              <a:lnSpc>
                <a:spcPct val="120000"/>
              </a:lnSpc>
            </a:pPr>
            <a:r>
              <a:rPr lang="en-IN" dirty="0" smtClean="0"/>
              <a:t>Defined risk criteria and indicators to identify the risks</a:t>
            </a:r>
          </a:p>
          <a:p>
            <a:pPr lvl="1">
              <a:lnSpc>
                <a:spcPct val="120000"/>
              </a:lnSpc>
            </a:pPr>
            <a:r>
              <a:rPr lang="en-IN" dirty="0" smtClean="0"/>
              <a:t>A central repository to manage the findings generated from those risk assessments</a:t>
            </a:r>
          </a:p>
          <a:p>
            <a:pPr lvl="1">
              <a:lnSpc>
                <a:spcPct val="120000"/>
              </a:lnSpc>
            </a:pPr>
            <a:r>
              <a:rPr lang="en-IN" dirty="0" smtClean="0"/>
              <a:t>A clear path to treat risks through remediation, transfer or acceptance of risk.</a:t>
            </a:r>
            <a:endParaRPr lang="en-IN" dirty="0"/>
          </a:p>
        </p:txBody>
      </p:sp>
    </p:spTree>
  </p:cSld>
  <p:clrMapOvr>
    <a:masterClrMapping/>
  </p:clrMapOvr>
  <p:transition spd="med">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Connecting the Top and Bottom</a:t>
            </a:r>
            <a:endParaRPr lang="en-IN" b="1"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547664" y="2348880"/>
            <a:ext cx="6391275" cy="4010025"/>
          </a:xfrm>
          <a:prstGeom prst="rect">
            <a:avLst/>
          </a:prstGeom>
          <a:noFill/>
          <a:ln w="9525">
            <a:noFill/>
            <a:miter lim="800000"/>
            <a:headEnd/>
            <a:tailEnd/>
          </a:ln>
        </p:spPr>
      </p:pic>
      <p:sp>
        <p:nvSpPr>
          <p:cNvPr id="5" name="TextBox 4"/>
          <p:cNvSpPr txBox="1"/>
          <p:nvPr/>
        </p:nvSpPr>
        <p:spPr>
          <a:xfrm>
            <a:off x="611560" y="1628800"/>
            <a:ext cx="7920880" cy="523220"/>
          </a:xfrm>
          <a:prstGeom prst="rect">
            <a:avLst/>
          </a:prstGeom>
          <a:noFill/>
        </p:spPr>
        <p:txBody>
          <a:bodyPr wrap="square" rtlCol="0">
            <a:spAutoFit/>
          </a:bodyPr>
          <a:lstStyle/>
          <a:p>
            <a:pPr algn="ctr"/>
            <a:r>
              <a:rPr lang="en-US" sz="2800" b="1" dirty="0" smtClean="0"/>
              <a:t>Outcome: </a:t>
            </a:r>
            <a:r>
              <a:rPr lang="en-IN" sz="2800" dirty="0" smtClean="0"/>
              <a:t>RSA </a:t>
            </a:r>
            <a:r>
              <a:rPr lang="en-IN" sz="2800" dirty="0"/>
              <a:t>Archer Solution</a:t>
            </a:r>
          </a:p>
        </p:txBody>
      </p:sp>
    </p:spTree>
  </p:cSld>
  <p:clrMapOvr>
    <a:masterClrMapping/>
  </p:clrMapOvr>
  <p:transition spd="med">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Solution Structure</a:t>
            </a:r>
            <a:endParaRPr lang="en-IN" dirty="0"/>
          </a:p>
        </p:txBody>
      </p:sp>
      <p:pic>
        <p:nvPicPr>
          <p:cNvPr id="6" name="Content Placeholder 5" descr="solution.PNG"/>
          <p:cNvPicPr>
            <a:picLocks noGrp="1" noChangeAspect="1"/>
          </p:cNvPicPr>
          <p:nvPr>
            <p:ph sz="quarter" idx="1"/>
          </p:nvPr>
        </p:nvPicPr>
        <p:blipFill>
          <a:blip r:embed="rId2" cstate="print"/>
          <a:stretch>
            <a:fillRect/>
          </a:stretch>
        </p:blipFill>
        <p:spPr>
          <a:xfrm>
            <a:off x="611560" y="1700808"/>
            <a:ext cx="7776864" cy="4752528"/>
          </a:xfrm>
        </p:spPr>
      </p:pic>
    </p:spTree>
  </p:cSld>
  <p:clrMapOvr>
    <a:masterClrMapping/>
  </p:clrMapOvr>
  <p:transition spd="med">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Solution Structure? - 1</a:t>
            </a:r>
            <a:endParaRPr lang="en-IN" b="1" dirty="0"/>
          </a:p>
        </p:txBody>
      </p:sp>
      <p:sp>
        <p:nvSpPr>
          <p:cNvPr id="3" name="Content Placeholder 2"/>
          <p:cNvSpPr>
            <a:spLocks noGrp="1"/>
          </p:cNvSpPr>
          <p:nvPr>
            <p:ph sz="quarter" idx="1"/>
          </p:nvPr>
        </p:nvSpPr>
        <p:spPr/>
        <p:txBody>
          <a:bodyPr>
            <a:normAutofit fontScale="70000" lnSpcReduction="20000"/>
          </a:bodyPr>
          <a:lstStyle/>
          <a:p>
            <a:pPr>
              <a:lnSpc>
                <a:spcPct val="120000"/>
              </a:lnSpc>
            </a:pPr>
            <a:r>
              <a:rPr lang="en-IN" b="1" dirty="0" smtClean="0"/>
              <a:t>Risk Register: </a:t>
            </a:r>
          </a:p>
          <a:p>
            <a:pPr lvl="1">
              <a:lnSpc>
                <a:spcPct val="120000"/>
              </a:lnSpc>
            </a:pPr>
            <a:r>
              <a:rPr lang="en-IN" dirty="0" smtClean="0"/>
              <a:t>The Risk Register is a centralized, structured method to </a:t>
            </a:r>
            <a:r>
              <a:rPr lang="en-IN" dirty="0" err="1" smtClean="0"/>
              <a:t>catalog</a:t>
            </a:r>
            <a:r>
              <a:rPr lang="en-IN" dirty="0" smtClean="0"/>
              <a:t> risks across the organization to provide an enterprise view of potential issues. </a:t>
            </a:r>
          </a:p>
          <a:p>
            <a:pPr lvl="1">
              <a:lnSpc>
                <a:spcPct val="120000"/>
              </a:lnSpc>
            </a:pPr>
            <a:r>
              <a:rPr lang="en-IN" dirty="0" smtClean="0"/>
              <a:t>The Risk Register can then be used to drive risk and compliance activities such as risk monitoring or compliance/audit activities. </a:t>
            </a:r>
          </a:p>
          <a:p>
            <a:pPr lvl="1">
              <a:lnSpc>
                <a:spcPct val="120000"/>
              </a:lnSpc>
            </a:pPr>
            <a:r>
              <a:rPr lang="en-IN" dirty="0" smtClean="0"/>
              <a:t>For each risk in the Risk Register, information is captured on the overall risk, impacts, likelihood and response.</a:t>
            </a:r>
          </a:p>
          <a:p>
            <a:pPr>
              <a:lnSpc>
                <a:spcPct val="120000"/>
              </a:lnSpc>
            </a:pPr>
            <a:r>
              <a:rPr lang="en-IN" b="1" dirty="0" smtClean="0"/>
              <a:t>Metrics: </a:t>
            </a:r>
            <a:r>
              <a:rPr lang="en-IN" dirty="0" smtClean="0"/>
              <a:t>The Metrics application provides the means to establish periodic measurements for objectives, including key performance indicators (KPIs) and key risk indicators (KRIs).</a:t>
            </a:r>
          </a:p>
          <a:p>
            <a:pPr>
              <a:lnSpc>
                <a:spcPct val="120000"/>
              </a:lnSpc>
            </a:pPr>
            <a:r>
              <a:rPr lang="en-IN" b="1" dirty="0" smtClean="0"/>
              <a:t>Loss Events: </a:t>
            </a:r>
            <a:r>
              <a:rPr lang="en-IN" dirty="0" smtClean="0"/>
              <a:t>The Loss Events application provides an effective response mechanism to internal exposures and external events that pose risk in the form of financial loss to the organization.</a:t>
            </a:r>
          </a:p>
        </p:txBody>
      </p:sp>
    </p:spTree>
  </p:cSld>
  <p:clrMapOvr>
    <a:masterClrMapping/>
  </p:clrMapOvr>
  <p:transition spd="med">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Solution Structure? - 2</a:t>
            </a:r>
            <a:endParaRPr lang="en-IN" b="1" dirty="0"/>
          </a:p>
        </p:txBody>
      </p:sp>
      <p:sp>
        <p:nvSpPr>
          <p:cNvPr id="3" name="Content Placeholder 2"/>
          <p:cNvSpPr>
            <a:spLocks noGrp="1"/>
          </p:cNvSpPr>
          <p:nvPr>
            <p:ph sz="quarter" idx="1"/>
          </p:nvPr>
        </p:nvSpPr>
        <p:spPr/>
        <p:txBody>
          <a:bodyPr>
            <a:normAutofit fontScale="77500" lnSpcReduction="20000"/>
          </a:bodyPr>
          <a:lstStyle/>
          <a:p>
            <a:pPr>
              <a:lnSpc>
                <a:spcPct val="120000"/>
              </a:lnSpc>
            </a:pPr>
            <a:r>
              <a:rPr lang="en-IN" b="1" dirty="0" smtClean="0"/>
              <a:t>Quarterly Risk Review: </a:t>
            </a:r>
            <a:r>
              <a:rPr lang="en-IN" dirty="0" smtClean="0"/>
              <a:t>The Quarterly Risk Review is a questionnaire that targets each Risk Register entry. The purpose of the questionnaire is to prompt the risk owner to verify the documentation of the Risk Register entry. This ensures that the documentation in the Risk Register stays current.</a:t>
            </a:r>
            <a:endParaRPr lang="en-IN" b="1" dirty="0" smtClean="0"/>
          </a:p>
          <a:p>
            <a:pPr>
              <a:lnSpc>
                <a:spcPct val="120000"/>
              </a:lnSpc>
            </a:pPr>
            <a:r>
              <a:rPr lang="en-IN" b="1" dirty="0" smtClean="0"/>
              <a:t>Question Library: </a:t>
            </a:r>
            <a:r>
              <a:rPr lang="en-IN" dirty="0" smtClean="0"/>
              <a:t>The Question Library application supports the Archer Policy, Risk, Compliance and Vendor Management solutions.</a:t>
            </a:r>
          </a:p>
          <a:p>
            <a:pPr>
              <a:lnSpc>
                <a:spcPct val="120000"/>
              </a:lnSpc>
            </a:pPr>
            <a:r>
              <a:rPr lang="en-IN" b="1" dirty="0" smtClean="0"/>
              <a:t>Risk Project: </a:t>
            </a:r>
            <a:r>
              <a:rPr lang="en-IN" dirty="0" smtClean="0"/>
              <a:t>The Risk Project application enables the risk function to manage the operational activities of the risk program through project management and an integrated risk methodology.</a:t>
            </a:r>
          </a:p>
          <a:p>
            <a:pPr>
              <a:lnSpc>
                <a:spcPct val="120000"/>
              </a:lnSpc>
            </a:pPr>
            <a:r>
              <a:rPr lang="en-IN" b="1" dirty="0" smtClean="0"/>
              <a:t>Questionnaires: </a:t>
            </a:r>
            <a:r>
              <a:rPr lang="en-IN" dirty="0" smtClean="0"/>
              <a:t>The Questionnaire function in the RSA Archer </a:t>
            </a:r>
            <a:r>
              <a:rPr lang="en-IN" dirty="0" err="1" smtClean="0"/>
              <a:t>eGRC</a:t>
            </a:r>
            <a:r>
              <a:rPr lang="en-IN" dirty="0" smtClean="0"/>
              <a:t> Platform provides a fully functional survey/questionnaire tool.</a:t>
            </a:r>
            <a:endParaRPr lang="en-IN" dirty="0"/>
          </a:p>
        </p:txBody>
      </p:sp>
    </p:spTree>
  </p:cSld>
  <p:clrMapOvr>
    <a:masterClrMapping/>
  </p:clrMapOvr>
  <p:transition spd="med">
    <p:circl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423</TotalTime>
  <Words>1148</Words>
  <Application>Microsoft Office PowerPoint</Application>
  <PresentationFormat>On-screen Show (4:3)</PresentationFormat>
  <Paragraphs>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Utilizing RSA Archer Risk Management 5.0 Solution</vt:lpstr>
      <vt:lpstr>Introduction</vt:lpstr>
      <vt:lpstr>Top Down/Bottom Up  Risk Management Approach</vt:lpstr>
      <vt:lpstr>Top Down Risk Management</vt:lpstr>
      <vt:lpstr>Bottom Up Risk Management</vt:lpstr>
      <vt:lpstr>Connecting the Top and Bottom</vt:lpstr>
      <vt:lpstr>Solution Structure</vt:lpstr>
      <vt:lpstr>What is Solution Structure? - 1</vt:lpstr>
      <vt:lpstr>What is Solution Structure? - 2</vt:lpstr>
      <vt:lpstr>Risk Register Lifecycle</vt:lpstr>
      <vt:lpstr>Risk Register Lifecycle - 1</vt:lpstr>
      <vt:lpstr>Risk Register Lifecycle - 2</vt:lpstr>
      <vt:lpstr>Risk Project Lifecycle</vt:lpstr>
      <vt:lpstr>References</vt:lpstr>
      <vt:lpstr>Slide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RSA Archer Risk Management 5.0 Solution</dc:title>
  <dc:creator>MAHAVIR</dc:creator>
  <cp:lastModifiedBy>MAHAVIR</cp:lastModifiedBy>
  <cp:revision>51</cp:revision>
  <dcterms:created xsi:type="dcterms:W3CDTF">2014-11-07T12:53:32Z</dcterms:created>
  <dcterms:modified xsi:type="dcterms:W3CDTF">2014-11-12T00:58:33Z</dcterms:modified>
</cp:coreProperties>
</file>